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642" r:id="rId3"/>
    <p:sldId id="663" r:id="rId4"/>
    <p:sldId id="670" r:id="rId5"/>
    <p:sldId id="665" r:id="rId6"/>
    <p:sldId id="674" r:id="rId7"/>
    <p:sldId id="675" r:id="rId8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935" userDrawn="1">
          <p15:clr>
            <a:srgbClr val="A4A3A4"/>
          </p15:clr>
        </p15:guide>
        <p15:guide id="3" orient="horz" pos="3430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1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BEEF4"/>
    <a:srgbClr val="D0E3EA"/>
    <a:srgbClr val="4BACC6"/>
    <a:srgbClr val="FAC090"/>
    <a:srgbClr val="C6D9F1"/>
    <a:srgbClr val="0070C0"/>
    <a:srgbClr val="FF0000"/>
    <a:srgbClr val="AFBBBF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0" autoAdjust="0"/>
    <p:restoredTop sz="96331" autoAdjust="0"/>
  </p:normalViewPr>
  <p:slideViewPr>
    <p:cSldViewPr>
      <p:cViewPr varScale="1">
        <p:scale>
          <a:sx n="107" d="100"/>
          <a:sy n="107" d="100"/>
        </p:scale>
        <p:origin x="1182" y="114"/>
      </p:cViewPr>
      <p:guideLst>
        <p:guide orient="horz" pos="3838"/>
        <p:guide orient="horz" pos="935"/>
        <p:guide orient="horz" pos="3430"/>
        <p:guide pos="6068"/>
        <p:guide pos="172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682" y="-102"/>
      </p:cViewPr>
      <p:guideLst>
        <p:guide orient="horz" pos="3106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95D5850C-50A7-4FCA-B688-5FF7245929B4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3316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327C1203-4A4C-4D46-801A-A4F27EAB3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53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19413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636DD433-F45E-4B30-90F3-14F14F587F4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2" y="4686301"/>
            <a:ext cx="5389563" cy="4440238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5"/>
            <a:ext cx="2919413" cy="4937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5"/>
            <a:ext cx="2919412" cy="493711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46C34966-2463-4F89-97DD-C3445596C4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2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7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3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34966-2463-4F89-97DD-C3445596C4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1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3" descr="템플릿 4차표지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188643"/>
            <a:ext cx="1826419" cy="447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39" y="6418452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7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9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3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9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1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8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85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93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KKM\Desktop\그림\회사 CI\버텍스글로벌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41" y="6453335"/>
            <a:ext cx="1297804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741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340472"/>
            <a:ext cx="1826419" cy="44767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3498" y="6450074"/>
            <a:ext cx="9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45" y="6525344"/>
            <a:ext cx="962699" cy="25091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953000" y="651821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 </a:t>
            </a:r>
            <a:fld id="{B40FA486-68B0-47B0-A5D8-23A718D89CEF}" type="slidenum">
              <a:rPr lang="ko-KR" altLang="en-US" sz="1000" smtClean="0"/>
              <a:t>‹#›</a:t>
            </a:fld>
            <a:r>
              <a:rPr lang="ko-KR" altLang="en-US" sz="1000" dirty="0" smtClean="0"/>
              <a:t> </a:t>
            </a:r>
            <a:r>
              <a:rPr lang="en-US" altLang="ko-KR" sz="1000" dirty="0" smtClean="0"/>
              <a:t>/ 6 ]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69639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3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4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90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3" descr="템플릿 4차표지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188643"/>
            <a:ext cx="1826419" cy="447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39" y="6418452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8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KKM\Desktop\그림\회사 CI\버텍스글로벌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041" y="6453335"/>
            <a:ext cx="1297804" cy="21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7413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4" y="340472"/>
            <a:ext cx="1826419" cy="44767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896549" y="6450074"/>
            <a:ext cx="777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05" y="6504108"/>
            <a:ext cx="962699" cy="2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224" y="188640"/>
            <a:ext cx="2311400" cy="365125"/>
          </a:xfrm>
        </p:spPr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3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67113" y="649287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68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2014</a:t>
            </a:r>
            <a:r>
              <a:rPr lang="ko-KR" altLang="en-US" smtClean="0"/>
              <a:t>년 </a:t>
            </a:r>
            <a:r>
              <a:rPr lang="en-US" altLang="ko-KR" smtClean="0"/>
              <a:t>12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7300" y="64482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AC18C983-C3BE-4911-8124-4F76CE2C84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F34D-B5AB-4FDA-82EA-06FD2924D12D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CCC2-98A0-4A17-99F0-189BE047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2" descr="data:image/jpeg;base64,/9j/4AAQSkZJRgABAQAAAQABAAD/2wCEAAkGBg8PDw0NEA0QDQ0MDxAPDQ8NDxANDw0QFBAVFBUQEhIXGyYqFxkjGRISHy8gIycpLCwsFR8xNTAqNSY3LDUBCQoKDgwOFA8PFCkYFBgpKSkpKSkpKS0pKSkpKSkpKSkpKSkpKSopKSkpKSkpKSkpNikpKSkpKSkpKSkpKSkpKf/AABEIAMgAyAMBIgACEQEDEQH/xAAbAAEAAgMBAQAAAAAAAAAAAAAAAQIDBQYEB//EAD0QAAIBAgIFCAgFAgcAAAAAAAABAgMRBCEFEjFRkQZBUmFxgaHBEyIjMmJysdEzQkOS4RQVBxZTY4Ki8f/EABYBAQEBAAAAAAAAAAAAAAAAAAABAv/EABkRAQEBAQEBAAAAAAAAAAAAAAABETFBAv/aAAwDAQACEQMRAD8A+4gAAAAAAAAAAAAAAAAAAAAAAAAAAAAAAAAAAAAAAAAAAAeXHY+NGN3nJ+7FbZMD0knKVq9So9aTz5leyXUkTCpUWycl2Tf3Lg6oHNrFVl+pP6mWGkqq2yb7Uhg34NKtMVOfV4GSOmZdGPiMG2BrVpjfDgy8dLx6L8GQe8HjWlKfWu4utI0+l4MD0gwrGU3+dFlXi/zR4oDICuut64lgAAAAAAAAAAAAAAc3js51pvN66hG+yMVtS4M6Q5bETul8VScnxZYjGCCTSLJl1N73xMaFwrKqr3+ZPpH1cEYkyyYGRT6lwJ110VxaMaJAvrx6L/cTrR+LimYwBkvHpS70vuMumu+LRjAGZ5rVdmnsaPXovGtP0E3n+nJ866Jq5Stbr+xq9PaVnT9EoWUs5N2u8thB3wPNo+pKVGjOfvzpwlK2Wbimz0mVAAAAAAAAAABStK0ZPcm/A5aSyp/K3xsdJpCdqVV/BLxVjmqjzS3RS7DUSoJIuSVEiwRKAIkEoCUSQmAqWAAAYIApLaux+Rz3KH1qkY7oW4yZ0Mtvd5mixcdfGQjvnSj4oI+i0IasYx6MUuCsXAMNAAAAAAAAAAA8WmZWoz63FcZI0FV+vLdkvA3WnH7OC6VSPhdmilLOXa/saiBKIuSiosiyZS5KYVYEIkCwIFwiRcgBVgQSEYntl3LwNZo+hr46m/8Aev8AtV/I2d9vazBycjfFRe5VJeH8gdmADDQAAAAAAAAAANRp6f4K+KT4K3maWLy7b/U2en5+0gujCT4v+DVReS7EaiVdMsiiJKi4IJAlMtcqSgqQAAFwAiSSAwMUnaLfVJ/UjkjC9ecujSfjJfYpiHanL5Pqv5PZyPp515dUF9WPB0wAMNAAAAAAAAAAA5vTsvbT+GnFcbvzPAenS0r1q3zRj4I8xpEkkEoqJuWuULBVkyyZjLJgWbJTKhMC1wQEESRUeT7CSs9nbZeIHnxztCXcjbckoeyqS31LcIr7ml0lL1V1yXmdFyYhbDRfSlN+NvIXixtgAYUAAAAAAAAAIbA4/GzvUqPfVl4NlEyspXd97lLx/kk2ysmCEWAXLaxWxKQVZElUTcIsSVuTcKEkXFwixSfN2otcpJ5rv+gHi0nL3F1t+B1mgYWw1Hrjfi2zjtJv1ordF/U7nR8NWjSjupwX/VEvFj0AAyoAAAAAHjoaXw9So6MK8J1Er6sZJtpOz1Xz2aadtnOZ8VSc4TgpODnGUVOPvQbTWsutbe4+PaTw9fRPpPTwm9SV6demn6LFxS1vTRUV7DEqzu/dllcix9muY66erK3var1e22Rz3IPlVDSODp1fSRlXgtXEQT9aDu9Vtdas7rLadIVHC0p5pNWlFNNPapJ2aZlubDlNozVl/UwWTyqpcz2KfkzTRxD3JmkepFkzzRxPUXWIXYVGdFkYlWW9F1Jb0FWOE5Y8q69HGf00cWsDCnTpTjJ0lVeIc7uTd07RVopLnbd9h3NzyY7RGGxDg6+HpV3TzpurBTcexvm6iDV0eWFOnhMDicTTqQqYyipyjRpSqKEks8lsTeztPXT5W4N/rON3GKcqdRJ317NNLZ7Oe3os2yfNsW7m4GP+lpu/soZtyfqRzlKLi5PLNuLavubAw0NMYapbUxFKWs9WK9JFOTssknt96Pbdbz1RmmrpqSzV4tSV1tV0aupyVwMrN4SneKST9ZSSSsle+y30W5GLD8laNJuVGrXouVN0pOE45xeqrq8fVlaEVdZ5Abu5VvPu8zBo7Bego0qGvOqqUdVTqvWnJXdtZ87s7dxmvm+xFRrcdnUt1RXH/wBPoMI2SW5JHARjrYqC31YLxR9BJ9LAAGVAAAAAApUoxkrSipK6dpJNXTunZlwBwul/8P50cT/c9FTjhsa5Xq0KjthMVBv14uKXqN7brK+7adbo/SUat4tOnWh+JSnlKL6t660e012ldDxr6s4ydGvT/CrQ96PU98XuA984KSaaTTyaaumjyT0Nh3tox7lq/Q8OF0xUpNUcYlTnsjWj+DV7/wArN0ncDVz5N4d7FKPZJ+ZgnyVhzVZrtSkbwDRzk+S0uarF/NFowT5N1ls1ZdkrfU6oF0cfLQ+Ij+nL/i0zFLD1o7YzXbFnagamOH9JJfyrEqu9y42O0lSi9sU+1JmGejaL20o9yt9BpjlFX+F91mWVaO9rtRr5zqurqQlF69VwhB00/wA9rXWzLnb5jrJcnafNOS4MujSqUekvG/0EIXu9i8jbf5eSzU77tZWFHQknL2jXo1sjBv1u18yGjW6K0O51410/ZwnrNtbWuZb8zrCsIJJJKyWSSySLEt1QAEAAAAAAAAAAAYq+HjUi4Tipxe1SV0ar+318Nnh5elpf6FV5x+SfkboAa7CabpTepK9Crz06vqvufObG5gxOCp1Vq1IRmviV7dj5jyLQ7h+DiKtJc0W1Vgu6X3KNkDXOOMjslQq/NGdNvg2SsZiF72Fv10qsZeDsQbAGvlpmEffp1qfzUpNcVco+UeGX6j/ZL7FwbMx168YRlOTtGKu2a3+/KeVGhVrPfq6ke+TJho+rWaniGlGLvGhDOCe+b/MwKaFwSbniZQUZVZN01b3IP7m4ISJIAAAAAAAAAAAAAAAAAAAAAAAAAAAEaq3Eg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주간 보고 </a:t>
            </a:r>
            <a:r>
              <a:rPr lang="en-US" altLang="ko-KR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기업부설연구소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12400" y="836712"/>
            <a:ext cx="504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lang="ko-KR" altLang="en-US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프로젝트 진행 현황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472754"/>
              </p:ext>
            </p:extLst>
          </p:nvPr>
        </p:nvGraphicFramePr>
        <p:xfrm>
          <a:off x="316025" y="1268760"/>
          <a:ext cx="9316925" cy="132221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049795"/>
                <a:gridCol w="918570"/>
                <a:gridCol w="918570"/>
                <a:gridCol w="918570"/>
                <a:gridCol w="918570"/>
                <a:gridCol w="918570"/>
                <a:gridCol w="918570"/>
                <a:gridCol w="918570"/>
                <a:gridCol w="918570"/>
                <a:gridCol w="918570"/>
              </a:tblGrid>
              <a:tr h="332215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업무구분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 gridSpan="2"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</a:rPr>
                        <a:t>SI</a:t>
                      </a:r>
                      <a:r>
                        <a:rPr lang="ko-KR" altLang="en-US" sz="1400" kern="100" smtClean="0">
                          <a:effectLst/>
                        </a:rPr>
                        <a:t>프로젝트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유지보수</a:t>
                      </a:r>
                      <a:endParaRPr lang="ko-KR" alt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솔루션개발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완료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진행확정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00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구분</a:t>
                      </a:r>
                      <a:endParaRPr lang="ko-KR" sz="14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상주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effectLst/>
                        </a:rPr>
                        <a:t>비상주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상주</a:t>
                      </a:r>
                      <a:endParaRPr lang="ko-KR" alt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effectLst/>
                        </a:rPr>
                        <a:t>비상주</a:t>
                      </a:r>
                      <a:endParaRPr lang="ko-KR" alt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비상주</a:t>
                      </a:r>
                      <a:endParaRPr lang="ko-KR" sz="1400" b="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외부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내부</a:t>
                      </a:r>
                      <a:endParaRPr lang="ko-KR" sz="1400" b="1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외부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내부</a:t>
                      </a:r>
                      <a:endParaRPr lang="ko-KR" sz="14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300" kern="100" baseline="0" dirty="0" smtClean="0">
                          <a:effectLst/>
                        </a:rPr>
                        <a:t>프로젝트</a:t>
                      </a:r>
                      <a:endParaRPr lang="en-US" altLang="ko-KR" sz="1300" b="1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kern="100" baseline="0" dirty="0" smtClean="0">
                          <a:effectLst/>
                        </a:rPr>
                        <a:t>8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kern="100" baseline="0" dirty="0" smtClean="0">
                          <a:effectLst/>
                        </a:rPr>
                        <a:t>11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kern="100" baseline="0" dirty="0" smtClean="0">
                          <a:effectLst/>
                        </a:rPr>
                        <a:t>0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ko-KR" sz="1300" kern="100" dirty="0" smtClean="0">
                          <a:effectLst/>
                        </a:rPr>
                        <a:t>0</a:t>
                      </a:r>
                      <a:endParaRPr lang="ko-KR" sz="13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ko-KR" sz="1300" kern="100" dirty="0" smtClean="0">
                          <a:effectLst/>
                        </a:rPr>
                        <a:t>0</a:t>
                      </a:r>
                      <a:endParaRPr lang="ko-KR" sz="13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</a:tr>
              <a:tr h="330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300" kern="100" baseline="0" dirty="0" smtClean="0">
                          <a:effectLst/>
                        </a:rPr>
                        <a:t>합계</a:t>
                      </a:r>
                      <a:endParaRPr lang="en-US" altLang="ko-KR" sz="1300" b="1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</a:rPr>
                        <a:t>12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300" b="1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EA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86360" marR="7302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86360" marR="7302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300" b="0" kern="100" baseline="0" dirty="0" smtClean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en-US" altLang="ko-KR" sz="1300" b="0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300" b="1" kern="100" baseline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86360" marR="73025" marT="0" marB="0" anchor="ctr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ko-KR" sz="1300" kern="100" dirty="0" smtClean="0">
                          <a:effectLst/>
                        </a:rPr>
                        <a:t>0</a:t>
                      </a:r>
                      <a:endParaRPr lang="ko-KR" sz="13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charset="0"/>
                        <a:buNone/>
                      </a:pPr>
                      <a:endParaRPr lang="ko-KR" sz="13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6360" marR="73025" marT="0" marB="0" anchor="ctr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10746" y="2636912"/>
            <a:ext cx="5820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인력 현황 및 조직도 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[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총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22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명 기준일 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: 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2016-11-28]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491265" y="2981997"/>
            <a:ext cx="1163706" cy="32136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/>
              <a:t>안창선 </a:t>
            </a:r>
            <a:r>
              <a:rPr lang="ko-KR" altLang="en-US" sz="1100" b="1" dirty="0" smtClean="0"/>
              <a:t>소장</a:t>
            </a:r>
            <a:endParaRPr lang="ko-KR" altLang="en-US" sz="1100" b="1" dirty="0"/>
          </a:p>
        </p:txBody>
      </p:sp>
      <p:sp>
        <p:nvSpPr>
          <p:cNvPr id="16" name="TextBox 2"/>
          <p:cNvSpPr txBox="1"/>
          <p:nvPr/>
        </p:nvSpPr>
        <p:spPr>
          <a:xfrm>
            <a:off x="2089614" y="3481416"/>
            <a:ext cx="1462628" cy="231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/>
              <a:t>모바일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개발팀</a:t>
            </a:r>
            <a:r>
              <a:rPr lang="en-US" altLang="ko-KR" sz="1100" b="1" dirty="0" smtClean="0"/>
              <a:t>(7</a:t>
            </a:r>
            <a:r>
              <a:rPr lang="ko-KR" altLang="en-US" sz="1100" b="1" smtClean="0"/>
              <a:t>명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17" name="TextBox 3"/>
          <p:cNvSpPr txBox="1"/>
          <p:nvPr/>
        </p:nvSpPr>
        <p:spPr>
          <a:xfrm>
            <a:off x="2548890" y="3795998"/>
            <a:ext cx="918912" cy="314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/>
              <a:t>최익현 책임</a:t>
            </a:r>
            <a:endParaRPr lang="en-US" altLang="ko-KR" sz="1100" b="1" dirty="0"/>
          </a:p>
        </p:txBody>
      </p:sp>
      <p:sp>
        <p:nvSpPr>
          <p:cNvPr id="18" name="TextBox 4"/>
          <p:cNvSpPr txBox="1"/>
          <p:nvPr/>
        </p:nvSpPr>
        <p:spPr>
          <a:xfrm>
            <a:off x="2548890" y="4140379"/>
            <a:ext cx="918912" cy="15952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윤철재 선임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박용민 선임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김경우 선임</a:t>
            </a:r>
          </a:p>
          <a:p>
            <a:pPr algn="ctr"/>
            <a:r>
              <a:rPr lang="ko-KR" altLang="ko-KR" b="0" i="0" dirty="0" smtClean="0">
                <a:solidFill>
                  <a:schemeClr val="dk1"/>
                </a:solidFill>
                <a:effectLst/>
              </a:rPr>
              <a:t>최판석</a:t>
            </a:r>
            <a:r>
              <a:rPr lang="en-US" altLang="ko-KR" b="0" i="0" dirty="0" smtClean="0">
                <a:solidFill>
                  <a:schemeClr val="dk1"/>
                </a:solidFill>
                <a:effectLst/>
              </a:rPr>
              <a:t> </a:t>
            </a:r>
            <a:r>
              <a:rPr lang="ko-KR" altLang="en-US" b="0" i="0" smtClean="0">
                <a:solidFill>
                  <a:schemeClr val="dk1"/>
                </a:solidFill>
                <a:effectLst/>
              </a:rPr>
              <a:t>주임</a:t>
            </a:r>
            <a:endParaRPr lang="en-US" altLang="ko-KR" b="0" i="0" dirty="0" smtClean="0">
              <a:solidFill>
                <a:schemeClr val="dk1"/>
              </a:solidFill>
              <a:effectLst/>
            </a:endParaRPr>
          </a:p>
          <a:p>
            <a:pPr algn="ctr"/>
            <a:r>
              <a:rPr lang="ko-KR" altLang="en-US" b="0" i="0" u="none" strike="noStrike" dirty="0" smtClean="0">
                <a:solidFill>
                  <a:srgbClr val="FF0000"/>
                </a:solidFill>
                <a:effectLst/>
              </a:rPr>
              <a:t>김명겸 주임</a:t>
            </a:r>
            <a:endParaRPr lang="en-US" altLang="ko-KR" b="0" i="0" u="none" strike="noStrike" dirty="0" smtClean="0">
              <a:solidFill>
                <a:srgbClr val="FF0000"/>
              </a:solidFill>
              <a:effectLst/>
            </a:endParaRPr>
          </a:p>
          <a:p>
            <a:pPr algn="ctr"/>
            <a:r>
              <a:rPr lang="ko-KR" altLang="en-US" b="0" i="0" u="none" strike="noStrike" dirty="0" smtClean="0">
                <a:solidFill>
                  <a:schemeClr val="dk1"/>
                </a:solidFill>
                <a:effectLst/>
              </a:rPr>
              <a:t>김재중 주임</a:t>
            </a:r>
            <a:endParaRPr lang="en-US" altLang="ko-KR" b="0" i="0" u="none" strike="noStrike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588674" y="3479137"/>
            <a:ext cx="1462808" cy="231823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 smtClean="0"/>
              <a:t>웹개발팀</a:t>
            </a:r>
            <a:r>
              <a:rPr lang="en-US" altLang="ko-KR" sz="1100" b="1" dirty="0" smtClean="0"/>
              <a:t>(3</a:t>
            </a:r>
            <a:r>
              <a:rPr lang="ko-KR" altLang="en-US" sz="1100" b="1" smtClean="0"/>
              <a:t>명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0" name="TextBox 9"/>
          <p:cNvSpPr txBox="1"/>
          <p:nvPr/>
        </p:nvSpPr>
        <p:spPr>
          <a:xfrm>
            <a:off x="4048130" y="3792500"/>
            <a:ext cx="918912" cy="313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-</a:t>
            </a:r>
            <a:endParaRPr lang="ko-KR" altLang="en-US" sz="1100" b="1" dirty="0"/>
          </a:p>
        </p:txBody>
      </p:sp>
      <p:sp>
        <p:nvSpPr>
          <p:cNvPr id="27" name="TextBox 10"/>
          <p:cNvSpPr txBox="1"/>
          <p:nvPr/>
        </p:nvSpPr>
        <p:spPr>
          <a:xfrm>
            <a:off x="4048130" y="4135556"/>
            <a:ext cx="918912" cy="160004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0" i="0" u="none" strike="noStrike" dirty="0" smtClean="0">
                <a:solidFill>
                  <a:schemeClr val="dk1"/>
                </a:solidFill>
                <a:effectLst/>
              </a:rPr>
              <a:t>박준석 책임</a:t>
            </a:r>
            <a:endParaRPr lang="en-US" altLang="ko-KR" b="0" i="0" u="none" strike="noStrike" dirty="0">
              <a:solidFill>
                <a:schemeClr val="dk1"/>
              </a:solidFill>
              <a:effectLst/>
            </a:endParaRPr>
          </a:p>
          <a:p>
            <a:pPr algn="ctr"/>
            <a:r>
              <a:rPr lang="ko-KR" altLang="ko-KR" b="0" i="0" dirty="0" smtClean="0">
                <a:solidFill>
                  <a:schemeClr val="dk1"/>
                </a:solidFill>
                <a:effectLst/>
              </a:rPr>
              <a:t>원지성</a:t>
            </a:r>
            <a:r>
              <a:rPr lang="en-US" altLang="ko-KR" b="0" i="0" dirty="0" smtClean="0">
                <a:solidFill>
                  <a:schemeClr val="dk1"/>
                </a:solidFill>
                <a:effectLst/>
              </a:rPr>
              <a:t> </a:t>
            </a:r>
            <a:r>
              <a:rPr lang="ko-KR" altLang="en-US" b="0" i="0" smtClean="0">
                <a:solidFill>
                  <a:schemeClr val="dk1"/>
                </a:solidFill>
                <a:effectLst/>
              </a:rPr>
              <a:t>주임</a:t>
            </a:r>
            <a:endParaRPr lang="en-US" altLang="ko-KR" b="0" i="0" dirty="0">
              <a:solidFill>
                <a:schemeClr val="dk1"/>
              </a:solidFill>
              <a:effectLst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박종호 주임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5097016" y="3472199"/>
            <a:ext cx="1422156" cy="232517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 smtClean="0"/>
              <a:t>시스템운영팀</a:t>
            </a:r>
            <a:r>
              <a:rPr lang="en-US" altLang="ko-KR" sz="1100" b="1" dirty="0" smtClean="0"/>
              <a:t>(9</a:t>
            </a:r>
            <a:r>
              <a:rPr lang="ko-KR" altLang="en-US" sz="1100" b="1" smtClean="0"/>
              <a:t>명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  <a:p>
            <a:pPr algn="ctr"/>
            <a:r>
              <a:rPr lang="ko-KR" altLang="en-US" sz="1100" dirty="0"/>
              <a:t> 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5541517" y="3777833"/>
            <a:ext cx="916056" cy="31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-</a:t>
            </a:r>
            <a:endParaRPr lang="ko-KR" altLang="en-US" sz="1100" b="1" dirty="0"/>
          </a:p>
        </p:txBody>
      </p:sp>
      <p:sp>
        <p:nvSpPr>
          <p:cNvPr id="32" name="TextBox 16"/>
          <p:cNvSpPr txBox="1"/>
          <p:nvPr/>
        </p:nvSpPr>
        <p:spPr>
          <a:xfrm>
            <a:off x="5541517" y="4125286"/>
            <a:ext cx="916056" cy="161031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임병진 책임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/>
              <a:t>김경수 책임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김규표</a:t>
            </a:r>
            <a:r>
              <a:rPr lang="ko-KR" altLang="en-US" dirty="0" smtClean="0"/>
              <a:t> 선임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오승준 선임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명대성 </a:t>
            </a:r>
            <a:r>
              <a:rPr lang="ko-KR" altLang="en-US" dirty="0"/>
              <a:t>선임</a:t>
            </a:r>
            <a:endParaRPr lang="en-US" altLang="ko-KR" dirty="0"/>
          </a:p>
          <a:p>
            <a:pPr algn="ctr"/>
            <a:r>
              <a:rPr lang="ko-KR" altLang="ko-KR" dirty="0"/>
              <a:t>김진호</a:t>
            </a:r>
            <a:r>
              <a:rPr lang="en-US" altLang="ko-KR" dirty="0"/>
              <a:t> </a:t>
            </a:r>
            <a:r>
              <a:rPr lang="ko-KR" altLang="en-US"/>
              <a:t>주임</a:t>
            </a:r>
            <a:endParaRPr lang="en-US" altLang="ko-KR" dirty="0"/>
          </a:p>
          <a:p>
            <a:pPr algn="ctr"/>
            <a:r>
              <a:rPr lang="ko-KR" altLang="en-US" b="0" i="0" u="none" strike="noStrike" dirty="0" smtClean="0">
                <a:solidFill>
                  <a:schemeClr val="dk1"/>
                </a:solidFill>
                <a:effectLst/>
              </a:rPr>
              <a:t>나기도 주임</a:t>
            </a:r>
            <a:endParaRPr lang="en-US" altLang="ko-KR" b="0" i="0" u="none" strike="noStrike" dirty="0" smtClean="0">
              <a:solidFill>
                <a:schemeClr val="dk1"/>
              </a:solidFill>
              <a:effectLst/>
            </a:endParaRPr>
          </a:p>
          <a:p>
            <a:pPr algn="ctr"/>
            <a:r>
              <a:rPr lang="ko-KR" altLang="en-US" dirty="0" smtClean="0"/>
              <a:t>이현주 연구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한성진 연구</a:t>
            </a:r>
            <a:endParaRPr lang="ko-KR" altLang="en-US" dirty="0"/>
          </a:p>
        </p:txBody>
      </p:sp>
      <p:sp>
        <p:nvSpPr>
          <p:cNvPr id="33" name="TextBox 18"/>
          <p:cNvSpPr txBox="1"/>
          <p:nvPr/>
        </p:nvSpPr>
        <p:spPr>
          <a:xfrm>
            <a:off x="6556181" y="3472301"/>
            <a:ext cx="1416552" cy="232507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err="1" smtClean="0"/>
              <a:t>디자인팀</a:t>
            </a:r>
            <a:r>
              <a:rPr lang="en-US" altLang="ko-KR" sz="1100" b="1" dirty="0" smtClean="0"/>
              <a:t>(2</a:t>
            </a:r>
            <a:r>
              <a:rPr lang="ko-KR" altLang="en-US" sz="1100" b="1" smtClean="0"/>
              <a:t>명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34" name="TextBox 19"/>
          <p:cNvSpPr txBox="1"/>
          <p:nvPr/>
        </p:nvSpPr>
        <p:spPr>
          <a:xfrm>
            <a:off x="6995136" y="3766439"/>
            <a:ext cx="920283" cy="312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-</a:t>
            </a:r>
            <a:endParaRPr lang="ko-KR" altLang="en-US" sz="1100" b="1" dirty="0"/>
          </a:p>
        </p:txBody>
      </p:sp>
      <p:sp>
        <p:nvSpPr>
          <p:cNvPr id="35" name="TextBox 20"/>
          <p:cNvSpPr txBox="1"/>
          <p:nvPr/>
        </p:nvSpPr>
        <p:spPr>
          <a:xfrm>
            <a:off x="6995136" y="4108229"/>
            <a:ext cx="920283" cy="162737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dk1"/>
                </a:solidFill>
                <a:effectLst/>
              </a:rPr>
              <a:t>이경민 주임</a:t>
            </a:r>
            <a:endParaRPr lang="en-US" altLang="ko-KR" dirty="0" smtClean="0">
              <a:solidFill>
                <a:schemeClr val="dk1"/>
              </a:solidFill>
              <a:effectLst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effectLst/>
              </a:rPr>
              <a:t>김정아 연구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14" idx="2"/>
            <a:endCxn id="16" idx="0"/>
          </p:cNvCxnSpPr>
          <p:nvPr/>
        </p:nvCxnSpPr>
        <p:spPr>
          <a:xfrm rot="5400000">
            <a:off x="3857996" y="2266294"/>
            <a:ext cx="178054" cy="2252190"/>
          </a:xfrm>
          <a:prstGeom prst="bentConnector3">
            <a:avLst/>
          </a:prstGeom>
          <a:ln w="6350">
            <a:solidFill>
              <a:srgbClr val="BC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4" idx="2"/>
            <a:endCxn id="28" idx="0"/>
          </p:cNvCxnSpPr>
          <p:nvPr/>
        </p:nvCxnSpPr>
        <p:spPr>
          <a:xfrm rot="16200000" flipH="1">
            <a:off x="5356188" y="3020292"/>
            <a:ext cx="168837" cy="734976"/>
          </a:xfrm>
          <a:prstGeom prst="bentConnector3">
            <a:avLst>
              <a:gd name="adj1" fmla="val 50000"/>
            </a:avLst>
          </a:prstGeom>
          <a:ln w="6350">
            <a:solidFill>
              <a:srgbClr val="BC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4" idx="2"/>
            <a:endCxn id="19" idx="0"/>
          </p:cNvCxnSpPr>
          <p:nvPr/>
        </p:nvCxnSpPr>
        <p:spPr>
          <a:xfrm rot="5400000">
            <a:off x="4608711" y="3014729"/>
            <a:ext cx="175775" cy="753040"/>
          </a:xfrm>
          <a:prstGeom prst="bentConnector3">
            <a:avLst>
              <a:gd name="adj1" fmla="val 50000"/>
            </a:avLst>
          </a:prstGeom>
          <a:ln w="6350">
            <a:solidFill>
              <a:srgbClr val="BC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4" idx="2"/>
            <a:endCxn id="33" idx="0"/>
          </p:cNvCxnSpPr>
          <p:nvPr/>
        </p:nvCxnSpPr>
        <p:spPr>
          <a:xfrm rot="16200000" flipH="1">
            <a:off x="6084318" y="2292161"/>
            <a:ext cx="168939" cy="2191339"/>
          </a:xfrm>
          <a:prstGeom prst="bentConnector3">
            <a:avLst>
              <a:gd name="adj1" fmla="val 50000"/>
            </a:avLst>
          </a:prstGeom>
          <a:ln w="6350">
            <a:solidFill>
              <a:srgbClr val="BCB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"/>
          <p:cNvSpPr txBox="1"/>
          <p:nvPr/>
        </p:nvSpPr>
        <p:spPr>
          <a:xfrm>
            <a:off x="2166233" y="3795998"/>
            <a:ext cx="356252" cy="314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/>
              <a:t>팀장</a:t>
            </a:r>
            <a:endParaRPr lang="en-US" altLang="ko-KR" sz="1100" b="1" dirty="0"/>
          </a:p>
        </p:txBody>
      </p:sp>
      <p:sp>
        <p:nvSpPr>
          <p:cNvPr id="41" name="TextBox 4"/>
          <p:cNvSpPr txBox="1"/>
          <p:nvPr/>
        </p:nvSpPr>
        <p:spPr>
          <a:xfrm>
            <a:off x="2166233" y="4140379"/>
            <a:ext cx="356252" cy="15952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팀원</a:t>
            </a:r>
            <a:endParaRPr lang="ko-KR" altLang="en-US" sz="1100" dirty="0"/>
          </a:p>
        </p:txBody>
      </p:sp>
      <p:sp>
        <p:nvSpPr>
          <p:cNvPr id="42" name="TextBox 3"/>
          <p:cNvSpPr txBox="1"/>
          <p:nvPr/>
        </p:nvSpPr>
        <p:spPr>
          <a:xfrm>
            <a:off x="3671670" y="3793719"/>
            <a:ext cx="356252" cy="314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/>
              <a:t>팀장</a:t>
            </a:r>
            <a:endParaRPr lang="en-US" altLang="ko-KR" sz="1100" b="1" dirty="0"/>
          </a:p>
        </p:txBody>
      </p:sp>
      <p:sp>
        <p:nvSpPr>
          <p:cNvPr id="43" name="TextBox 4"/>
          <p:cNvSpPr txBox="1"/>
          <p:nvPr/>
        </p:nvSpPr>
        <p:spPr>
          <a:xfrm>
            <a:off x="3671670" y="4138101"/>
            <a:ext cx="356252" cy="159750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팀원</a:t>
            </a:r>
            <a:endParaRPr lang="ko-KR" altLang="en-US" sz="1100" dirty="0"/>
          </a:p>
        </p:txBody>
      </p:sp>
      <p:sp>
        <p:nvSpPr>
          <p:cNvPr id="46" name="TextBox 3"/>
          <p:cNvSpPr txBox="1"/>
          <p:nvPr/>
        </p:nvSpPr>
        <p:spPr>
          <a:xfrm>
            <a:off x="5158182" y="3778666"/>
            <a:ext cx="356252" cy="314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/>
              <a:t>팀장</a:t>
            </a:r>
            <a:endParaRPr lang="en-US" altLang="ko-KR" sz="1100" b="1" dirty="0"/>
          </a:p>
        </p:txBody>
      </p:sp>
      <p:sp>
        <p:nvSpPr>
          <p:cNvPr id="47" name="TextBox 4"/>
          <p:cNvSpPr txBox="1"/>
          <p:nvPr/>
        </p:nvSpPr>
        <p:spPr>
          <a:xfrm>
            <a:off x="5158182" y="4123047"/>
            <a:ext cx="356252" cy="161255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팀원</a:t>
            </a:r>
            <a:endParaRPr lang="ko-KR" altLang="en-US" sz="1100" dirty="0"/>
          </a:p>
        </p:txBody>
      </p:sp>
      <p:sp>
        <p:nvSpPr>
          <p:cNvPr id="48" name="TextBox 3"/>
          <p:cNvSpPr txBox="1"/>
          <p:nvPr/>
        </p:nvSpPr>
        <p:spPr>
          <a:xfrm>
            <a:off x="6616886" y="3770400"/>
            <a:ext cx="356252" cy="314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/>
              <a:t>팀장</a:t>
            </a:r>
            <a:endParaRPr lang="en-US" altLang="ko-KR" sz="1100" b="1" dirty="0"/>
          </a:p>
        </p:txBody>
      </p:sp>
      <p:sp>
        <p:nvSpPr>
          <p:cNvPr id="49" name="TextBox 4"/>
          <p:cNvSpPr txBox="1"/>
          <p:nvPr/>
        </p:nvSpPr>
        <p:spPr>
          <a:xfrm>
            <a:off x="6616886" y="4114782"/>
            <a:ext cx="356252" cy="162082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팀원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82109" y="5807005"/>
            <a:ext cx="820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</a:t>
            </a:r>
            <a:r>
              <a:rPr lang="ko-KR" altLang="en-US" sz="1200" smtClean="0"/>
              <a:t>월 퇴사예정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임병진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12</a:t>
            </a:r>
            <a:r>
              <a:rPr lang="ko-KR" altLang="en-US" sz="1200" smtClean="0"/>
              <a:t>월 </a:t>
            </a:r>
            <a:r>
              <a:rPr lang="ko-KR" altLang="en-US" sz="1200"/>
              <a:t>퇴사예정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김명겸</a:t>
            </a:r>
            <a:r>
              <a:rPr lang="en-US" altLang="ko-KR" sz="1200" dirty="0"/>
              <a:t>,</a:t>
            </a:r>
            <a:r>
              <a:rPr lang="ko-KR" altLang="en-US" sz="1200" smtClean="0"/>
              <a:t>김정아</a:t>
            </a:r>
            <a:r>
              <a:rPr lang="en-US" altLang="ko-KR" sz="1200" dirty="0" smtClean="0"/>
              <a:t>,</a:t>
            </a:r>
            <a:r>
              <a:rPr lang="ko-KR" altLang="en-US" sz="1200" smtClean="0"/>
              <a:t>박용민</a:t>
            </a:r>
            <a:r>
              <a:rPr lang="en-US" altLang="ko-KR" sz="1200" dirty="0" smtClean="0"/>
              <a:t>)</a:t>
            </a:r>
            <a:endParaRPr lang="ko-KR" altLang="en-US" sz="120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32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utoShape 2" descr="data:image/jpeg;base64,/9j/4AAQSkZJRgABAQAAAQABAAD/2wCEAAkGBg8PDw0NEA0QDQ0MDxAPDQ8NDxANDw0QFBAVFBUQEhIXGyYqFxkjGRISHy8gIycpLCwsFR8xNTAqNSY3LDUBCQoKDgwOFA8PFCkYFBgpKSkpKSkpKS0pKSkpKSkpKSkpKSkpKSopKSkpKSkpKSkpNikpKSkpKSkpKSkpKSkpKf/AABEIAMgAyAMBIgACEQEDEQH/xAAbAAEAAgMBAQAAAAAAAAAAAAAAAQIDBQYEB//EAD0QAAIBAgIFCAgFAgcAAAAAAAABAgMRBCEFEjFRkQZBUmFxgaHBEyIjMmJysdEzQkOS4RQVBxZTY4Ki8f/EABYBAQEBAAAAAAAAAAAAAAAAAAABAv/EABkRAQEBAQEBAAAAAAAAAAAAAAABETFBAv/aAAwDAQACEQMRAD8A+4gAAAAAAAAAAAAAAAAAAAAAAAAAAAAAAAAAAAAAAAAAAAeXHY+NGN3nJ+7FbZMD0knKVq9So9aTz5leyXUkTCpUWycl2Tf3Lg6oHNrFVl+pP6mWGkqq2yb7Uhg34NKtMVOfV4GSOmZdGPiMG2BrVpjfDgy8dLx6L8GQe8HjWlKfWu4utI0+l4MD0gwrGU3+dFlXi/zR4oDICuut64lgAAAAAAAAAAAAAAc3js51pvN66hG+yMVtS4M6Q5bETul8VScnxZYjGCCTSLJl1N73xMaFwrKqr3+ZPpH1cEYkyyYGRT6lwJ110VxaMaJAvrx6L/cTrR+LimYwBkvHpS70vuMumu+LRjAGZ5rVdmnsaPXovGtP0E3n+nJ866Jq5Stbr+xq9PaVnT9EoWUs5N2u8thB3wPNo+pKVGjOfvzpwlK2Wbimz0mVAAAAAAAAAABStK0ZPcm/A5aSyp/K3xsdJpCdqVV/BLxVjmqjzS3RS7DUSoJIuSVEiwRKAIkEoCUSQmAqWAAAYIApLaux+Rz3KH1qkY7oW4yZ0Mtvd5mixcdfGQjvnSj4oI+i0IasYx6MUuCsXAMNAAAAAAAAAAA8WmZWoz63FcZI0FV+vLdkvA3WnH7OC6VSPhdmilLOXa/saiBKIuSiosiyZS5KYVYEIkCwIFwiRcgBVgQSEYntl3LwNZo+hr46m/8Aev8AtV/I2d9vazBycjfFRe5VJeH8gdmADDQAAAAAAAAAANRp6f4K+KT4K3maWLy7b/U2en5+0gujCT4v+DVReS7EaiVdMsiiJKi4IJAlMtcqSgqQAAFwAiSSAwMUnaLfVJ/UjkjC9ecujSfjJfYpiHanL5Pqv5PZyPp515dUF9WPB0wAMNAAAAAAAAAAA5vTsvbT+GnFcbvzPAenS0r1q3zRj4I8xpEkkEoqJuWuULBVkyyZjLJgWbJTKhMC1wQEESRUeT7CSs9nbZeIHnxztCXcjbckoeyqS31LcIr7ml0lL1V1yXmdFyYhbDRfSlN+NvIXixtgAYUAAAAAAAAAIbA4/GzvUqPfVl4NlEyspXd97lLx/kk2ysmCEWAXLaxWxKQVZElUTcIsSVuTcKEkXFwixSfN2otcpJ5rv+gHi0nL3F1t+B1mgYWw1Hrjfi2zjtJv1ordF/U7nR8NWjSjupwX/VEvFj0AAyoAAAAAHjoaXw9So6MK8J1Er6sZJtpOz1Xz2aadtnOZ8VSc4TgpODnGUVOPvQbTWsutbe4+PaTw9fRPpPTwm9SV6demn6LFxS1vTRUV7DEqzu/dllcix9muY66erK3var1e22Rz3IPlVDSODp1fSRlXgtXEQT9aDu9Vtdas7rLadIVHC0p5pNWlFNNPapJ2aZlubDlNozVl/UwWTyqpcz2KfkzTRxD3JmkepFkzzRxPUXWIXYVGdFkYlWW9F1Jb0FWOE5Y8q69HGf00cWsDCnTpTjJ0lVeIc7uTd07RVopLnbd9h3NzyY7RGGxDg6+HpV3TzpurBTcexvm6iDV0eWFOnhMDicTTqQqYyipyjRpSqKEks8lsTeztPXT5W4N/rON3GKcqdRJ317NNLZ7Oe3os2yfNsW7m4GP+lpu/soZtyfqRzlKLi5PLNuLavubAw0NMYapbUxFKWs9WK9JFOTssknt96Pbdbz1RmmrpqSzV4tSV1tV0aupyVwMrN4SneKST9ZSSSsle+y30W5GLD8laNJuVGrXouVN0pOE45xeqrq8fVlaEVdZ5Abu5VvPu8zBo7Bego0qGvOqqUdVTqvWnJXdtZ87s7dxmvm+xFRrcdnUt1RXH/wBPoMI2SW5JHARjrYqC31YLxR9BJ9LAAGVAAAAAApUoxkrSipK6dpJNXTunZlwBwul/8P50cT/c9FTjhsa5Xq0KjthMVBv14uKXqN7brK+7adbo/SUat4tOnWh+JSnlKL6t660e012ldDxr6s4ydGvT/CrQ96PU98XuA984KSaaTTyaaumjyT0Nh3tox7lq/Q8OF0xUpNUcYlTnsjWj+DV7/wArN0ncDVz5N4d7FKPZJ+ZgnyVhzVZrtSkbwDRzk+S0uarF/NFowT5N1ls1ZdkrfU6oF0cfLQ+Ij+nL/i0zFLD1o7YzXbFnagamOH9JJfyrEqu9y42O0lSi9sU+1JmGejaL20o9yt9BpjlFX+F91mWVaO9rtRr5zqurqQlF69VwhB00/wA9rXWzLnb5jrJcnafNOS4MujSqUekvG/0EIXu9i8jbf5eSzU77tZWFHQknL2jXo1sjBv1u18yGjW6K0O51410/ZwnrNtbWuZb8zrCsIJJJKyWSSySLEt1QAEAAAAAAAAAAAYq+HjUi4Tipxe1SV0ar+318Nnh5elpf6FV5x+SfkboAa7CabpTepK9Crz06vqvufObG5gxOCp1Vq1IRmviV7dj5jyLQ7h+DiKtJc0W1Vgu6X3KNkDXOOMjslQq/NGdNvg2SsZiF72Fv10qsZeDsQbAGvlpmEffp1qfzUpNcVco+UeGX6j/ZL7FwbMx168YRlOTtGKu2a3+/KeVGhVrPfq6ke+TJho+rWaniGlGLvGhDOCe+b/MwKaFwSbniZQUZVZN01b3IP7m4ISJIAAAAAAAAAAAAAAAAAAAAAAAAAAAEaq3Eg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주간 보고 </a:t>
            </a:r>
            <a:r>
              <a:rPr lang="en-US" altLang="ko-KR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기업부설연구소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24917"/>
              </p:ext>
            </p:extLst>
          </p:nvPr>
        </p:nvGraphicFramePr>
        <p:xfrm>
          <a:off x="-15551" y="1467875"/>
          <a:ext cx="9921551" cy="481650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60039"/>
                <a:gridCol w="2808312"/>
                <a:gridCol w="792088"/>
                <a:gridCol w="658493"/>
                <a:gridCol w="2221827"/>
                <a:gridCol w="504056"/>
                <a:gridCol w="504056"/>
                <a:gridCol w="413613"/>
                <a:gridCol w="494041"/>
                <a:gridCol w="1165026"/>
              </a:tblGrid>
              <a:tr h="290399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프로젝트 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Project ID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영업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주요 내용</a:t>
                      </a:r>
                      <a:endParaRPr lang="ko-KR" altLang="ko-KR" sz="120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투입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인원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상주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구분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</a:rPr>
                        <a:t>진척률</a:t>
                      </a:r>
                      <a:endParaRPr lang="ko-KR" altLang="ko-KR" sz="120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비고</a:t>
                      </a:r>
                      <a:r>
                        <a:rPr lang="en-US" altLang="ko-KR" sz="1200" kern="100" dirty="0" smtClean="0">
                          <a:effectLst/>
                        </a:rPr>
                        <a:t>(M/M)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이슈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후지필름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ko-KR" sz="1200" kern="100" dirty="0" smtClean="0">
                          <a:effectLst/>
                        </a:rPr>
                        <a:t>RFID </a:t>
                      </a:r>
                      <a:r>
                        <a:rPr lang="ko-KR" altLang="en-US" sz="1200" kern="100" dirty="0" smtClean="0">
                          <a:effectLst/>
                        </a:rPr>
                        <a:t>재고관리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P16-09-02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이재석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16.09.26~11.04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VOIS </a:t>
                      </a:r>
                      <a:r>
                        <a:rPr lang="ko-KR" altLang="en-US" sz="1200" kern="100" dirty="0" smtClean="0">
                          <a:effectLst/>
                        </a:rPr>
                        <a:t>프로그램 </a:t>
                      </a:r>
                      <a:r>
                        <a:rPr lang="en-US" altLang="ko-KR" sz="1200" kern="100" dirty="0" smtClean="0">
                          <a:effectLst/>
                        </a:rPr>
                        <a:t>RFID </a:t>
                      </a:r>
                      <a:r>
                        <a:rPr lang="ko-KR" altLang="en-US" sz="1200" kern="100" dirty="0" smtClean="0">
                          <a:effectLst/>
                        </a:rPr>
                        <a:t>재고관리 변경</a:t>
                      </a:r>
                      <a:endParaRPr lang="ko-KR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altLang="ko-KR" sz="11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제품출시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11.25</a:t>
                      </a:r>
                    </a:p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제품라이센스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USB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인증 작업 요청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OB</a:t>
                      </a:r>
                      <a:r>
                        <a:rPr lang="ko-KR" altLang="en-US" sz="1200" kern="100" dirty="0" smtClean="0">
                          <a:effectLst/>
                        </a:rPr>
                        <a:t>맥주 오토라벨 발행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P16-07-01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김수용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16.10.01~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smtClean="0">
                          <a:effectLst/>
                        </a:rPr>
                        <a:t>오토라벨 </a:t>
                      </a:r>
                      <a:r>
                        <a:rPr lang="ko-KR" altLang="en-US" sz="1200" kern="100" dirty="0" smtClean="0">
                          <a:effectLst/>
                        </a:rPr>
                        <a:t>발행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개발 업무</a:t>
                      </a:r>
                      <a:endParaRPr lang="ko-KR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altLang="ko-KR" sz="11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26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kern="100" dirty="0" smtClean="0">
                          <a:effectLst/>
                        </a:rPr>
                        <a:t>농협 </a:t>
                      </a:r>
                      <a:r>
                        <a:rPr lang="ko-KR" altLang="en-US" sz="1200" strike="noStrike" kern="100" dirty="0" err="1" smtClean="0">
                          <a:effectLst/>
                        </a:rPr>
                        <a:t>하나로마트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</a:t>
                      </a:r>
                      <a:r>
                        <a:rPr lang="ko-KR" altLang="en-US" sz="1200" strike="noStrike" kern="100" dirty="0" err="1" smtClean="0">
                          <a:effectLst/>
                        </a:rPr>
                        <a:t>온라인팀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</a:t>
                      </a:r>
                      <a:r>
                        <a:rPr lang="ko-KR" altLang="en-US" sz="1200" strike="noStrike" kern="100" dirty="0" err="1" smtClean="0">
                          <a:effectLst/>
                        </a:rPr>
                        <a:t>피킹시스템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P16-06-04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이재석</a:t>
                      </a:r>
                      <a:endParaRPr lang="en-US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16.10.01~11.30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개발 보안 및 확산</a:t>
                      </a:r>
                      <a:endParaRPr lang="ko-KR" alt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오승준</a:t>
                      </a:r>
                      <a:endParaRPr lang="en-US" altLang="ko-KR" sz="1200" b="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김경우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동우화인켐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바코드 검증 시스템</a:t>
                      </a:r>
                      <a:endParaRPr lang="ko-KR" sz="1200" b="1" strike="noStrike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P16-07-02</a:t>
                      </a:r>
                      <a:endParaRPr lang="en-US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변광호</a:t>
                      </a:r>
                      <a:endParaRPr lang="en-US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16.08.01~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라벨 발행 바코드 검증 개발</a:t>
                      </a:r>
                      <a:endParaRPr lang="ko-KR" alt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최판석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smtClean="0">
                          <a:effectLst/>
                        </a:rPr>
                        <a:t>현대엘리베이터 스마트원격보수 시스템 구축</a:t>
                      </a:r>
                      <a:endParaRPr lang="en-US" altLang="ko-KR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P16-09-05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이재석</a:t>
                      </a:r>
                      <a:endParaRPr lang="en-US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16.09.19~17.01.31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스마트 원격보수 시스템 구축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명대성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</a:rPr>
                        <a:t>상주</a:t>
                      </a:r>
                      <a:endParaRPr lang="ko-KR" alt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위아멘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바코드관리시스템 구축</a:t>
                      </a:r>
                      <a:endParaRPr lang="en-US" altLang="ko-KR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P16-10-02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박혜선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16.10.10~11.11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바코드시스템 개발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alt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1397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7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397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현대그린푸드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검수관리 개발 구축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P16-08-02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smtClean="0">
                          <a:effectLst/>
                        </a:rPr>
                        <a:t>한정석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16.11.14~17.01.31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PDA</a:t>
                      </a:r>
                      <a:r>
                        <a:rPr lang="ko-KR" altLang="en-US" sz="1200" kern="100" dirty="0" smtClean="0">
                          <a:effectLst/>
                        </a:rPr>
                        <a:t>검수시스템 구축</a:t>
                      </a:r>
                      <a:endParaRPr lang="en-US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</a:rPr>
                        <a:t>윤철제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박용민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00" dirty="0" smtClean="0">
                          <a:effectLst/>
                        </a:rPr>
                        <a:t>상주</a:t>
                      </a:r>
                      <a:endParaRPr lang="ko-KR" alt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박용민선임 </a:t>
                      </a:r>
                      <a:r>
                        <a:rPr lang="ko-KR" altLang="en-US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퇴사예정 및 외주대체 예정</a:t>
                      </a:r>
                      <a:endParaRPr lang="ko-KR" sz="1200" b="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1397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397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올가홀푸드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매장관리시스템 구축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P16-07-06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smtClean="0">
                          <a:effectLst/>
                        </a:rPr>
                        <a:t>오공록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16.09.19~12.16</a:t>
                      </a:r>
                      <a:endParaRPr lang="en-US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나기도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alt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95%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9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 smtClean="0">
                          <a:effectLst/>
                        </a:rPr>
                        <a:t>CJ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대한통운 오토라벨 발행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P16-07-03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</a:rPr>
                        <a:t>오공록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오토라벨 발행</a:t>
                      </a:r>
                      <a:endParaRPr lang="ko-KR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최판석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altLang="ko-KR" sz="11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1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7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2400" y="980728"/>
            <a:ext cx="504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진행 프로젝트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(SI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업무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)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40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AutoShape 2" descr="data:image/jpeg;base64,/9j/4AAQSkZJRgABAQAAAQABAAD/2wCEAAkGBg8PDw0NEA0QDQ0MDxAPDQ8NDxANDw0QFBAVFBUQEhIXGyYqFxkjGRISHy8gIycpLCwsFR8xNTAqNSY3LDUBCQoKDgwOFA8PFCkYFBgpKSkpKSkpKS0pKSkpKSkpKSkpKSkpKSopKSkpKSkpKSkpNikpKSkpKSkpKSkpKSkpKf/AABEIAMgAyAMBIgACEQEDEQH/xAAbAAEAAgMBAQAAAAAAAAAAAAAAAQIDBQYEB//EAD0QAAIBAgIFCAgFAgcAAAAAAAABAgMRBCEFEjFRkQZBUmFxgaHBEyIjMmJysdEzQkOS4RQVBxZTY4Ki8f/EABYBAQEBAAAAAAAAAAAAAAAAAAABAv/EABkRAQEBAQEBAAAAAAAAAAAAAAABETFBAv/aAAwDAQACEQMRAD8A+4gAAAAAAAAAAAAAAAAAAAAAAAAAAAAAAAAAAAAAAAAAAAeXHY+NGN3nJ+7FbZMD0knKVq9So9aTz5leyXUkTCpUWycl2Tf3Lg6oHNrFVl+pP6mWGkqq2yb7Uhg34NKtMVOfV4GSOmZdGPiMG2BrVpjfDgy8dLx6L8GQe8HjWlKfWu4utI0+l4MD0gwrGU3+dFlXi/zR4oDICuut64lgAAAAAAAAAAAAAAc3js51pvN66hG+yMVtS4M6Q5bETul8VScnxZYjGCCTSLJl1N73xMaFwrKqr3+ZPpH1cEYkyyYGRT6lwJ110VxaMaJAvrx6L/cTrR+LimYwBkvHpS70vuMumu+LRjAGZ5rVdmnsaPXovGtP0E3n+nJ866Jq5Stbr+xq9PaVnT9EoWUs5N2u8thB3wPNo+pKVGjOfvzpwlK2Wbimz0mVAAAAAAAAAABStK0ZPcm/A5aSyp/K3xsdJpCdqVV/BLxVjmqjzS3RS7DUSoJIuSVEiwRKAIkEoCUSQmAqWAAAYIApLaux+Rz3KH1qkY7oW4yZ0Mtvd5mixcdfGQjvnSj4oI+i0IasYx6MUuCsXAMNAAAAAAAAAAA8WmZWoz63FcZI0FV+vLdkvA3WnH7OC6VSPhdmilLOXa/saiBKIuSiosiyZS5KYVYEIkCwIFwiRcgBVgQSEYntl3LwNZo+hr46m/8Aev8AtV/I2d9vazBycjfFRe5VJeH8gdmADDQAAAAAAAAAANRp6f4K+KT4K3maWLy7b/U2en5+0gujCT4v+DVReS7EaiVdMsiiJKi4IJAlMtcqSgqQAAFwAiSSAwMUnaLfVJ/UjkjC9ecujSfjJfYpiHanL5Pqv5PZyPp515dUF9WPB0wAMNAAAAAAAAAAA5vTsvbT+GnFcbvzPAenS0r1q3zRj4I8xpEkkEoqJuWuULBVkyyZjLJgWbJTKhMC1wQEESRUeT7CSs9nbZeIHnxztCXcjbckoeyqS31LcIr7ml0lL1V1yXmdFyYhbDRfSlN+NvIXixtgAYUAAAAAAAAAIbA4/GzvUqPfVl4NlEyspXd97lLx/kk2ysmCEWAXLaxWxKQVZElUTcIsSVuTcKEkXFwixSfN2otcpJ5rv+gHi0nL3F1t+B1mgYWw1Hrjfi2zjtJv1ordF/U7nR8NWjSjupwX/VEvFj0AAyoAAAAAHjoaXw9So6MK8J1Er6sZJtpOz1Xz2aadtnOZ8VSc4TgpODnGUVOPvQbTWsutbe4+PaTw9fRPpPTwm9SV6demn6LFxS1vTRUV7DEqzu/dllcix9muY66erK3var1e22Rz3IPlVDSODp1fSRlXgtXEQT9aDu9Vtdas7rLadIVHC0p5pNWlFNNPapJ2aZlubDlNozVl/UwWTyqpcz2KfkzTRxD3JmkepFkzzRxPUXWIXYVGdFkYlWW9F1Jb0FWOE5Y8q69HGf00cWsDCnTpTjJ0lVeIc7uTd07RVopLnbd9h3NzyY7RGGxDg6+HpV3TzpurBTcexvm6iDV0eWFOnhMDicTTqQqYyipyjRpSqKEks8lsTeztPXT5W4N/rON3GKcqdRJ317NNLZ7Oe3os2yfNsW7m4GP+lpu/soZtyfqRzlKLi5PLNuLavubAw0NMYapbUxFKWs9WK9JFOTssknt96Pbdbz1RmmrpqSzV4tSV1tV0aupyVwMrN4SneKST9ZSSSsle+y30W5GLD8laNJuVGrXouVN0pOE45xeqrq8fVlaEVdZ5Abu5VvPu8zBo7Bego0qGvOqqUdVTqvWnJXdtZ87s7dxmvm+xFRrcdnUt1RXH/wBPoMI2SW5JHARjrYqC31YLxR9BJ9LAAGVAAAAAApUoxkrSipK6dpJNXTunZlwBwul/8P50cT/c9FTjhsa5Xq0KjthMVBv14uKXqN7brK+7adbo/SUat4tOnWh+JSnlKL6t660e012ldDxr6s4ydGvT/CrQ96PU98XuA984KSaaTTyaaumjyT0Nh3tox7lq/Q8OF0xUpNUcYlTnsjWj+DV7/wArN0ncDVz5N4d7FKPZJ+ZgnyVhzVZrtSkbwDRzk+S0uarF/NFowT5N1ls1ZdkrfU6oF0cfLQ+Ij+nL/i0zFLD1o7YzXbFnagamOH9JJfyrEqu9y42O0lSi9sU+1JmGejaL20o9yt9BpjlFX+F91mWVaO9rtRr5zqurqQlF69VwhB00/wA9rXWzLnb5jrJcnafNOS4MujSqUekvG/0EIXu9i8jbf5eSzU77tZWFHQknL2jXo1sjBv1u18yGjW6K0O51410/ZwnrNtbWuZb8zrCsIJJJKyWSSySLEt1QAEAAAAAAAAAAAYq+HjUi4Tipxe1SV0ar+318Nnh5elpf6FV5x+SfkboAa7CabpTepK9Crz06vqvufObG5gxOCp1Vq1IRmviV7dj5jyLQ7h+DiKtJc0W1Vgu6X3KNkDXOOMjslQq/NGdNvg2SsZiF72Fv10qsZeDsQbAGvlpmEffp1qfzUpNcVco+UeGX6j/ZL7FwbMx168YRlOTtGKu2a3+/KeVGhVrPfq6ke+TJho+rWaniGlGLvGhDOCe+b/MwKaFwSbniZQUZVZN01b3IP7m4ISJIAAAAAAAAAAAAAAAAAAAAAAAAAAAEaq3Eg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주간 보고 </a:t>
            </a:r>
            <a:r>
              <a:rPr lang="en-US" altLang="ko-KR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기업부설연구소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00" y="980728"/>
            <a:ext cx="504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진행 프로젝트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(SI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업무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) -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계속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85174"/>
              </p:ext>
            </p:extLst>
          </p:nvPr>
        </p:nvGraphicFramePr>
        <p:xfrm>
          <a:off x="0" y="1467875"/>
          <a:ext cx="9906000" cy="23891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16496"/>
                <a:gridCol w="2664296"/>
                <a:gridCol w="792088"/>
                <a:gridCol w="575408"/>
                <a:gridCol w="2304912"/>
                <a:gridCol w="618911"/>
                <a:gridCol w="381368"/>
                <a:gridCol w="444929"/>
                <a:gridCol w="508491"/>
                <a:gridCol w="1199101"/>
              </a:tblGrid>
              <a:tr h="290399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프로젝트 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Project ID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영업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주요 내용</a:t>
                      </a:r>
                      <a:endParaRPr lang="ko-KR" altLang="ko-KR" sz="120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투입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인원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상주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구분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</a:rPr>
                        <a:t>진척률</a:t>
                      </a:r>
                      <a:endParaRPr lang="ko-KR" altLang="ko-KR" sz="120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비고</a:t>
                      </a:r>
                      <a:r>
                        <a:rPr lang="en-US" altLang="ko-KR" sz="1200" kern="100" dirty="0" smtClean="0">
                          <a:effectLst/>
                        </a:rPr>
                        <a:t>(M/M)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이슈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농우바이오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바코드기반 창고관리 </a:t>
                      </a:r>
                      <a:r>
                        <a:rPr lang="en-US" altLang="ko-KR" sz="1200" strike="noStrike" kern="100" dirty="0" smtClean="0">
                          <a:effectLst/>
                        </a:rPr>
                        <a:t>PDA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시스템 구축 개발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P16-09-01</a:t>
                      </a:r>
                      <a:endParaRPr lang="en-US" sz="12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이재석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16.10.10~17.01.31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입출고 관리 </a:t>
                      </a:r>
                      <a:r>
                        <a:rPr lang="en-US" altLang="ko-KR" sz="1200" kern="100" dirty="0" smtClean="0">
                          <a:effectLst/>
                        </a:rPr>
                        <a:t>PDA </a:t>
                      </a:r>
                      <a:r>
                        <a:rPr lang="ko-KR" altLang="en-US" sz="1200" kern="100" dirty="0" smtClean="0">
                          <a:effectLst/>
                        </a:rPr>
                        <a:t>프로그램 개발</a:t>
                      </a:r>
                      <a:endParaRPr lang="ko-KR" altLang="ko-KR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최판석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</a:rPr>
                        <a:t>비상주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10%</a:t>
                      </a:r>
                      <a:endParaRPr lang="ko-KR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11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롯데푸드</a:t>
                      </a:r>
                      <a:r>
                        <a:rPr lang="ko-KR" altLang="en-US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 영업관리시스템 구축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P16-08-01</a:t>
                      </a:r>
                      <a:endParaRPr lang="ko-KR" altLang="en-US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오공록</a:t>
                      </a:r>
                      <a:endParaRPr lang="en-US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16.11.01~17.03.31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스마트폰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 영업관리 개발</a:t>
                      </a:r>
                      <a:endParaRPr lang="ko-KR" alt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박준석</a:t>
                      </a:r>
                      <a:endParaRPr lang="en-US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김규표</a:t>
                      </a:r>
                      <a:endParaRPr lang="en-US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원지성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상주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268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CJ </a:t>
                      </a:r>
                      <a:r>
                        <a:rPr lang="ko-KR" altLang="en-US" sz="1200" b="0" strike="noStrike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올리브영</a:t>
                      </a:r>
                      <a:r>
                        <a:rPr lang="ko-KR" altLang="en-US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 차세대 시스템 </a:t>
                      </a:r>
                      <a:r>
                        <a:rPr lang="en-US" altLang="ko-KR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PDA </a:t>
                      </a:r>
                      <a:r>
                        <a:rPr lang="ko-KR" altLang="en-US" sz="1200" b="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구축 반품 추가 개발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오공록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16.11.14~12.02</a:t>
                      </a:r>
                    </a:p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차세대 시스템 </a:t>
                      </a:r>
                      <a:r>
                        <a:rPr lang="en-US" altLang="ko-KR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PDA </a:t>
                      </a: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반품 메뉴가 추가 개발</a:t>
                      </a:r>
                      <a:endParaRPr lang="ko-KR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최판석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김진호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외주대체예정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ko-KR" sz="1200" b="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utoShape 2" descr="data:image/jpeg;base64,/9j/4AAQSkZJRgABAQAAAQABAAD/2wCEAAkGBg8PDw0NEA0QDQ0MDxAPDQ8NDxANDw0QFBAVFBUQEhIXGyYqFxkjGRISHy8gIycpLCwsFR8xNTAqNSY3LDUBCQoKDgwOFA8PFCkYFBgpKSkpKSkpKS0pKSkpKSkpKSkpKSkpKSopKSkpKSkpKSkpNikpKSkpKSkpKSkpKSkpKf/AABEIAMgAyAMBIgACEQEDEQH/xAAbAAEAAgMBAQAAAAAAAAAAAAAAAQIDBQYEB//EAD0QAAIBAgIFCAgFAgcAAAAAAAABAgMRBCEFEjFRkQZBUmFxgaHBEyIjMmJysdEzQkOS4RQVBxZTY4Ki8f/EABYBAQEBAAAAAAAAAAAAAAAAAAABAv/EABkRAQEBAQEBAAAAAAAAAAAAAAABETFBAv/aAAwDAQACEQMRAD8A+4gAAAAAAAAAAAAAAAAAAAAAAAAAAAAAAAAAAAAAAAAAAAeXHY+NGN3nJ+7FbZMD0knKVq9So9aTz5leyXUkTCpUWycl2Tf3Lg6oHNrFVl+pP6mWGkqq2yb7Uhg34NKtMVOfV4GSOmZdGPiMG2BrVpjfDgy8dLx6L8GQe8HjWlKfWu4utI0+l4MD0gwrGU3+dFlXi/zR4oDICuut64lgAAAAAAAAAAAAAAc3js51pvN66hG+yMVtS4M6Q5bETul8VScnxZYjGCCTSLJl1N73xMaFwrKqr3+ZPpH1cEYkyyYGRT6lwJ110VxaMaJAvrx6L/cTrR+LimYwBkvHpS70vuMumu+LRjAGZ5rVdmnsaPXovGtP0E3n+nJ866Jq5Stbr+xq9PaVnT9EoWUs5N2u8thB3wPNo+pKVGjOfvzpwlK2Wbimz0mVAAAAAAAAAABStK0ZPcm/A5aSyp/K3xsdJpCdqVV/BLxVjmqjzS3RS7DUSoJIuSVEiwRKAIkEoCUSQmAqWAAAYIApLaux+Rz3KH1qkY7oW4yZ0Mtvd5mixcdfGQjvnSj4oI+i0IasYx6MUuCsXAMNAAAAAAAAAAA8WmZWoz63FcZI0FV+vLdkvA3WnH7OC6VSPhdmilLOXa/saiBKIuSiosiyZS5KYVYEIkCwIFwiRcgBVgQSEYntl3LwNZo+hr46m/8Aev8AtV/I2d9vazBycjfFRe5VJeH8gdmADDQAAAAAAAAAANRp6f4K+KT4K3maWLy7b/U2en5+0gujCT4v+DVReS7EaiVdMsiiJKi4IJAlMtcqSgqQAAFwAiSSAwMUnaLfVJ/UjkjC9ecujSfjJfYpiHanL5Pqv5PZyPp515dUF9WPB0wAMNAAAAAAAAAAA5vTsvbT+GnFcbvzPAenS0r1q3zRj4I8xpEkkEoqJuWuULBVkyyZjLJgWbJTKhMC1wQEESRUeT7CSs9nbZeIHnxztCXcjbckoeyqS31LcIr7ml0lL1V1yXmdFyYhbDRfSlN+NvIXixtgAYUAAAAAAAAAIbA4/GzvUqPfVl4NlEyspXd97lLx/kk2ysmCEWAXLaxWxKQVZElUTcIsSVuTcKEkXFwixSfN2otcpJ5rv+gHi0nL3F1t+B1mgYWw1Hrjfi2zjtJv1ordF/U7nR8NWjSjupwX/VEvFj0AAyoAAAAAHjoaXw9So6MK8J1Er6sZJtpOz1Xz2aadtnOZ8VSc4TgpODnGUVOPvQbTWsutbe4+PaTw9fRPpPTwm9SV6demn6LFxS1vTRUV7DEqzu/dllcix9muY66erK3var1e22Rz3IPlVDSODp1fSRlXgtXEQT9aDu9Vtdas7rLadIVHC0p5pNWlFNNPapJ2aZlubDlNozVl/UwWTyqpcz2KfkzTRxD3JmkepFkzzRxPUXWIXYVGdFkYlWW9F1Jb0FWOE5Y8q69HGf00cWsDCnTpTjJ0lVeIc7uTd07RVopLnbd9h3NzyY7RGGxDg6+HpV3TzpurBTcexvm6iDV0eWFOnhMDicTTqQqYyipyjRpSqKEks8lsTeztPXT5W4N/rON3GKcqdRJ317NNLZ7Oe3os2yfNsW7m4GP+lpu/soZtyfqRzlKLi5PLNuLavubAw0NMYapbUxFKWs9WK9JFOTssknt96Pbdbz1RmmrpqSzV4tSV1tV0aupyVwMrN4SneKST9ZSSSsle+y30W5GLD8laNJuVGrXouVN0pOE45xeqrq8fVlaEVdZ5Abu5VvPu8zBo7Bego0qGvOqqUdVTqvWnJXdtZ87s7dxmvm+xFRrcdnUt1RXH/wBPoMI2SW5JHARjrYqC31YLxR9BJ9LAAGVAAAAAApUoxkrSipK6dpJNXTunZlwBwul/8P50cT/c9FTjhsa5Xq0KjthMVBv14uKXqN7brK+7adbo/SUat4tOnWh+JSnlKL6t660e012ldDxr6s4ydGvT/CrQ96PU98XuA984KSaaTTyaaumjyT0Nh3tox7lq/Q8OF0xUpNUcYlTnsjWj+DV7/wArN0ncDVz5N4d7FKPZJ+ZgnyVhzVZrtSkbwDRzk+S0uarF/NFowT5N1ls1ZdkrfU6oF0cfLQ+Ij+nL/i0zFLD1o7YzXbFnagamOH9JJfyrEqu9y42O0lSi9sU+1JmGejaL20o9yt9BpjlFX+F91mWVaO9rtRr5zqurqQlF69VwhB00/wA9rXWzLnb5jrJcnafNOS4MujSqUekvG/0EIXu9i8jbf5eSzU77tZWFHQknL2jXo1sjBv1u18yGjW6K0O51410/ZwnrNtbWuZb8zrCsIJJJKyWSSySLEt1QAEAAAAAAAAAAAYq+HjUi4Tipxe1SV0ar+318Nnh5elpf6FV5x+SfkboAa7CabpTepK9Crz06vqvufObG5gxOCp1Vq1IRmviV7dj5jyLQ7h+DiKtJc0W1Vgu6X3KNkDXOOMjslQq/NGdNvg2SsZiF72Fv10qsZeDsQbAGvlpmEffp1qfzUpNcVco+UeGX6j/ZL7FwbMx168YRlOTtGKu2a3+/KeVGhVrPfq6ke+TJho+rWaniGlGLvGhDOCe+b/MwKaFwSbniZQUZVZN01b3IP7m4ISJIAAAAAAAAAAAAAAAAAAAAAAAAAAAEaq3Eg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주간 보고 </a:t>
            </a:r>
            <a:r>
              <a:rPr lang="en-US" altLang="ko-KR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기업부설연구소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2400" y="980728"/>
            <a:ext cx="504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lang="ko-KR" altLang="en-US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진행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프로젝트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(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유지보수 업무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)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69725"/>
              </p:ext>
            </p:extLst>
          </p:nvPr>
        </p:nvGraphicFramePr>
        <p:xfrm>
          <a:off x="-1" y="1467875"/>
          <a:ext cx="9906001" cy="430954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44489"/>
                <a:gridCol w="2376264"/>
                <a:gridCol w="1008112"/>
                <a:gridCol w="719423"/>
                <a:gridCol w="1116453"/>
                <a:gridCol w="1116453"/>
                <a:gridCol w="690918"/>
                <a:gridCol w="444929"/>
                <a:gridCol w="2088960"/>
              </a:tblGrid>
              <a:tr h="290399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프로젝트 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Project ID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영업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계약기간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월비용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kern="10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만원</a:t>
                      </a: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투입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인원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상주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구분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이슈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200" b="1" strike="noStrik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kern="100" dirty="0" smtClean="0">
                          <a:effectLst/>
                        </a:rPr>
                        <a:t>PEBS </a:t>
                      </a:r>
                      <a:r>
                        <a:rPr lang="ko-KR" altLang="en-US" sz="1200" strike="noStrike" kern="100" smtClean="0">
                          <a:effectLst/>
                        </a:rPr>
                        <a:t>시스템 운영</a:t>
                      </a:r>
                      <a:endParaRPr lang="ko-KR" altLang="en-US" sz="1200" b="1" strike="noStrike" kern="10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김진호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kern="100" dirty="0" smtClean="0">
                          <a:effectLst/>
                        </a:rPr>
                        <a:t>MMS</a:t>
                      </a:r>
                      <a:r>
                        <a:rPr lang="en-US" altLang="ko-KR" sz="1200" strike="noStrike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200" strike="noStrike" kern="100" baseline="0" smtClean="0">
                          <a:effectLst/>
                        </a:rPr>
                        <a:t>시스템 운영</a:t>
                      </a:r>
                      <a:endParaRPr lang="ko-KR" altLang="en-US" sz="1200" b="1" strike="noStrike" kern="10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김경수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06022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smtClean="0">
                          <a:effectLst/>
                        </a:rPr>
                        <a:t>서울우유 재물조사 유지보수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effectLst/>
                        </a:rPr>
                        <a:t>P15-04-02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오공록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16/10-17/09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118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오승준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06022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smtClean="0">
                          <a:effectLst/>
                        </a:rPr>
                        <a:t>서울우유 부동산자산관리 유지보수</a:t>
                      </a: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00" dirty="0" smtClean="0">
                          <a:effectLst/>
                        </a:rPr>
                        <a:t>P15-04-02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오공록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16/11-17/10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김경수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smtClean="0">
                          <a:effectLst/>
                        </a:rPr>
                        <a:t>동서식품 영업지원시스템 유지보수</a:t>
                      </a:r>
                      <a:endParaRPr lang="ko-KR" sz="1200" b="1" strike="noStrike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P15-04-05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오공록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17/04-18/03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김경수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6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시스포유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</a:t>
                      </a:r>
                      <a:r>
                        <a:rPr lang="ko-KR" altLang="en-US" sz="1200" strike="noStrike" kern="100" dirty="0" err="1" smtClean="0">
                          <a:effectLst/>
                        </a:rPr>
                        <a:t>나눔아이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유지보수</a:t>
                      </a:r>
                      <a:endParaRPr lang="ko-KR" sz="1200" b="1" strike="noStrike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P15-05-01</a:t>
                      </a: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박성호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나기도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김재중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7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err="1" smtClean="0">
                          <a:effectLst/>
                        </a:rPr>
                        <a:t>스타플렉스</a:t>
                      </a:r>
                      <a:r>
                        <a:rPr lang="ko-KR" altLang="en-US" sz="1200" strike="noStrike" kern="100" dirty="0" smtClean="0">
                          <a:effectLst/>
                        </a:rPr>
                        <a:t> </a:t>
                      </a:r>
                      <a:r>
                        <a:rPr lang="en-US" altLang="ko-KR" sz="1200" strike="noStrike" kern="100" dirty="0" smtClean="0">
                          <a:effectLst/>
                        </a:rPr>
                        <a:t>WMS</a:t>
                      </a:r>
                      <a:endParaRPr lang="ko-KR" sz="1200" b="1" strike="noStrike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P15-05-02</a:t>
                      </a:r>
                      <a:endParaRPr lang="ko-KR" altLang="en-US" sz="1200" b="1" kern="10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오공록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16/09-17/10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30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윤철제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strike="noStrike" kern="100" dirty="0" smtClean="0">
                          <a:effectLst/>
                        </a:rPr>
                        <a:t>다사마케팅 판촉관리시스템 유지보수</a:t>
                      </a:r>
                      <a:endParaRPr lang="ko-KR" sz="1200" b="1" strike="noStrike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1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오공록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17/01-17/12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김경수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비상주</a:t>
                      </a:r>
                      <a:endParaRPr lang="ko-KR" sz="11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ko-KR" altLang="en-US" sz="1200" b="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월까지 신규</a:t>
                      </a: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수정업무 </a:t>
                      </a:r>
                      <a:endParaRPr lang="en-US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무상지원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9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397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effectLst/>
                        </a:rPr>
                        <a:t>팔도 영업관리시스템 </a:t>
                      </a:r>
                      <a:r>
                        <a:rPr lang="ko-KR" altLang="en-US" sz="1200" b="0" dirty="0" err="1" smtClean="0">
                          <a:effectLst/>
                        </a:rPr>
                        <a:t>재구축</a:t>
                      </a:r>
                      <a:endParaRPr lang="ko-KR" altLang="en-US" sz="1200" b="0" dirty="0" smtClean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한정석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17/11-18/12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김광욱</a:t>
                      </a:r>
                      <a:endParaRPr lang="en-US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원지성</a:t>
                      </a:r>
                      <a:endParaRPr lang="en-US" altLang="ko-KR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김명겸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비상주</a:t>
                      </a:r>
                      <a:endParaRPr lang="ko-KR" sz="11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397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effectLst/>
                        </a:rPr>
                        <a:t>코오롱</a:t>
                      </a:r>
                      <a:r>
                        <a:rPr lang="ko-KR" altLang="en-US" sz="1200" b="0" dirty="0" smtClean="0">
                          <a:effectLst/>
                        </a:rPr>
                        <a:t> 매장관리 유지보수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오공록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16/02-17/01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28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최익현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비상주</a:t>
                      </a:r>
                      <a:endParaRPr lang="ko-KR" sz="11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11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397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effectLst/>
                        </a:rPr>
                        <a:t>CJ</a:t>
                      </a:r>
                      <a:r>
                        <a:rPr lang="ko-KR" altLang="en-US" sz="1200" b="0" smtClean="0">
                          <a:effectLst/>
                        </a:rPr>
                        <a:t>올리브영 차세대시스템 유지보수</a:t>
                      </a:r>
                      <a:endParaRPr lang="ko-KR" altLang="en-US" sz="1200" b="0" dirty="0" smtClean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latin typeface="+mn-ea"/>
                          <a:ea typeface="+mn-ea"/>
                        </a:rPr>
                        <a:t>오공록</a:t>
                      </a: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18/01-18/12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-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최판석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비상주</a:t>
                      </a:r>
                      <a:endParaRPr lang="ko-KR" sz="11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 gridSpan="5">
                  <a:txBody>
                    <a:bodyPr/>
                    <a:lstStyle/>
                    <a:p>
                      <a:pPr marR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계</a:t>
                      </a:r>
                      <a:endParaRPr lang="ko-KR" sz="1200" b="1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1397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176</a:t>
                      </a:r>
                      <a:endParaRPr lang="ko-KR" alt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utoShape 2" descr="data:image/jpeg;base64,/9j/4AAQSkZJRgABAQAAAQABAAD/2wCEAAkGBg8PDw0NEA0QDQ0MDxAPDQ8NDxANDw0QFBAVFBUQEhIXGyYqFxkjGRISHy8gIycpLCwsFR8xNTAqNSY3LDUBCQoKDgwOFA8PFCkYFBgpKSkpKSkpKS0pKSkpKSkpKSkpKSkpKSopKSkpKSkpKSkpNikpKSkpKSkpKSkpKSkpKf/AABEIAMgAyAMBIgACEQEDEQH/xAAbAAEAAgMBAQAAAAAAAAAAAAAAAQIDBQYEB//EAD0QAAIBAgIFCAgFAgcAAAAAAAABAgMRBCEFEjFRkQZBUmFxgaHBEyIjMmJysdEzQkOS4RQVBxZTY4Ki8f/EABYBAQEBAAAAAAAAAAAAAAAAAAABAv/EABkRAQEBAQEBAAAAAAAAAAAAAAABETFBAv/aAAwDAQACEQMRAD8A+4gAAAAAAAAAAAAAAAAAAAAAAAAAAAAAAAAAAAAAAAAAAAeXHY+NGN3nJ+7FbZMD0knKVq9So9aTz5leyXUkTCpUWycl2Tf3Lg6oHNrFVl+pP6mWGkqq2yb7Uhg34NKtMVOfV4GSOmZdGPiMG2BrVpjfDgy8dLx6L8GQe8HjWlKfWu4utI0+l4MD0gwrGU3+dFlXi/zR4oDICuut64lgAAAAAAAAAAAAAAc3js51pvN66hG+yMVtS4M6Q5bETul8VScnxZYjGCCTSLJl1N73xMaFwrKqr3+ZPpH1cEYkyyYGRT6lwJ110VxaMaJAvrx6L/cTrR+LimYwBkvHpS70vuMumu+LRjAGZ5rVdmnsaPXovGtP0E3n+nJ866Jq5Stbr+xq9PaVnT9EoWUs5N2u8thB3wPNo+pKVGjOfvzpwlK2Wbimz0mVAAAAAAAAAABStK0ZPcm/A5aSyp/K3xsdJpCdqVV/BLxVjmqjzS3RS7DUSoJIuSVEiwRKAIkEoCUSQmAqWAAAYIApLaux+Rz3KH1qkY7oW4yZ0Mtvd5mixcdfGQjvnSj4oI+i0IasYx6MUuCsXAMNAAAAAAAAAAA8WmZWoz63FcZI0FV+vLdkvA3WnH7OC6VSPhdmilLOXa/saiBKIuSiosiyZS5KYVYEIkCwIFwiRcgBVgQSEYntl3LwNZo+hr46m/8Aev8AtV/I2d9vazBycjfFRe5VJeH8gdmADDQAAAAAAAAAANRp6f4K+KT4K3maWLy7b/U2en5+0gujCT4v+DVReS7EaiVdMsiiJKi4IJAlMtcqSgqQAAFwAiSSAwMUnaLfVJ/UjkjC9ecujSfjJfYpiHanL5Pqv5PZyPp515dUF9WPB0wAMNAAAAAAAAAAA5vTsvbT+GnFcbvzPAenS0r1q3zRj4I8xpEkkEoqJuWuULBVkyyZjLJgWbJTKhMC1wQEESRUeT7CSs9nbZeIHnxztCXcjbckoeyqS31LcIr7ml0lL1V1yXmdFyYhbDRfSlN+NvIXixtgAYUAAAAAAAAAIbA4/GzvUqPfVl4NlEyspXd97lLx/kk2ysmCEWAXLaxWxKQVZElUTcIsSVuTcKEkXFwixSfN2otcpJ5rv+gHi0nL3F1t+B1mgYWw1Hrjfi2zjtJv1ordF/U7nR8NWjSjupwX/VEvFj0AAyoAAAAAHjoaXw9So6MK8J1Er6sZJtpOz1Xz2aadtnOZ8VSc4TgpODnGUVOPvQbTWsutbe4+PaTw9fRPpPTwm9SV6demn6LFxS1vTRUV7DEqzu/dllcix9muY66erK3var1e22Rz3IPlVDSODp1fSRlXgtXEQT9aDu9Vtdas7rLadIVHC0p5pNWlFNNPapJ2aZlubDlNozVl/UwWTyqpcz2KfkzTRxD3JmkepFkzzRxPUXWIXYVGdFkYlWW9F1Jb0FWOE5Y8q69HGf00cWsDCnTpTjJ0lVeIc7uTd07RVopLnbd9h3NzyY7RGGxDg6+HpV3TzpurBTcexvm6iDV0eWFOnhMDicTTqQqYyipyjRpSqKEks8lsTeztPXT5W4N/rON3GKcqdRJ317NNLZ7Oe3os2yfNsW7m4GP+lpu/soZtyfqRzlKLi5PLNuLavubAw0NMYapbUxFKWs9WK9JFOTssknt96Pbdbz1RmmrpqSzV4tSV1tV0aupyVwMrN4SneKST9ZSSSsle+y30W5GLD8laNJuVGrXouVN0pOE45xeqrq8fVlaEVdZ5Abu5VvPu8zBo7Bego0qGvOqqUdVTqvWnJXdtZ87s7dxmvm+xFRrcdnUt1RXH/wBPoMI2SW5JHARjrYqC31YLxR9BJ9LAAGVAAAAAApUoxkrSipK6dpJNXTunZlwBwul/8P50cT/c9FTjhsa5Xq0KjthMVBv14uKXqN7brK+7adbo/SUat4tOnWh+JSnlKL6t660e012ldDxr6s4ydGvT/CrQ96PU98XuA984KSaaTTyaaumjyT0Nh3tox7lq/Q8OF0xUpNUcYlTnsjWj+DV7/wArN0ncDVz5N4d7FKPZJ+ZgnyVhzVZrtSkbwDRzk+S0uarF/NFowT5N1ls1ZdkrfU6oF0cfLQ+Ij+nL/i0zFLD1o7YzXbFnagamOH9JJfyrEqu9y42O0lSi9sU+1JmGejaL20o9yt9BpjlFX+F91mWVaO9rtRr5zqurqQlF69VwhB00/wA9rXWzLnb5jrJcnafNOS4MujSqUekvG/0EIXu9i8jbf5eSzU77tZWFHQknL2jXo1sjBv1u18yGjW6K0O51410/ZwnrNtbWuZb8zrCsIJJJKyWSSySLEt1QAEAAAAAAAAAAAYq+HjUi4Tipxe1SV0ar+318Nnh5elpf6FV5x+SfkboAa7CabpTepK9Crz06vqvufObG5gxOCp1Vq1IRmviV7dj5jyLQ7h+DiKtJc0W1Vgu6X3KNkDXOOMjslQq/NGdNvg2SsZiF72Fv10qsZeDsQbAGvlpmEffp1qfzUpNcVco+UeGX6j/ZL7FwbMx168YRlOTtGKu2a3+/KeVGhVrPfq6ke+TJho+rWaniGlGLvGhDOCe+b/MwKaFwSbniZQUZVZN01b3IP7m4ISJIAAAAAAAAAAAAAAAAAAAAAAAAAAAEaq3Eg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주간 보고 </a:t>
            </a:r>
            <a:r>
              <a:rPr lang="en-US" altLang="ko-KR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기업부설연구소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2400" y="980728"/>
            <a:ext cx="5040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lang="ko-KR" altLang="en-US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진행 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프로젝트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(</a:t>
            </a:r>
            <a:r>
              <a:rPr lang="ko-KR" altLang="en-US" b="1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솔루션개발 업무</a:t>
            </a:r>
            <a:r>
              <a:rPr lang="en-US" altLang="ko-KR" b="1" dirty="0" smtClean="0">
                <a:solidFill>
                  <a:srgbClr val="00277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)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59841"/>
              </p:ext>
            </p:extLst>
          </p:nvPr>
        </p:nvGraphicFramePr>
        <p:xfrm>
          <a:off x="0" y="1467875"/>
          <a:ext cx="9906000" cy="97221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16496"/>
                <a:gridCol w="2304256"/>
                <a:gridCol w="936104"/>
                <a:gridCol w="576064"/>
                <a:gridCol w="2520280"/>
                <a:gridCol w="576064"/>
                <a:gridCol w="487776"/>
                <a:gridCol w="381368"/>
                <a:gridCol w="508491"/>
                <a:gridCol w="1199101"/>
              </a:tblGrid>
              <a:tr h="290399"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No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프로젝트 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Project ID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영업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주요 내용</a:t>
                      </a:r>
                      <a:endParaRPr lang="ko-KR" altLang="ko-KR" sz="120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투입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인원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상주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구분</a:t>
                      </a:r>
                      <a:endParaRPr lang="ko-KR" altLang="ko-KR" sz="1200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</a:rPr>
                        <a:t>진척률</a:t>
                      </a:r>
                      <a:endParaRPr lang="ko-KR" altLang="ko-KR" sz="1200" kern="1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비고</a:t>
                      </a:r>
                      <a:r>
                        <a:rPr lang="en-US" altLang="ko-KR" sz="1200" kern="100" dirty="0" smtClean="0">
                          <a:effectLst/>
                        </a:rPr>
                        <a:t>(M/M)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이슈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kern="100" dirty="0" smtClean="0">
                          <a:effectLst/>
                        </a:rPr>
                        <a:t>Paragon</a:t>
                      </a:r>
                      <a:r>
                        <a:rPr lang="en-US" altLang="ko-KR" sz="1200" strike="noStrike" kern="100" baseline="0" dirty="0" smtClean="0">
                          <a:effectLst/>
                        </a:rPr>
                        <a:t> Platform</a:t>
                      </a:r>
                      <a:endParaRPr lang="ko-KR" altLang="en-US" sz="1200" b="1" strike="noStrike" kern="10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-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Vertex Framework(Java</a:t>
                      </a:r>
                      <a:r>
                        <a:rPr lang="ko-KR" altLang="en-US" sz="1200" kern="100" smtClean="0">
                          <a:effectLst/>
                        </a:rPr>
                        <a:t>기반</a:t>
                      </a:r>
                      <a:r>
                        <a:rPr lang="en-US" altLang="ko-KR" sz="1200" kern="100" dirty="0" smtClean="0">
                          <a:effectLst/>
                        </a:rPr>
                        <a:t>) </a:t>
                      </a:r>
                      <a:r>
                        <a:rPr lang="ko-KR" altLang="en-US" sz="1200" kern="100" smtClean="0">
                          <a:effectLst/>
                        </a:rPr>
                        <a:t>개발</a:t>
                      </a:r>
                      <a:endParaRPr lang="ko-KR" altLang="ko-KR" sz="1200" b="1" kern="10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김진호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비상주</a:t>
                      </a: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80%</a:t>
                      </a: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</a:rPr>
                        <a:t>10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90399"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trike="noStrik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trike="noStrike" kern="100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8000" marR="0" indent="-10800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ko-KR" sz="1200" b="1" kern="10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270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89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/>
        </p:nvSpPr>
        <p:spPr>
          <a:xfrm>
            <a:off x="186918" y="376346"/>
            <a:ext cx="58045" cy="360000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50000">
                <a:schemeClr val="accent2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2" descr="data:image/jpeg;base64,/9j/4AAQSkZJRgABAQAAAQABAAD/2wCEAAkGBg8PDw0NEA0QDQ0MDxAPDQ8NDxANDw0QFBAVFBUQEhIXGyYqFxkjGRISHy8gIycpLCwsFR8xNTAqNSY3LDUBCQoKDgwOFA8PFCkYFBgpKSkpKSkpKS0pKSkpKSkpKSkpKSkpKSopKSkpKSkpKSkpNikpKSkpKSkpKSkpKSkpKf/AABEIAMgAyAMBIgACEQEDEQH/xAAbAAEAAgMBAQAAAAAAAAAAAAAAAQIDBQYEB//EAD0QAAIBAgIFCAgFAgcAAAAAAAABAgMRBCEFEjFRkQZBUmFxgaHBEyIjMmJysdEzQkOS4RQVBxZTY4Ki8f/EABYBAQEBAAAAAAAAAAAAAAAAAAABAv/EABkRAQEBAQEBAAAAAAAAAAAAAAABETFBAv/aAAwDAQACEQMRAD8A+4gAAAAAAAAAAAAAAAAAAAAAAAAAAAAAAAAAAAAAAAAAAAeXHY+NGN3nJ+7FbZMD0knKVq9So9aTz5leyXUkTCpUWycl2Tf3Lg6oHNrFVl+pP6mWGkqq2yb7Uhg34NKtMVOfV4GSOmZdGPiMG2BrVpjfDgy8dLx6L8GQe8HjWlKfWu4utI0+l4MD0gwrGU3+dFlXi/zR4oDICuut64lgAAAAAAAAAAAAAAc3js51pvN66hG+yMVtS4M6Q5bETul8VScnxZYjGCCTSLJl1N73xMaFwrKqr3+ZPpH1cEYkyyYGRT6lwJ110VxaMaJAvrx6L/cTrR+LimYwBkvHpS70vuMumu+LRjAGZ5rVdmnsaPXovGtP0E3n+nJ866Jq5Stbr+xq9PaVnT9EoWUs5N2u8thB3wPNo+pKVGjOfvzpwlK2Wbimz0mVAAAAAAAAAABStK0ZPcm/A5aSyp/K3xsdJpCdqVV/BLxVjmqjzS3RS7DUSoJIuSVEiwRKAIkEoCUSQmAqWAAAYIApLaux+Rz3KH1qkY7oW4yZ0Mtvd5mixcdfGQjvnSj4oI+i0IasYx6MUuCsXAMNAAAAAAAAAAA8WmZWoz63FcZI0FV+vLdkvA3WnH7OC6VSPhdmilLOXa/saiBKIuSiosiyZS5KYVYEIkCwIFwiRcgBVgQSEYntl3LwNZo+hr46m/8Aev8AtV/I2d9vazBycjfFRe5VJeH8gdmADDQAAAAAAAAAANRp6f4K+KT4K3maWLy7b/U2en5+0gujCT4v+DVReS7EaiVdMsiiJKi4IJAlMtcqSgqQAAFwAiSSAwMUnaLfVJ/UjkjC9ecujSfjJfYpiHanL5Pqv5PZyPp515dUF9WPB0wAMNAAAAAAAAAAA5vTsvbT+GnFcbvzPAenS0r1q3zRj4I8xpEkkEoqJuWuULBVkyyZjLJgWbJTKhMC1wQEESRUeT7CSs9nbZeIHnxztCXcjbckoeyqS31LcIr7ml0lL1V1yXmdFyYhbDRfSlN+NvIXixtgAYUAAAAAAAAAIbA4/GzvUqPfVl4NlEyspXd97lLx/kk2ysmCEWAXLaxWxKQVZElUTcIsSVuTcKEkXFwixSfN2otcpJ5rv+gHi0nL3F1t+B1mgYWw1Hrjfi2zjtJv1ordF/U7nR8NWjSjupwX/VEvFj0AAyoAAAAAHjoaXw9So6MK8J1Er6sZJtpOz1Xz2aadtnOZ8VSc4TgpODnGUVOPvQbTWsutbe4+PaTw9fRPpPTwm9SV6demn6LFxS1vTRUV7DEqzu/dllcix9muY66erK3var1e22Rz3IPlVDSODp1fSRlXgtXEQT9aDu9Vtdas7rLadIVHC0p5pNWlFNNPapJ2aZlubDlNozVl/UwWTyqpcz2KfkzTRxD3JmkepFkzzRxPUXWIXYVGdFkYlWW9F1Jb0FWOE5Y8q69HGf00cWsDCnTpTjJ0lVeIc7uTd07RVopLnbd9h3NzyY7RGGxDg6+HpV3TzpurBTcexvm6iDV0eWFOnhMDicTTqQqYyipyjRpSqKEks8lsTeztPXT5W4N/rON3GKcqdRJ317NNLZ7Oe3os2yfNsW7m4GP+lpu/soZtyfqRzlKLi5PLNuLavubAw0NMYapbUxFKWs9WK9JFOTssknt96Pbdbz1RmmrpqSzV4tSV1tV0aupyVwMrN4SneKST9ZSSSsle+y30W5GLD8laNJuVGrXouVN0pOE45xeqrq8fVlaEVdZ5Abu5VvPu8zBo7Bego0qGvOqqUdVTqvWnJXdtZ87s7dxmvm+xFRrcdnUt1RXH/wBPoMI2SW5JHARjrYqC31YLxR9BJ9LAAGVAAAAAApUoxkrSipK6dpJNXTunZlwBwul/8P50cT/c9FTjhsa5Xq0KjthMVBv14uKXqN7brK+7adbo/SUat4tOnWh+JSnlKL6t660e012ldDxr6s4ydGvT/CrQ96PU98XuA984KSaaTTyaaumjyT0Nh3tox7lq/Q8OF0xUpNUcYlTnsjWj+DV7/wArN0ncDVz5N4d7FKPZJ+ZgnyVhzVZrtSkbwDRzk+S0uarF/NFowT5N1ls1ZdkrfU6oF0cfLQ+Ij+nL/i0zFLD1o7YzXbFnagamOH9JJfyrEqu9y42O0lSi9sU+1JmGejaL20o9yt9BpjlFX+F91mWVaO9rtRr5zqurqQlF69VwhB00/wA9rXWzLnb5jrJcnafNOS4MujSqUekvG/0EIXu9i8jbf5eSzU77tZWFHQknL2jXo1sjBv1u18yGjW6K0O51410/ZwnrNtbWuZb8zrCsIJJJKyWSSySLEt1QAEAAAAAAAAAAAYq+HjUi4Tipxe1SV0ar+318Nnh5elpf6FV5x+SfkboAa7CabpTepK9Crz06vqvufObG5gxOCp1Vq1IRmviV7dj5jyLQ7h+DiKtJc0W1Vgu6X3KNkDXOOMjslQq/NGdNvg2SsZiF72Fv10qsZeDsQbAGvlpmEffp1qfzUpNcVco+UeGX6j/ZL7FwbMx168YRlOTtGKu2a3+/KeVGhVrPfq6ke+TJho+rWaniGlGLvGhDOCe+b/MwKaFwSbniZQUZVZN01b3IP7m4ISJIAAAAAAAAAAAAAAAAAAAAAAAAAAAEaq3EgAAAAAAAAAAAAAAAAAAAAAAAAAAAAAAAAAAAAAAAAAAAAAAAAAAAP//Z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8562" y="273351"/>
            <a:ext cx="5280499" cy="554037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주간 보고 </a:t>
            </a:r>
            <a:r>
              <a:rPr lang="en-US" altLang="ko-KR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- </a:t>
            </a:r>
            <a:r>
              <a:rPr lang="ko-KR" altLang="en-US" sz="2400" b="1" spc="-150" dirty="0" smtClean="0">
                <a:solidFill>
                  <a:srgbClr val="1F497D"/>
                </a:solidFill>
                <a:latin typeface="+mn-ea"/>
                <a:cs typeface="Arial" pitchFamily="34" charset="0"/>
              </a:rPr>
              <a:t>기업부설연구소</a:t>
            </a:r>
            <a:endParaRPr lang="en-US" altLang="ko-KR" sz="2400" b="1" spc="-150" dirty="0">
              <a:solidFill>
                <a:srgbClr val="1F497D"/>
              </a:solidFill>
              <a:latin typeface="+mn-ea"/>
              <a:cs typeface="Arial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2400" y="980728"/>
            <a:ext cx="30243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■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27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Malgan Gothic"/>
              </a:rPr>
              <a:t>개인별 프로젝트 현황</a:t>
            </a:r>
            <a:endParaRPr kumimoji="0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77996"/>
              </p:ext>
            </p:extLst>
          </p:nvPr>
        </p:nvGraphicFramePr>
        <p:xfrm>
          <a:off x="285874" y="1517889"/>
          <a:ext cx="9372475" cy="440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61"/>
                <a:gridCol w="1005061"/>
                <a:gridCol w="1005061"/>
                <a:gridCol w="1407090"/>
                <a:gridCol w="728942"/>
                <a:gridCol w="703544"/>
                <a:gridCol w="703544"/>
                <a:gridCol w="703543"/>
                <a:gridCol w="703543"/>
                <a:gridCol w="703543"/>
                <a:gridCol w="703543"/>
              </a:tblGrid>
              <a:tr h="2777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2017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7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4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박준석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롯데푸드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원지성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수원공장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롯데푸드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박종호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농협하나로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수원공장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(7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최익현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팀장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윤철재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현대그린푸드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박용민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현대그린푸드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8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김경우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농협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하나로마트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김재중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시스포유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</a:rPr>
                        <a:t>나눔아이</a:t>
                      </a:r>
                      <a:endParaRPr lang="ko-KR" altLang="en-US" sz="12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49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최판석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농우 바이오 바코드기반 창고관리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김명겸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4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운영팀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(9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임병진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김규표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롯데푸드</a:t>
                      </a:r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명대성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현대엘리베이터 스마트원격유지보수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나기도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동서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DSIS,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다사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올가 안드로이드 유지보수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김진호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Paragon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Platform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한성진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연구원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Paragon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Platform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김경수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팔도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다사마케팅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,MMS,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서울우유 재물관리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Java/JSP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유지보수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오승준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선임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동서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DSIS,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농협하나로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서울우유 부동산자산관리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,MMS Java/JSP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유지보수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이현주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연구원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수원공장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ASP.NET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유지보수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디자인팀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이경민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모바일 퍼블리싱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김정아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연구원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8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 cap="rnd">
          <a:noFill/>
        </a:ln>
        <a:effectLst>
          <a:softEdge rad="0"/>
        </a:effectLst>
      </a:spPr>
      <a:bodyPr rtlCol="0" anchor="ctr"/>
      <a:lstStyle>
        <a:defPPr algn="ctr">
          <a:defRPr sz="1100" dirty="0" smtClean="0">
            <a:solidFill>
              <a:schemeClr val="bg1"/>
            </a:solidFill>
            <a:latin typeface="HY헤드라인M" pitchFamily="18" charset="-127"/>
            <a:ea typeface="HY헤드라인M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30693</TotalTime>
  <Words>773</Words>
  <Application>Microsoft Office PowerPoint</Application>
  <PresentationFormat>A4 용지(210x297mm)</PresentationFormat>
  <Paragraphs>442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Malgan Gothic</vt:lpstr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chris</Manager>
  <Company>Vertex ID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주간보고</dc:subject>
  <dc:creator>CHRIS</dc:creator>
  <cp:keywords>주간보고</cp:keywords>
  <dc:description>버텍스아이디 주간 보고</dc:description>
  <cp:lastModifiedBy>Chang-Sun Ahn</cp:lastModifiedBy>
  <cp:revision>2558</cp:revision>
  <cp:lastPrinted>2016-11-04T05:24:13Z</cp:lastPrinted>
  <dcterms:created xsi:type="dcterms:W3CDTF">2012-10-11T01:47:45Z</dcterms:created>
  <dcterms:modified xsi:type="dcterms:W3CDTF">2016-11-28T01:03:17Z</dcterms:modified>
  <cp:version>1.0</cp:version>
</cp:coreProperties>
</file>