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27" r:id="rId2"/>
    <p:sldId id="529" r:id="rId3"/>
    <p:sldId id="528" r:id="rId4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Y헤드라인M" panose="02030600000101010101" pitchFamily="18" charset="-127"/>
      <p:regular r:id="rId13"/>
    </p:embeddedFont>
    <p:embeddedFont>
      <p:font typeface="Impact" panose="020B0806030902050204" pitchFamily="34" charset="0"/>
      <p:regular r:id="rId1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7D9"/>
    <a:srgbClr val="2B637F"/>
    <a:srgbClr val="99CCFF"/>
    <a:srgbClr val="FFC5D8"/>
    <a:srgbClr val="FFFF99"/>
    <a:srgbClr val="FFCC00"/>
    <a:srgbClr val="2D6AAB"/>
    <a:srgbClr val="609DC6"/>
    <a:srgbClr val="FF9966"/>
    <a:srgbClr val="71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1889" autoAdjust="0"/>
  </p:normalViewPr>
  <p:slideViewPr>
    <p:cSldViewPr showGuides="1">
      <p:cViewPr varScale="1">
        <p:scale>
          <a:sx n="101" d="100"/>
          <a:sy n="101" d="100"/>
        </p:scale>
        <p:origin x="1620" y="114"/>
      </p:cViewPr>
      <p:guideLst>
        <p:guide orient="horz" pos="4110"/>
        <p:guide orient="horz" pos="799"/>
        <p:guide orient="horz" pos="935"/>
        <p:guide orient="horz" pos="2840"/>
        <p:guide orient="horz" pos="4020"/>
        <p:guide orient="horz" pos="1071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5C5B8F-D462-4368-8461-2A60FAE35D92}" type="datetimeFigureOut">
              <a:rPr lang="ko-KR" altLang="en-US"/>
              <a:pPr>
                <a:defRPr/>
              </a:pPr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4ED75-30A7-42E0-9F19-2CC082FBE2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1D15-A793-43C2-95F3-0EE608434B71}" type="datetimeFigureOut">
              <a:rPr lang="ko-KR" altLang="en-US"/>
              <a:pPr>
                <a:defRPr/>
              </a:pPr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7132A-BE77-42D3-A4C4-E7B634446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906000" cy="38610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052513" y="4929188"/>
            <a:ext cx="0" cy="719137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7" y="5949280"/>
            <a:ext cx="1415407" cy="3405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208584" y="4797153"/>
            <a:ext cx="8697416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208317" y="5396456"/>
            <a:ext cx="8691464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1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72481" y="0"/>
            <a:ext cx="9633521" cy="4437112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906000" cy="68580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" y="2636912"/>
            <a:ext cx="9906000" cy="1584176"/>
          </a:xfrm>
          <a:solidFill>
            <a:srgbClr val="0070C0">
              <a:alpha val="30196"/>
            </a:srgbClr>
          </a:solidFill>
        </p:spPr>
        <p:txBody>
          <a:bodyPr wrap="none">
            <a:noAutofit/>
          </a:bodyPr>
          <a:lstStyle>
            <a:lvl1pPr algn="r">
              <a:defRPr lang="ko-KR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0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1" descr="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077200" y="1077201"/>
            <a:ext cx="4689131" cy="253473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1" y="5949280"/>
            <a:ext cx="1415407" cy="34052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54375" y="2667000"/>
            <a:ext cx="3965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Thank </a:t>
            </a:r>
          </a:p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You</a:t>
            </a:r>
            <a:endParaRPr lang="en-IN" altLang="ko-KR" sz="6000" b="1">
              <a:solidFill>
                <a:srgbClr val="595959"/>
              </a:solidFill>
              <a:latin typeface="Impact" pitchFamily="34" charset="0"/>
              <a:ea typeface="맑은 고딕" pitchFamily="50" charset="-127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498725" y="914400"/>
            <a:ext cx="2043113" cy="5029200"/>
            <a:chOff x="2211857" y="838200"/>
            <a:chExt cx="2043338" cy="5029200"/>
          </a:xfrm>
        </p:grpSpPr>
        <p:sp>
          <p:nvSpPr>
            <p:cNvPr id="6" name="Rectangle 3"/>
            <p:cNvSpPr/>
            <p:nvPr/>
          </p:nvSpPr>
          <p:spPr>
            <a:xfrm rot="5400000">
              <a:off x="1779068" y="2553073"/>
              <a:ext cx="3124198" cy="1828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I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5400000">
              <a:off x="610965" y="2439092"/>
              <a:ext cx="5029200" cy="1827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IN" altLang="ko-KR">
                <a:solidFill>
                  <a:srgbClr val="595959"/>
                </a:solidFill>
                <a:latin typeface="Calibri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8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1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0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3930C-376A-4F5D-8FE2-8A220761C9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24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개발인력 운영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안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26689"/>
              </p:ext>
            </p:extLst>
          </p:nvPr>
        </p:nvGraphicFramePr>
        <p:xfrm>
          <a:off x="920552" y="1052737"/>
          <a:ext cx="8496944" cy="531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2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2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3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내부인력 활용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내부인력 신규채용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외부인력 활용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가용인력 부재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PDA : </a:t>
                      </a:r>
                      <a:r>
                        <a:rPr lang="ko-KR" alt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김경우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선임</a:t>
                      </a:r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채용 일정 소요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프로파일 검증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솔루션 경험자 확보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수행 용이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솔루션 경험자 확보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수행 용이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외부계약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즉시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‘17/02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이후 가용 검토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불확실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인력 고정비용 발생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경험자 확보 불가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프로젝트시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재습득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 단축효과 저조</a:t>
                      </a:r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0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공수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공수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12.5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(22.5)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9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원가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원가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72,000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(142,000)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:8,000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:6,000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:5,000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동일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61312" y="837293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en-US" sz="1100" dirty="0">
                <a:latin typeface="+mn-ea"/>
                <a:ea typeface="+mn-ea"/>
              </a:rPr>
              <a:t>금액 단위 </a:t>
            </a:r>
            <a:r>
              <a:rPr lang="en-US" altLang="ko-KR" sz="1100" dirty="0">
                <a:latin typeface="+mn-ea"/>
                <a:ea typeface="+mn-ea"/>
              </a:rPr>
              <a:t>: </a:t>
            </a:r>
            <a:r>
              <a:rPr lang="ko-KR" altLang="en-US" sz="1100" dirty="0">
                <a:latin typeface="+mn-ea"/>
                <a:ea typeface="+mn-ea"/>
              </a:rPr>
              <a:t>천원</a:t>
            </a:r>
            <a:r>
              <a:rPr lang="en-US" altLang="ko-KR" sz="1100" dirty="0">
                <a:latin typeface="+mn-ea"/>
                <a:ea typeface="+mn-ea"/>
              </a:rPr>
              <a:t>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70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투입 계획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실행 현황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48545" y="1196752"/>
          <a:ext cx="8136903" cy="4549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20836"/>
                  </a:ext>
                </a:extLst>
              </a:tr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6841"/>
                  </a:ext>
                </a:extLst>
              </a:tr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27962"/>
                  </a:ext>
                </a:extLst>
              </a:tr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34742"/>
                  </a:ext>
                </a:extLst>
              </a:tr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9384"/>
                  </a:ext>
                </a:extLst>
              </a:tr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89869"/>
                  </a:ext>
                </a:extLst>
              </a:tr>
              <a:tr h="291076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3.0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494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5805844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천원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-5,000,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-6,000,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-7,000,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-8,000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</p:spTree>
    <p:extLst>
      <p:ext uri="{BB962C8B-B14F-4D97-AF65-F5344CB8AC3E}">
        <p14:creationId xmlns:p14="http://schemas.microsoft.com/office/powerpoint/2010/main" val="35775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부설연구소 인력현황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2400" y="980728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2776"/>
                </a:solidFill>
                <a:effectLst/>
                <a:latin typeface="+mn-ea"/>
                <a:ea typeface="+mn-ea"/>
                <a:cs typeface="Malgan Gothic"/>
              </a:rPr>
              <a:t>■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002776"/>
                </a:solidFill>
                <a:effectLst/>
                <a:latin typeface="+mn-ea"/>
                <a:ea typeface="+mn-ea"/>
                <a:cs typeface="Malgan Gothic"/>
              </a:rPr>
              <a:t>개인별 프로젝트 현황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29150"/>
              </p:ext>
            </p:extLst>
          </p:nvPr>
        </p:nvGraphicFramePr>
        <p:xfrm>
          <a:off x="285874" y="1517889"/>
          <a:ext cx="9372475" cy="440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5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5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35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77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박준석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롯데푸드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원지성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수원공장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롯데푸드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농협하나로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수원공장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최익현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윤철재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현대그린푸드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박용민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현대그린푸드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김경우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농협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하나로마트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김재중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시스포유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나눔아이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9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최판석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농우 바이오 바코드기반 창고관리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김명겸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4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임병진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김규표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롯데푸드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명대성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현대엘리베이터 스마트원격유지보수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나기도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DSIS,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다사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올가 안드로이드 유지보수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김진호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Paragon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Platform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한성진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Paragon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Platform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김경수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팔도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다사마케팅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,MMS,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서울우유 재물관리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Java/JSP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유지보수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오승준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DSIS,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농협하나로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서울우유 부동산자산관리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,MMS Java/JSP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유지보수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이현주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수원공장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ASP.NET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유지보수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디자인팀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이경민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퍼블리싱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디자인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김정아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디자인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5521"/>
              </p:ext>
            </p:extLst>
          </p:nvPr>
        </p:nvGraphicFramePr>
        <p:xfrm>
          <a:off x="1424608" y="6093192"/>
          <a:ext cx="59015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53">
                  <a:extLst>
                    <a:ext uri="{9D8B030D-6E8A-4147-A177-3AD203B41FA5}">
                      <a16:colId xmlns:a16="http://schemas.microsoft.com/office/drawing/2014/main" val="1221663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633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5055" y="6053827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: </a:t>
            </a:r>
            <a:r>
              <a:rPr lang="ko-KR" altLang="en-US" sz="1100" dirty="0">
                <a:latin typeface="+mn-ea"/>
                <a:ea typeface="+mn-ea"/>
              </a:rPr>
              <a:t>투입 가능 인력</a:t>
            </a:r>
          </a:p>
        </p:txBody>
      </p:sp>
    </p:spTree>
    <p:extLst>
      <p:ext uri="{BB962C8B-B14F-4D97-AF65-F5344CB8AC3E}">
        <p14:creationId xmlns:p14="http://schemas.microsoft.com/office/powerpoint/2010/main" val="16718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19661</TotalTime>
  <Words>439</Words>
  <Application>Microsoft Office PowerPoint</Application>
  <PresentationFormat>A4 용지(210x297mm)</PresentationFormat>
  <Paragraphs>224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Malgan Gothic</vt:lpstr>
      <vt:lpstr>맑은 고딕</vt:lpstr>
      <vt:lpstr>Calibri</vt:lpstr>
      <vt:lpstr>Arial</vt:lpstr>
      <vt:lpstr>HY헤드라인M</vt:lpstr>
      <vt:lpstr>굴림</vt:lpstr>
      <vt:lpstr>Impact</vt:lpstr>
      <vt:lpstr>Office 테마</vt:lpstr>
      <vt:lpstr>개발인력 운영(안)</vt:lpstr>
      <vt:lpstr>투입 계획/실행 현황</vt:lpstr>
      <vt:lpstr>부설연구소 인력현황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920</cp:revision>
  <cp:lastPrinted>2016-12-01T08:51:38Z</cp:lastPrinted>
  <dcterms:created xsi:type="dcterms:W3CDTF">2012-09-18T14:42:59Z</dcterms:created>
  <dcterms:modified xsi:type="dcterms:W3CDTF">2016-12-01T10:31:45Z</dcterms:modified>
</cp:coreProperties>
</file>