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524" r:id="rId3"/>
    <p:sldId id="525" r:id="rId4"/>
    <p:sldId id="526" r:id="rId5"/>
    <p:sldId id="527" r:id="rId6"/>
    <p:sldId id="528" r:id="rId7"/>
    <p:sldId id="529" r:id="rId8"/>
    <p:sldId id="530" r:id="rId9"/>
    <p:sldId id="539" r:id="rId10"/>
    <p:sldId id="534" r:id="rId11"/>
    <p:sldId id="540" r:id="rId12"/>
    <p:sldId id="541" r:id="rId13"/>
    <p:sldId id="262" r:id="rId14"/>
  </p:sldIdLst>
  <p:sldSz cx="9906000" cy="6858000" type="A4"/>
  <p:notesSz cx="6735763" cy="9866313"/>
  <p:embeddedFontLst>
    <p:embeddedFont>
      <p:font typeface="Impact" panose="020B0806030902050204" pitchFamily="34" charset="0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맑은 고딕" panose="020B0503020000020004" pitchFamily="50" charset="-127"/>
      <p:regular r:id="rId22"/>
      <p:bold r:id="rId23"/>
    </p:embeddedFont>
    <p:embeddedFont>
      <p:font typeface="HY헤드라인M" panose="02030600000101010101" pitchFamily="18" charset="-127"/>
      <p:regular r:id="rId24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0">
          <p15:clr>
            <a:srgbClr val="A4A3A4"/>
          </p15:clr>
        </p15:guide>
        <p15:guide id="2" orient="horz" pos="799">
          <p15:clr>
            <a:srgbClr val="A4A3A4"/>
          </p15:clr>
        </p15:guide>
        <p15:guide id="3" orient="horz" pos="935">
          <p15:clr>
            <a:srgbClr val="A4A3A4"/>
          </p15:clr>
        </p15:guide>
        <p15:guide id="4" orient="horz" pos="2840">
          <p15:clr>
            <a:srgbClr val="A4A3A4"/>
          </p15:clr>
        </p15:guide>
        <p15:guide id="5" orient="horz" pos="4020">
          <p15:clr>
            <a:srgbClr val="A4A3A4"/>
          </p15:clr>
        </p15:guide>
        <p15:guide id="6" orient="horz" pos="1071">
          <p15:clr>
            <a:srgbClr val="A4A3A4"/>
          </p15:clr>
        </p15:guide>
        <p15:guide id="7" pos="398">
          <p15:clr>
            <a:srgbClr val="A4A3A4"/>
          </p15:clr>
        </p15:guide>
        <p15:guide id="8" pos="5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637F"/>
    <a:srgbClr val="99CCFF"/>
    <a:srgbClr val="FFC5D8"/>
    <a:srgbClr val="FFFF99"/>
    <a:srgbClr val="FFCC00"/>
    <a:srgbClr val="2D6AAB"/>
    <a:srgbClr val="609DC6"/>
    <a:srgbClr val="FF9966"/>
    <a:srgbClr val="2467D9"/>
    <a:srgbClr val="71B4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0" autoAdjust="0"/>
    <p:restoredTop sz="91889" autoAdjust="0"/>
  </p:normalViewPr>
  <p:slideViewPr>
    <p:cSldViewPr showGuides="1">
      <p:cViewPr varScale="1">
        <p:scale>
          <a:sx n="101" d="100"/>
          <a:sy n="101" d="100"/>
        </p:scale>
        <p:origin x="1620" y="114"/>
      </p:cViewPr>
      <p:guideLst>
        <p:guide orient="horz" pos="4110"/>
        <p:guide orient="horz" pos="799"/>
        <p:guide orient="horz" pos="935"/>
        <p:guide orient="horz" pos="2840"/>
        <p:guide orient="horz" pos="4020"/>
        <p:guide orient="horz" pos="1071"/>
        <p:guide pos="398"/>
        <p:guide pos="5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notesViewPr>
    <p:cSldViewPr showGuides="1">
      <p:cViewPr varScale="1">
        <p:scale>
          <a:sx n="60" d="100"/>
          <a:sy n="60" d="100"/>
        </p:scale>
        <p:origin x="-1992" y="-72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B5C5B8F-D462-4368-8461-2A60FAE35D92}" type="datetimeFigureOut">
              <a:rPr lang="ko-KR" altLang="en-US"/>
              <a:pPr>
                <a:defRPr/>
              </a:pPr>
              <a:t>2016-09-28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FE4ED75-30A7-42E0-9F19-2CC082FBE22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9684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3711D15-A793-43C2-95F3-0EE608434B71}" type="datetimeFigureOut">
              <a:rPr lang="ko-KR" altLang="en-US"/>
              <a:pPr>
                <a:defRPr/>
              </a:pPr>
              <a:t>2016-09-28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95325" y="739775"/>
            <a:ext cx="534511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D87132A-BE77-42D3-A4C4-E7B6344462E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3309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553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8EE4EEF5-12D8-4B51-B12E-A7B6C31AC94E}" type="slidenum">
              <a:rPr lang="ko-KR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2540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87132A-BE77-42D3-A4C4-E7B6344462E3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260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6246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9A7BE44-6AA3-4842-91B4-CF69196287D5}" type="slidenum">
              <a:rPr lang="ko-KR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036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32440"/>
          <a:stretch>
            <a:fillRect/>
          </a:stretch>
        </p:blipFill>
        <p:spPr bwMode="auto">
          <a:xfrm rot="10800000">
            <a:off x="0" y="-4143"/>
            <a:ext cx="9906000" cy="3861048"/>
          </a:xfrm>
          <a:prstGeom prst="rect">
            <a:avLst/>
          </a:prstGeom>
          <a:noFill/>
        </p:spPr>
      </p:pic>
      <p:cxnSp>
        <p:nvCxnSpPr>
          <p:cNvPr id="5" name="직선 연결선 4"/>
          <p:cNvCxnSpPr/>
          <p:nvPr userDrawn="1"/>
        </p:nvCxnSpPr>
        <p:spPr>
          <a:xfrm>
            <a:off x="1052513" y="4929188"/>
            <a:ext cx="0" cy="719137"/>
          </a:xfrm>
          <a:prstGeom prst="line">
            <a:avLst/>
          </a:prstGeom>
          <a:ln w="76200">
            <a:solidFill>
              <a:schemeClr val="accent1">
                <a:alpha val="58039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387" y="5949280"/>
            <a:ext cx="1415407" cy="340525"/>
          </a:xfrm>
          <a:prstGeom prst="rect">
            <a:avLst/>
          </a:prstGeom>
        </p:spPr>
      </p:pic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1208584" y="4797153"/>
            <a:ext cx="8697416" cy="578495"/>
          </a:xfrm>
        </p:spPr>
        <p:txBody>
          <a:bodyPr>
            <a:noAutofit/>
          </a:bodyPr>
          <a:lstStyle>
            <a:lvl1pPr algn="l">
              <a:defRPr lang="ko-KR" altLang="en-US" sz="3200" b="0" kern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1208317" y="5396456"/>
            <a:ext cx="8691464" cy="360040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31339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msk\Desktop\abstract-blue-backgrounds-14_1920x1200_71472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751" b="22360"/>
          <a:stretch>
            <a:fillRect/>
          </a:stretch>
        </p:blipFill>
        <p:spPr bwMode="auto">
          <a:xfrm>
            <a:off x="272481" y="0"/>
            <a:ext cx="9633521" cy="4437112"/>
          </a:xfrm>
          <a:prstGeom prst="rect">
            <a:avLst/>
          </a:prstGeom>
          <a:noFill/>
        </p:spPr>
      </p:pic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920" y="5949280"/>
            <a:ext cx="1415407" cy="34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147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3700" t="32440"/>
          <a:stretch>
            <a:fillRect/>
          </a:stretch>
        </p:blipFill>
        <p:spPr bwMode="auto">
          <a:xfrm rot="10800000">
            <a:off x="0" y="0"/>
            <a:ext cx="9906000" cy="6858000"/>
          </a:xfrm>
          <a:prstGeom prst="rect">
            <a:avLst/>
          </a:prstGeom>
          <a:noFill/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920" y="5949280"/>
            <a:ext cx="1415407" cy="340525"/>
          </a:xfrm>
          <a:prstGeom prst="rect">
            <a:avLst/>
          </a:prstGeom>
        </p:spPr>
      </p:pic>
      <p:sp>
        <p:nvSpPr>
          <p:cNvPr id="15" name="제목 1"/>
          <p:cNvSpPr>
            <a:spLocks noGrp="1"/>
          </p:cNvSpPr>
          <p:nvPr>
            <p:ph type="ctrTitle"/>
          </p:nvPr>
        </p:nvSpPr>
        <p:spPr>
          <a:xfrm>
            <a:off x="1" y="2636912"/>
            <a:ext cx="9906000" cy="1584176"/>
          </a:xfrm>
          <a:solidFill>
            <a:srgbClr val="0070C0">
              <a:alpha val="30196"/>
            </a:srgbClr>
          </a:solidFill>
        </p:spPr>
        <p:txBody>
          <a:bodyPr wrap="none">
            <a:noAutofit/>
          </a:bodyPr>
          <a:lstStyle>
            <a:lvl1pPr algn="r">
              <a:defRPr lang="ko-KR" altLang="en-US" sz="40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456021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1" descr="2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직선 연결선 3"/>
          <p:cNvCxnSpPr/>
          <p:nvPr userDrawn="1"/>
        </p:nvCxnSpPr>
        <p:spPr>
          <a:xfrm>
            <a:off x="128536" y="728663"/>
            <a:ext cx="9648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 userDrawn="1"/>
        </p:nvCxnSpPr>
        <p:spPr>
          <a:xfrm>
            <a:off x="631825" y="6480175"/>
            <a:ext cx="79883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825" y="6500698"/>
            <a:ext cx="816894" cy="196532"/>
          </a:xfrm>
          <a:prstGeom prst="rect">
            <a:avLst/>
          </a:prstGeom>
        </p:spPr>
      </p:pic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990600" y="260648"/>
            <a:ext cx="8915400" cy="413196"/>
          </a:xfrm>
        </p:spPr>
        <p:txBody>
          <a:bodyPr>
            <a:noAutofit/>
          </a:bodyPr>
          <a:lstStyle>
            <a:lvl1pPr algn="r">
              <a:defRPr lang="ko-KR" altLang="en-US" sz="2000" b="1" kern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4304928" y="6500698"/>
            <a:ext cx="1872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FEF0503B-FA2D-4260-AC18-6FC3139BAA53}" type="slidenum">
              <a:rPr lang="en-US" altLang="ko-KR" sz="1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6877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msk\Desktop\abstract-blue-backgrounds-14_1920x1200_71472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751" b="22360"/>
          <a:stretch>
            <a:fillRect/>
          </a:stretch>
        </p:blipFill>
        <p:spPr bwMode="auto">
          <a:xfrm rot="16200000">
            <a:off x="-1077200" y="1077201"/>
            <a:ext cx="4689131" cy="2534731"/>
          </a:xfrm>
          <a:prstGeom prst="rect">
            <a:avLst/>
          </a:prstGeom>
          <a:noFill/>
        </p:spPr>
      </p:pic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911" y="5949280"/>
            <a:ext cx="1415407" cy="340525"/>
          </a:xfrm>
          <a:prstGeom prst="rect">
            <a:avLst/>
          </a:prstGeom>
        </p:spPr>
      </p:pic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3254375" y="2667000"/>
            <a:ext cx="3965575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6000" b="1">
                <a:solidFill>
                  <a:srgbClr val="595959"/>
                </a:solidFill>
                <a:latin typeface="Impact" pitchFamily="34" charset="0"/>
                <a:ea typeface="맑은 고딕" pitchFamily="50" charset="-127"/>
              </a:rPr>
              <a:t>Thank </a:t>
            </a:r>
          </a:p>
          <a:p>
            <a:pPr algn="ctr" eaLnBrk="1" hangingPunct="1">
              <a:defRPr/>
            </a:pPr>
            <a:r>
              <a:rPr lang="en-US" altLang="ko-KR" sz="6000" b="1">
                <a:solidFill>
                  <a:srgbClr val="595959"/>
                </a:solidFill>
                <a:latin typeface="Impact" pitchFamily="34" charset="0"/>
                <a:ea typeface="맑은 고딕" pitchFamily="50" charset="-127"/>
              </a:rPr>
              <a:t>You</a:t>
            </a:r>
            <a:endParaRPr lang="en-IN" altLang="ko-KR" sz="6000" b="1">
              <a:solidFill>
                <a:srgbClr val="595959"/>
              </a:solidFill>
              <a:latin typeface="Impact" pitchFamily="34" charset="0"/>
              <a:ea typeface="맑은 고딕" pitchFamily="50" charset="-127"/>
            </a:endParaRP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498725" y="914400"/>
            <a:ext cx="2043113" cy="5029200"/>
            <a:chOff x="2211857" y="838200"/>
            <a:chExt cx="2043338" cy="5029200"/>
          </a:xfrm>
        </p:grpSpPr>
        <p:sp>
          <p:nvSpPr>
            <p:cNvPr id="6" name="Rectangle 3"/>
            <p:cNvSpPr/>
            <p:nvPr/>
          </p:nvSpPr>
          <p:spPr>
            <a:xfrm rot="5400000">
              <a:off x="1779068" y="2553073"/>
              <a:ext cx="3124198" cy="1828056"/>
            </a:xfrm>
            <a:prstGeom prst="rect">
              <a:avLst/>
            </a:prstGeom>
            <a:solidFill>
              <a:sysClr val="windowText" lastClr="000000"/>
            </a:solidFill>
            <a:ln w="25400" cap="flat" cmpd="sng" algn="ctr">
              <a:noFill/>
              <a:prstDash val="solid"/>
            </a:ln>
            <a:effectLst>
              <a:softEdge rad="317500"/>
            </a:effectLst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IN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맑은 고딕" panose="020B0503020000020004" pitchFamily="50" charset="-127"/>
              </a:endParaRP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 rot="5400000">
              <a:off x="610965" y="2439092"/>
              <a:ext cx="5029200" cy="18274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9pPr>
            </a:lstStyle>
            <a:p>
              <a:pPr algn="ctr" eaLnBrk="1" latinLnBrk="0" hangingPunct="1">
                <a:defRPr/>
              </a:pPr>
              <a:endParaRPr kumimoji="0" lang="en-IN" altLang="ko-KR">
                <a:solidFill>
                  <a:srgbClr val="595959"/>
                </a:solidFill>
                <a:latin typeface="Calibri" pitchFamily="34" charset="0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9692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631825" y="6480175"/>
            <a:ext cx="79883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825" y="6500698"/>
            <a:ext cx="816894" cy="196532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4304928" y="6500698"/>
            <a:ext cx="1872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FEF0503B-FA2D-4260-AC18-6FC3139BAA53}" type="slidenum">
              <a:rPr lang="en-US" altLang="ko-KR" sz="1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128536" y="728663"/>
            <a:ext cx="9648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8"/>
          <p:cNvSpPr>
            <a:spLocks noGrp="1"/>
          </p:cNvSpPr>
          <p:nvPr>
            <p:ph type="title"/>
          </p:nvPr>
        </p:nvSpPr>
        <p:spPr>
          <a:xfrm>
            <a:off x="990600" y="260648"/>
            <a:ext cx="8915400" cy="413196"/>
          </a:xfrm>
        </p:spPr>
        <p:txBody>
          <a:bodyPr>
            <a:noAutofit/>
          </a:bodyPr>
          <a:lstStyle>
            <a:lvl1pPr algn="r">
              <a:defRPr lang="ko-KR" altLang="en-US" sz="2000" b="1" kern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5815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C:\Users\msk\Desktop\abstract-blue-backgrounds-14_1920x1200_71472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751" b="22360"/>
          <a:stretch>
            <a:fillRect/>
          </a:stretch>
        </p:blipFill>
        <p:spPr bwMode="auto">
          <a:xfrm flipH="1">
            <a:off x="0" y="1"/>
            <a:ext cx="2768757" cy="1291233"/>
          </a:xfrm>
          <a:prstGeom prst="rect">
            <a:avLst/>
          </a:prstGeom>
          <a:noFill/>
        </p:spPr>
      </p:pic>
      <p:cxnSp>
        <p:nvCxnSpPr>
          <p:cNvPr id="4" name="직선 연결선 3"/>
          <p:cNvCxnSpPr/>
          <p:nvPr userDrawn="1"/>
        </p:nvCxnSpPr>
        <p:spPr>
          <a:xfrm>
            <a:off x="1365250" y="728663"/>
            <a:ext cx="8424863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 userDrawn="1"/>
        </p:nvCxnSpPr>
        <p:spPr>
          <a:xfrm>
            <a:off x="631825" y="6480175"/>
            <a:ext cx="79883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825" y="6500698"/>
            <a:ext cx="816894" cy="196532"/>
          </a:xfrm>
          <a:prstGeom prst="rect">
            <a:avLst/>
          </a:prstGeom>
        </p:spPr>
      </p:pic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990600" y="260648"/>
            <a:ext cx="8915400" cy="413196"/>
          </a:xfrm>
        </p:spPr>
        <p:txBody>
          <a:bodyPr>
            <a:noAutofit/>
          </a:bodyPr>
          <a:lstStyle>
            <a:lvl1pPr algn="r">
              <a:defRPr lang="ko-KR" altLang="en-US" sz="2000" b="1" kern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797300" y="6356350"/>
            <a:ext cx="2311400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D2EE030-A7DE-4C17-93AC-52097598BAF1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6157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513930C-376A-4F5D-8FE2-8A220761C921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13" r:id="rId6"/>
    <p:sldLayoutId id="2147483724" r:id="rId7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0"/>
          <p:cNvSpPr>
            <a:spLocks noGrp="1"/>
          </p:cNvSpPr>
          <p:nvPr>
            <p:ph type="ctrTitle"/>
          </p:nvPr>
        </p:nvSpPr>
        <p:spPr>
          <a:extLst/>
        </p:spPr>
        <p:txBody>
          <a:bodyPr/>
          <a:lstStyle/>
          <a:p>
            <a:pPr eaLnBrk="1" hangingPunct="1">
              <a:defRPr/>
            </a:pPr>
            <a:r>
              <a:rPr lang="en-US" altLang="ko-KR" sz="2400" b="1" dirty="0">
                <a:solidFill>
                  <a:srgbClr val="002060"/>
                </a:solidFill>
                <a:latin typeface="+mn-ea"/>
              </a:rPr>
              <a:t>Paragon™ WMS </a:t>
            </a:r>
            <a:r>
              <a:rPr lang="ko-KR" altLang="en-US" sz="2400" b="1" dirty="0">
                <a:solidFill>
                  <a:srgbClr val="002060"/>
                </a:solidFill>
                <a:latin typeface="+mn-ea"/>
              </a:rPr>
              <a:t>개발 계획</a:t>
            </a:r>
            <a:endParaRPr sz="1400" b="1" dirty="0">
              <a:latin typeface="+mn-ea"/>
              <a:ea typeface="+mn-ea"/>
            </a:endParaRPr>
          </a:p>
        </p:txBody>
      </p:sp>
      <p:sp>
        <p:nvSpPr>
          <p:cNvPr id="7" name="부제목 1"/>
          <p:cNvSpPr>
            <a:spLocks noGrp="1"/>
          </p:cNvSpPr>
          <p:nvPr>
            <p:ph type="subTitle" idx="1"/>
          </p:nvPr>
        </p:nvSpPr>
        <p:spPr>
          <a:xfrm>
            <a:off x="1208088" y="5395913"/>
            <a:ext cx="8691562" cy="360362"/>
          </a:xfrm>
        </p:spPr>
        <p:txBody>
          <a:bodyPr rtlCol="0">
            <a:normAutofit/>
          </a:bodyPr>
          <a:lstStyle/>
          <a:p>
            <a:pPr eaLnBrk="1" hangingPunct="1">
              <a:defRPr/>
            </a:pPr>
            <a:r>
              <a:rPr lang="en-US" altLang="ko-KR" b="1" dirty="0">
                <a:latin typeface="+mn-ea"/>
                <a:ea typeface="+mn-ea"/>
              </a:rPr>
              <a:t>2016. 09. 26</a:t>
            </a:r>
            <a:endParaRPr lang="ko-KR" altLang="en-US" b="1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8. </a:t>
            </a:r>
            <a:r>
              <a:rPr lang="ko-KR" altLang="en-US" dirty="0">
                <a:latin typeface="+mn-ea"/>
                <a:ea typeface="+mn-ea"/>
              </a:rPr>
              <a:t>조직도</a:t>
            </a:r>
          </a:p>
        </p:txBody>
      </p:sp>
      <p:sp>
        <p:nvSpPr>
          <p:cNvPr id="9" name="Rectangle 17"/>
          <p:cNvSpPr>
            <a:spLocks noChangeArrowheads="1"/>
          </p:cNvSpPr>
          <p:nvPr/>
        </p:nvSpPr>
        <p:spPr bwMode="auto">
          <a:xfrm>
            <a:off x="3658763" y="3313365"/>
            <a:ext cx="2060331" cy="61710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7240" tIns="43620" rIns="87240" bIns="43620" anchor="ctr"/>
          <a:lstStyle/>
          <a:p>
            <a:pPr algn="ctr" defTabSz="872412" eaLnBrk="0" latinLnBrk="0" hangingPunct="0">
              <a:lnSpc>
                <a:spcPct val="80000"/>
              </a:lnSpc>
              <a:spcBef>
                <a:spcPct val="20000"/>
              </a:spcBef>
              <a:buClr>
                <a:srgbClr val="99CCFF"/>
              </a:buClr>
              <a:buSzPct val="100000"/>
              <a:defRPr/>
            </a:pPr>
            <a:r>
              <a:rPr lang="en-US" altLang="ko-KR" sz="1200" b="1" kern="0" dirty="0">
                <a:solidFill>
                  <a:srgbClr val="000000"/>
                </a:solidFill>
                <a:latin typeface="+mn-ea"/>
                <a:ea typeface="+mn-ea"/>
              </a:rPr>
              <a:t>VERTEX ID</a:t>
            </a:r>
            <a:r>
              <a:rPr lang="ko-KR" altLang="en-US" sz="1200" b="1" kern="0" dirty="0">
                <a:solidFill>
                  <a:srgbClr val="000000"/>
                </a:solidFill>
                <a:latin typeface="+mn-ea"/>
                <a:ea typeface="+mn-ea"/>
              </a:rPr>
              <a:t> 이종건 부장</a:t>
            </a:r>
            <a:endParaRPr lang="en-US" altLang="ko-KR" sz="1200" b="1" kern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1" name="Rectangle 28"/>
          <p:cNvSpPr>
            <a:spLocks noChangeArrowheads="1"/>
          </p:cNvSpPr>
          <p:nvPr/>
        </p:nvSpPr>
        <p:spPr bwMode="auto">
          <a:xfrm>
            <a:off x="3649342" y="3023994"/>
            <a:ext cx="2079172" cy="274591"/>
          </a:xfrm>
          <a:prstGeom prst="rect">
            <a:avLst/>
          </a:prstGeom>
          <a:solidFill>
            <a:srgbClr val="2B637F"/>
          </a:solidFill>
          <a:ln w="9525">
            <a:solidFill>
              <a:srgbClr val="FFFFFF">
                <a:lumMod val="95000"/>
              </a:srgbClr>
            </a:solidFill>
            <a:miter lim="800000"/>
            <a:headEnd/>
            <a:tailEnd/>
          </a:ln>
        </p:spPr>
        <p:txBody>
          <a:bodyPr wrap="square" lIns="87844" tIns="43924" rIns="87844" bIns="43924" anchor="ctr">
            <a:spAutoFit/>
          </a:bodyPr>
          <a:lstStyle/>
          <a:p>
            <a:pPr algn="ctr" defTabSz="872412" fontAlgn="base" latinLnBrk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ko-KR" sz="1200" b="1" kern="0" dirty="0">
                <a:solidFill>
                  <a:srgbClr val="FFFFFF"/>
                </a:solidFill>
                <a:latin typeface="+mj-lt"/>
              </a:rPr>
              <a:t>Project Manager</a:t>
            </a:r>
          </a:p>
        </p:txBody>
      </p:sp>
      <p:cxnSp>
        <p:nvCxnSpPr>
          <p:cNvPr id="26" name="직선 연결선 25"/>
          <p:cNvCxnSpPr>
            <a:endCxn id="11" idx="0"/>
          </p:cNvCxnSpPr>
          <p:nvPr/>
        </p:nvCxnSpPr>
        <p:spPr>
          <a:xfrm flipH="1">
            <a:off x="4688928" y="2506600"/>
            <a:ext cx="1" cy="51739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7" name="직선 연결선 26"/>
          <p:cNvCxnSpPr>
            <a:endCxn id="9" idx="3"/>
          </p:cNvCxnSpPr>
          <p:nvPr/>
        </p:nvCxnSpPr>
        <p:spPr>
          <a:xfrm flipH="1">
            <a:off x="5719094" y="3620959"/>
            <a:ext cx="806686" cy="95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110" name="직사각형 277"/>
          <p:cNvSpPr>
            <a:spLocks noChangeArrowheads="1"/>
          </p:cNvSpPr>
          <p:nvPr/>
        </p:nvSpPr>
        <p:spPr bwMode="auto">
          <a:xfrm>
            <a:off x="655638" y="764704"/>
            <a:ext cx="85629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1400" b="1" dirty="0">
                <a:solidFill>
                  <a:schemeClr val="tx2"/>
                </a:solidFill>
                <a:latin typeface="+mn-ea"/>
              </a:rPr>
              <a:t>Paragon™ WMS </a:t>
            </a:r>
            <a:r>
              <a:rPr lang="ko-KR" altLang="en-US" sz="1400" b="1" dirty="0">
                <a:solidFill>
                  <a:schemeClr val="tx2"/>
                </a:solidFill>
                <a:latin typeface="+mn-ea"/>
                <a:ea typeface="+mn-ea"/>
              </a:rPr>
              <a:t>개발 프로젝트를 운영할 전체 조직구성은 다음과 같습니다</a:t>
            </a:r>
            <a:r>
              <a:rPr lang="en-US" altLang="ko-KR" sz="1400" b="1" dirty="0">
                <a:solidFill>
                  <a:schemeClr val="tx2"/>
                </a:solidFill>
                <a:latin typeface="+mn-ea"/>
                <a:ea typeface="+mn-ea"/>
              </a:rPr>
              <a:t>.</a:t>
            </a:r>
          </a:p>
        </p:txBody>
      </p:sp>
      <p:cxnSp>
        <p:nvCxnSpPr>
          <p:cNvPr id="33" name="꺾인 연결선 32"/>
          <p:cNvCxnSpPr>
            <a:stCxn id="9" idx="2"/>
          </p:cNvCxnSpPr>
          <p:nvPr/>
        </p:nvCxnSpPr>
        <p:spPr>
          <a:xfrm rot="5400000">
            <a:off x="4128948" y="4490451"/>
            <a:ext cx="1119962" cy="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17"/>
          <p:cNvSpPr>
            <a:spLocks noChangeArrowheads="1"/>
          </p:cNvSpPr>
          <p:nvPr/>
        </p:nvSpPr>
        <p:spPr bwMode="auto">
          <a:xfrm>
            <a:off x="713949" y="5316359"/>
            <a:ext cx="2060331" cy="61710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7240" tIns="43620" rIns="87240" bIns="43620" anchor="ctr"/>
          <a:lstStyle/>
          <a:p>
            <a:pPr algn="ctr" defTabSz="872412" eaLnBrk="0" latinLnBrk="0" hangingPunct="0">
              <a:lnSpc>
                <a:spcPct val="80000"/>
              </a:lnSpc>
              <a:spcBef>
                <a:spcPct val="20000"/>
              </a:spcBef>
              <a:buClr>
                <a:srgbClr val="99CCFF"/>
              </a:buClr>
              <a:buSzPct val="100000"/>
              <a:defRPr/>
            </a:pPr>
            <a:r>
              <a:rPr lang="en-US" altLang="ko-KR" sz="1200" b="1" kern="0" dirty="0">
                <a:solidFill>
                  <a:srgbClr val="000000"/>
                </a:solidFill>
                <a:latin typeface="+mn-ea"/>
                <a:ea typeface="+mn-ea"/>
              </a:rPr>
              <a:t>VERTEX ID</a:t>
            </a:r>
            <a:r>
              <a:rPr lang="ko-KR" altLang="en-US" sz="1200" b="1" kern="0" dirty="0">
                <a:solidFill>
                  <a:srgbClr val="000000"/>
                </a:solidFill>
                <a:latin typeface="+mn-ea"/>
                <a:ea typeface="+mn-ea"/>
              </a:rPr>
              <a:t> 이종혁 과장</a:t>
            </a:r>
            <a:endParaRPr lang="en-US" altLang="ko-KR" sz="1200" b="1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ctr" defTabSz="872412" eaLnBrk="0" latinLnBrk="0" hangingPunct="0">
              <a:lnSpc>
                <a:spcPct val="80000"/>
              </a:lnSpc>
              <a:spcBef>
                <a:spcPct val="20000"/>
              </a:spcBef>
              <a:buClr>
                <a:srgbClr val="99CCFF"/>
              </a:buClr>
              <a:buSzPct val="100000"/>
              <a:defRPr/>
            </a:pPr>
            <a:r>
              <a:rPr lang="ko-KR" altLang="en-US" sz="1200" b="1" kern="0" dirty="0">
                <a:solidFill>
                  <a:srgbClr val="000000"/>
                </a:solidFill>
                <a:latin typeface="+mn-ea"/>
                <a:ea typeface="+mn-ea"/>
              </a:rPr>
              <a:t>외 </a:t>
            </a:r>
            <a:r>
              <a:rPr lang="en-US" altLang="ko-KR" sz="1200" b="1" kern="0" dirty="0">
                <a:solidFill>
                  <a:srgbClr val="000000"/>
                </a:solidFill>
                <a:latin typeface="+mn-ea"/>
                <a:ea typeface="+mn-ea"/>
              </a:rPr>
              <a:t>TBD 2</a:t>
            </a:r>
            <a:r>
              <a:rPr lang="ko-KR" altLang="en-US" sz="1200" b="1" kern="0" dirty="0">
                <a:solidFill>
                  <a:srgbClr val="000000"/>
                </a:solidFill>
                <a:latin typeface="+mn-ea"/>
                <a:ea typeface="+mn-ea"/>
              </a:rPr>
              <a:t>명</a:t>
            </a:r>
            <a:endParaRPr lang="en-US" altLang="ko-KR" sz="1200" b="1" kern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7" name="Rectangle 28"/>
          <p:cNvSpPr>
            <a:spLocks noChangeArrowheads="1"/>
          </p:cNvSpPr>
          <p:nvPr/>
        </p:nvSpPr>
        <p:spPr bwMode="auto">
          <a:xfrm>
            <a:off x="704528" y="5010550"/>
            <a:ext cx="2079172" cy="291838"/>
          </a:xfrm>
          <a:prstGeom prst="rect">
            <a:avLst/>
          </a:prstGeom>
          <a:solidFill>
            <a:srgbClr val="2B637F"/>
          </a:solidFill>
          <a:ln w="9525">
            <a:solidFill>
              <a:srgbClr val="FFFFFF">
                <a:lumMod val="95000"/>
              </a:srgbClr>
            </a:solidFill>
            <a:miter lim="800000"/>
            <a:headEnd/>
            <a:tailEnd/>
          </a:ln>
        </p:spPr>
        <p:txBody>
          <a:bodyPr wrap="square" lIns="87844" tIns="43924" rIns="87844" bIns="43924" anchor="ctr">
            <a:spAutoFit/>
          </a:bodyPr>
          <a:lstStyle/>
          <a:p>
            <a:pPr algn="ctr" defTabSz="872412" fontAlgn="base" latinLnBrk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ko-KR" sz="1200" b="1" kern="0" dirty="0">
                <a:solidFill>
                  <a:srgbClr val="FFFFFF"/>
                </a:solidFill>
                <a:latin typeface="+mj-lt"/>
              </a:rPr>
              <a:t>WMS</a:t>
            </a:r>
          </a:p>
        </p:txBody>
      </p:sp>
      <p:sp>
        <p:nvSpPr>
          <p:cNvPr id="48" name="Rectangle 17"/>
          <p:cNvSpPr>
            <a:spLocks noChangeArrowheads="1"/>
          </p:cNvSpPr>
          <p:nvPr/>
        </p:nvSpPr>
        <p:spPr bwMode="auto">
          <a:xfrm>
            <a:off x="3648496" y="5310389"/>
            <a:ext cx="2060331" cy="61710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7240" tIns="43620" rIns="87240" bIns="43620" anchor="ctr"/>
          <a:lstStyle/>
          <a:p>
            <a:pPr algn="ctr" defTabSz="872412" eaLnBrk="0" latinLnBrk="0" hangingPunct="0">
              <a:lnSpc>
                <a:spcPct val="80000"/>
              </a:lnSpc>
              <a:spcBef>
                <a:spcPct val="20000"/>
              </a:spcBef>
              <a:buClr>
                <a:srgbClr val="99CCFF"/>
              </a:buClr>
              <a:buSzPct val="100000"/>
              <a:defRPr/>
            </a:pPr>
            <a:r>
              <a:rPr lang="en-US" altLang="ko-KR" sz="1200" b="1" kern="0" dirty="0">
                <a:solidFill>
                  <a:srgbClr val="000000"/>
                </a:solidFill>
                <a:latin typeface="+mn-ea"/>
                <a:ea typeface="+mn-ea"/>
              </a:rPr>
              <a:t>TBD 1</a:t>
            </a:r>
            <a:r>
              <a:rPr lang="ko-KR" altLang="en-US" sz="1200" b="1" kern="0" dirty="0">
                <a:solidFill>
                  <a:srgbClr val="000000"/>
                </a:solidFill>
                <a:latin typeface="+mn-ea"/>
                <a:ea typeface="+mn-ea"/>
              </a:rPr>
              <a:t>명</a:t>
            </a:r>
            <a:endParaRPr lang="en-US" altLang="ko-KR" sz="1200" b="1" kern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9" name="Rectangle 28"/>
          <p:cNvSpPr>
            <a:spLocks noChangeArrowheads="1"/>
          </p:cNvSpPr>
          <p:nvPr/>
        </p:nvSpPr>
        <p:spPr bwMode="auto">
          <a:xfrm>
            <a:off x="3639075" y="4996765"/>
            <a:ext cx="2079172" cy="291838"/>
          </a:xfrm>
          <a:prstGeom prst="rect">
            <a:avLst/>
          </a:prstGeom>
          <a:solidFill>
            <a:srgbClr val="2B637F"/>
          </a:solidFill>
          <a:ln w="9525">
            <a:solidFill>
              <a:srgbClr val="FFFFFF">
                <a:lumMod val="95000"/>
              </a:srgbClr>
            </a:solidFill>
            <a:miter lim="800000"/>
            <a:headEnd/>
            <a:tailEnd/>
          </a:ln>
        </p:spPr>
        <p:txBody>
          <a:bodyPr wrap="square" lIns="87844" tIns="43924" rIns="87844" bIns="43924" anchor="ctr">
            <a:spAutoFit/>
          </a:bodyPr>
          <a:lstStyle/>
          <a:p>
            <a:pPr algn="ctr" defTabSz="872412" fontAlgn="base" latinLnBrk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ko-KR" altLang="en-US" sz="1200" b="1" kern="0" dirty="0">
                <a:solidFill>
                  <a:srgbClr val="FFFFFF"/>
                </a:solidFill>
                <a:latin typeface="+mj-ea"/>
                <a:ea typeface="+mj-ea"/>
              </a:rPr>
              <a:t>인터페이스</a:t>
            </a:r>
            <a:endParaRPr kumimoji="1" lang="en-US" altLang="ko-KR" sz="1200" b="1" kern="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50" name="Rectangle 17"/>
          <p:cNvSpPr>
            <a:spLocks noChangeArrowheads="1"/>
          </p:cNvSpPr>
          <p:nvPr/>
        </p:nvSpPr>
        <p:spPr bwMode="auto">
          <a:xfrm>
            <a:off x="6535201" y="5332175"/>
            <a:ext cx="2060331" cy="61710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7240" tIns="43620" rIns="87240" bIns="43620" anchor="ctr"/>
          <a:lstStyle/>
          <a:p>
            <a:pPr algn="ctr" defTabSz="872412" eaLnBrk="0" latinLnBrk="0" hangingPunct="0">
              <a:lnSpc>
                <a:spcPct val="80000"/>
              </a:lnSpc>
              <a:spcBef>
                <a:spcPct val="20000"/>
              </a:spcBef>
              <a:buClr>
                <a:srgbClr val="99CCFF"/>
              </a:buClr>
              <a:buSzPct val="100000"/>
              <a:defRPr/>
            </a:pPr>
            <a:r>
              <a:rPr lang="en-US" altLang="ko-KR" sz="1200" b="1" kern="0" dirty="0">
                <a:solidFill>
                  <a:srgbClr val="000000"/>
                </a:solidFill>
                <a:latin typeface="+mn-ea"/>
                <a:ea typeface="+mn-ea"/>
              </a:rPr>
              <a:t>TBD 1</a:t>
            </a:r>
            <a:r>
              <a:rPr lang="ko-KR" altLang="en-US" sz="1200" b="1" kern="0" dirty="0">
                <a:solidFill>
                  <a:srgbClr val="000000"/>
                </a:solidFill>
                <a:latin typeface="+mn-ea"/>
                <a:ea typeface="+mn-ea"/>
              </a:rPr>
              <a:t>명</a:t>
            </a:r>
            <a:endParaRPr lang="en-US" altLang="ko-KR" sz="1200" b="1" kern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51" name="Rectangle 28"/>
          <p:cNvSpPr>
            <a:spLocks noChangeArrowheads="1"/>
          </p:cNvSpPr>
          <p:nvPr/>
        </p:nvSpPr>
        <p:spPr bwMode="auto">
          <a:xfrm>
            <a:off x="6525780" y="5026366"/>
            <a:ext cx="2079172" cy="291838"/>
          </a:xfrm>
          <a:prstGeom prst="rect">
            <a:avLst/>
          </a:prstGeom>
          <a:solidFill>
            <a:srgbClr val="2B637F"/>
          </a:solidFill>
          <a:ln w="9525">
            <a:solidFill>
              <a:srgbClr val="FFFFFF">
                <a:lumMod val="95000"/>
              </a:srgbClr>
            </a:solidFill>
            <a:miter lim="800000"/>
            <a:headEnd/>
            <a:tailEnd/>
          </a:ln>
        </p:spPr>
        <p:txBody>
          <a:bodyPr wrap="square" lIns="87844" tIns="43924" rIns="87844" bIns="43924" anchor="ctr">
            <a:spAutoFit/>
          </a:bodyPr>
          <a:lstStyle/>
          <a:p>
            <a:pPr algn="ctr" defTabSz="872412" fontAlgn="base" latinLnBrk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ko-KR" sz="1200" b="1" kern="0" dirty="0">
                <a:solidFill>
                  <a:srgbClr val="FFFFFF"/>
                </a:solidFill>
                <a:latin typeface="+mj-lt"/>
              </a:rPr>
              <a:t>PDA</a:t>
            </a:r>
          </a:p>
        </p:txBody>
      </p:sp>
      <p:sp>
        <p:nvSpPr>
          <p:cNvPr id="53" name="Rectangle 17"/>
          <p:cNvSpPr>
            <a:spLocks noChangeArrowheads="1"/>
          </p:cNvSpPr>
          <p:nvPr/>
        </p:nvSpPr>
        <p:spPr bwMode="auto">
          <a:xfrm>
            <a:off x="6535201" y="3321988"/>
            <a:ext cx="2060331" cy="61710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7240" tIns="43620" rIns="87240" bIns="43620" anchor="ctr"/>
          <a:lstStyle/>
          <a:p>
            <a:pPr algn="ctr" defTabSz="872412" eaLnBrk="0" latinLnBrk="0" hangingPunct="0">
              <a:lnSpc>
                <a:spcPct val="80000"/>
              </a:lnSpc>
              <a:spcBef>
                <a:spcPct val="20000"/>
              </a:spcBef>
              <a:buClr>
                <a:srgbClr val="99CCFF"/>
              </a:buClr>
              <a:buSzPct val="100000"/>
              <a:defRPr/>
            </a:pPr>
            <a:r>
              <a:rPr lang="en-US" altLang="ko-KR" sz="1200" b="1" kern="0" dirty="0">
                <a:solidFill>
                  <a:srgbClr val="000000"/>
                </a:solidFill>
                <a:latin typeface="+mn-ea"/>
                <a:ea typeface="+mn-ea"/>
              </a:rPr>
              <a:t>VERTEX ID (R&amp;D)</a:t>
            </a:r>
          </a:p>
          <a:p>
            <a:pPr algn="ctr" defTabSz="872412" eaLnBrk="0" latinLnBrk="0" hangingPunct="0">
              <a:lnSpc>
                <a:spcPct val="80000"/>
              </a:lnSpc>
              <a:spcBef>
                <a:spcPct val="20000"/>
              </a:spcBef>
              <a:buClr>
                <a:srgbClr val="99CCFF"/>
              </a:buClr>
              <a:buSzPct val="100000"/>
              <a:defRPr/>
            </a:pPr>
            <a:r>
              <a:rPr lang="ko-KR" altLang="en-US" sz="1200" b="1" kern="0" dirty="0">
                <a:solidFill>
                  <a:srgbClr val="000000"/>
                </a:solidFill>
                <a:latin typeface="+mn-ea"/>
                <a:ea typeface="+mn-ea"/>
              </a:rPr>
              <a:t>김진호 주임연구원</a:t>
            </a:r>
            <a:endParaRPr lang="en-US" altLang="ko-KR" sz="1200" b="1" kern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54" name="Rectangle 28"/>
          <p:cNvSpPr>
            <a:spLocks noChangeArrowheads="1"/>
          </p:cNvSpPr>
          <p:nvPr/>
        </p:nvSpPr>
        <p:spPr bwMode="auto">
          <a:xfrm>
            <a:off x="6525780" y="3016179"/>
            <a:ext cx="2079172" cy="291838"/>
          </a:xfrm>
          <a:prstGeom prst="rect">
            <a:avLst/>
          </a:prstGeom>
          <a:solidFill>
            <a:srgbClr val="2B637F"/>
          </a:solidFill>
          <a:ln w="9525">
            <a:solidFill>
              <a:srgbClr val="FFFFFF">
                <a:lumMod val="95000"/>
              </a:srgbClr>
            </a:solidFill>
            <a:miter lim="800000"/>
            <a:headEnd/>
            <a:tailEnd/>
          </a:ln>
        </p:spPr>
        <p:txBody>
          <a:bodyPr wrap="square" lIns="87844" tIns="43924" rIns="87844" bIns="43924" anchor="ctr">
            <a:spAutoFit/>
          </a:bodyPr>
          <a:lstStyle/>
          <a:p>
            <a:pPr algn="ctr" defTabSz="872412" fontAlgn="base" latinLnBrk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ko-KR" altLang="en-US" sz="1200" b="1" kern="0" dirty="0">
                <a:solidFill>
                  <a:srgbClr val="FFFFFF"/>
                </a:solidFill>
                <a:latin typeface="+mj-ea"/>
                <a:ea typeface="+mj-ea"/>
              </a:rPr>
              <a:t>기술지원</a:t>
            </a:r>
            <a:endParaRPr kumimoji="1" lang="en-US" altLang="ko-KR" sz="1200" b="1" kern="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cxnSp>
        <p:nvCxnSpPr>
          <p:cNvPr id="56" name="꺾인 연결선 55"/>
          <p:cNvCxnSpPr/>
          <p:nvPr/>
        </p:nvCxnSpPr>
        <p:spPr>
          <a:xfrm>
            <a:off x="4688928" y="4472552"/>
            <a:ext cx="2876438" cy="5694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endCxn id="47" idx="0"/>
          </p:cNvCxnSpPr>
          <p:nvPr/>
        </p:nvCxnSpPr>
        <p:spPr>
          <a:xfrm rot="10800000" flipV="1">
            <a:off x="1744114" y="4472552"/>
            <a:ext cx="2944814" cy="53799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17"/>
          <p:cNvSpPr>
            <a:spLocks noChangeArrowheads="1"/>
          </p:cNvSpPr>
          <p:nvPr/>
        </p:nvSpPr>
        <p:spPr bwMode="auto">
          <a:xfrm>
            <a:off x="3668184" y="1896885"/>
            <a:ext cx="2060331" cy="61710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7240" tIns="43620" rIns="87240" bIns="43620" anchor="ctr"/>
          <a:lstStyle/>
          <a:p>
            <a:pPr algn="ctr" defTabSz="872412" eaLnBrk="0" latinLnBrk="0" hangingPunct="0">
              <a:lnSpc>
                <a:spcPct val="80000"/>
              </a:lnSpc>
              <a:spcBef>
                <a:spcPct val="20000"/>
              </a:spcBef>
              <a:buClr>
                <a:srgbClr val="99CCFF"/>
              </a:buClr>
              <a:buSzPct val="100000"/>
              <a:defRPr/>
            </a:pPr>
            <a:r>
              <a:rPr lang="en-US" altLang="ko-KR" sz="1200" b="1" kern="0" dirty="0">
                <a:solidFill>
                  <a:srgbClr val="000000"/>
                </a:solidFill>
                <a:latin typeface="+mn-ea"/>
                <a:ea typeface="+mn-ea"/>
              </a:rPr>
              <a:t>VERTEX ID</a:t>
            </a:r>
            <a:r>
              <a:rPr lang="ko-KR" altLang="en-US" sz="1200" b="1" kern="0" dirty="0">
                <a:solidFill>
                  <a:srgbClr val="000000"/>
                </a:solidFill>
                <a:latin typeface="+mn-ea"/>
                <a:ea typeface="+mn-ea"/>
              </a:rPr>
              <a:t> 박종찬 이사</a:t>
            </a:r>
            <a:endParaRPr lang="en-US" altLang="ko-KR" sz="1200" b="1" kern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61" name="Rectangle 28"/>
          <p:cNvSpPr>
            <a:spLocks noChangeArrowheads="1"/>
          </p:cNvSpPr>
          <p:nvPr/>
        </p:nvSpPr>
        <p:spPr bwMode="auto">
          <a:xfrm>
            <a:off x="3658763" y="1598891"/>
            <a:ext cx="2079172" cy="291838"/>
          </a:xfrm>
          <a:prstGeom prst="rect">
            <a:avLst/>
          </a:prstGeom>
          <a:solidFill>
            <a:srgbClr val="2B637F"/>
          </a:solidFill>
          <a:ln w="9525">
            <a:solidFill>
              <a:srgbClr val="FFFFFF">
                <a:lumMod val="95000"/>
              </a:srgbClr>
            </a:solidFill>
            <a:miter lim="800000"/>
            <a:headEnd/>
            <a:tailEnd/>
          </a:ln>
        </p:spPr>
        <p:txBody>
          <a:bodyPr wrap="square" lIns="87844" tIns="43924" rIns="87844" bIns="43924" anchor="ctr">
            <a:spAutoFit/>
          </a:bodyPr>
          <a:lstStyle/>
          <a:p>
            <a:pPr algn="ctr" defTabSz="872412" fontAlgn="base" latinLnBrk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ko-KR" altLang="en-US" sz="1200" b="1" kern="0" dirty="0">
                <a:solidFill>
                  <a:srgbClr val="FFFFFF"/>
                </a:solidFill>
                <a:latin typeface="+mj-ea"/>
                <a:ea typeface="+mj-ea"/>
              </a:rPr>
              <a:t>프로젝트 총괄</a:t>
            </a:r>
            <a:endParaRPr kumimoji="1" lang="en-US" altLang="ko-KR" sz="1200" b="1" kern="0" dirty="0">
              <a:solidFill>
                <a:srgbClr val="FFFFFF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72179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9. </a:t>
            </a:r>
            <a:r>
              <a:rPr lang="ko-KR" altLang="en-US" dirty="0">
                <a:latin typeface="+mn-ea"/>
                <a:ea typeface="+mn-ea"/>
              </a:rPr>
              <a:t>인력 투입계획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615059"/>
              </p:ext>
            </p:extLst>
          </p:nvPr>
        </p:nvGraphicFramePr>
        <p:xfrm>
          <a:off x="848545" y="1196752"/>
          <a:ext cx="8136903" cy="40027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7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4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96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77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95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95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95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95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95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95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7436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역할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성명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업무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등급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계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원가</a:t>
                      </a:r>
                      <a:r>
                        <a:rPr lang="en-US" altLang="ko-K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천원</a:t>
                      </a:r>
                      <a:r>
                        <a:rPr lang="en-US" altLang="ko-K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7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PM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이종건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총괄관리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특급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40,000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4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PL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이종혁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출고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반출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입고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반입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재고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중급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30,000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67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개발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TBD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인터페이스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중급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0.5</a:t>
                      </a:r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3.5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21,000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+mn-ea"/>
                          <a:ea typeface="+mn-ea"/>
                        </a:rPr>
                        <a:t>개발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TBD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마스터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출고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반출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초급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15,000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36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+mn-ea"/>
                          <a:ea typeface="+mn-ea"/>
                        </a:rPr>
                        <a:t>개발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TBD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마스터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입고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반입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재고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중급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18,000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ea"/>
                          <a:ea typeface="+mn-ea"/>
                        </a:rPr>
                        <a:t>PDA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TBD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PDA(Android)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중급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18,000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36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합계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2.5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22.5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142,000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48544" y="5210150"/>
            <a:ext cx="41395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n-ea"/>
                <a:ea typeface="+mn-ea"/>
              </a:rPr>
              <a:t>* </a:t>
            </a:r>
            <a:r>
              <a:rPr lang="ko-KR" altLang="en-US" sz="800" dirty="0">
                <a:latin typeface="+mn-ea"/>
                <a:ea typeface="+mn-ea"/>
              </a:rPr>
              <a:t>등급별 원가</a:t>
            </a:r>
            <a:r>
              <a:rPr lang="en-US" altLang="ko-KR" sz="800" dirty="0">
                <a:latin typeface="+mn-ea"/>
                <a:ea typeface="+mn-ea"/>
              </a:rPr>
              <a:t>(</a:t>
            </a:r>
            <a:r>
              <a:rPr lang="ko-KR" altLang="en-US" sz="800" dirty="0">
                <a:latin typeface="+mn-ea"/>
                <a:ea typeface="+mn-ea"/>
              </a:rPr>
              <a:t>만원</a:t>
            </a:r>
            <a:r>
              <a:rPr lang="en-US" altLang="ko-KR" sz="800" dirty="0">
                <a:latin typeface="+mn-ea"/>
                <a:ea typeface="+mn-ea"/>
              </a:rPr>
              <a:t>)</a:t>
            </a:r>
            <a:r>
              <a:rPr lang="ko-KR" altLang="en-US" sz="800" dirty="0">
                <a:latin typeface="+mn-ea"/>
                <a:ea typeface="+mn-ea"/>
              </a:rPr>
              <a:t> </a:t>
            </a:r>
            <a:r>
              <a:rPr lang="en-US" altLang="ko-KR" sz="800" dirty="0">
                <a:latin typeface="+mn-ea"/>
                <a:ea typeface="+mn-ea"/>
              </a:rPr>
              <a:t>: </a:t>
            </a:r>
            <a:r>
              <a:rPr lang="ko-KR" altLang="en-US" sz="800" dirty="0">
                <a:latin typeface="+mn-ea"/>
                <a:ea typeface="+mn-ea"/>
              </a:rPr>
              <a:t>초급</a:t>
            </a:r>
            <a:r>
              <a:rPr lang="en-US" altLang="ko-KR" sz="800" dirty="0">
                <a:latin typeface="+mn-ea"/>
                <a:ea typeface="+mn-ea"/>
              </a:rPr>
              <a:t>-500, </a:t>
            </a:r>
            <a:r>
              <a:rPr lang="ko-KR" altLang="en-US" sz="800" dirty="0">
                <a:latin typeface="+mn-ea"/>
                <a:ea typeface="+mn-ea"/>
              </a:rPr>
              <a:t>중급</a:t>
            </a:r>
            <a:r>
              <a:rPr lang="en-US" altLang="ko-KR" sz="800" dirty="0">
                <a:latin typeface="+mn-ea"/>
                <a:ea typeface="+mn-ea"/>
              </a:rPr>
              <a:t>-600, </a:t>
            </a:r>
            <a:r>
              <a:rPr lang="ko-KR" altLang="en-US" sz="800" dirty="0">
                <a:latin typeface="+mn-ea"/>
                <a:ea typeface="+mn-ea"/>
              </a:rPr>
              <a:t>고급</a:t>
            </a:r>
            <a:r>
              <a:rPr lang="en-US" altLang="ko-KR" sz="800" dirty="0">
                <a:latin typeface="+mn-ea"/>
                <a:ea typeface="+mn-ea"/>
              </a:rPr>
              <a:t>-700, </a:t>
            </a:r>
            <a:r>
              <a:rPr lang="ko-KR" altLang="en-US" sz="800" dirty="0">
                <a:latin typeface="+mn-ea"/>
                <a:ea typeface="+mn-ea"/>
              </a:rPr>
              <a:t>특급</a:t>
            </a:r>
            <a:r>
              <a:rPr lang="en-US" altLang="ko-KR" sz="800" dirty="0">
                <a:latin typeface="+mn-ea"/>
                <a:ea typeface="+mn-ea"/>
              </a:rPr>
              <a:t>-800 </a:t>
            </a:r>
            <a:r>
              <a:rPr lang="ko-KR" altLang="en-US" sz="800" dirty="0">
                <a:latin typeface="+mn-ea"/>
                <a:ea typeface="+mn-ea"/>
              </a:rPr>
              <a:t>기준으로 산정</a:t>
            </a:r>
          </a:p>
        </p:txBody>
      </p:sp>
    </p:spTree>
    <p:extLst>
      <p:ext uri="{BB962C8B-B14F-4D97-AF65-F5344CB8AC3E}">
        <p14:creationId xmlns:p14="http://schemas.microsoft.com/office/powerpoint/2010/main" val="1587234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10. </a:t>
            </a:r>
            <a:r>
              <a:rPr lang="ko-KR" altLang="en-US" dirty="0">
                <a:latin typeface="+mn-ea"/>
                <a:ea typeface="+mn-ea"/>
              </a:rPr>
              <a:t>표준산출물</a:t>
            </a:r>
          </a:p>
        </p:txBody>
      </p:sp>
      <p:sp>
        <p:nvSpPr>
          <p:cNvPr id="68" name="제목 6"/>
          <p:cNvSpPr txBox="1">
            <a:spLocks/>
          </p:cNvSpPr>
          <p:nvPr/>
        </p:nvSpPr>
        <p:spPr>
          <a:xfrm>
            <a:off x="513693" y="920554"/>
            <a:ext cx="8096909" cy="77397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3909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0" i="0" kern="1200" spc="-63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ko-KR" altLang="en-US" sz="1400" b="1" dirty="0">
                <a:solidFill>
                  <a:schemeClr val="tx2"/>
                </a:solidFill>
                <a:latin typeface="+mn-ea"/>
                <a:ea typeface="+mn-ea"/>
              </a:rPr>
              <a:t>프로젝트 추진 방법론에 따른 단계별 산출물 종류는 아래와 같음</a:t>
            </a:r>
          </a:p>
        </p:txBody>
      </p:sp>
      <p:grpSp>
        <p:nvGrpSpPr>
          <p:cNvPr id="69" name="Group 97"/>
          <p:cNvGrpSpPr>
            <a:grpSpLocks/>
          </p:cNvGrpSpPr>
          <p:nvPr/>
        </p:nvGrpSpPr>
        <p:grpSpPr bwMode="auto">
          <a:xfrm>
            <a:off x="567106" y="1506753"/>
            <a:ext cx="8490350" cy="331789"/>
            <a:chOff x="387" y="905"/>
            <a:chExt cx="5466" cy="209"/>
          </a:xfrm>
        </p:grpSpPr>
        <p:sp>
          <p:nvSpPr>
            <p:cNvPr id="70" name="Text Box 5"/>
            <p:cNvSpPr txBox="1">
              <a:spLocks noChangeArrowheads="1"/>
            </p:cNvSpPr>
            <p:nvPr/>
          </p:nvSpPr>
          <p:spPr bwMode="auto">
            <a:xfrm>
              <a:off x="2755" y="905"/>
              <a:ext cx="737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1">
              <a:spAutoFit/>
            </a:bodyPr>
            <a:lstStyle>
              <a:lvl1pPr marL="3175">
                <a:defRPr kumimoji="1" sz="14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>
                <a:defRPr kumimoji="1" sz="14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>
                <a:defRPr kumimoji="1" sz="14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>
                <a:defRPr kumimoji="1" sz="14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>
                <a:defRPr kumimoji="1" sz="14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algn="ctr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kumimoji="1" sz="14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algn="ctr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kumimoji="1" sz="14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algn="ctr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kumimoji="1" sz="14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algn="ctr" eaLnBrk="0" fontAlgn="base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kumimoji="1" sz="14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ctr" defTabSz="872412" fontAlgn="ctr" latinLnBrk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ko-KR" altLang="en-US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  <a:cs typeface="Arial" charset="0"/>
                </a:rPr>
                <a:t>표준 산출물</a:t>
              </a:r>
            </a:p>
          </p:txBody>
        </p:sp>
        <p:sp>
          <p:nvSpPr>
            <p:cNvPr id="71" name="Line 6"/>
            <p:cNvSpPr>
              <a:spLocks noChangeShapeType="1"/>
            </p:cNvSpPr>
            <p:nvPr/>
          </p:nvSpPr>
          <p:spPr bwMode="auto">
            <a:xfrm>
              <a:off x="387" y="1114"/>
              <a:ext cx="546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872412" latinLnBrk="0">
                <a:lnSpc>
                  <a:spcPct val="110000"/>
                </a:lnSpc>
                <a:defRPr/>
              </a:pPr>
              <a:endParaRPr lang="ko-KR" altLang="en-US" sz="170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</p:grpSp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519176"/>
              </p:ext>
            </p:extLst>
          </p:nvPr>
        </p:nvGraphicFramePr>
        <p:xfrm>
          <a:off x="559098" y="1982558"/>
          <a:ext cx="4217119" cy="3822706"/>
        </p:xfrm>
        <a:graphic>
          <a:graphicData uri="http://schemas.openxmlformats.org/drawingml/2006/table">
            <a:tbl>
              <a:tblPr firstRow="1" bandRow="1"/>
              <a:tblGrid>
                <a:gridCol w="995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7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32">
                <a:tc>
                  <a:txBody>
                    <a:bodyPr/>
                    <a:lstStyle>
                      <a:lvl1pPr marL="0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6955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3909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0863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7819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4773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1728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198682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5637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단계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>
                      <a:lvl1pPr marL="0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6955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3909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0863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7819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4773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1728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198682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5637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3909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"/>
                          <a:cs typeface=""/>
                        </a:rPr>
                        <a:t>주요활동</a:t>
                      </a: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>
                      <a:lvl1pPr marL="0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6955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3909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0863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7819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4773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1728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198682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5637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산출물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63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5102">
                <a:tc>
                  <a:txBody>
                    <a:bodyPr/>
                    <a:lstStyle>
                      <a:lvl1pPr marL="0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6955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3909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0863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7819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4773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1728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198682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5637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"/>
                          <a:cs typeface=""/>
                        </a:rPr>
                        <a:t>P1.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"/>
                          <a:cs typeface=""/>
                        </a:rPr>
                        <a:t>Preparation</a:t>
                      </a:r>
                    </a:p>
                  </a:txBody>
                  <a:tcPr marL="54000" marR="54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6955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3909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0863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7819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4773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1728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198682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5637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"/>
                          <a:cs typeface=""/>
                        </a:rPr>
                        <a:t>Project Plan &amp; 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"/>
                          <a:cs typeface=""/>
                        </a:rPr>
                        <a:t> 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"/>
                          <a:cs typeface=""/>
                        </a:rPr>
                        <a:t>Kick-Off Meeting</a:t>
                      </a: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6955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3909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0863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7819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4773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1728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198682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5637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87313" indent="-87313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수행계획서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87313" indent="-87313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회의록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87313" indent="-87313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상세일정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(WBS)</a:t>
                      </a: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5904">
                <a:tc>
                  <a:txBody>
                    <a:bodyPr/>
                    <a:lstStyle>
                      <a:lvl1pPr marL="0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6955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3909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0863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7819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4773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1728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198682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5637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"/>
                          <a:cs typeface=""/>
                        </a:rPr>
                        <a:t>P2.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"/>
                          <a:cs typeface=""/>
                        </a:rPr>
                        <a:t>Analysis</a:t>
                      </a:r>
                    </a:p>
                  </a:txBody>
                  <a:tcPr marL="54000" marR="54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6955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3909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0863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7819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4773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1728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198682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5637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3909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"/>
                          <a:cs typeface=""/>
                        </a:rPr>
                        <a:t>요건 정의</a:t>
                      </a: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6955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3909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0863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7819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4773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1728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198682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5637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87313" indent="-87313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요구분석서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87313" indent="-87313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업무기능기술서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3668">
                <a:tc>
                  <a:txBody>
                    <a:bodyPr/>
                    <a:lstStyle>
                      <a:lvl1pPr marL="0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6955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3909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0863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7819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4773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1728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198682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5637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"/>
                          <a:cs typeface=""/>
                        </a:rPr>
                        <a:t>P3.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"/>
                          <a:cs typeface=""/>
                        </a:rPr>
                        <a:t>Design</a:t>
                      </a:r>
                    </a:p>
                  </a:txBody>
                  <a:tcPr marL="54000" marR="54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6955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3909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0863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7819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4773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1728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198682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5637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"/>
                          <a:cs typeface=""/>
                        </a:rPr>
                        <a:t>To-Be 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"/>
                          <a:cs typeface=""/>
                        </a:rPr>
                        <a:t>시스템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"/>
                        <a:cs typeface="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"/>
                          <a:cs typeface=""/>
                        </a:rPr>
                        <a:t>설계</a:t>
                      </a: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6955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3909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0863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7819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4773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1728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198682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5637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87313" indent="-87313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"/>
                          <a:cs typeface=""/>
                        </a:rPr>
                        <a:t>To-Be Process</a:t>
                      </a:r>
                    </a:p>
                    <a:p>
                      <a:pPr marL="87313" indent="-87313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테이블목록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87313" indent="-87313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테이블정의서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(ERD)</a:t>
                      </a: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684002"/>
              </p:ext>
            </p:extLst>
          </p:nvPr>
        </p:nvGraphicFramePr>
        <p:xfrm>
          <a:off x="4899904" y="1982559"/>
          <a:ext cx="4217119" cy="3824729"/>
        </p:xfrm>
        <a:graphic>
          <a:graphicData uri="http://schemas.openxmlformats.org/drawingml/2006/table">
            <a:tbl>
              <a:tblPr firstRow="1" bandRow="1"/>
              <a:tblGrid>
                <a:gridCol w="995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1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0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217">
                <a:tc>
                  <a:txBody>
                    <a:bodyPr/>
                    <a:lstStyle>
                      <a:lvl1pPr marL="0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6955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3909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0863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7819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4773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1728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198682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5637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단계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>
                      <a:lvl1pPr marL="0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6955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3909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0863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7819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4773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1728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198682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5637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3909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"/>
                          <a:cs typeface=""/>
                        </a:rPr>
                        <a:t>주요활동</a:t>
                      </a: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>
                      <a:lvl1pPr marL="0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6955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3909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0863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7819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4773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1728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198682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5637" algn="l" defTabSz="913909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산출물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63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8423">
                <a:tc>
                  <a:txBody>
                    <a:bodyPr/>
                    <a:lstStyle>
                      <a:lvl1pPr marL="0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6955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3909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0863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7819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4773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1728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198682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5637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"/>
                          <a:cs typeface=""/>
                        </a:rPr>
                        <a:t>P4.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"/>
                          <a:cs typeface=""/>
                        </a:rPr>
                        <a:t>Construction</a:t>
                      </a:r>
                    </a:p>
                  </a:txBody>
                  <a:tcPr marL="54000" marR="54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6955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3909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0863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7819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4773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1728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198682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5637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"/>
                          <a:cs typeface=""/>
                        </a:rPr>
                        <a:t>시스템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"/>
                          <a:cs typeface=""/>
                        </a:rPr>
                        <a:t> 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"/>
                          <a:cs typeface=""/>
                        </a:rPr>
                        <a:t>구축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"/>
                        <a:cs typeface="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6955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3909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0863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7819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4773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1728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198682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5637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87313" indent="-87313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프로그램 목록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87313" indent="-87313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UI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설계서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87313" indent="-87313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프로그램정의서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87313" marR="0" indent="-87313" algn="l" defTabSz="913909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"/>
                          <a:cs typeface=""/>
                        </a:rPr>
                        <a:t>인터페이스 정의서</a:t>
                      </a:r>
                      <a:endParaRPr lang="en-US" altLang="ko-KR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"/>
                        <a:cs typeface=""/>
                      </a:endParaRPr>
                    </a:p>
                    <a:p>
                      <a:pPr marL="87313" marR="0" indent="-87313" algn="l" defTabSz="913909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프로시져</a:t>
                      </a:r>
                      <a:r>
                        <a:rPr lang="ko-KR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목록</a:t>
                      </a:r>
                      <a:endParaRPr lang="en-US" altLang="ko-KR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87313" marR="0" indent="-87313" algn="l" defTabSz="913909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개발일정표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4475">
                <a:tc rowSpan="2">
                  <a:txBody>
                    <a:bodyPr/>
                    <a:lstStyle>
                      <a:lvl1pPr marL="0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6955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3909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0863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7819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4773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1728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198682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5637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"/>
                          <a:cs typeface=""/>
                        </a:rPr>
                        <a:t>P5.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"/>
                          <a:cs typeface=""/>
                        </a:rPr>
                        <a:t>Integration Test</a:t>
                      </a:r>
                    </a:p>
                  </a:txBody>
                  <a:tcPr marL="54000" marR="54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6955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3909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0863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7819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4773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1728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198682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5637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"/>
                          <a:cs typeface=""/>
                        </a:rPr>
                        <a:t>매뉴얼 작성</a:t>
                      </a: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6955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3909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0863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7819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4773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1728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198682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5637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87313" indent="-87313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사용자 매뉴얼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87313" indent="-87313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운영자 매뉴얼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70591">
                <a:tc vMerge="1">
                  <a:txBody>
                    <a:bodyPr/>
                    <a:lstStyle>
                      <a:lvl1pPr marL="0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6955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3909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0863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7819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4773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1728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198682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5637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l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6955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3909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0863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7819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4773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1728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198682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5637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"/>
                          <a:cs typeface=""/>
                        </a:rPr>
                        <a:t>통합테스트</a:t>
                      </a: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6955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3909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0863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7819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4773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1728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198682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5637" algn="l" defTabSz="913909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87313" indent="-87313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통합테스트 시나리오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87313" indent="-87313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단위 테스트 결과서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3122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latin typeface="+mn-ea"/>
                <a:ea typeface="+mn-ea"/>
              </a:rPr>
              <a:t>Agenda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12640" y="931942"/>
            <a:ext cx="316835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dirty="0">
                <a:latin typeface="+mn-ea"/>
                <a:ea typeface="+mn-ea"/>
              </a:rPr>
              <a:t>WMS </a:t>
            </a:r>
            <a:r>
              <a:rPr lang="ko-KR" altLang="en-US" b="1" dirty="0">
                <a:latin typeface="+mn-ea"/>
                <a:ea typeface="+mn-ea"/>
              </a:rPr>
              <a:t>개발 배경 및 목표</a:t>
            </a:r>
            <a:endParaRPr lang="en-US" altLang="ko-KR" b="1" dirty="0">
              <a:latin typeface="+mn-ea"/>
              <a:ea typeface="+mn-ea"/>
            </a:endParaRPr>
          </a:p>
          <a:p>
            <a:pPr marL="342900" indent="-342900">
              <a:buAutoNum type="arabicPeriod"/>
            </a:pPr>
            <a:endParaRPr lang="en-US" altLang="ko-KR" b="1" dirty="0">
              <a:latin typeface="+mn-ea"/>
              <a:ea typeface="+mn-ea"/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latin typeface="+mn-ea"/>
                <a:ea typeface="+mn-ea"/>
              </a:rPr>
              <a:t>WMS </a:t>
            </a:r>
            <a:r>
              <a:rPr lang="ko-KR" altLang="en-US" b="1" dirty="0">
                <a:latin typeface="+mn-ea"/>
                <a:ea typeface="+mn-ea"/>
              </a:rPr>
              <a:t>개발 방안</a:t>
            </a:r>
            <a:endParaRPr lang="en-US" altLang="ko-KR" b="1" dirty="0">
              <a:latin typeface="+mn-ea"/>
              <a:ea typeface="+mn-ea"/>
            </a:endParaRPr>
          </a:p>
          <a:p>
            <a:pPr marL="342900" indent="-342900">
              <a:buAutoNum type="arabicPeriod"/>
            </a:pPr>
            <a:endParaRPr lang="en-US" altLang="ko-KR" b="1" dirty="0">
              <a:latin typeface="+mn-ea"/>
              <a:ea typeface="+mn-ea"/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latin typeface="+mn-ea"/>
                <a:ea typeface="+mn-ea"/>
              </a:rPr>
              <a:t>WMS </a:t>
            </a:r>
            <a:r>
              <a:rPr lang="ko-KR" altLang="en-US" b="1" dirty="0">
                <a:latin typeface="+mn-ea"/>
                <a:ea typeface="+mn-ea"/>
              </a:rPr>
              <a:t>중점 기능</a:t>
            </a:r>
            <a:endParaRPr lang="en-US" altLang="ko-KR" b="1" dirty="0">
              <a:latin typeface="+mn-ea"/>
              <a:ea typeface="+mn-ea"/>
            </a:endParaRPr>
          </a:p>
          <a:p>
            <a:pPr marL="342900" indent="-342900">
              <a:buAutoNum type="arabicPeriod"/>
            </a:pPr>
            <a:endParaRPr lang="en-US" altLang="ko-KR" b="1" dirty="0">
              <a:latin typeface="+mn-ea"/>
              <a:ea typeface="+mn-ea"/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latin typeface="+mn-ea"/>
                <a:ea typeface="+mn-ea"/>
              </a:rPr>
              <a:t>WMS </a:t>
            </a:r>
            <a:r>
              <a:rPr lang="ko-KR" altLang="en-US" b="1" dirty="0">
                <a:latin typeface="+mn-ea"/>
                <a:ea typeface="+mn-ea"/>
              </a:rPr>
              <a:t>개념도</a:t>
            </a:r>
            <a:endParaRPr lang="en-US" altLang="ko-KR" b="1" dirty="0">
              <a:latin typeface="+mn-ea"/>
              <a:ea typeface="+mn-ea"/>
            </a:endParaRPr>
          </a:p>
          <a:p>
            <a:pPr marL="342900" indent="-342900">
              <a:buAutoNum type="arabicPeriod"/>
            </a:pPr>
            <a:endParaRPr lang="en-US" altLang="ko-KR" b="1" dirty="0">
              <a:latin typeface="+mn-ea"/>
              <a:ea typeface="+mn-ea"/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latin typeface="+mn-ea"/>
                <a:ea typeface="+mn-ea"/>
              </a:rPr>
              <a:t>WMS </a:t>
            </a:r>
            <a:r>
              <a:rPr lang="ko-KR" altLang="en-US" b="1" dirty="0">
                <a:latin typeface="+mn-ea"/>
                <a:ea typeface="+mn-ea"/>
              </a:rPr>
              <a:t>모듈 구성도</a:t>
            </a:r>
            <a:endParaRPr lang="en-US" altLang="ko-KR" b="1" dirty="0">
              <a:latin typeface="+mn-ea"/>
              <a:ea typeface="+mn-ea"/>
            </a:endParaRPr>
          </a:p>
          <a:p>
            <a:pPr marL="342900" indent="-342900">
              <a:buAutoNum type="arabicPeriod"/>
            </a:pPr>
            <a:endParaRPr lang="en-US" altLang="ko-KR" b="1" dirty="0">
              <a:latin typeface="+mn-ea"/>
              <a:ea typeface="+mn-ea"/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latin typeface="+mn-ea"/>
                <a:ea typeface="+mn-ea"/>
              </a:rPr>
              <a:t>S/W </a:t>
            </a:r>
            <a:r>
              <a:rPr lang="ko-KR" altLang="en-US" b="1" dirty="0">
                <a:latin typeface="+mn-ea"/>
                <a:ea typeface="+mn-ea"/>
              </a:rPr>
              <a:t>구성도</a:t>
            </a:r>
            <a:endParaRPr lang="en-US" altLang="ko-KR" b="1" dirty="0">
              <a:latin typeface="+mn-ea"/>
              <a:ea typeface="+mn-ea"/>
            </a:endParaRPr>
          </a:p>
          <a:p>
            <a:pPr marL="342900" indent="-342900">
              <a:buAutoNum type="arabicPeriod"/>
            </a:pPr>
            <a:endParaRPr lang="en-US" altLang="ko-KR" b="1" dirty="0">
              <a:latin typeface="+mn-ea"/>
              <a:ea typeface="+mn-ea"/>
            </a:endParaRPr>
          </a:p>
          <a:p>
            <a:pPr marL="342900" indent="-342900">
              <a:buAutoNum type="arabicPeriod"/>
            </a:pPr>
            <a:r>
              <a:rPr lang="ko-KR" altLang="en-US" b="1" dirty="0">
                <a:latin typeface="+mn-ea"/>
                <a:ea typeface="+mn-ea"/>
              </a:rPr>
              <a:t>프로젝트 일정</a:t>
            </a:r>
            <a:endParaRPr lang="en-US" altLang="ko-KR" b="1" dirty="0">
              <a:latin typeface="+mn-ea"/>
              <a:ea typeface="+mn-ea"/>
            </a:endParaRPr>
          </a:p>
          <a:p>
            <a:pPr marL="342900" indent="-342900">
              <a:buAutoNum type="arabicPeriod"/>
            </a:pPr>
            <a:endParaRPr lang="en-US" altLang="ko-KR" b="1" dirty="0">
              <a:latin typeface="+mn-ea"/>
              <a:ea typeface="+mn-ea"/>
            </a:endParaRPr>
          </a:p>
          <a:p>
            <a:pPr marL="342900" indent="-342900">
              <a:buAutoNum type="arabicPeriod"/>
            </a:pPr>
            <a:r>
              <a:rPr lang="ko-KR" altLang="en-US" b="1" dirty="0">
                <a:latin typeface="+mn-ea"/>
                <a:ea typeface="+mn-ea"/>
              </a:rPr>
              <a:t>조직도</a:t>
            </a:r>
            <a:endParaRPr lang="en-US" altLang="ko-KR" b="1" dirty="0">
              <a:latin typeface="+mn-ea"/>
              <a:ea typeface="+mn-ea"/>
            </a:endParaRPr>
          </a:p>
          <a:p>
            <a:pPr marL="342900" indent="-342900">
              <a:buAutoNum type="arabicPeriod"/>
            </a:pPr>
            <a:endParaRPr lang="en-US" altLang="ko-KR" b="1" dirty="0">
              <a:latin typeface="+mn-ea"/>
              <a:ea typeface="+mn-ea"/>
            </a:endParaRPr>
          </a:p>
          <a:p>
            <a:pPr marL="342900" indent="-342900">
              <a:buAutoNum type="arabicPeriod"/>
            </a:pPr>
            <a:r>
              <a:rPr lang="ko-KR" altLang="en-US" b="1" dirty="0">
                <a:latin typeface="+mn-ea"/>
                <a:ea typeface="+mn-ea"/>
              </a:rPr>
              <a:t>표준산출물</a:t>
            </a:r>
            <a:endParaRPr lang="en-US" altLang="ko-KR" b="1" dirty="0">
              <a:latin typeface="+mn-ea"/>
              <a:ea typeface="+mn-ea"/>
            </a:endParaRPr>
          </a:p>
          <a:p>
            <a:pPr marL="342900" indent="-342900">
              <a:buAutoNum type="arabicPeriod"/>
            </a:pPr>
            <a:endParaRPr lang="en-US" altLang="ko-KR" b="1" dirty="0">
              <a:latin typeface="+mn-ea"/>
              <a:ea typeface="+mn-ea"/>
            </a:endParaRPr>
          </a:p>
          <a:p>
            <a:pPr marL="342900" indent="-342900">
              <a:buAutoNum type="arabicPeriod"/>
            </a:pPr>
            <a:r>
              <a:rPr lang="ko-KR" altLang="en-US" b="1" dirty="0">
                <a:latin typeface="+mn-ea"/>
                <a:ea typeface="+mn-ea"/>
              </a:rPr>
              <a:t>인력 투입계획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266" y="3573015"/>
            <a:ext cx="3071112" cy="215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344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1. WMS </a:t>
            </a:r>
            <a:r>
              <a:rPr lang="ko-KR" altLang="en-US" dirty="0">
                <a:latin typeface="+mn-ea"/>
                <a:ea typeface="+mn-ea"/>
              </a:rPr>
              <a:t>개발 배경 및 목표</a:t>
            </a:r>
          </a:p>
        </p:txBody>
      </p:sp>
      <p:sp>
        <p:nvSpPr>
          <p:cNvPr id="24" name="직사각형 277"/>
          <p:cNvSpPr>
            <a:spLocks noChangeArrowheads="1"/>
          </p:cNvSpPr>
          <p:nvPr/>
        </p:nvSpPr>
        <p:spPr bwMode="auto">
          <a:xfrm>
            <a:off x="655638" y="764704"/>
            <a:ext cx="85629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1400" b="1" dirty="0">
                <a:solidFill>
                  <a:schemeClr val="tx2"/>
                </a:solidFill>
                <a:latin typeface="+mn-ea"/>
                <a:ea typeface="+mn-ea"/>
              </a:rPr>
              <a:t>Smart Device </a:t>
            </a:r>
            <a:r>
              <a:rPr lang="ko-KR" altLang="en-US" sz="1400" b="1" dirty="0">
                <a:solidFill>
                  <a:schemeClr val="tx2"/>
                </a:solidFill>
                <a:latin typeface="+mn-ea"/>
                <a:ea typeface="+mn-ea"/>
              </a:rPr>
              <a:t>및 </a:t>
            </a:r>
            <a:r>
              <a:rPr lang="en-US" altLang="ko-KR" sz="1400" b="1" dirty="0">
                <a:solidFill>
                  <a:schemeClr val="tx2"/>
                </a:solidFill>
                <a:latin typeface="+mn-ea"/>
                <a:ea typeface="+mn-ea"/>
              </a:rPr>
              <a:t>IT </a:t>
            </a:r>
            <a:r>
              <a:rPr lang="ko-KR" altLang="en-US" sz="1400" b="1" dirty="0">
                <a:solidFill>
                  <a:schemeClr val="tx2"/>
                </a:solidFill>
                <a:latin typeface="+mn-ea"/>
                <a:ea typeface="+mn-ea"/>
              </a:rPr>
              <a:t>솔루션의 노하우를 기반으로 </a:t>
            </a:r>
            <a:r>
              <a:rPr lang="en-US" altLang="ko-KR" sz="1400" b="1" dirty="0">
                <a:solidFill>
                  <a:schemeClr val="tx2"/>
                </a:solidFill>
                <a:latin typeface="+mn-ea"/>
                <a:ea typeface="+mn-ea"/>
              </a:rPr>
              <a:t>Flexible</a:t>
            </a:r>
            <a:r>
              <a:rPr lang="ko-KR" altLang="en-US" sz="1400" b="1" dirty="0">
                <a:solidFill>
                  <a:schemeClr val="tx2"/>
                </a:solidFill>
                <a:latin typeface="+mn-ea"/>
                <a:ea typeface="+mn-ea"/>
              </a:rPr>
              <a:t>하고 </a:t>
            </a:r>
            <a:r>
              <a:rPr lang="en-US" altLang="ko-KR" sz="1400" b="1" dirty="0">
                <a:solidFill>
                  <a:schemeClr val="tx2"/>
                </a:solidFill>
                <a:latin typeface="+mn-ea"/>
                <a:ea typeface="+mn-ea"/>
              </a:rPr>
              <a:t>Smart</a:t>
            </a:r>
            <a:r>
              <a:rPr lang="ko-KR" altLang="en-US" sz="1400" b="1" dirty="0">
                <a:solidFill>
                  <a:schemeClr val="tx2"/>
                </a:solidFill>
                <a:latin typeface="+mn-ea"/>
                <a:ea typeface="+mn-ea"/>
              </a:rPr>
              <a:t>한 창고관리 시스템을 구축하고</a:t>
            </a:r>
            <a:r>
              <a:rPr lang="en-US" altLang="ko-KR" sz="1400" b="1" dirty="0">
                <a:solidFill>
                  <a:schemeClr val="tx2"/>
                </a:solidFill>
                <a:latin typeface="+mn-ea"/>
                <a:ea typeface="+mn-ea"/>
              </a:rPr>
              <a:t>,</a:t>
            </a:r>
            <a:r>
              <a:rPr lang="ko-KR" altLang="en-US" sz="1400" b="1" dirty="0">
                <a:solidFill>
                  <a:schemeClr val="tx2"/>
                </a:solidFill>
                <a:latin typeface="+mn-ea"/>
                <a:ea typeface="+mn-ea"/>
              </a:rPr>
              <a:t> 추후 기능 확장에 의한 고도화를 수행 합니다</a:t>
            </a:r>
            <a:r>
              <a:rPr lang="en-US" altLang="ko-KR" sz="1400" b="1" dirty="0">
                <a:solidFill>
                  <a:schemeClr val="tx2"/>
                </a:solidFill>
                <a:latin typeface="+mn-ea"/>
                <a:ea typeface="+mn-ea"/>
              </a:rPr>
              <a:t>.</a:t>
            </a:r>
            <a:endParaRPr lang="ko-KR" altLang="en-US" sz="1400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560511" y="1628800"/>
            <a:ext cx="8928993" cy="4537050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AutoShape 12"/>
          <p:cNvSpPr>
            <a:spLocks noChangeArrowheads="1"/>
          </p:cNvSpPr>
          <p:nvPr/>
        </p:nvSpPr>
        <p:spPr bwMode="auto">
          <a:xfrm flipV="1">
            <a:off x="893763" y="4408488"/>
            <a:ext cx="3414712" cy="1143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273 w 21600"/>
              <a:gd name="T13" fmla="*/ 2273 h 21600"/>
              <a:gd name="T14" fmla="*/ 19327 w 21600"/>
              <a:gd name="T15" fmla="*/ 1932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945" y="21600"/>
                </a:lnTo>
                <a:lnTo>
                  <a:pt x="20655" y="21600"/>
                </a:lnTo>
                <a:lnTo>
                  <a:pt x="21600" y="0"/>
                </a:ln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0066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27" name="AutoShape 13"/>
          <p:cNvSpPr>
            <a:spLocks noChangeArrowheads="1"/>
          </p:cNvSpPr>
          <p:nvPr/>
        </p:nvSpPr>
        <p:spPr bwMode="auto">
          <a:xfrm flipV="1">
            <a:off x="5873750" y="4395788"/>
            <a:ext cx="3251200" cy="1270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273 w 21600"/>
              <a:gd name="T13" fmla="*/ 2273 h 21600"/>
              <a:gd name="T14" fmla="*/ 19327 w 21600"/>
              <a:gd name="T15" fmla="*/ 1932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945" y="21600"/>
                </a:lnTo>
                <a:lnTo>
                  <a:pt x="20655" y="21600"/>
                </a:lnTo>
                <a:lnTo>
                  <a:pt x="21600" y="0"/>
                </a:ln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0066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28" name="AutoShape 14"/>
          <p:cNvSpPr>
            <a:spLocks noChangeArrowheads="1"/>
          </p:cNvSpPr>
          <p:nvPr/>
        </p:nvSpPr>
        <p:spPr bwMode="auto">
          <a:xfrm>
            <a:off x="893763" y="3738563"/>
            <a:ext cx="4113212" cy="488950"/>
          </a:xfrm>
          <a:prstGeom prst="parallelogram">
            <a:avLst>
              <a:gd name="adj" fmla="val 20875"/>
            </a:avLst>
          </a:prstGeom>
          <a:gradFill rotWithShape="0">
            <a:gsLst>
              <a:gs pos="0">
                <a:srgbClr val="BEDFFF"/>
              </a:gs>
              <a:gs pos="100000">
                <a:srgbClr val="3399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>
              <a:latin typeface="+mn-ea"/>
              <a:ea typeface="+mn-ea"/>
            </a:endParaRPr>
          </a:p>
        </p:txBody>
      </p:sp>
      <p:sp>
        <p:nvSpPr>
          <p:cNvPr id="29" name="AutoShape 15"/>
          <p:cNvSpPr>
            <a:spLocks noChangeArrowheads="1"/>
          </p:cNvSpPr>
          <p:nvPr/>
        </p:nvSpPr>
        <p:spPr bwMode="auto">
          <a:xfrm flipH="1">
            <a:off x="5013325" y="3738563"/>
            <a:ext cx="4111625" cy="488950"/>
          </a:xfrm>
          <a:prstGeom prst="parallelogram">
            <a:avLst>
              <a:gd name="adj" fmla="val 23787"/>
            </a:avLst>
          </a:prstGeom>
          <a:gradFill rotWithShape="0">
            <a:gsLst>
              <a:gs pos="0">
                <a:srgbClr val="BEDFFF"/>
              </a:gs>
              <a:gs pos="100000">
                <a:srgbClr val="3399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>
              <a:latin typeface="+mn-ea"/>
              <a:ea typeface="+mn-ea"/>
            </a:endParaRPr>
          </a:p>
        </p:txBody>
      </p:sp>
      <p:sp>
        <p:nvSpPr>
          <p:cNvPr id="30" name="AutoShape 16"/>
          <p:cNvSpPr>
            <a:spLocks noChangeArrowheads="1"/>
          </p:cNvSpPr>
          <p:nvPr/>
        </p:nvSpPr>
        <p:spPr bwMode="auto">
          <a:xfrm>
            <a:off x="5013325" y="4516438"/>
            <a:ext cx="4111625" cy="487362"/>
          </a:xfrm>
          <a:prstGeom prst="parallelogram">
            <a:avLst>
              <a:gd name="adj" fmla="val 20935"/>
            </a:avLst>
          </a:prstGeom>
          <a:gradFill rotWithShape="0">
            <a:gsLst>
              <a:gs pos="0">
                <a:srgbClr val="3399FF"/>
              </a:gs>
              <a:gs pos="100000">
                <a:srgbClr val="BED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>
              <a:latin typeface="+mn-ea"/>
              <a:ea typeface="+mn-ea"/>
            </a:endParaRPr>
          </a:p>
        </p:txBody>
      </p:sp>
      <p:sp>
        <p:nvSpPr>
          <p:cNvPr id="31" name="AutoShape 17"/>
          <p:cNvSpPr>
            <a:spLocks noChangeArrowheads="1"/>
          </p:cNvSpPr>
          <p:nvPr/>
        </p:nvSpPr>
        <p:spPr bwMode="auto">
          <a:xfrm flipH="1">
            <a:off x="893763" y="4516438"/>
            <a:ext cx="4113212" cy="487362"/>
          </a:xfrm>
          <a:prstGeom prst="parallelogram">
            <a:avLst>
              <a:gd name="adj" fmla="val 20904"/>
            </a:avLst>
          </a:prstGeom>
          <a:gradFill rotWithShape="0">
            <a:gsLst>
              <a:gs pos="0">
                <a:srgbClr val="3399FF"/>
              </a:gs>
              <a:gs pos="100000">
                <a:srgbClr val="BED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>
              <a:latin typeface="+mn-ea"/>
              <a:ea typeface="+mn-ea"/>
            </a:endParaRPr>
          </a:p>
        </p:txBody>
      </p:sp>
      <p:sp>
        <p:nvSpPr>
          <p:cNvPr id="32" name="Freeform 18"/>
          <p:cNvSpPr>
            <a:spLocks/>
          </p:cNvSpPr>
          <p:nvPr/>
        </p:nvSpPr>
        <p:spPr bwMode="auto">
          <a:xfrm>
            <a:off x="3178175" y="2871788"/>
            <a:ext cx="3567113" cy="371475"/>
          </a:xfrm>
          <a:custGeom>
            <a:avLst/>
            <a:gdLst>
              <a:gd name="T0" fmla="*/ 2147483647 w 1223"/>
              <a:gd name="T1" fmla="*/ 0 h 760"/>
              <a:gd name="T2" fmla="*/ 0 w 1223"/>
              <a:gd name="T3" fmla="*/ 2147483647 h 760"/>
              <a:gd name="T4" fmla="*/ 2147483647 w 1223"/>
              <a:gd name="T5" fmla="*/ 2147483647 h 760"/>
              <a:gd name="T6" fmla="*/ 2147483647 w 1223"/>
              <a:gd name="T7" fmla="*/ 2147483647 h 760"/>
              <a:gd name="T8" fmla="*/ 2147483647 w 1223"/>
              <a:gd name="T9" fmla="*/ 2147483647 h 760"/>
              <a:gd name="T10" fmla="*/ 2147483647 w 1223"/>
              <a:gd name="T11" fmla="*/ 2147483647 h 760"/>
              <a:gd name="T12" fmla="*/ 2147483647 w 1223"/>
              <a:gd name="T13" fmla="*/ 2147483647 h 760"/>
              <a:gd name="T14" fmla="*/ 2147483647 w 1223"/>
              <a:gd name="T15" fmla="*/ 0 h 76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223"/>
              <a:gd name="T25" fmla="*/ 0 h 760"/>
              <a:gd name="T26" fmla="*/ 1223 w 1223"/>
              <a:gd name="T27" fmla="*/ 760 h 76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223" h="760">
                <a:moveTo>
                  <a:pt x="604" y="0"/>
                </a:moveTo>
                <a:lnTo>
                  <a:pt x="0" y="236"/>
                </a:lnTo>
                <a:lnTo>
                  <a:pt x="175" y="236"/>
                </a:lnTo>
                <a:lnTo>
                  <a:pt x="58" y="760"/>
                </a:lnTo>
                <a:lnTo>
                  <a:pt x="1165" y="760"/>
                </a:lnTo>
                <a:lnTo>
                  <a:pt x="1049" y="236"/>
                </a:lnTo>
                <a:lnTo>
                  <a:pt x="1223" y="236"/>
                </a:lnTo>
                <a:lnTo>
                  <a:pt x="604" y="0"/>
                </a:lnTo>
                <a:close/>
              </a:path>
            </a:pathLst>
          </a:custGeom>
          <a:gradFill rotWithShape="0">
            <a:gsLst>
              <a:gs pos="0">
                <a:srgbClr val="8FB8EF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33" name="AutoShape 19"/>
          <p:cNvSpPr>
            <a:spLocks noChangeArrowheads="1"/>
          </p:cNvSpPr>
          <p:nvPr/>
        </p:nvSpPr>
        <p:spPr bwMode="auto">
          <a:xfrm>
            <a:off x="893763" y="4211638"/>
            <a:ext cx="3130550" cy="123825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273 w 21600"/>
              <a:gd name="T13" fmla="*/ 2273 h 21600"/>
              <a:gd name="T14" fmla="*/ 19327 w 21600"/>
              <a:gd name="T15" fmla="*/ 1932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945" y="21600"/>
                </a:lnTo>
                <a:lnTo>
                  <a:pt x="20655" y="21600"/>
                </a:lnTo>
                <a:lnTo>
                  <a:pt x="21600" y="0"/>
                </a:lnTo>
                <a:close/>
              </a:path>
            </a:pathLst>
          </a:custGeom>
          <a:gradFill rotWithShape="0">
            <a:gsLst>
              <a:gs pos="0">
                <a:srgbClr val="0066FF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34" name="AutoShape 20"/>
          <p:cNvSpPr>
            <a:spLocks noChangeArrowheads="1"/>
          </p:cNvSpPr>
          <p:nvPr/>
        </p:nvSpPr>
        <p:spPr bwMode="auto">
          <a:xfrm>
            <a:off x="5894388" y="4211638"/>
            <a:ext cx="3230562" cy="111125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273 w 21600"/>
              <a:gd name="T13" fmla="*/ 2273 h 21600"/>
              <a:gd name="T14" fmla="*/ 19327 w 21600"/>
              <a:gd name="T15" fmla="*/ 1932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945" y="21600"/>
                </a:lnTo>
                <a:lnTo>
                  <a:pt x="20655" y="21600"/>
                </a:lnTo>
                <a:lnTo>
                  <a:pt x="21600" y="0"/>
                </a:lnTo>
                <a:close/>
              </a:path>
            </a:pathLst>
          </a:custGeom>
          <a:gradFill rotWithShape="0">
            <a:gsLst>
              <a:gs pos="0">
                <a:srgbClr val="0066FF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35" name="AutoShape 21"/>
          <p:cNvSpPr>
            <a:spLocks noChangeArrowheads="1"/>
          </p:cNvSpPr>
          <p:nvPr/>
        </p:nvSpPr>
        <p:spPr bwMode="gray">
          <a:xfrm>
            <a:off x="895350" y="3717925"/>
            <a:ext cx="3632200" cy="496888"/>
          </a:xfrm>
          <a:prstGeom prst="bevel">
            <a:avLst>
              <a:gd name="adj" fmla="val 8333"/>
            </a:avLst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ko-KR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HTML5, Spring</a:t>
            </a:r>
            <a:r>
              <a:rPr lang="ko-KR" alt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구조</a:t>
            </a:r>
            <a:r>
              <a:rPr lang="en-US" altLang="ko-KR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등</a:t>
            </a:r>
            <a:r>
              <a:rPr lang="en-US" altLang="ko-KR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최신 </a:t>
            </a:r>
            <a:r>
              <a:rPr lang="en-US" altLang="ko-KR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IT </a:t>
            </a:r>
            <a:r>
              <a:rPr lang="ko-KR" alt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기술 </a:t>
            </a:r>
          </a:p>
        </p:txBody>
      </p:sp>
      <p:sp>
        <p:nvSpPr>
          <p:cNvPr id="36" name="AutoShape 22"/>
          <p:cNvSpPr>
            <a:spLocks noChangeArrowheads="1"/>
          </p:cNvSpPr>
          <p:nvPr/>
        </p:nvSpPr>
        <p:spPr bwMode="gray">
          <a:xfrm>
            <a:off x="5510213" y="3717925"/>
            <a:ext cx="3603625" cy="496888"/>
          </a:xfrm>
          <a:prstGeom prst="bevel">
            <a:avLst>
              <a:gd name="adj" fmla="val 8333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ko-KR" altLang="en-US" sz="1500" b="1" dirty="0">
                <a:latin typeface="+mn-ea"/>
                <a:ea typeface="+mn-ea"/>
              </a:rPr>
              <a:t>산업군별 단계적 기능 최적화</a:t>
            </a:r>
          </a:p>
        </p:txBody>
      </p:sp>
      <p:sp>
        <p:nvSpPr>
          <p:cNvPr id="37" name="AutoShape 23"/>
          <p:cNvSpPr>
            <a:spLocks noChangeArrowheads="1"/>
          </p:cNvSpPr>
          <p:nvPr/>
        </p:nvSpPr>
        <p:spPr bwMode="gray">
          <a:xfrm>
            <a:off x="892175" y="4502150"/>
            <a:ext cx="3638550" cy="493713"/>
          </a:xfrm>
          <a:prstGeom prst="bevel">
            <a:avLst>
              <a:gd name="adj" fmla="val 8333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ko-KR" sz="1500" b="1" dirty="0">
                <a:latin typeface="+mn-ea"/>
                <a:ea typeface="+mn-ea"/>
              </a:rPr>
              <a:t>Smart </a:t>
            </a:r>
            <a:r>
              <a:rPr lang="ko-KR" altLang="en-US" sz="1500" b="1" dirty="0" err="1">
                <a:latin typeface="+mn-ea"/>
                <a:ea typeface="+mn-ea"/>
              </a:rPr>
              <a:t>모바일</a:t>
            </a:r>
            <a:r>
              <a:rPr lang="ko-KR" altLang="en-US" sz="1500" b="1" dirty="0">
                <a:latin typeface="+mn-ea"/>
                <a:ea typeface="+mn-ea"/>
              </a:rPr>
              <a:t> 기기 연동</a:t>
            </a:r>
          </a:p>
        </p:txBody>
      </p:sp>
      <p:sp>
        <p:nvSpPr>
          <p:cNvPr id="38" name="AutoShape 24"/>
          <p:cNvSpPr>
            <a:spLocks noChangeArrowheads="1"/>
          </p:cNvSpPr>
          <p:nvPr/>
        </p:nvSpPr>
        <p:spPr bwMode="gray">
          <a:xfrm>
            <a:off x="5505450" y="4502150"/>
            <a:ext cx="3613150" cy="493713"/>
          </a:xfrm>
          <a:prstGeom prst="bevel">
            <a:avLst>
              <a:gd name="adj" fmla="val 8333"/>
            </a:avLst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ko-KR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Flexible</a:t>
            </a:r>
            <a:r>
              <a:rPr lang="ko-KR" alt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한 환경설정 기능</a:t>
            </a:r>
          </a:p>
        </p:txBody>
      </p:sp>
      <p:sp>
        <p:nvSpPr>
          <p:cNvPr id="39" name="AutoShape 25"/>
          <p:cNvSpPr>
            <a:spLocks/>
          </p:cNvSpPr>
          <p:nvPr/>
        </p:nvSpPr>
        <p:spPr bwMode="auto">
          <a:xfrm rot="16200000">
            <a:off x="4804569" y="59532"/>
            <a:ext cx="304800" cy="6462712"/>
          </a:xfrm>
          <a:prstGeom prst="rightBracket">
            <a:avLst>
              <a:gd name="adj" fmla="val 88248"/>
            </a:avLst>
          </a:prstGeom>
          <a:gradFill rotWithShape="0">
            <a:gsLst>
              <a:gs pos="0">
                <a:srgbClr val="8FB8E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8FB8E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>
              <a:latin typeface="+mn-ea"/>
              <a:ea typeface="+mn-ea"/>
            </a:endParaRPr>
          </a:p>
        </p:txBody>
      </p:sp>
      <p:graphicFrame>
        <p:nvGraphicFramePr>
          <p:cNvPr id="4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4738338"/>
              </p:ext>
            </p:extLst>
          </p:nvPr>
        </p:nvGraphicFramePr>
        <p:xfrm>
          <a:off x="1470025" y="3228975"/>
          <a:ext cx="22987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6" name="Image" r:id="rId3" imgW="7720635" imgH="1688889" progId="Photoshop.Image.7">
                  <p:embed/>
                </p:oleObj>
              </mc:Choice>
              <mc:Fallback>
                <p:oleObj name="Image" r:id="rId3" imgW="7720635" imgH="1688889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612" t="15790" r="1315" b="4793"/>
                      <a:stretch>
                        <a:fillRect/>
                      </a:stretch>
                    </p:blipFill>
                    <p:spPr bwMode="auto">
                      <a:xfrm>
                        <a:off x="1470025" y="3228975"/>
                        <a:ext cx="22987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1027107"/>
              </p:ext>
            </p:extLst>
          </p:nvPr>
        </p:nvGraphicFramePr>
        <p:xfrm>
          <a:off x="3879850" y="3228975"/>
          <a:ext cx="2293938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7" name="Image" r:id="rId5" imgW="7720635" imgH="1688889" progId="Photoshop.Image.7">
                  <p:embed/>
                </p:oleObj>
              </mc:Choice>
              <mc:Fallback>
                <p:oleObj name="Image" r:id="rId5" imgW="7720635" imgH="1688889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612" t="15790" r="1315" b="4793"/>
                      <a:stretch>
                        <a:fillRect/>
                      </a:stretch>
                    </p:blipFill>
                    <p:spPr bwMode="auto">
                      <a:xfrm>
                        <a:off x="3879850" y="3228975"/>
                        <a:ext cx="2293938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5310941"/>
              </p:ext>
            </p:extLst>
          </p:nvPr>
        </p:nvGraphicFramePr>
        <p:xfrm>
          <a:off x="6275388" y="3228975"/>
          <a:ext cx="2295525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8" name="Image" r:id="rId6" imgW="7720635" imgH="1688889" progId="Photoshop.Image.7">
                  <p:embed/>
                </p:oleObj>
              </mc:Choice>
              <mc:Fallback>
                <p:oleObj name="Image" r:id="rId6" imgW="7720635" imgH="1688889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612" t="15790" r="1315" b="4793"/>
                      <a:stretch>
                        <a:fillRect/>
                      </a:stretch>
                    </p:blipFill>
                    <p:spPr bwMode="auto">
                      <a:xfrm>
                        <a:off x="6275388" y="3228975"/>
                        <a:ext cx="2295525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 Box 29"/>
          <p:cNvSpPr txBox="1">
            <a:spLocks noChangeArrowheads="1"/>
          </p:cNvSpPr>
          <p:nvPr/>
        </p:nvSpPr>
        <p:spPr bwMode="auto">
          <a:xfrm>
            <a:off x="1343025" y="3297238"/>
            <a:ext cx="25527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1600" b="1" dirty="0">
                <a:solidFill>
                  <a:srgbClr val="FFFF00"/>
                </a:solidFill>
                <a:latin typeface="+mn-ea"/>
                <a:ea typeface="+mn-ea"/>
              </a:rPr>
              <a:t>최신의 </a:t>
            </a:r>
            <a:r>
              <a:rPr lang="en-US" altLang="ko-KR" sz="1600" b="1" dirty="0">
                <a:solidFill>
                  <a:srgbClr val="FFFF00"/>
                </a:solidFill>
                <a:latin typeface="+mn-ea"/>
                <a:ea typeface="+mn-ea"/>
              </a:rPr>
              <a:t>IT </a:t>
            </a:r>
            <a:r>
              <a:rPr lang="ko-KR" altLang="en-US" sz="1600" b="1" dirty="0">
                <a:solidFill>
                  <a:srgbClr val="FFFF00"/>
                </a:solidFill>
                <a:latin typeface="+mn-ea"/>
                <a:ea typeface="+mn-ea"/>
              </a:rPr>
              <a:t>기술 접목</a:t>
            </a:r>
          </a:p>
        </p:txBody>
      </p:sp>
      <p:sp>
        <p:nvSpPr>
          <p:cNvPr id="44" name="Text Box 30"/>
          <p:cNvSpPr txBox="1">
            <a:spLocks noChangeArrowheads="1"/>
          </p:cNvSpPr>
          <p:nvPr/>
        </p:nvSpPr>
        <p:spPr bwMode="auto">
          <a:xfrm>
            <a:off x="3868530" y="3286125"/>
            <a:ext cx="230864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600" b="1" dirty="0">
                <a:solidFill>
                  <a:srgbClr val="FFFF00"/>
                </a:solidFill>
                <a:latin typeface="+mn-ea"/>
                <a:ea typeface="+mn-ea"/>
              </a:rPr>
              <a:t>업무프로세스의 최적화</a:t>
            </a:r>
            <a:endParaRPr lang="en-US" altLang="ko-KR" sz="1600" b="1" dirty="0">
              <a:solidFill>
                <a:srgbClr val="FFFF00"/>
              </a:solidFill>
              <a:latin typeface="+mn-ea"/>
              <a:ea typeface="+mn-ea"/>
            </a:endParaRPr>
          </a:p>
        </p:txBody>
      </p: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6366663" y="3297238"/>
            <a:ext cx="211615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600" b="1" dirty="0">
                <a:solidFill>
                  <a:srgbClr val="FFFF00"/>
                </a:solidFill>
                <a:latin typeface="+mn-ea"/>
                <a:ea typeface="+mn-ea"/>
              </a:rPr>
              <a:t>Smart</a:t>
            </a:r>
            <a:r>
              <a:rPr lang="ko-KR" altLang="en-US" sz="1600" b="1" dirty="0">
                <a:solidFill>
                  <a:srgbClr val="FFFF00"/>
                </a:solidFill>
                <a:latin typeface="+mn-ea"/>
                <a:ea typeface="+mn-ea"/>
              </a:rPr>
              <a:t>한 </a:t>
            </a:r>
            <a:r>
              <a:rPr lang="en-US" altLang="ko-KR" sz="1600" b="1" dirty="0">
                <a:solidFill>
                  <a:srgbClr val="FFFF00"/>
                </a:solidFill>
                <a:latin typeface="+mn-ea"/>
                <a:ea typeface="+mn-ea"/>
              </a:rPr>
              <a:t>UI/UX </a:t>
            </a:r>
            <a:r>
              <a:rPr lang="ko-KR" altLang="en-US" sz="1600" b="1" dirty="0">
                <a:solidFill>
                  <a:srgbClr val="FFFF00"/>
                </a:solidFill>
                <a:latin typeface="+mn-ea"/>
                <a:ea typeface="+mn-ea"/>
              </a:rPr>
              <a:t>기능</a:t>
            </a:r>
          </a:p>
        </p:txBody>
      </p:sp>
      <p:sp>
        <p:nvSpPr>
          <p:cNvPr id="46" name="Freeform 33"/>
          <p:cNvSpPr>
            <a:spLocks/>
          </p:cNvSpPr>
          <p:nvPr/>
        </p:nvSpPr>
        <p:spPr bwMode="auto">
          <a:xfrm>
            <a:off x="4041775" y="4711700"/>
            <a:ext cx="781050" cy="1192213"/>
          </a:xfrm>
          <a:custGeom>
            <a:avLst/>
            <a:gdLst>
              <a:gd name="T0" fmla="*/ 0 w 490"/>
              <a:gd name="T1" fmla="*/ 2147483647 h 775"/>
              <a:gd name="T2" fmla="*/ 0 w 490"/>
              <a:gd name="T3" fmla="*/ 2147483647 h 775"/>
              <a:gd name="T4" fmla="*/ 2147483647 w 490"/>
              <a:gd name="T5" fmla="*/ 0 h 775"/>
              <a:gd name="T6" fmla="*/ 0 w 490"/>
              <a:gd name="T7" fmla="*/ 2147483647 h 775"/>
              <a:gd name="T8" fmla="*/ 0 60000 65536"/>
              <a:gd name="T9" fmla="*/ 0 60000 65536"/>
              <a:gd name="T10" fmla="*/ 0 60000 65536"/>
              <a:gd name="T11" fmla="*/ 0 60000 65536"/>
              <a:gd name="T12" fmla="*/ 0 w 490"/>
              <a:gd name="T13" fmla="*/ 0 h 775"/>
              <a:gd name="T14" fmla="*/ 490 w 490"/>
              <a:gd name="T15" fmla="*/ 775 h 7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0" h="775">
                <a:moveTo>
                  <a:pt x="0" y="775"/>
                </a:moveTo>
                <a:lnTo>
                  <a:pt x="0" y="299"/>
                </a:lnTo>
                <a:lnTo>
                  <a:pt x="490" y="0"/>
                </a:lnTo>
                <a:lnTo>
                  <a:pt x="0" y="775"/>
                </a:ln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1EA87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47" name="Freeform 34"/>
          <p:cNvSpPr>
            <a:spLocks/>
          </p:cNvSpPr>
          <p:nvPr/>
        </p:nvSpPr>
        <p:spPr bwMode="auto">
          <a:xfrm>
            <a:off x="2552700" y="4633913"/>
            <a:ext cx="2462213" cy="611187"/>
          </a:xfrm>
          <a:custGeom>
            <a:avLst/>
            <a:gdLst>
              <a:gd name="T0" fmla="*/ 2147483647 w 1568"/>
              <a:gd name="T1" fmla="*/ 2147483647 h 385"/>
              <a:gd name="T2" fmla="*/ 0 w 1568"/>
              <a:gd name="T3" fmla="*/ 2147483647 h 385"/>
              <a:gd name="T4" fmla="*/ 2147483647 w 1568"/>
              <a:gd name="T5" fmla="*/ 0 h 385"/>
              <a:gd name="T6" fmla="*/ 2147483647 w 1568"/>
              <a:gd name="T7" fmla="*/ 2147483647 h 385"/>
              <a:gd name="T8" fmla="*/ 0 60000 65536"/>
              <a:gd name="T9" fmla="*/ 0 60000 65536"/>
              <a:gd name="T10" fmla="*/ 0 60000 65536"/>
              <a:gd name="T11" fmla="*/ 0 60000 65536"/>
              <a:gd name="T12" fmla="*/ 0 w 1568"/>
              <a:gd name="T13" fmla="*/ 0 h 385"/>
              <a:gd name="T14" fmla="*/ 1568 w 1568"/>
              <a:gd name="T15" fmla="*/ 385 h 38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68" h="385">
                <a:moveTo>
                  <a:pt x="936" y="385"/>
                </a:moveTo>
                <a:lnTo>
                  <a:pt x="0" y="337"/>
                </a:lnTo>
                <a:lnTo>
                  <a:pt x="1568" y="0"/>
                </a:lnTo>
                <a:lnTo>
                  <a:pt x="936" y="385"/>
                </a:ln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1EA87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48" name="Freeform 35"/>
          <p:cNvSpPr>
            <a:spLocks/>
          </p:cNvSpPr>
          <p:nvPr/>
        </p:nvSpPr>
        <p:spPr bwMode="auto">
          <a:xfrm>
            <a:off x="5016500" y="4691063"/>
            <a:ext cx="2427288" cy="566737"/>
          </a:xfrm>
          <a:custGeom>
            <a:avLst/>
            <a:gdLst>
              <a:gd name="T0" fmla="*/ 2147483647 w 1571"/>
              <a:gd name="T1" fmla="*/ 2147483647 h 357"/>
              <a:gd name="T2" fmla="*/ 2147483647 w 1571"/>
              <a:gd name="T3" fmla="*/ 2147483647 h 357"/>
              <a:gd name="T4" fmla="*/ 0 w 1571"/>
              <a:gd name="T5" fmla="*/ 0 h 357"/>
              <a:gd name="T6" fmla="*/ 2147483647 w 1571"/>
              <a:gd name="T7" fmla="*/ 2147483647 h 357"/>
              <a:gd name="T8" fmla="*/ 0 60000 65536"/>
              <a:gd name="T9" fmla="*/ 0 60000 65536"/>
              <a:gd name="T10" fmla="*/ 0 60000 65536"/>
              <a:gd name="T11" fmla="*/ 0 60000 65536"/>
              <a:gd name="T12" fmla="*/ 0 w 1571"/>
              <a:gd name="T13" fmla="*/ 0 h 357"/>
              <a:gd name="T14" fmla="*/ 1571 w 1571"/>
              <a:gd name="T15" fmla="*/ 357 h 3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71" h="357">
                <a:moveTo>
                  <a:pt x="599" y="357"/>
                </a:moveTo>
                <a:lnTo>
                  <a:pt x="1571" y="306"/>
                </a:lnTo>
                <a:lnTo>
                  <a:pt x="0" y="0"/>
                </a:lnTo>
                <a:lnTo>
                  <a:pt x="599" y="357"/>
                </a:ln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1EA87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49" name="Freeform 36"/>
          <p:cNvSpPr>
            <a:spLocks/>
          </p:cNvSpPr>
          <p:nvPr/>
        </p:nvSpPr>
        <p:spPr bwMode="auto">
          <a:xfrm>
            <a:off x="5100638" y="4724400"/>
            <a:ext cx="901700" cy="1190625"/>
          </a:xfrm>
          <a:custGeom>
            <a:avLst/>
            <a:gdLst>
              <a:gd name="T0" fmla="*/ 2147483647 w 566"/>
              <a:gd name="T1" fmla="*/ 2147483647 h 750"/>
              <a:gd name="T2" fmla="*/ 2147483647 w 566"/>
              <a:gd name="T3" fmla="*/ 2147483647 h 750"/>
              <a:gd name="T4" fmla="*/ 0 w 566"/>
              <a:gd name="T5" fmla="*/ 0 h 750"/>
              <a:gd name="T6" fmla="*/ 2147483647 w 566"/>
              <a:gd name="T7" fmla="*/ 2147483647 h 750"/>
              <a:gd name="T8" fmla="*/ 0 60000 65536"/>
              <a:gd name="T9" fmla="*/ 0 60000 65536"/>
              <a:gd name="T10" fmla="*/ 0 60000 65536"/>
              <a:gd name="T11" fmla="*/ 0 60000 65536"/>
              <a:gd name="T12" fmla="*/ 0 w 566"/>
              <a:gd name="T13" fmla="*/ 0 h 750"/>
              <a:gd name="T14" fmla="*/ 566 w 566"/>
              <a:gd name="T15" fmla="*/ 750 h 7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6" h="750">
                <a:moveTo>
                  <a:pt x="546" y="750"/>
                </a:moveTo>
                <a:lnTo>
                  <a:pt x="566" y="281"/>
                </a:lnTo>
                <a:lnTo>
                  <a:pt x="0" y="0"/>
                </a:lnTo>
                <a:lnTo>
                  <a:pt x="546" y="750"/>
                </a:ln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1EA87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50" name="Picture 37" descr="box"/>
          <p:cNvPicPr>
            <a:picLocks noChangeAspect="1" noChangeArrowheads="1"/>
          </p:cNvPicPr>
          <p:nvPr/>
        </p:nvPicPr>
        <p:blipFill>
          <a:blip r:embed="rId7" cstate="print">
            <a:lum brigh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0" t="9358" r="9535" b="19511"/>
          <a:stretch>
            <a:fillRect/>
          </a:stretch>
        </p:blipFill>
        <p:spPr bwMode="auto">
          <a:xfrm>
            <a:off x="2517775" y="5168900"/>
            <a:ext cx="1554163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38" descr="box"/>
          <p:cNvPicPr>
            <a:picLocks noChangeAspect="1" noChangeArrowheads="1"/>
          </p:cNvPicPr>
          <p:nvPr/>
        </p:nvPicPr>
        <p:blipFill>
          <a:blip r:embed="rId7" cstate="print">
            <a:lum brigh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0" t="9358" r="9535" b="19511"/>
          <a:stretch>
            <a:fillRect/>
          </a:stretch>
        </p:blipFill>
        <p:spPr bwMode="auto">
          <a:xfrm>
            <a:off x="4221163" y="5168900"/>
            <a:ext cx="1554162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39" descr="box"/>
          <p:cNvPicPr>
            <a:picLocks noChangeAspect="1" noChangeArrowheads="1"/>
          </p:cNvPicPr>
          <p:nvPr/>
        </p:nvPicPr>
        <p:blipFill>
          <a:blip r:embed="rId7" cstate="print">
            <a:lum brigh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0" t="9358" r="9535" b="19511"/>
          <a:stretch>
            <a:fillRect/>
          </a:stretch>
        </p:blipFill>
        <p:spPr bwMode="auto">
          <a:xfrm>
            <a:off x="5962650" y="5168900"/>
            <a:ext cx="1554163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Rectangle 40"/>
          <p:cNvSpPr>
            <a:spLocks noChangeArrowheads="1"/>
          </p:cNvSpPr>
          <p:nvPr/>
        </p:nvSpPr>
        <p:spPr bwMode="auto">
          <a:xfrm>
            <a:off x="2530475" y="5275263"/>
            <a:ext cx="14668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1400" b="1" dirty="0">
                <a:latin typeface="+mn-ea"/>
                <a:ea typeface="+mn-ea"/>
              </a:rPr>
              <a:t>전문화된 </a:t>
            </a:r>
            <a:r>
              <a:rPr lang="en-US" altLang="ko-KR" sz="1400" b="1" dirty="0">
                <a:latin typeface="+mn-ea"/>
                <a:ea typeface="+mn-ea"/>
              </a:rPr>
              <a:t>WMS </a:t>
            </a:r>
            <a:r>
              <a:rPr lang="ko-KR" altLang="en-US" sz="1400" b="1" dirty="0">
                <a:latin typeface="+mn-ea"/>
                <a:ea typeface="+mn-ea"/>
              </a:rPr>
              <a:t>솔루션 부재</a:t>
            </a:r>
          </a:p>
        </p:txBody>
      </p:sp>
      <p:sp>
        <p:nvSpPr>
          <p:cNvPr id="54" name="Rectangle 41"/>
          <p:cNvSpPr>
            <a:spLocks noChangeArrowheads="1"/>
          </p:cNvSpPr>
          <p:nvPr/>
        </p:nvSpPr>
        <p:spPr bwMode="auto">
          <a:xfrm>
            <a:off x="4267200" y="5275263"/>
            <a:ext cx="14414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400" b="1" dirty="0">
                <a:latin typeface="+mn-ea"/>
                <a:ea typeface="+mn-ea"/>
              </a:rPr>
              <a:t>SI </a:t>
            </a:r>
            <a:r>
              <a:rPr lang="ko-KR" altLang="en-US" sz="1400" b="1" dirty="0">
                <a:latin typeface="+mn-ea"/>
                <a:ea typeface="+mn-ea"/>
              </a:rPr>
              <a:t>프로젝트의 </a:t>
            </a:r>
            <a:r>
              <a:rPr lang="ko-KR" altLang="en-US" sz="1400" b="1" dirty="0" err="1">
                <a:latin typeface="+mn-ea"/>
                <a:ea typeface="+mn-ea"/>
              </a:rPr>
              <a:t>리스크</a:t>
            </a:r>
            <a:r>
              <a:rPr lang="ko-KR" altLang="en-US" sz="1400" b="1" dirty="0">
                <a:latin typeface="+mn-ea"/>
                <a:ea typeface="+mn-ea"/>
              </a:rPr>
              <a:t> 예상</a:t>
            </a:r>
            <a:endParaRPr lang="en-US" altLang="ko-KR" sz="1400" b="1" dirty="0">
              <a:latin typeface="+mn-ea"/>
              <a:ea typeface="+mn-ea"/>
            </a:endParaRPr>
          </a:p>
        </p:txBody>
      </p:sp>
      <p:sp>
        <p:nvSpPr>
          <p:cNvPr id="55" name="Rectangle 42"/>
          <p:cNvSpPr>
            <a:spLocks noChangeArrowheads="1"/>
          </p:cNvSpPr>
          <p:nvPr/>
        </p:nvSpPr>
        <p:spPr bwMode="auto">
          <a:xfrm>
            <a:off x="5943600" y="5275263"/>
            <a:ext cx="15192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5250" indent="-95250" algn="ctr">
              <a:defRPr/>
            </a:pPr>
            <a:r>
              <a:rPr lang="ko-KR" altLang="en-US" sz="1400" b="1" dirty="0">
                <a:latin typeface="+mn-ea"/>
                <a:ea typeface="+mn-ea"/>
              </a:rPr>
              <a:t>고객의 </a:t>
            </a:r>
            <a:r>
              <a:rPr lang="en-US" altLang="ko-KR" sz="1400" b="1" dirty="0">
                <a:latin typeface="+mn-ea"/>
                <a:ea typeface="+mn-ea"/>
              </a:rPr>
              <a:t>WMS</a:t>
            </a:r>
          </a:p>
          <a:p>
            <a:pPr marL="95250" indent="-95250" algn="ctr">
              <a:defRPr/>
            </a:pPr>
            <a:r>
              <a:rPr lang="en-US" altLang="ko-KR" sz="1400" b="1" dirty="0">
                <a:latin typeface="+mn-ea"/>
                <a:ea typeface="+mn-ea"/>
              </a:rPr>
              <a:t> </a:t>
            </a:r>
            <a:r>
              <a:rPr lang="ko-KR" altLang="en-US" sz="1400" b="1" dirty="0">
                <a:latin typeface="+mn-ea"/>
                <a:ea typeface="+mn-ea"/>
              </a:rPr>
              <a:t>요구 대응 미흡</a:t>
            </a:r>
          </a:p>
        </p:txBody>
      </p:sp>
      <p:sp>
        <p:nvSpPr>
          <p:cNvPr id="56" name="AutoShape 43"/>
          <p:cNvSpPr>
            <a:spLocks noChangeArrowheads="1"/>
          </p:cNvSpPr>
          <p:nvPr/>
        </p:nvSpPr>
        <p:spPr bwMode="auto">
          <a:xfrm>
            <a:off x="4267200" y="4649788"/>
            <a:ext cx="1431925" cy="525462"/>
          </a:xfrm>
          <a:prstGeom prst="triangle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1EA87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>
              <a:latin typeface="+mn-ea"/>
              <a:ea typeface="+mn-ea"/>
            </a:endParaRPr>
          </a:p>
        </p:txBody>
      </p:sp>
      <p:sp>
        <p:nvSpPr>
          <p:cNvPr id="57" name="AutoShape 44"/>
          <p:cNvSpPr>
            <a:spLocks noChangeArrowheads="1"/>
          </p:cNvSpPr>
          <p:nvPr/>
        </p:nvSpPr>
        <p:spPr bwMode="auto">
          <a:xfrm>
            <a:off x="3681413" y="3644900"/>
            <a:ext cx="2652712" cy="1366838"/>
          </a:xfrm>
          <a:prstGeom prst="diamond">
            <a:avLst/>
          </a:prstGeom>
          <a:gradFill rotWithShape="0">
            <a:gsLst>
              <a:gs pos="0">
                <a:srgbClr val="8FB8EF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8FB8E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30000"/>
              </a:lnSpc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chemeClr val="bg1"/>
                </a:solidFill>
                <a:latin typeface="+mn-ea"/>
                <a:ea typeface="+mn-ea"/>
              </a:rPr>
              <a:t>`</a:t>
            </a:r>
          </a:p>
        </p:txBody>
      </p:sp>
      <p:sp>
        <p:nvSpPr>
          <p:cNvPr id="58" name="Rectangle 45"/>
          <p:cNvSpPr>
            <a:spLocks noChangeArrowheads="1"/>
          </p:cNvSpPr>
          <p:nvPr/>
        </p:nvSpPr>
        <p:spPr bwMode="auto">
          <a:xfrm>
            <a:off x="4269426" y="3861048"/>
            <a:ext cx="1476687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ko-KR" sz="1600" b="1" dirty="0">
                <a:solidFill>
                  <a:srgbClr val="002060"/>
                </a:solidFill>
                <a:latin typeface="+mn-ea"/>
                <a:ea typeface="+mn-ea"/>
              </a:rPr>
              <a:t>Warehouse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ko-KR" sz="1600" b="1" dirty="0">
                <a:solidFill>
                  <a:srgbClr val="002060"/>
                </a:solidFill>
                <a:latin typeface="+mn-ea"/>
                <a:ea typeface="+mn-ea"/>
              </a:rPr>
              <a:t>Management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ko-KR" sz="1600" b="1" dirty="0">
                <a:solidFill>
                  <a:srgbClr val="002060"/>
                </a:solidFill>
                <a:latin typeface="+mn-ea"/>
                <a:ea typeface="+mn-ea"/>
              </a:rPr>
              <a:t>System</a:t>
            </a:r>
          </a:p>
        </p:txBody>
      </p:sp>
      <p:sp>
        <p:nvSpPr>
          <p:cNvPr id="59" name="WordArt 46"/>
          <p:cNvSpPr>
            <a:spLocks noChangeArrowheads="1" noChangeShapeType="1" noTextEdit="1"/>
          </p:cNvSpPr>
          <p:nvPr/>
        </p:nvSpPr>
        <p:spPr bwMode="auto">
          <a:xfrm>
            <a:off x="2552700" y="1833563"/>
            <a:ext cx="4964113" cy="9366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Deflate">
              <a:avLst>
                <a:gd name="adj" fmla="val 23991"/>
              </a:avLst>
            </a:prstTxWarp>
          </a:bodyPr>
          <a:lstStyle/>
          <a:p>
            <a:pPr algn="ctr"/>
            <a:r>
              <a:rPr lang="ko-KR" altLang="en-US" sz="3600" kern="10" dirty="0">
                <a:gradFill rotWithShape="1">
                  <a:gsLst>
                    <a:gs pos="0">
                      <a:srgbClr val="4747FF"/>
                    </a:gs>
                    <a:gs pos="100000">
                      <a:srgbClr val="8FB8EF"/>
                    </a:gs>
                  </a:gsLst>
                  <a:lin ang="5400000" scaled="1"/>
                </a:gradFill>
                <a:effectLst>
                  <a:outerShdw dist="28398" dir="3806097" algn="ctr" rotWithShape="0">
                    <a:schemeClr val="tx1"/>
                  </a:outerShdw>
                </a:effectLst>
                <a:latin typeface="+mn-ea"/>
                <a:ea typeface="+mn-ea"/>
              </a:rPr>
              <a:t>스마트 창고관리시스템 구축</a:t>
            </a:r>
          </a:p>
        </p:txBody>
      </p:sp>
    </p:spTree>
    <p:extLst>
      <p:ext uri="{BB962C8B-B14F-4D97-AF65-F5344CB8AC3E}">
        <p14:creationId xmlns:p14="http://schemas.microsoft.com/office/powerpoint/2010/main" val="3401388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2. WMS </a:t>
            </a:r>
            <a:r>
              <a:rPr lang="ko-KR" altLang="en-US" dirty="0">
                <a:latin typeface="+mn-ea"/>
                <a:ea typeface="+mn-ea"/>
              </a:rPr>
              <a:t>개발 방안</a:t>
            </a:r>
          </a:p>
        </p:txBody>
      </p:sp>
      <p:cxnSp>
        <p:nvCxnSpPr>
          <p:cNvPr id="71" name="직선 화살표 연결선 70"/>
          <p:cNvCxnSpPr/>
          <p:nvPr/>
        </p:nvCxnSpPr>
        <p:spPr>
          <a:xfrm>
            <a:off x="1029456" y="4510281"/>
            <a:ext cx="8028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V="1">
            <a:off x="1029456" y="1629962"/>
            <a:ext cx="0" cy="2880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2253592" y="1629962"/>
            <a:ext cx="0" cy="288000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4197808" y="1629962"/>
            <a:ext cx="0" cy="288000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6214032" y="1629962"/>
            <a:ext cx="0" cy="288000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Sticker"/>
          <p:cNvGrpSpPr/>
          <p:nvPr/>
        </p:nvGrpSpPr>
        <p:grpSpPr>
          <a:xfrm>
            <a:off x="1704543" y="3142249"/>
            <a:ext cx="1080000" cy="1080000"/>
            <a:chOff x="508000" y="1397000"/>
            <a:chExt cx="617424" cy="617423"/>
          </a:xfrm>
          <a:solidFill>
            <a:srgbClr val="FFFF00"/>
          </a:solidFill>
        </p:grpSpPr>
        <p:sp>
          <p:nvSpPr>
            <p:cNvPr id="82" name="Sticker Shape"/>
            <p:cNvSpPr>
              <a:spLocks/>
            </p:cNvSpPr>
            <p:nvPr/>
          </p:nvSpPr>
          <p:spPr bwMode="auto">
            <a:xfrm>
              <a:off x="508000" y="1397000"/>
              <a:ext cx="617424" cy="617423"/>
            </a:xfrm>
            <a:custGeom>
              <a:avLst/>
              <a:gdLst>
                <a:gd name="connsiteX0" fmla="*/ 308712 w 617424"/>
                <a:gd name="connsiteY0" fmla="*/ 0 h 617423"/>
                <a:gd name="connsiteX1" fmla="*/ 0 w 617424"/>
                <a:gd name="connsiteY1" fmla="*/ 308712 h 617423"/>
                <a:gd name="connsiteX2" fmla="*/ 308712 w 617424"/>
                <a:gd name="connsiteY2" fmla="*/ 617423 h 617423"/>
                <a:gd name="connsiteX3" fmla="*/ 341454 w 617424"/>
                <a:gd name="connsiteY3" fmla="*/ 614122 h 617423"/>
                <a:gd name="connsiteX4" fmla="*/ 614137 w 617424"/>
                <a:gd name="connsiteY4" fmla="*/ 341321 h 617423"/>
                <a:gd name="connsiteX5" fmla="*/ 617424 w 617424"/>
                <a:gd name="connsiteY5" fmla="*/ 308712 h 617423"/>
                <a:gd name="connsiteX6" fmla="*/ 308712 w 617424"/>
                <a:gd name="connsiteY6" fmla="*/ 0 h 617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7424" h="617423">
                  <a:moveTo>
                    <a:pt x="308712" y="0"/>
                  </a:moveTo>
                  <a:cubicBezTo>
                    <a:pt x="138215" y="0"/>
                    <a:pt x="0" y="138215"/>
                    <a:pt x="0" y="308712"/>
                  </a:cubicBezTo>
                  <a:cubicBezTo>
                    <a:pt x="0" y="479208"/>
                    <a:pt x="138215" y="617423"/>
                    <a:pt x="308712" y="617423"/>
                  </a:cubicBezTo>
                  <a:lnTo>
                    <a:pt x="341454" y="614122"/>
                  </a:lnTo>
                  <a:cubicBezTo>
                    <a:pt x="397180" y="561760"/>
                    <a:pt x="567345" y="393141"/>
                    <a:pt x="614137" y="341321"/>
                  </a:cubicBezTo>
                  <a:cubicBezTo>
                    <a:pt x="616841" y="330717"/>
                    <a:pt x="617424" y="319782"/>
                    <a:pt x="617424" y="308712"/>
                  </a:cubicBezTo>
                  <a:cubicBezTo>
                    <a:pt x="617424" y="138215"/>
                    <a:pt x="479209" y="0"/>
                    <a:pt x="308712" y="0"/>
                  </a:cubicBezTo>
                  <a:close/>
                </a:path>
              </a:pathLst>
            </a:custGeom>
            <a:grpFill/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5400" dir="2699996" rotWithShape="0">
                <a:srgbClr val="A6A6A6">
                  <a:alpha val="40000"/>
                </a:srgbClr>
              </a:outerShdw>
            </a:effectLst>
            <a:extLst>
              <a:ext uri="{53640926-AAD7-44D8-BBD7-CCE9431645EC}">
                <a14:shadowObscured xmlns:a14="http://schemas.microsoft.com/office/drawing/2010/main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72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300"/>
                </a:lnSpc>
              </a:pPr>
              <a:r>
                <a:rPr lang="en-US" sz="1600" b="1" dirty="0">
                  <a:solidFill>
                    <a:srgbClr val="262626"/>
                  </a:solidFill>
                  <a:effectLst/>
                  <a:latin typeface="+mn-ea"/>
                  <a:cs typeface="Calibri" pitchFamily="34" charset="0"/>
                </a:rPr>
                <a:t>1 </a:t>
              </a:r>
              <a:r>
                <a:rPr lang="ko-KR" altLang="en-US" sz="1600" b="1" dirty="0">
                  <a:solidFill>
                    <a:srgbClr val="262626"/>
                  </a:solidFill>
                  <a:effectLst/>
                  <a:latin typeface="+mn-ea"/>
                  <a:cs typeface="Calibri" pitchFamily="34" charset="0"/>
                </a:rPr>
                <a:t>단계</a:t>
              </a:r>
              <a:endParaRPr lang="en-US" sz="1600" b="1" dirty="0">
                <a:solidFill>
                  <a:srgbClr val="262626"/>
                </a:solidFill>
                <a:effectLst/>
                <a:latin typeface="+mn-ea"/>
                <a:cs typeface="Calibri" pitchFamily="34" charset="0"/>
              </a:endParaRPr>
            </a:p>
          </p:txBody>
        </p:sp>
        <p:sp>
          <p:nvSpPr>
            <p:cNvPr id="97" name="Peeling Effect"/>
            <p:cNvSpPr>
              <a:spLocks/>
            </p:cNvSpPr>
            <p:nvPr/>
          </p:nvSpPr>
          <p:spPr bwMode="auto">
            <a:xfrm>
              <a:off x="849453" y="1738322"/>
              <a:ext cx="272684" cy="272801"/>
            </a:xfrm>
            <a:custGeom>
              <a:avLst/>
              <a:gdLst>
                <a:gd name="connsiteX0" fmla="*/ 272684 w 272684"/>
                <a:gd name="connsiteY0" fmla="*/ 0 h 272801"/>
                <a:gd name="connsiteX1" fmla="*/ 0 w 272684"/>
                <a:gd name="connsiteY1" fmla="*/ 272801 h 272801"/>
                <a:gd name="connsiteX2" fmla="*/ 272683 w 272684"/>
                <a:gd name="connsiteY2" fmla="*/ 0 h 272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2684" h="272801">
                  <a:moveTo>
                    <a:pt x="272684" y="0"/>
                  </a:moveTo>
                  <a:cubicBezTo>
                    <a:pt x="128260" y="13719"/>
                    <a:pt x="13657" y="128362"/>
                    <a:pt x="0" y="272801"/>
                  </a:cubicBezTo>
                  <a:cubicBezTo>
                    <a:pt x="270628" y="6670"/>
                    <a:pt x="6613" y="265883"/>
                    <a:pt x="272683" y="0"/>
                  </a:cubicBezTo>
                </a:path>
              </a:pathLst>
            </a:custGeom>
            <a:grpFill/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>
                <a:latin typeface="+mn-ea"/>
                <a:cs typeface="Calibri" pitchFamily="34" charset="0"/>
              </a:endParaRPr>
            </a:p>
          </p:txBody>
        </p:sp>
      </p:grpSp>
      <p:sp>
        <p:nvSpPr>
          <p:cNvPr id="100" name="Badge"/>
          <p:cNvSpPr>
            <a:spLocks noChangeAspect="1"/>
          </p:cNvSpPr>
          <p:nvPr/>
        </p:nvSpPr>
        <p:spPr bwMode="auto">
          <a:xfrm>
            <a:off x="3621744" y="2710201"/>
            <a:ext cx="1080000" cy="1080000"/>
          </a:xfrm>
          <a:prstGeom prst="star16">
            <a:avLst>
              <a:gd name="adj" fmla="val 42768"/>
            </a:avLst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>
            <a:outerShdw dist="25400" dir="2699996" rotWithShape="0">
              <a:srgbClr val="A6A6A6">
                <a:alpha val="4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srgbClr val="333333"/>
                </a:solidFill>
                <a:effectLst/>
                <a:latin typeface="+mn-ea"/>
              </a:rPr>
              <a:t>2 </a:t>
            </a:r>
            <a:r>
              <a:rPr lang="ko-KR" altLang="en-US" sz="1600" b="1" dirty="0">
                <a:solidFill>
                  <a:srgbClr val="333333"/>
                </a:solidFill>
                <a:effectLst/>
                <a:latin typeface="+mn-ea"/>
              </a:rPr>
              <a:t>단계</a:t>
            </a:r>
            <a:endParaRPr lang="en-US" sz="1600" b="1" dirty="0">
              <a:solidFill>
                <a:srgbClr val="333333"/>
              </a:solidFill>
              <a:effectLst/>
              <a:latin typeface="+mn-ea"/>
            </a:endParaRPr>
          </a:p>
        </p:txBody>
      </p:sp>
      <p:sp>
        <p:nvSpPr>
          <p:cNvPr id="129" name="자유형 128"/>
          <p:cNvSpPr/>
          <p:nvPr/>
        </p:nvSpPr>
        <p:spPr>
          <a:xfrm>
            <a:off x="1088386" y="4278895"/>
            <a:ext cx="1138795" cy="198868"/>
          </a:xfrm>
          <a:custGeom>
            <a:avLst/>
            <a:gdLst>
              <a:gd name="connsiteX0" fmla="*/ 0 w 2118167"/>
              <a:gd name="connsiteY0" fmla="*/ 196769 h 196769"/>
              <a:gd name="connsiteX1" fmla="*/ 1435261 w 2118167"/>
              <a:gd name="connsiteY1" fmla="*/ 104172 h 196769"/>
              <a:gd name="connsiteX2" fmla="*/ 2118167 w 2118167"/>
              <a:gd name="connsiteY2" fmla="*/ 0 h 196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8167" h="196769">
                <a:moveTo>
                  <a:pt x="0" y="196769"/>
                </a:moveTo>
                <a:lnTo>
                  <a:pt x="1435261" y="104172"/>
                </a:lnTo>
                <a:cubicBezTo>
                  <a:pt x="1788289" y="71377"/>
                  <a:pt x="1953228" y="35688"/>
                  <a:pt x="2118167" y="0"/>
                </a:cubicBezTo>
              </a:path>
            </a:pathLst>
          </a:custGeom>
          <a:noFill/>
          <a:ln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30" name="자유형 129"/>
          <p:cNvSpPr/>
          <p:nvPr/>
        </p:nvSpPr>
        <p:spPr>
          <a:xfrm>
            <a:off x="2250330" y="2178485"/>
            <a:ext cx="5979926" cy="2100410"/>
          </a:xfrm>
          <a:custGeom>
            <a:avLst/>
            <a:gdLst>
              <a:gd name="connsiteX0" fmla="*/ 0 w 4305782"/>
              <a:gd name="connsiteY0" fmla="*/ 2280213 h 2280213"/>
              <a:gd name="connsiteX1" fmla="*/ 1122744 w 4305782"/>
              <a:gd name="connsiteY1" fmla="*/ 2141316 h 2280213"/>
              <a:gd name="connsiteX2" fmla="*/ 2176040 w 4305782"/>
              <a:gd name="connsiteY2" fmla="*/ 1701478 h 2280213"/>
              <a:gd name="connsiteX3" fmla="*/ 3310359 w 4305782"/>
              <a:gd name="connsiteY3" fmla="*/ 1088020 h 2280213"/>
              <a:gd name="connsiteX4" fmla="*/ 4305782 w 4305782"/>
              <a:gd name="connsiteY4" fmla="*/ 0 h 2280213"/>
              <a:gd name="connsiteX5" fmla="*/ 4305782 w 4305782"/>
              <a:gd name="connsiteY5" fmla="*/ 0 h 228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5782" h="2280213">
                <a:moveTo>
                  <a:pt x="0" y="2280213"/>
                </a:moveTo>
                <a:cubicBezTo>
                  <a:pt x="380035" y="2258992"/>
                  <a:pt x="760071" y="2237772"/>
                  <a:pt x="1122744" y="2141316"/>
                </a:cubicBezTo>
                <a:cubicBezTo>
                  <a:pt x="1485417" y="2044860"/>
                  <a:pt x="1811438" y="1877027"/>
                  <a:pt x="2176040" y="1701478"/>
                </a:cubicBezTo>
                <a:cubicBezTo>
                  <a:pt x="2540642" y="1525929"/>
                  <a:pt x="2955402" y="1371600"/>
                  <a:pt x="3310359" y="1088020"/>
                </a:cubicBezTo>
                <a:cubicBezTo>
                  <a:pt x="3665316" y="804440"/>
                  <a:pt x="4305782" y="0"/>
                  <a:pt x="4305782" y="0"/>
                </a:cubicBezTo>
                <a:lnTo>
                  <a:pt x="4305782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02" name="Sticker"/>
          <p:cNvSpPr>
            <a:spLocks noChangeAspect="1"/>
          </p:cNvSpPr>
          <p:nvPr/>
        </p:nvSpPr>
        <p:spPr bwMode="auto">
          <a:xfrm>
            <a:off x="5637968" y="2131029"/>
            <a:ext cx="1080000" cy="1083108"/>
          </a:xfrm>
          <a:prstGeom prst="star32">
            <a:avLst>
              <a:gd name="adj" fmla="val 42791"/>
            </a:avLst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>
            <a:outerShdw dist="25400" dir="2699996" rotWithShape="0">
              <a:srgbClr val="7F7F7F">
                <a:alpha val="4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000"/>
              </a:lnSpc>
            </a:pPr>
            <a:r>
              <a:rPr lang="en-US" sz="1600" b="1" dirty="0">
                <a:solidFill>
                  <a:srgbClr val="333333"/>
                </a:solidFill>
                <a:effectLst/>
                <a:latin typeface="+mn-ea"/>
              </a:rPr>
              <a:t>3</a:t>
            </a:r>
            <a:r>
              <a:rPr lang="ko-KR" altLang="en-US" sz="1600" b="1" dirty="0">
                <a:solidFill>
                  <a:srgbClr val="333333"/>
                </a:solidFill>
                <a:latin typeface="+mn-ea"/>
              </a:rPr>
              <a:t> 단계</a:t>
            </a:r>
            <a:endParaRPr lang="en-US" sz="1600" b="1" dirty="0">
              <a:solidFill>
                <a:srgbClr val="333333"/>
              </a:solidFill>
              <a:effectLst/>
              <a:latin typeface="+mn-ea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1450663" y="4798313"/>
            <a:ext cx="1605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+mn-ea"/>
                <a:ea typeface="+mn-ea"/>
              </a:rPr>
              <a:t>V 1.0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3384038" y="4798313"/>
            <a:ext cx="1605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+mn-ea"/>
                <a:ea typeface="+mn-ea"/>
              </a:rPr>
              <a:t>V 2.0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5400262" y="4797152"/>
            <a:ext cx="1605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+mn-ea"/>
                <a:ea typeface="+mn-ea"/>
              </a:rPr>
              <a:t>V 3.0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1461504" y="5138608"/>
            <a:ext cx="16058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+mn-ea"/>
                <a:ea typeface="+mn-ea"/>
              </a:rPr>
              <a:t>CPG </a:t>
            </a:r>
            <a:r>
              <a:rPr lang="ko-KR" altLang="en-US" sz="1400" dirty="0">
                <a:latin typeface="+mn-ea"/>
                <a:ea typeface="+mn-ea"/>
              </a:rPr>
              <a:t>제조물류를 </a:t>
            </a:r>
            <a:r>
              <a:rPr lang="en-US" altLang="ko-KR" sz="1400" dirty="0">
                <a:latin typeface="+mn-ea"/>
                <a:ea typeface="+mn-ea"/>
              </a:rPr>
              <a:t>Target</a:t>
            </a:r>
            <a:r>
              <a:rPr lang="ko-KR" altLang="en-US" sz="1400" dirty="0">
                <a:latin typeface="+mn-ea"/>
                <a:ea typeface="+mn-ea"/>
              </a:rPr>
              <a:t>으로 한</a:t>
            </a:r>
            <a:endParaRPr lang="en-US" altLang="ko-KR" sz="1400" dirty="0">
              <a:latin typeface="+mn-ea"/>
              <a:ea typeface="+mn-ea"/>
            </a:endParaRPr>
          </a:p>
          <a:p>
            <a:pPr algn="ctr"/>
            <a:r>
              <a:rPr lang="en-US" altLang="ko-KR" sz="1400" dirty="0">
                <a:latin typeface="+mn-ea"/>
                <a:ea typeface="+mn-ea"/>
              </a:rPr>
              <a:t>WMS </a:t>
            </a:r>
            <a:r>
              <a:rPr lang="ko-KR" altLang="en-US" sz="1400" dirty="0">
                <a:latin typeface="+mn-ea"/>
                <a:ea typeface="+mn-ea"/>
              </a:rPr>
              <a:t>기본기능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3384038" y="5158353"/>
            <a:ext cx="1605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+mn-ea"/>
                <a:ea typeface="+mn-ea"/>
              </a:rPr>
              <a:t>유통물류 전개에 따른 고도화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5372930" y="5153062"/>
            <a:ext cx="1605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+mn-ea"/>
                <a:ea typeface="+mn-ea"/>
              </a:rPr>
              <a:t>3PL</a:t>
            </a:r>
            <a:r>
              <a:rPr lang="ko-KR" altLang="en-US" sz="1400" dirty="0">
                <a:latin typeface="+mn-ea"/>
                <a:ea typeface="+mn-ea"/>
              </a:rPr>
              <a:t>물류에 대응 가능한 기능 확장</a:t>
            </a:r>
          </a:p>
        </p:txBody>
      </p:sp>
      <p:sp>
        <p:nvSpPr>
          <p:cNvPr id="150" name="자유형 149"/>
          <p:cNvSpPr/>
          <p:nvPr/>
        </p:nvSpPr>
        <p:spPr>
          <a:xfrm>
            <a:off x="8239172" y="1574141"/>
            <a:ext cx="658010" cy="594176"/>
          </a:xfrm>
          <a:custGeom>
            <a:avLst/>
            <a:gdLst>
              <a:gd name="connsiteX0" fmla="*/ 0 w 1180618"/>
              <a:gd name="connsiteY0" fmla="*/ 1863524 h 1863524"/>
              <a:gd name="connsiteX1" fmla="*/ 775504 w 1180618"/>
              <a:gd name="connsiteY1" fmla="*/ 717631 h 1863524"/>
              <a:gd name="connsiteX2" fmla="*/ 1180618 w 1180618"/>
              <a:gd name="connsiteY2" fmla="*/ 0 h 1863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0618" h="1863524">
                <a:moveTo>
                  <a:pt x="0" y="1863524"/>
                </a:moveTo>
                <a:cubicBezTo>
                  <a:pt x="289367" y="1445871"/>
                  <a:pt x="578734" y="1028218"/>
                  <a:pt x="775504" y="717631"/>
                </a:cubicBezTo>
                <a:cubicBezTo>
                  <a:pt x="972274" y="407044"/>
                  <a:pt x="1076446" y="203522"/>
                  <a:pt x="1180618" y="0"/>
                </a:cubicBezTo>
              </a:path>
            </a:pathLst>
          </a:cu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cxnSp>
        <p:nvCxnSpPr>
          <p:cNvPr id="151" name="직선 연결선 150"/>
          <p:cNvCxnSpPr/>
          <p:nvPr/>
        </p:nvCxnSpPr>
        <p:spPr>
          <a:xfrm>
            <a:off x="8230256" y="1629961"/>
            <a:ext cx="0" cy="288000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7438168" y="5158353"/>
            <a:ext cx="1605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+mn-ea"/>
                <a:ea typeface="+mn-ea"/>
              </a:rPr>
              <a:t>온라인물류 전용 솔루션 개발</a:t>
            </a:r>
          </a:p>
        </p:txBody>
      </p:sp>
      <p:sp>
        <p:nvSpPr>
          <p:cNvPr id="24" name="직사각형 277"/>
          <p:cNvSpPr>
            <a:spLocks noChangeArrowheads="1"/>
          </p:cNvSpPr>
          <p:nvPr/>
        </p:nvSpPr>
        <p:spPr bwMode="auto">
          <a:xfrm>
            <a:off x="655638" y="764704"/>
            <a:ext cx="85629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400" b="1" dirty="0">
                <a:solidFill>
                  <a:schemeClr val="tx2"/>
                </a:solidFill>
                <a:latin typeface="+mn-ea"/>
                <a:ea typeface="+mn-ea"/>
              </a:rPr>
              <a:t>WMS</a:t>
            </a:r>
            <a:r>
              <a:rPr lang="ko-KR" altLang="en-US" sz="1400" b="1" dirty="0">
                <a:solidFill>
                  <a:schemeClr val="tx2"/>
                </a:solidFill>
                <a:latin typeface="+mn-ea"/>
                <a:ea typeface="+mn-ea"/>
              </a:rPr>
              <a:t>는 </a:t>
            </a:r>
            <a:r>
              <a:rPr lang="en-US" altLang="ko-KR" sz="1400" b="1" dirty="0">
                <a:solidFill>
                  <a:schemeClr val="tx2"/>
                </a:solidFill>
                <a:latin typeface="+mn-ea"/>
                <a:ea typeface="+mn-ea"/>
              </a:rPr>
              <a:t>1</a:t>
            </a:r>
            <a:r>
              <a:rPr lang="ko-KR" altLang="en-US" sz="1400" b="1" dirty="0">
                <a:solidFill>
                  <a:schemeClr val="tx2"/>
                </a:solidFill>
                <a:latin typeface="+mn-ea"/>
                <a:ea typeface="+mn-ea"/>
              </a:rPr>
              <a:t>단계로 제조물류를 기본 기능으로 개발을 완료하고 추후 </a:t>
            </a:r>
            <a:r>
              <a:rPr lang="en-US" altLang="ko-KR" sz="1400" b="1" dirty="0">
                <a:solidFill>
                  <a:schemeClr val="tx2"/>
                </a:solidFill>
                <a:latin typeface="+mn-ea"/>
                <a:ea typeface="+mn-ea"/>
              </a:rPr>
              <a:t>2, 3</a:t>
            </a:r>
            <a:r>
              <a:rPr lang="ko-KR" altLang="en-US" sz="1400" b="1" dirty="0">
                <a:solidFill>
                  <a:schemeClr val="tx2"/>
                </a:solidFill>
                <a:latin typeface="+mn-ea"/>
                <a:ea typeface="+mn-ea"/>
              </a:rPr>
              <a:t>단계로 기능 확장으로 고도화를 합니다</a:t>
            </a:r>
            <a:r>
              <a:rPr lang="en-US" altLang="ko-KR" sz="1400" b="1" dirty="0">
                <a:solidFill>
                  <a:schemeClr val="tx2"/>
                </a:solidFill>
                <a:latin typeface="+mn-ea"/>
                <a:ea typeface="+mn-ea"/>
              </a:rPr>
              <a:t>.</a:t>
            </a:r>
            <a:endParaRPr lang="ko-KR" altLang="en-US" sz="1400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451598" y="4797152"/>
            <a:ext cx="1605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+mn-ea"/>
                <a:ea typeface="+mn-ea"/>
              </a:rPr>
              <a:t>(</a:t>
            </a:r>
            <a:r>
              <a:rPr lang="ko-KR" altLang="en-US" sz="1400" dirty="0">
                <a:latin typeface="+mn-ea"/>
                <a:ea typeface="+mn-ea"/>
              </a:rPr>
              <a:t>향후</a:t>
            </a:r>
            <a:r>
              <a:rPr lang="en-US" altLang="ko-KR" sz="1400" dirty="0">
                <a:latin typeface="+mn-ea"/>
                <a:ea typeface="+mn-ea"/>
              </a:rPr>
              <a:t>)</a:t>
            </a:r>
            <a:endParaRPr lang="ko-KR" altLang="en-US" sz="1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0239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3. WMS </a:t>
            </a:r>
            <a:r>
              <a:rPr lang="ko-KR" altLang="en-US" dirty="0">
                <a:latin typeface="+mn-ea"/>
                <a:ea typeface="+mn-ea"/>
              </a:rPr>
              <a:t>중점 기능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449102"/>
              </p:ext>
            </p:extLst>
          </p:nvPr>
        </p:nvGraphicFramePr>
        <p:xfrm>
          <a:off x="848544" y="1052737"/>
          <a:ext cx="8280920" cy="54005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76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09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중점 기능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4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공통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</a:t>
                      </a: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+mn-ea"/>
                          <a:ea typeface="+mn-ea"/>
                        </a:rPr>
                        <a:t>Cloud </a:t>
                      </a:r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기능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○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4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다국어 기능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○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4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사용자권한 강화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○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04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화면 사이즈 조정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○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04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 err="1">
                          <a:effectLst/>
                          <a:latin typeface="+mn-ea"/>
                          <a:ea typeface="+mn-ea"/>
                        </a:rPr>
                        <a:t>사용자별</a:t>
                      </a:r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 필드순서 조정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+mn-ea"/>
                          <a:ea typeface="+mn-ea"/>
                        </a:rPr>
                        <a:t>○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04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개인정보 보안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+mn-ea"/>
                          <a:ea typeface="+mn-ea"/>
                        </a:rPr>
                        <a:t>○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개인정보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Masking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04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환경설정 기능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+mn-ea"/>
                          <a:ea typeface="+mn-ea"/>
                        </a:rPr>
                        <a:t>○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운영규칙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(Rule)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설정</a:t>
                      </a: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04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인터페이스 기능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+mn-ea"/>
                          <a:ea typeface="+mn-ea"/>
                        </a:rPr>
                        <a:t>○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04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업무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</a:t>
                      </a: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발주관리 기능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+mn-ea"/>
                          <a:ea typeface="+mn-ea"/>
                        </a:rPr>
                        <a:t>○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04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 err="1">
                          <a:effectLst/>
                          <a:latin typeface="+mn-ea"/>
                          <a:ea typeface="+mn-ea"/>
                        </a:rPr>
                        <a:t>이고관리</a:t>
                      </a:r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 기능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+mn-ea"/>
                          <a:ea typeface="+mn-ea"/>
                        </a:rPr>
                        <a:t>○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04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n-ea"/>
                          <a:ea typeface="+mn-ea"/>
                        </a:rPr>
                        <a:t>11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입고관리 기능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+mn-ea"/>
                          <a:ea typeface="+mn-ea"/>
                        </a:rPr>
                        <a:t>○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04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n-ea"/>
                          <a:ea typeface="+mn-ea"/>
                        </a:rPr>
                        <a:t>12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출고관리 기능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+mn-ea"/>
                          <a:ea typeface="+mn-ea"/>
                        </a:rPr>
                        <a:t>○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04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n-ea"/>
                          <a:ea typeface="+mn-ea"/>
                        </a:rPr>
                        <a:t>13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반품관리 기능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+mn-ea"/>
                          <a:ea typeface="+mn-ea"/>
                        </a:rPr>
                        <a:t>○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04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n-ea"/>
                          <a:ea typeface="+mn-ea"/>
                        </a:rPr>
                        <a:t>14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재고관리 기능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+mn-ea"/>
                          <a:ea typeface="+mn-ea"/>
                        </a:rPr>
                        <a:t>○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04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n-ea"/>
                          <a:ea typeface="+mn-ea"/>
                        </a:rPr>
                        <a:t>15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 err="1">
                          <a:effectLst/>
                          <a:latin typeface="+mn-ea"/>
                          <a:ea typeface="+mn-ea"/>
                        </a:rPr>
                        <a:t>모바일</a:t>
                      </a:r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(PDA)</a:t>
                      </a:r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 기능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+mn-ea"/>
                          <a:ea typeface="+mn-ea"/>
                        </a:rPr>
                        <a:t>○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04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n-ea"/>
                          <a:ea typeface="+mn-ea"/>
                        </a:rPr>
                        <a:t>16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유통가공 기능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△</a:t>
                      </a: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○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04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n-ea"/>
                          <a:ea typeface="+mn-ea"/>
                        </a:rPr>
                        <a:t>17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+mn-ea"/>
                          <a:ea typeface="+mn-ea"/>
                        </a:rPr>
                        <a:t>KPI</a:t>
                      </a:r>
                      <a:r>
                        <a:rPr lang="en-US" sz="1200" u="none" strike="noStrike" baseline="0" dirty="0">
                          <a:effectLst/>
                          <a:latin typeface="+mn-ea"/>
                          <a:ea typeface="+mn-ea"/>
                        </a:rPr>
                        <a:t> / Visibility</a:t>
                      </a:r>
                      <a:r>
                        <a:rPr lang="en-US" sz="12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기능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○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04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n-ea"/>
                          <a:ea typeface="+mn-ea"/>
                        </a:rPr>
                        <a:t>18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+mn-ea"/>
                          <a:ea typeface="+mn-ea"/>
                        </a:rPr>
                        <a:t>TC</a:t>
                      </a:r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관리 기능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○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+mn-ea"/>
                          <a:ea typeface="+mn-ea"/>
                        </a:rPr>
                        <a:t>Transfer Center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04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n-ea"/>
                          <a:ea typeface="+mn-ea"/>
                        </a:rPr>
                        <a:t>19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정산관리 기능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○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404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n-ea"/>
                          <a:ea typeface="+mn-ea"/>
                        </a:rPr>
                        <a:t>20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배차관리 기능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○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수동배차</a:t>
                      </a: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404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</a:t>
                      </a: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부자재관리 기능</a:t>
                      </a: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○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32" marR="7432" marT="74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1706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모서리가 둥근 직사각형 259"/>
          <p:cNvSpPr/>
          <p:nvPr/>
        </p:nvSpPr>
        <p:spPr bwMode="auto">
          <a:xfrm>
            <a:off x="7304391" y="3861047"/>
            <a:ext cx="1352350" cy="681249"/>
          </a:xfrm>
          <a:prstGeom prst="roundRect">
            <a:avLst/>
          </a:prstGeom>
          <a:solidFill>
            <a:srgbClr val="969696">
              <a:alpha val="50000"/>
            </a:srgbClr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4. WMS </a:t>
            </a:r>
            <a:r>
              <a:rPr lang="ko-KR" altLang="en-US" dirty="0">
                <a:latin typeface="+mn-ea"/>
                <a:ea typeface="+mn-ea"/>
              </a:rPr>
              <a:t>개념도</a:t>
            </a:r>
          </a:p>
        </p:txBody>
      </p:sp>
      <p:sp>
        <p:nvSpPr>
          <p:cNvPr id="81" name="모서리가 둥근 직사각형 80"/>
          <p:cNvSpPr/>
          <p:nvPr/>
        </p:nvSpPr>
        <p:spPr bwMode="auto">
          <a:xfrm>
            <a:off x="3296817" y="2132856"/>
            <a:ext cx="3672408" cy="720080"/>
          </a:xfrm>
          <a:prstGeom prst="roundRect">
            <a:avLst/>
          </a:prstGeom>
          <a:solidFill>
            <a:srgbClr val="969696">
              <a:alpha val="50000"/>
            </a:srgbClr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83" name="모서리가 둥근 직사각형 82"/>
          <p:cNvSpPr/>
          <p:nvPr/>
        </p:nvSpPr>
        <p:spPr bwMode="auto">
          <a:xfrm>
            <a:off x="3296817" y="3933056"/>
            <a:ext cx="3672408" cy="1440160"/>
          </a:xfrm>
          <a:prstGeom prst="roundRect">
            <a:avLst>
              <a:gd name="adj" fmla="val 10715"/>
            </a:avLst>
          </a:prstGeom>
          <a:solidFill>
            <a:srgbClr val="969696">
              <a:alpha val="50000"/>
            </a:srgbClr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atinLnBrk="0"/>
            <a:endParaRPr kumimoji="0" lang="ko-KR" altLang="en-US">
              <a:latin typeface="+mn-ea"/>
              <a:ea typeface="+mn-ea"/>
            </a:endParaRPr>
          </a:p>
        </p:txBody>
      </p:sp>
      <p:sp>
        <p:nvSpPr>
          <p:cNvPr id="84" name="AutoShape 89"/>
          <p:cNvSpPr>
            <a:spLocks noChangeArrowheads="1"/>
          </p:cNvSpPr>
          <p:nvPr/>
        </p:nvSpPr>
        <p:spPr bwMode="auto">
          <a:xfrm flipH="1">
            <a:off x="2072629" y="1556793"/>
            <a:ext cx="7056835" cy="4824535"/>
          </a:xfrm>
          <a:prstGeom prst="roundRect">
            <a:avLst>
              <a:gd name="adj" fmla="val 5558"/>
            </a:avLst>
          </a:prstGeom>
          <a:noFill/>
          <a:ln w="9525">
            <a:solidFill>
              <a:srgbClr val="808080"/>
            </a:solidFill>
            <a:round/>
            <a:headEnd/>
            <a:tailEnd/>
          </a:ln>
        </p:spPr>
        <p:txBody>
          <a:bodyPr lIns="54000" rIns="540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85" name="AutoShape 44"/>
          <p:cNvSpPr>
            <a:spLocks noChangeArrowheads="1"/>
          </p:cNvSpPr>
          <p:nvPr/>
        </p:nvSpPr>
        <p:spPr bwMode="auto">
          <a:xfrm flipH="1">
            <a:off x="5457057" y="3140968"/>
            <a:ext cx="1008000" cy="432048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9D7F9"/>
            </a:solidFill>
            <a:round/>
            <a:headEnd/>
            <a:tailEnd/>
          </a:ln>
        </p:spPr>
        <p:txBody>
          <a:bodyPr lIns="54000" rIns="54000" anchor="ctr"/>
          <a:lstStyle/>
          <a:p>
            <a:pPr algn="ctr" latinLnBrk="0">
              <a:buFont typeface="Wingdings" pitchFamily="2" charset="2"/>
              <a:buNone/>
            </a:pP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이고관리</a:t>
            </a:r>
          </a:p>
        </p:txBody>
      </p:sp>
      <p:sp>
        <p:nvSpPr>
          <p:cNvPr id="86" name="AutoShape 44"/>
          <p:cNvSpPr>
            <a:spLocks noChangeArrowheads="1"/>
          </p:cNvSpPr>
          <p:nvPr/>
        </p:nvSpPr>
        <p:spPr bwMode="auto">
          <a:xfrm flipH="1">
            <a:off x="3584849" y="2276872"/>
            <a:ext cx="1008000" cy="43204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CF6FE"/>
              </a:gs>
              <a:gs pos="100000">
                <a:srgbClr val="CADFFE"/>
              </a:gs>
            </a:gsLst>
            <a:lin ang="5400000" scaled="1"/>
          </a:gradFill>
          <a:ln w="9525">
            <a:solidFill>
              <a:srgbClr val="A9D7F9"/>
            </a:solidFill>
            <a:round/>
            <a:headEnd/>
            <a:tailEnd/>
          </a:ln>
        </p:spPr>
        <p:txBody>
          <a:bodyPr lIns="54000" rIns="54000" anchor="ctr"/>
          <a:lstStyle/>
          <a:p>
            <a:pPr algn="ctr" latinLnBrk="0">
              <a:buFont typeface="Wingdings" pitchFamily="2" charset="2"/>
              <a:buNone/>
            </a:pP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입하관리</a:t>
            </a:r>
          </a:p>
        </p:txBody>
      </p:sp>
      <p:cxnSp>
        <p:nvCxnSpPr>
          <p:cNvPr id="87" name="꺾인 연결선 86"/>
          <p:cNvCxnSpPr>
            <a:stCxn id="85" idx="2"/>
            <a:endCxn id="92" idx="0"/>
          </p:cNvCxnSpPr>
          <p:nvPr/>
        </p:nvCxnSpPr>
        <p:spPr bwMode="auto">
          <a:xfrm rot="5400000">
            <a:off x="5366991" y="3447002"/>
            <a:ext cx="468052" cy="72008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8" name="AutoShape 44"/>
          <p:cNvSpPr>
            <a:spLocks noChangeArrowheads="1"/>
          </p:cNvSpPr>
          <p:nvPr/>
        </p:nvSpPr>
        <p:spPr bwMode="auto">
          <a:xfrm flipH="1">
            <a:off x="7473279" y="3989384"/>
            <a:ext cx="1008000" cy="43204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CF6FE"/>
              </a:gs>
              <a:gs pos="100000">
                <a:srgbClr val="CADFFE"/>
              </a:gs>
            </a:gsLst>
            <a:lin ang="5400000" scaled="1"/>
          </a:gradFill>
          <a:ln w="9525">
            <a:solidFill>
              <a:srgbClr val="A9D7F9"/>
            </a:solidFill>
            <a:round/>
            <a:headEnd/>
            <a:tailEnd/>
          </a:ln>
        </p:spPr>
        <p:txBody>
          <a:bodyPr lIns="54000" rIns="54000" anchor="ctr"/>
          <a:lstStyle/>
          <a:p>
            <a:pPr algn="ctr" latinLnBrk="0">
              <a:buFont typeface="Wingdings" pitchFamily="2" charset="2"/>
              <a:buNone/>
            </a:pP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재고관리</a:t>
            </a:r>
          </a:p>
        </p:txBody>
      </p:sp>
      <p:cxnSp>
        <p:nvCxnSpPr>
          <p:cNvPr id="89" name="꺾인 연결선 12"/>
          <p:cNvCxnSpPr>
            <a:stCxn id="111" idx="1"/>
            <a:endCxn id="88" idx="0"/>
          </p:cNvCxnSpPr>
          <p:nvPr/>
        </p:nvCxnSpPr>
        <p:spPr bwMode="auto">
          <a:xfrm>
            <a:off x="6609073" y="2492896"/>
            <a:ext cx="1368206" cy="149648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0" name="AutoShape 44"/>
          <p:cNvSpPr>
            <a:spLocks noChangeArrowheads="1"/>
          </p:cNvSpPr>
          <p:nvPr/>
        </p:nvSpPr>
        <p:spPr bwMode="auto">
          <a:xfrm flipH="1">
            <a:off x="6393272" y="5733256"/>
            <a:ext cx="1080000" cy="432048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9D7F9"/>
            </a:solidFill>
            <a:round/>
            <a:headEnd/>
            <a:tailEnd/>
          </a:ln>
        </p:spPr>
        <p:txBody>
          <a:bodyPr lIns="54000" rIns="54000" anchor="ctr"/>
          <a:lstStyle/>
          <a:p>
            <a:pPr algn="ctr" latinLnBrk="0">
              <a:buFont typeface="Wingdings" pitchFamily="2" charset="2"/>
              <a:buNone/>
            </a:pP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시스템관리</a:t>
            </a:r>
          </a:p>
        </p:txBody>
      </p:sp>
      <p:sp>
        <p:nvSpPr>
          <p:cNvPr id="91" name="AutoShape 44"/>
          <p:cNvSpPr>
            <a:spLocks noChangeArrowheads="1"/>
          </p:cNvSpPr>
          <p:nvPr/>
        </p:nvSpPr>
        <p:spPr bwMode="auto">
          <a:xfrm flipH="1">
            <a:off x="3584849" y="4797152"/>
            <a:ext cx="1008000" cy="43204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CF6FE"/>
              </a:gs>
              <a:gs pos="100000">
                <a:srgbClr val="CADFFE"/>
              </a:gs>
            </a:gsLst>
            <a:lin ang="5400000" scaled="1"/>
          </a:gradFill>
          <a:ln w="9525">
            <a:solidFill>
              <a:srgbClr val="A9D7F9"/>
            </a:solidFill>
            <a:round/>
            <a:headEnd/>
            <a:tailEnd/>
          </a:ln>
        </p:spPr>
        <p:txBody>
          <a:bodyPr lIns="54000" rIns="54000" anchor="ctr"/>
          <a:lstStyle/>
          <a:p>
            <a:pPr algn="ctr" latinLnBrk="0">
              <a:buFont typeface="Wingdings" pitchFamily="2" charset="2"/>
              <a:buNone/>
            </a:pP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출하관리</a:t>
            </a:r>
          </a:p>
        </p:txBody>
      </p:sp>
      <p:sp>
        <p:nvSpPr>
          <p:cNvPr id="92" name="AutoShape 44"/>
          <p:cNvSpPr>
            <a:spLocks noChangeArrowheads="1"/>
          </p:cNvSpPr>
          <p:nvPr/>
        </p:nvSpPr>
        <p:spPr bwMode="auto">
          <a:xfrm flipH="1">
            <a:off x="4736976" y="4041068"/>
            <a:ext cx="1008000" cy="43204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CF6FE"/>
              </a:gs>
              <a:gs pos="100000">
                <a:srgbClr val="CADFFE"/>
              </a:gs>
            </a:gsLst>
            <a:lin ang="5400000" scaled="1"/>
          </a:gradFill>
          <a:ln w="9525">
            <a:solidFill>
              <a:srgbClr val="A9D7F9"/>
            </a:solidFill>
            <a:round/>
            <a:headEnd/>
            <a:tailEnd/>
          </a:ln>
        </p:spPr>
        <p:txBody>
          <a:bodyPr lIns="54000" rIns="54000" anchor="ctr"/>
          <a:lstStyle/>
          <a:p>
            <a:pPr algn="ctr" latinLnBrk="0">
              <a:buFont typeface="Wingdings" pitchFamily="2" charset="2"/>
              <a:buNone/>
            </a:pP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출하예정</a:t>
            </a:r>
          </a:p>
        </p:txBody>
      </p:sp>
      <p:sp>
        <p:nvSpPr>
          <p:cNvPr id="93" name="AutoShape 44"/>
          <p:cNvSpPr>
            <a:spLocks noChangeArrowheads="1"/>
          </p:cNvSpPr>
          <p:nvPr/>
        </p:nvSpPr>
        <p:spPr bwMode="auto">
          <a:xfrm flipH="1">
            <a:off x="5529065" y="4797152"/>
            <a:ext cx="1008000" cy="43204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CF6FE"/>
              </a:gs>
              <a:gs pos="100000">
                <a:srgbClr val="CADFFE"/>
              </a:gs>
            </a:gsLst>
            <a:lin ang="5400000" scaled="1"/>
          </a:gradFill>
          <a:ln w="9525">
            <a:solidFill>
              <a:srgbClr val="A9D7F9"/>
            </a:solidFill>
            <a:round/>
            <a:headEnd/>
            <a:tailEnd/>
          </a:ln>
        </p:spPr>
        <p:txBody>
          <a:bodyPr lIns="54000" rIns="54000" anchor="ctr"/>
          <a:lstStyle/>
          <a:p>
            <a:pPr algn="ctr" latinLnBrk="0">
              <a:buFont typeface="Wingdings" pitchFamily="2" charset="2"/>
              <a:buNone/>
            </a:pP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출고관리</a:t>
            </a:r>
          </a:p>
        </p:txBody>
      </p:sp>
      <p:cxnSp>
        <p:nvCxnSpPr>
          <p:cNvPr id="94" name="꺾인 연결선 12"/>
          <p:cNvCxnSpPr>
            <a:stCxn id="92" idx="1"/>
            <a:endCxn id="93" idx="0"/>
          </p:cNvCxnSpPr>
          <p:nvPr/>
        </p:nvCxnSpPr>
        <p:spPr bwMode="auto">
          <a:xfrm>
            <a:off x="5744976" y="4257092"/>
            <a:ext cx="288089" cy="54006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5" name="꺾인 연결선 12"/>
          <p:cNvCxnSpPr>
            <a:stCxn id="88" idx="3"/>
            <a:endCxn id="93" idx="1"/>
          </p:cNvCxnSpPr>
          <p:nvPr/>
        </p:nvCxnSpPr>
        <p:spPr bwMode="auto">
          <a:xfrm rot="10800000" flipV="1">
            <a:off x="6537065" y="4205408"/>
            <a:ext cx="936214" cy="807768"/>
          </a:xfrm>
          <a:prstGeom prst="bentConnector3">
            <a:avLst>
              <a:gd name="adj1" fmla="val 3473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6" name="AutoShape 44"/>
          <p:cNvSpPr>
            <a:spLocks noChangeArrowheads="1"/>
          </p:cNvSpPr>
          <p:nvPr/>
        </p:nvSpPr>
        <p:spPr bwMode="auto">
          <a:xfrm flipH="1">
            <a:off x="6537176" y="3140968"/>
            <a:ext cx="1080119" cy="432048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9D7F9"/>
            </a:solidFill>
            <a:round/>
            <a:headEnd/>
            <a:tailEnd/>
          </a:ln>
        </p:spPr>
        <p:txBody>
          <a:bodyPr lIns="54000" rIns="54000" anchor="ctr"/>
          <a:lstStyle/>
          <a:p>
            <a:pPr algn="ctr" latinLnBrk="0">
              <a:buFont typeface="Wingdings" pitchFamily="2" charset="2"/>
              <a:buNone/>
            </a:pP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유통가공</a:t>
            </a:r>
          </a:p>
        </p:txBody>
      </p:sp>
      <p:sp>
        <p:nvSpPr>
          <p:cNvPr id="98" name="AutoShape 44"/>
          <p:cNvSpPr>
            <a:spLocks noChangeArrowheads="1"/>
          </p:cNvSpPr>
          <p:nvPr/>
        </p:nvSpPr>
        <p:spPr bwMode="auto">
          <a:xfrm flipH="1">
            <a:off x="4845044" y="5733256"/>
            <a:ext cx="1080120" cy="432048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9D7F9"/>
            </a:solidFill>
            <a:round/>
            <a:headEnd/>
            <a:tailEnd/>
          </a:ln>
        </p:spPr>
        <p:txBody>
          <a:bodyPr lIns="54000" rIns="54000" anchor="ctr"/>
          <a:lstStyle/>
          <a:p>
            <a:pPr algn="ctr" latinLnBrk="0">
              <a:buFont typeface="Wingdings" pitchFamily="2" charset="2"/>
              <a:buNone/>
            </a:pP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마스터관리</a:t>
            </a:r>
          </a:p>
        </p:txBody>
      </p:sp>
      <p:sp>
        <p:nvSpPr>
          <p:cNvPr id="99" name="AutoShape 44"/>
          <p:cNvSpPr>
            <a:spLocks noChangeArrowheads="1"/>
          </p:cNvSpPr>
          <p:nvPr/>
        </p:nvSpPr>
        <p:spPr bwMode="auto">
          <a:xfrm flipH="1">
            <a:off x="4376937" y="3140968"/>
            <a:ext cx="1008000" cy="432048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9D7F9"/>
            </a:solidFill>
            <a:round/>
            <a:headEnd/>
            <a:tailEnd/>
          </a:ln>
        </p:spPr>
        <p:txBody>
          <a:bodyPr lIns="54000" rIns="54000" anchor="ctr"/>
          <a:lstStyle/>
          <a:p>
            <a:pPr algn="ctr" latinLnBrk="0">
              <a:buFont typeface="Wingdings" pitchFamily="2" charset="2"/>
              <a:buNone/>
            </a:pP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반품관리</a:t>
            </a:r>
          </a:p>
        </p:txBody>
      </p:sp>
      <p:sp>
        <p:nvSpPr>
          <p:cNvPr id="101" name="AutoShape 89"/>
          <p:cNvSpPr>
            <a:spLocks noChangeArrowheads="1"/>
          </p:cNvSpPr>
          <p:nvPr/>
        </p:nvSpPr>
        <p:spPr bwMode="auto">
          <a:xfrm flipH="1">
            <a:off x="776536" y="1556793"/>
            <a:ext cx="1152127" cy="4824535"/>
          </a:xfrm>
          <a:prstGeom prst="roundRect">
            <a:avLst>
              <a:gd name="adj" fmla="val 27796"/>
            </a:avLst>
          </a:prstGeom>
          <a:noFill/>
          <a:ln w="9525">
            <a:solidFill>
              <a:srgbClr val="808080"/>
            </a:solidFill>
            <a:round/>
            <a:headEnd/>
            <a:tailEnd/>
          </a:ln>
        </p:spPr>
        <p:txBody>
          <a:bodyPr lIns="54000" rIns="540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03" name="AutoShape 44"/>
          <p:cNvSpPr>
            <a:spLocks noChangeArrowheads="1"/>
          </p:cNvSpPr>
          <p:nvPr/>
        </p:nvSpPr>
        <p:spPr bwMode="auto">
          <a:xfrm flipH="1">
            <a:off x="920600" y="4293096"/>
            <a:ext cx="864000" cy="3600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A9D7F9"/>
            </a:solidFill>
            <a:round/>
            <a:headEnd/>
            <a:tailEnd/>
          </a:ln>
        </p:spPr>
        <p:txBody>
          <a:bodyPr lIns="54000" rIns="54000" anchor="ctr"/>
          <a:lstStyle/>
          <a:p>
            <a:pPr algn="ctr" latinLnBrk="0">
              <a:buFont typeface="Wingdings" pitchFamily="2" charset="2"/>
              <a:buNone/>
            </a:pPr>
            <a:r>
              <a:rPr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Purchase</a:t>
            </a:r>
            <a:endParaRPr lang="ko-KR" altLang="en-US" sz="11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04" name="AutoShape 44"/>
          <p:cNvSpPr>
            <a:spLocks noChangeArrowheads="1"/>
          </p:cNvSpPr>
          <p:nvPr/>
        </p:nvSpPr>
        <p:spPr bwMode="auto">
          <a:xfrm flipH="1">
            <a:off x="920600" y="4833176"/>
            <a:ext cx="864000" cy="3600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A9D7F9"/>
            </a:solidFill>
            <a:round/>
            <a:headEnd/>
            <a:tailEnd/>
          </a:ln>
        </p:spPr>
        <p:txBody>
          <a:bodyPr lIns="54000" rIns="54000" anchor="ctr"/>
          <a:lstStyle/>
          <a:p>
            <a:pPr algn="ctr" latinLnBrk="0">
              <a:buFont typeface="Wingdings" pitchFamily="2" charset="2"/>
              <a:buNone/>
            </a:pPr>
            <a:r>
              <a:rPr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Sales</a:t>
            </a:r>
            <a:endParaRPr lang="ko-KR" altLang="en-US" sz="11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05" name="AutoShape 44"/>
          <p:cNvSpPr>
            <a:spLocks noChangeArrowheads="1"/>
          </p:cNvSpPr>
          <p:nvPr/>
        </p:nvSpPr>
        <p:spPr bwMode="auto">
          <a:xfrm flipH="1">
            <a:off x="2432721" y="2132856"/>
            <a:ext cx="504056" cy="3528392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A9D7F9"/>
            </a:solidFill>
            <a:round/>
            <a:headEnd/>
            <a:tailEnd/>
          </a:ln>
        </p:spPr>
        <p:txBody>
          <a:bodyPr lIns="54000" rIns="54000" anchor="ctr"/>
          <a:lstStyle/>
          <a:p>
            <a:pPr algn="ctr" latinLnBrk="0">
              <a:buFont typeface="Wingdings" pitchFamily="2" charset="2"/>
              <a:buNone/>
            </a:pP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인</a:t>
            </a: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ctr" latinLnBrk="0">
              <a:buFont typeface="Wingdings" pitchFamily="2" charset="2"/>
              <a:buNone/>
            </a:pP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터</a:t>
            </a: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ctr" latinLnBrk="0">
              <a:buFont typeface="Wingdings" pitchFamily="2" charset="2"/>
              <a:buNone/>
            </a:pP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페</a:t>
            </a: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ctr" latinLnBrk="0">
              <a:buFont typeface="Wingdings" pitchFamily="2" charset="2"/>
              <a:buNone/>
            </a:pP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이</a:t>
            </a: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ctr" latinLnBrk="0">
              <a:buFont typeface="Wingdings" pitchFamily="2" charset="2"/>
              <a:buNone/>
            </a:pP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스</a:t>
            </a: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ctr" latinLnBrk="0">
              <a:buFont typeface="Wingdings" pitchFamily="2" charset="2"/>
              <a:buNone/>
            </a:pP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ctr" latinLnBrk="0">
              <a:buFont typeface="Wingdings" pitchFamily="2" charset="2"/>
              <a:buNone/>
            </a:pP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관리</a:t>
            </a:r>
          </a:p>
        </p:txBody>
      </p:sp>
      <p:sp>
        <p:nvSpPr>
          <p:cNvPr id="106" name="AutoShape 44"/>
          <p:cNvSpPr>
            <a:spLocks noChangeArrowheads="1"/>
          </p:cNvSpPr>
          <p:nvPr/>
        </p:nvSpPr>
        <p:spPr bwMode="auto">
          <a:xfrm flipH="1">
            <a:off x="920553" y="2312876"/>
            <a:ext cx="864095" cy="36004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A9D7F9"/>
            </a:solidFill>
            <a:round/>
            <a:headEnd/>
            <a:tailEnd/>
          </a:ln>
        </p:spPr>
        <p:txBody>
          <a:bodyPr lIns="54000" rIns="54000" anchor="ctr"/>
          <a:lstStyle/>
          <a:p>
            <a:pPr algn="ctr" latinLnBrk="0">
              <a:buFont typeface="Wingdings" pitchFamily="2" charset="2"/>
              <a:buNone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생산지시</a:t>
            </a:r>
          </a:p>
        </p:txBody>
      </p:sp>
      <p:sp>
        <p:nvSpPr>
          <p:cNvPr id="107" name="AutoShape 44"/>
          <p:cNvSpPr>
            <a:spLocks noChangeArrowheads="1"/>
          </p:cNvSpPr>
          <p:nvPr/>
        </p:nvSpPr>
        <p:spPr bwMode="auto">
          <a:xfrm flipH="1">
            <a:off x="920600" y="3645024"/>
            <a:ext cx="864000" cy="3600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A9D7F9"/>
            </a:solidFill>
            <a:round/>
            <a:headEnd/>
            <a:tailEnd/>
          </a:ln>
        </p:spPr>
        <p:txBody>
          <a:bodyPr lIns="54000" rIns="54000" anchor="ctr"/>
          <a:lstStyle/>
          <a:p>
            <a:pPr algn="ctr" latinLnBrk="0">
              <a:buFont typeface="Wingdings" pitchFamily="2" charset="2"/>
              <a:buNone/>
            </a:pPr>
            <a:r>
              <a:rPr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Shipment</a:t>
            </a:r>
          </a:p>
          <a:p>
            <a:pPr algn="ctr" latinLnBrk="0">
              <a:buFont typeface="Wingdings" pitchFamily="2" charset="2"/>
              <a:buNone/>
            </a:pPr>
            <a:r>
              <a:rPr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Order</a:t>
            </a:r>
            <a:endParaRPr lang="ko-KR" altLang="en-US" sz="11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cxnSp>
        <p:nvCxnSpPr>
          <p:cNvPr id="108" name="직선 화살표 연결선 107"/>
          <p:cNvCxnSpPr>
            <a:stCxn id="106" idx="1"/>
            <a:endCxn id="86" idx="3"/>
          </p:cNvCxnSpPr>
          <p:nvPr/>
        </p:nvCxnSpPr>
        <p:spPr bwMode="auto">
          <a:xfrm>
            <a:off x="1784648" y="2492896"/>
            <a:ext cx="1800201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9" name="AutoShape 44"/>
          <p:cNvSpPr>
            <a:spLocks noChangeArrowheads="1"/>
          </p:cNvSpPr>
          <p:nvPr/>
        </p:nvSpPr>
        <p:spPr bwMode="auto">
          <a:xfrm flipH="1">
            <a:off x="920600" y="5373216"/>
            <a:ext cx="864000" cy="3600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A9D7F9"/>
            </a:solidFill>
            <a:round/>
            <a:headEnd/>
            <a:tailEnd/>
          </a:ln>
        </p:spPr>
        <p:txBody>
          <a:bodyPr lIns="54000" rIns="54000" anchor="ctr"/>
          <a:lstStyle/>
          <a:p>
            <a:pPr algn="ctr" latinLnBrk="0">
              <a:buFont typeface="Wingdings" pitchFamily="2" charset="2"/>
              <a:buNone/>
            </a:pPr>
            <a:r>
              <a:rPr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Inventory</a:t>
            </a:r>
            <a:endParaRPr lang="ko-KR" altLang="en-US" sz="11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cxnSp>
        <p:nvCxnSpPr>
          <p:cNvPr id="110" name="꺾인 연결선 43"/>
          <p:cNvCxnSpPr>
            <a:stCxn id="107" idx="1"/>
            <a:endCxn id="92" idx="3"/>
          </p:cNvCxnSpPr>
          <p:nvPr/>
        </p:nvCxnSpPr>
        <p:spPr bwMode="auto">
          <a:xfrm>
            <a:off x="1784600" y="3825024"/>
            <a:ext cx="2952376" cy="432068"/>
          </a:xfrm>
          <a:prstGeom prst="bentConnector3">
            <a:avLst>
              <a:gd name="adj1" fmla="val 4354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1" name="AutoShape 44"/>
          <p:cNvSpPr>
            <a:spLocks noChangeArrowheads="1"/>
          </p:cNvSpPr>
          <p:nvPr/>
        </p:nvSpPr>
        <p:spPr bwMode="auto">
          <a:xfrm flipH="1">
            <a:off x="5601073" y="2276872"/>
            <a:ext cx="1008000" cy="43204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CF6FE"/>
              </a:gs>
              <a:gs pos="100000">
                <a:srgbClr val="CADFFE"/>
              </a:gs>
            </a:gsLst>
            <a:lin ang="5400000" scaled="1"/>
          </a:gradFill>
          <a:ln w="9525">
            <a:solidFill>
              <a:srgbClr val="A9D7F9"/>
            </a:solidFill>
            <a:round/>
            <a:headEnd/>
            <a:tailEnd/>
          </a:ln>
        </p:spPr>
        <p:txBody>
          <a:bodyPr lIns="54000" rIns="54000" anchor="ctr"/>
          <a:lstStyle/>
          <a:p>
            <a:pPr algn="ctr" latinLnBrk="0">
              <a:buFont typeface="Wingdings" pitchFamily="2" charset="2"/>
              <a:buNone/>
            </a:pP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입고관리</a:t>
            </a:r>
          </a:p>
        </p:txBody>
      </p:sp>
      <p:sp>
        <p:nvSpPr>
          <p:cNvPr id="112" name="AutoShape 89"/>
          <p:cNvSpPr>
            <a:spLocks noChangeArrowheads="1"/>
          </p:cNvSpPr>
          <p:nvPr/>
        </p:nvSpPr>
        <p:spPr bwMode="auto">
          <a:xfrm flipH="1">
            <a:off x="8442772" y="2636912"/>
            <a:ext cx="432048" cy="1080120"/>
          </a:xfrm>
          <a:prstGeom prst="roundRect">
            <a:avLst>
              <a:gd name="adj" fmla="val 27796"/>
            </a:avLst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lIns="54000" rIns="540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cxnSp>
        <p:nvCxnSpPr>
          <p:cNvPr id="113" name="직선 화살표 연결선 112"/>
          <p:cNvCxnSpPr>
            <a:stCxn id="86" idx="1"/>
            <a:endCxn id="111" idx="3"/>
          </p:cNvCxnSpPr>
          <p:nvPr/>
        </p:nvCxnSpPr>
        <p:spPr bwMode="auto">
          <a:xfrm>
            <a:off x="4592849" y="2492896"/>
            <a:ext cx="1008224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4" name="꺾인 연결선 12"/>
          <p:cNvCxnSpPr>
            <a:endCxn id="103" idx="1"/>
          </p:cNvCxnSpPr>
          <p:nvPr/>
        </p:nvCxnSpPr>
        <p:spPr bwMode="auto">
          <a:xfrm rot="10800000" flipV="1">
            <a:off x="1784600" y="4365104"/>
            <a:ext cx="2016272" cy="107992"/>
          </a:xfrm>
          <a:prstGeom prst="bentConnector3">
            <a:avLst>
              <a:gd name="adj1" fmla="val 39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5" name="직선 화살표 연결선 114"/>
          <p:cNvCxnSpPr>
            <a:stCxn id="93" idx="3"/>
            <a:endCxn id="91" idx="1"/>
          </p:cNvCxnSpPr>
          <p:nvPr/>
        </p:nvCxnSpPr>
        <p:spPr bwMode="auto">
          <a:xfrm rot="10800000">
            <a:off x="4592849" y="5013176"/>
            <a:ext cx="936216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6" name="꺾인 연결선 12"/>
          <p:cNvCxnSpPr>
            <a:endCxn id="88" idx="2"/>
          </p:cNvCxnSpPr>
          <p:nvPr/>
        </p:nvCxnSpPr>
        <p:spPr bwMode="auto">
          <a:xfrm rot="16200000" flipV="1">
            <a:off x="7321396" y="5077315"/>
            <a:ext cx="1311824" cy="5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17" name="직선 화살표 연결선 116"/>
          <p:cNvCxnSpPr>
            <a:stCxn id="91" idx="3"/>
            <a:endCxn id="104" idx="1"/>
          </p:cNvCxnSpPr>
          <p:nvPr/>
        </p:nvCxnSpPr>
        <p:spPr bwMode="auto">
          <a:xfrm rot="10800000">
            <a:off x="1784601" y="5013176"/>
            <a:ext cx="1800249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8" name="꺾인 연결선 12"/>
          <p:cNvCxnSpPr/>
          <p:nvPr/>
        </p:nvCxnSpPr>
        <p:spPr bwMode="auto">
          <a:xfrm rot="16200000" flipH="1">
            <a:off x="4232919" y="4581128"/>
            <a:ext cx="432050" cy="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19" name="Picture 25" descr="CHD_Fiv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24305" y="2708920"/>
            <a:ext cx="273174" cy="724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0" name="Text Box 30"/>
          <p:cNvSpPr txBox="1">
            <a:spLocks noChangeArrowheads="1"/>
          </p:cNvSpPr>
          <p:nvPr/>
        </p:nvSpPr>
        <p:spPr bwMode="auto">
          <a:xfrm>
            <a:off x="8336856" y="3383086"/>
            <a:ext cx="648593" cy="2619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rgbClr val="00CC99">
                <a:gamma/>
                <a:shade val="60000"/>
                <a:invGamma/>
              </a:srgbClr>
            </a:prstShdw>
          </a:effectLst>
        </p:spPr>
        <p:txBody>
          <a:bodyPr wrap="square" lIns="0" tIns="0" r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/>
              </a:rPr>
              <a:t>PDA</a:t>
            </a:r>
          </a:p>
        </p:txBody>
      </p:sp>
      <p:cxnSp>
        <p:nvCxnSpPr>
          <p:cNvPr id="121" name="꺾인 연결선 120"/>
          <p:cNvCxnSpPr>
            <a:stCxn id="109" idx="1"/>
          </p:cNvCxnSpPr>
          <p:nvPr/>
        </p:nvCxnSpPr>
        <p:spPr bwMode="auto">
          <a:xfrm flipV="1">
            <a:off x="1784600" y="4437112"/>
            <a:ext cx="5904705" cy="1116104"/>
          </a:xfrm>
          <a:prstGeom prst="bentConnector3">
            <a:avLst>
              <a:gd name="adj1" fmla="val 10016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none"/>
          </a:ln>
          <a:effectLst/>
        </p:spPr>
      </p:cxnSp>
      <p:sp>
        <p:nvSpPr>
          <p:cNvPr id="122" name="AutoShape 44"/>
          <p:cNvSpPr>
            <a:spLocks noChangeArrowheads="1"/>
          </p:cNvSpPr>
          <p:nvPr/>
        </p:nvSpPr>
        <p:spPr bwMode="auto">
          <a:xfrm flipH="1">
            <a:off x="920600" y="2852936"/>
            <a:ext cx="864000" cy="3600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A9D7F9"/>
            </a:solidFill>
            <a:round/>
            <a:headEnd/>
            <a:tailEnd/>
          </a:ln>
        </p:spPr>
        <p:txBody>
          <a:bodyPr lIns="54000" rIns="54000" anchor="ctr"/>
          <a:lstStyle/>
          <a:p>
            <a:pPr algn="ctr" latinLnBrk="0">
              <a:buFont typeface="Wingdings" pitchFamily="2" charset="2"/>
              <a:buNone/>
            </a:pPr>
            <a:r>
              <a:rPr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Purchase Order</a:t>
            </a:r>
            <a:endParaRPr lang="ko-KR" altLang="en-US" sz="11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cxnSp>
        <p:nvCxnSpPr>
          <p:cNvPr id="123" name="꺾인 연결선 43"/>
          <p:cNvCxnSpPr>
            <a:stCxn id="122" idx="1"/>
            <a:endCxn id="86" idx="3"/>
          </p:cNvCxnSpPr>
          <p:nvPr/>
        </p:nvCxnSpPr>
        <p:spPr bwMode="auto">
          <a:xfrm flipV="1">
            <a:off x="1784600" y="2492896"/>
            <a:ext cx="1800249" cy="540040"/>
          </a:xfrm>
          <a:prstGeom prst="bentConnector3">
            <a:avLst>
              <a:gd name="adj1" fmla="val 7169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4" name="꺾인 연결선 12"/>
          <p:cNvCxnSpPr>
            <a:endCxn id="86" idx="2"/>
          </p:cNvCxnSpPr>
          <p:nvPr/>
        </p:nvCxnSpPr>
        <p:spPr bwMode="auto">
          <a:xfrm rot="16200000" flipV="1">
            <a:off x="3368797" y="3428972"/>
            <a:ext cx="1440160" cy="5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5" name="Text Box 30"/>
          <p:cNvSpPr txBox="1">
            <a:spLocks noChangeArrowheads="1"/>
          </p:cNvSpPr>
          <p:nvPr/>
        </p:nvSpPr>
        <p:spPr bwMode="auto">
          <a:xfrm>
            <a:off x="3800873" y="2996952"/>
            <a:ext cx="288032" cy="6617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rgbClr val="00CC99">
                <a:gamma/>
                <a:shade val="60000"/>
                <a:invGamma/>
              </a:srgbClr>
            </a:prstShdw>
          </a:effectLst>
        </p:spPr>
        <p:txBody>
          <a:bodyPr wrap="square" lIns="0" tIns="0" r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kern="0" dirty="0">
                <a:solidFill>
                  <a:srgbClr val="000000"/>
                </a:solidFill>
                <a:latin typeface="+mn-ea"/>
                <a:ea typeface="+mn-ea"/>
                <a:cs typeface="Arial"/>
              </a:rPr>
              <a:t>이</a:t>
            </a:r>
            <a:endParaRPr lang="en-US" altLang="ko-KR" sz="1000" kern="0" dirty="0">
              <a:solidFill>
                <a:srgbClr val="000000"/>
              </a:solidFill>
              <a:latin typeface="+mn-ea"/>
              <a:ea typeface="+mn-ea"/>
              <a:cs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kern="0" dirty="0">
                <a:solidFill>
                  <a:srgbClr val="000000"/>
                </a:solidFill>
                <a:latin typeface="+mn-ea"/>
                <a:ea typeface="+mn-ea"/>
                <a:cs typeface="Arial"/>
              </a:rPr>
              <a:t>고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/>
              </a:rPr>
              <a:t>입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/>
              </a:rPr>
              <a:t>고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Arial"/>
            </a:endParaRPr>
          </a:p>
        </p:txBody>
      </p:sp>
      <p:sp>
        <p:nvSpPr>
          <p:cNvPr id="126" name="Text Box 30"/>
          <p:cNvSpPr txBox="1">
            <a:spLocks noChangeArrowheads="1"/>
          </p:cNvSpPr>
          <p:nvPr/>
        </p:nvSpPr>
        <p:spPr bwMode="auto">
          <a:xfrm>
            <a:off x="6004546" y="3601591"/>
            <a:ext cx="936104" cy="3539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rgbClr val="00CC99">
                <a:gamma/>
                <a:shade val="60000"/>
                <a:invGamma/>
              </a:srgbClr>
            </a:prstShdw>
          </a:effectLst>
        </p:spPr>
        <p:txBody>
          <a:bodyPr wrap="square" lIns="0" tIns="0" r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/>
              </a:rPr>
              <a:t>타 물류센터 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/>
              </a:rPr>
              <a:t>이고의뢰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Arial"/>
            </a:endParaRPr>
          </a:p>
        </p:txBody>
      </p:sp>
      <p:sp>
        <p:nvSpPr>
          <p:cNvPr id="127" name="Text Box 30"/>
          <p:cNvSpPr txBox="1">
            <a:spLocks noChangeArrowheads="1"/>
          </p:cNvSpPr>
          <p:nvPr/>
        </p:nvSpPr>
        <p:spPr bwMode="auto">
          <a:xfrm>
            <a:off x="1640633" y="2286397"/>
            <a:ext cx="936104" cy="2000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rgbClr val="00CC99">
                <a:gamma/>
                <a:shade val="60000"/>
                <a:invGamma/>
              </a:srgbClr>
            </a:prstShdw>
          </a:effectLst>
        </p:spPr>
        <p:txBody>
          <a:bodyPr wrap="square" lIns="0" tIns="0" r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kern="0" dirty="0">
                <a:solidFill>
                  <a:srgbClr val="000000"/>
                </a:solidFill>
                <a:latin typeface="+mn-ea"/>
                <a:ea typeface="+mn-ea"/>
                <a:cs typeface="Arial"/>
              </a:rPr>
              <a:t>생산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/>
              </a:rPr>
              <a:t>입고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Arial"/>
            </a:endParaRPr>
          </a:p>
        </p:txBody>
      </p:sp>
      <p:sp>
        <p:nvSpPr>
          <p:cNvPr id="128" name="Text Box 30"/>
          <p:cNvSpPr txBox="1">
            <a:spLocks noChangeArrowheads="1"/>
          </p:cNvSpPr>
          <p:nvPr/>
        </p:nvSpPr>
        <p:spPr bwMode="auto">
          <a:xfrm>
            <a:off x="1640633" y="2824361"/>
            <a:ext cx="936104" cy="2000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rgbClr val="00CC99">
                <a:gamma/>
                <a:shade val="60000"/>
                <a:invGamma/>
              </a:srgbClr>
            </a:prstShdw>
          </a:effectLst>
        </p:spPr>
        <p:txBody>
          <a:bodyPr wrap="square" lIns="0" tIns="0" r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kern="0" dirty="0">
                <a:solidFill>
                  <a:srgbClr val="000000"/>
                </a:solidFill>
                <a:latin typeface="+mn-ea"/>
                <a:ea typeface="+mn-ea"/>
                <a:cs typeface="Arial"/>
              </a:rPr>
              <a:t>구매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/>
              </a:rPr>
              <a:t>입고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Arial"/>
            </a:endParaRPr>
          </a:p>
        </p:txBody>
      </p:sp>
      <p:sp>
        <p:nvSpPr>
          <p:cNvPr id="236" name="Text Box 30"/>
          <p:cNvSpPr txBox="1">
            <a:spLocks noChangeArrowheads="1"/>
          </p:cNvSpPr>
          <p:nvPr/>
        </p:nvSpPr>
        <p:spPr bwMode="auto">
          <a:xfrm>
            <a:off x="1640633" y="3622893"/>
            <a:ext cx="936104" cy="2000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rgbClr val="00CC99">
                <a:gamma/>
                <a:shade val="60000"/>
                <a:invGamma/>
              </a:srgbClr>
            </a:prstShdw>
          </a:effectLst>
        </p:spPr>
        <p:txBody>
          <a:bodyPr wrap="square" lIns="0" tIns="0" r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/>
              </a:rPr>
              <a:t>주문정보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Arial"/>
            </a:endParaRPr>
          </a:p>
        </p:txBody>
      </p:sp>
      <p:sp>
        <p:nvSpPr>
          <p:cNvPr id="237" name="AutoShape 43"/>
          <p:cNvSpPr>
            <a:spLocks noChangeArrowheads="1"/>
          </p:cNvSpPr>
          <p:nvPr/>
        </p:nvSpPr>
        <p:spPr bwMode="auto">
          <a:xfrm>
            <a:off x="2720752" y="1412776"/>
            <a:ext cx="5760640" cy="326863"/>
          </a:xfrm>
          <a:prstGeom prst="roundRect">
            <a:avLst>
              <a:gd name="adj" fmla="val 50000"/>
            </a:avLst>
          </a:prstGeom>
          <a:solidFill>
            <a:srgbClr val="2B637F"/>
          </a:solidFill>
          <a:ln w="34925" algn="ctr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  <a:cs typeface="Arial"/>
              </a:rPr>
              <a:t>WMS (Warehouse Management System)</a:t>
            </a:r>
            <a:endParaRPr lang="ko-KR" altLang="ko-KR" sz="18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238" name="AutoShape 90"/>
          <p:cNvSpPr>
            <a:spLocks noChangeArrowheads="1"/>
          </p:cNvSpPr>
          <p:nvPr/>
        </p:nvSpPr>
        <p:spPr bwMode="gray">
          <a:xfrm>
            <a:off x="920553" y="1700864"/>
            <a:ext cx="864096" cy="504000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rgbClr val="AAC0C0">
                  <a:shade val="51000"/>
                  <a:satMod val="130000"/>
                </a:srgbClr>
              </a:gs>
              <a:gs pos="80000">
                <a:srgbClr val="AAC0C0">
                  <a:shade val="93000"/>
                  <a:satMod val="130000"/>
                </a:srgbClr>
              </a:gs>
              <a:gs pos="100000">
                <a:srgbClr val="AAC0C0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ctr"/>
          <a:lstStyle/>
          <a:p>
            <a:pPr algn="ctr" latinLnBrk="0"/>
            <a:r>
              <a:rPr lang="en-US" altLang="ko-KR" sz="1400" b="1" dirty="0">
                <a:solidFill>
                  <a:srgbClr val="FFFFFF"/>
                </a:solidFill>
                <a:latin typeface="+mn-ea"/>
                <a:ea typeface="+mn-ea"/>
              </a:rPr>
              <a:t>Legacy</a:t>
            </a:r>
          </a:p>
          <a:p>
            <a:pPr algn="ctr" latinLnBrk="0"/>
            <a:r>
              <a:rPr kumimoji="0" lang="en-US" altLang="ko-KR" sz="1400" b="1" dirty="0">
                <a:solidFill>
                  <a:srgbClr val="FFFFFF"/>
                </a:solidFill>
                <a:latin typeface="+mn-ea"/>
                <a:ea typeface="+mn-ea"/>
              </a:rPr>
              <a:t>System</a:t>
            </a:r>
            <a:endParaRPr kumimoji="0" lang="ko-KR" altLang="en-US" sz="1400" b="1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239" name="AutoShape 90"/>
          <p:cNvSpPr>
            <a:spLocks noChangeArrowheads="1"/>
          </p:cNvSpPr>
          <p:nvPr/>
        </p:nvSpPr>
        <p:spPr bwMode="gray">
          <a:xfrm>
            <a:off x="8193361" y="1988840"/>
            <a:ext cx="864096" cy="504056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rgbClr val="AAC0C0">
                  <a:shade val="51000"/>
                  <a:satMod val="130000"/>
                </a:srgbClr>
              </a:gs>
              <a:gs pos="80000">
                <a:srgbClr val="AAC0C0">
                  <a:shade val="93000"/>
                  <a:satMod val="130000"/>
                </a:srgbClr>
              </a:gs>
              <a:gs pos="100000">
                <a:srgbClr val="AAC0C0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ctr"/>
          <a:lstStyle/>
          <a:p>
            <a:pPr algn="ctr" latinLnBrk="0"/>
            <a:r>
              <a:rPr lang="ko-KR" altLang="en-US" sz="1400" b="1" dirty="0">
                <a:solidFill>
                  <a:srgbClr val="FFFFFF"/>
                </a:solidFill>
                <a:latin typeface="+mn-ea"/>
                <a:ea typeface="+mn-ea"/>
              </a:rPr>
              <a:t>물류설비</a:t>
            </a:r>
            <a:endParaRPr lang="en-US" altLang="ko-KR" sz="1400" b="1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cxnSp>
        <p:nvCxnSpPr>
          <p:cNvPr id="240" name="꺾인 연결선 12"/>
          <p:cNvCxnSpPr>
            <a:stCxn id="99" idx="0"/>
            <a:endCxn id="86" idx="2"/>
          </p:cNvCxnSpPr>
          <p:nvPr/>
        </p:nvCxnSpPr>
        <p:spPr bwMode="auto">
          <a:xfrm rot="16200000" flipV="1">
            <a:off x="4268869" y="2528900"/>
            <a:ext cx="432048" cy="7920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1" name="Shape 80"/>
          <p:cNvCxnSpPr>
            <a:stCxn id="96" idx="1"/>
          </p:cNvCxnSpPr>
          <p:nvPr/>
        </p:nvCxnSpPr>
        <p:spPr bwMode="auto">
          <a:xfrm>
            <a:off x="7617295" y="3356992"/>
            <a:ext cx="144017" cy="632392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3" name="Text Box 30"/>
          <p:cNvSpPr txBox="1">
            <a:spLocks noChangeArrowheads="1"/>
          </p:cNvSpPr>
          <p:nvPr/>
        </p:nvSpPr>
        <p:spPr bwMode="auto">
          <a:xfrm>
            <a:off x="1640633" y="4268713"/>
            <a:ext cx="936104" cy="2000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rgbClr val="00CC99">
                <a:gamma/>
                <a:shade val="60000"/>
                <a:invGamma/>
              </a:srgbClr>
            </a:prstShdw>
          </a:effectLst>
        </p:spPr>
        <p:txBody>
          <a:bodyPr wrap="square" lIns="0" tIns="0" r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/>
              </a:rPr>
              <a:t>입하실적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Arial"/>
            </a:endParaRPr>
          </a:p>
        </p:txBody>
      </p:sp>
      <p:sp>
        <p:nvSpPr>
          <p:cNvPr id="244" name="Text Box 30"/>
          <p:cNvSpPr txBox="1">
            <a:spLocks noChangeArrowheads="1"/>
          </p:cNvSpPr>
          <p:nvPr/>
        </p:nvSpPr>
        <p:spPr bwMode="auto">
          <a:xfrm>
            <a:off x="1640633" y="4806677"/>
            <a:ext cx="936104" cy="2000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rgbClr val="00CC99">
                <a:gamma/>
                <a:shade val="60000"/>
                <a:invGamma/>
              </a:srgbClr>
            </a:prstShdw>
          </a:effectLst>
        </p:spPr>
        <p:txBody>
          <a:bodyPr wrap="square" lIns="0" tIns="0" r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/>
              </a:rPr>
              <a:t>출하실적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Arial"/>
            </a:endParaRPr>
          </a:p>
        </p:txBody>
      </p:sp>
      <p:sp>
        <p:nvSpPr>
          <p:cNvPr id="245" name="AutoShape 44"/>
          <p:cNvSpPr>
            <a:spLocks noChangeArrowheads="1"/>
          </p:cNvSpPr>
          <p:nvPr/>
        </p:nvSpPr>
        <p:spPr bwMode="auto">
          <a:xfrm flipH="1">
            <a:off x="3296936" y="5733256"/>
            <a:ext cx="1080000" cy="432048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9D7F9"/>
            </a:solidFill>
            <a:round/>
            <a:headEnd/>
            <a:tailEnd/>
          </a:ln>
        </p:spPr>
        <p:txBody>
          <a:bodyPr lIns="54000" rIns="54000" anchor="ctr"/>
          <a:lstStyle/>
          <a:p>
            <a:pPr algn="ctr" latinLnBrk="0">
              <a:buFont typeface="Wingdings" pitchFamily="2" charset="2"/>
              <a:buNone/>
            </a:pP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Visibility</a:t>
            </a:r>
            <a:endParaRPr lang="ko-KR" altLang="en-US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49" name="Text Box 30"/>
          <p:cNvSpPr txBox="1">
            <a:spLocks noChangeArrowheads="1"/>
          </p:cNvSpPr>
          <p:nvPr/>
        </p:nvSpPr>
        <p:spPr bwMode="auto">
          <a:xfrm>
            <a:off x="1784648" y="5335116"/>
            <a:ext cx="648069" cy="206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rgbClr val="00CC99">
                <a:gamma/>
                <a:shade val="60000"/>
                <a:invGamma/>
              </a:srgbClr>
            </a:prstShdw>
          </a:effectLst>
        </p:spPr>
        <p:txBody>
          <a:bodyPr wrap="square" lIns="0" tIns="0" r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kern="0" dirty="0">
                <a:solidFill>
                  <a:srgbClr val="000000"/>
                </a:solidFill>
                <a:latin typeface="+mn-ea"/>
                <a:ea typeface="+mn-ea"/>
                <a:cs typeface="Arial"/>
              </a:rPr>
              <a:t>재고정보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Arial"/>
            </a:endParaRPr>
          </a:p>
        </p:txBody>
      </p:sp>
      <p:sp>
        <p:nvSpPr>
          <p:cNvPr id="250" name="Freeform 131"/>
          <p:cNvSpPr>
            <a:spLocks/>
          </p:cNvSpPr>
          <p:nvPr/>
        </p:nvSpPr>
        <p:spPr bwMode="auto">
          <a:xfrm>
            <a:off x="4448944" y="4149081"/>
            <a:ext cx="47625" cy="2095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" y="85"/>
              </a:cxn>
              <a:cxn ang="0">
                <a:pos x="0" y="170"/>
              </a:cxn>
            </a:cxnLst>
            <a:rect l="0" t="0" r="r" b="b"/>
            <a:pathLst>
              <a:path w="57" h="170">
                <a:moveTo>
                  <a:pt x="0" y="0"/>
                </a:moveTo>
                <a:cubicBezTo>
                  <a:pt x="28" y="28"/>
                  <a:pt x="57" y="57"/>
                  <a:pt x="57" y="85"/>
                </a:cubicBezTo>
                <a:cubicBezTo>
                  <a:pt x="57" y="113"/>
                  <a:pt x="10" y="156"/>
                  <a:pt x="0" y="17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tIns="0" bIns="0"/>
          <a:lstStyle/>
          <a:p>
            <a:endParaRPr lang="ko-KR" altLang="en-US">
              <a:latin typeface="+mn-ea"/>
              <a:ea typeface="+mn-ea"/>
            </a:endParaRPr>
          </a:p>
        </p:txBody>
      </p:sp>
      <p:cxnSp>
        <p:nvCxnSpPr>
          <p:cNvPr id="251" name="꺾인 연결선 250"/>
          <p:cNvCxnSpPr>
            <a:stCxn id="99" idx="2"/>
          </p:cNvCxnSpPr>
          <p:nvPr/>
        </p:nvCxnSpPr>
        <p:spPr bwMode="auto">
          <a:xfrm rot="5400000">
            <a:off x="4376909" y="3645052"/>
            <a:ext cx="576064" cy="43199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2" name="Freeform 131"/>
          <p:cNvSpPr>
            <a:spLocks/>
          </p:cNvSpPr>
          <p:nvPr/>
        </p:nvSpPr>
        <p:spPr bwMode="auto">
          <a:xfrm>
            <a:off x="3787155" y="4149080"/>
            <a:ext cx="47625" cy="2095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" y="85"/>
              </a:cxn>
              <a:cxn ang="0">
                <a:pos x="0" y="170"/>
              </a:cxn>
            </a:cxnLst>
            <a:rect l="0" t="0" r="r" b="b"/>
            <a:pathLst>
              <a:path w="57" h="170">
                <a:moveTo>
                  <a:pt x="0" y="0"/>
                </a:moveTo>
                <a:cubicBezTo>
                  <a:pt x="28" y="28"/>
                  <a:pt x="57" y="57"/>
                  <a:pt x="57" y="85"/>
                </a:cubicBezTo>
                <a:cubicBezTo>
                  <a:pt x="57" y="113"/>
                  <a:pt x="10" y="156"/>
                  <a:pt x="0" y="17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tIns="0" bIns="0"/>
          <a:lstStyle/>
          <a:p>
            <a:endParaRPr lang="ko-KR" altLang="en-US">
              <a:latin typeface="+mn-ea"/>
              <a:ea typeface="+mn-ea"/>
            </a:endParaRPr>
          </a:p>
        </p:txBody>
      </p:sp>
      <p:cxnSp>
        <p:nvCxnSpPr>
          <p:cNvPr id="253" name="직선 연결선 252"/>
          <p:cNvCxnSpPr>
            <a:endCxn id="252" idx="2"/>
          </p:cNvCxnSpPr>
          <p:nvPr/>
        </p:nvCxnSpPr>
        <p:spPr bwMode="auto">
          <a:xfrm rot="5400000">
            <a:off x="3066990" y="3429085"/>
            <a:ext cx="144033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4" name="Freeform 131"/>
          <p:cNvSpPr>
            <a:spLocks/>
          </p:cNvSpPr>
          <p:nvPr/>
        </p:nvSpPr>
        <p:spPr bwMode="auto">
          <a:xfrm>
            <a:off x="4088904" y="4149080"/>
            <a:ext cx="47625" cy="2095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" y="85"/>
              </a:cxn>
              <a:cxn ang="0">
                <a:pos x="0" y="170"/>
              </a:cxn>
            </a:cxnLst>
            <a:rect l="0" t="0" r="r" b="b"/>
            <a:pathLst>
              <a:path w="57" h="170">
                <a:moveTo>
                  <a:pt x="0" y="0"/>
                </a:moveTo>
                <a:cubicBezTo>
                  <a:pt x="28" y="28"/>
                  <a:pt x="57" y="57"/>
                  <a:pt x="57" y="85"/>
                </a:cubicBezTo>
                <a:cubicBezTo>
                  <a:pt x="57" y="113"/>
                  <a:pt x="10" y="156"/>
                  <a:pt x="0" y="17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tIns="0" bIns="0"/>
          <a:lstStyle/>
          <a:p>
            <a:endParaRPr lang="ko-KR" altLang="en-US">
              <a:latin typeface="+mn-ea"/>
              <a:ea typeface="+mn-ea"/>
            </a:endParaRPr>
          </a:p>
        </p:txBody>
      </p:sp>
      <p:cxnSp>
        <p:nvCxnSpPr>
          <p:cNvPr id="255" name="꺾인 연결선 254"/>
          <p:cNvCxnSpPr>
            <a:endCxn id="91" idx="0"/>
          </p:cNvCxnSpPr>
          <p:nvPr/>
        </p:nvCxnSpPr>
        <p:spPr bwMode="auto">
          <a:xfrm rot="5400000">
            <a:off x="3872854" y="4581102"/>
            <a:ext cx="432046" cy="5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6" name="AutoShape 89"/>
          <p:cNvSpPr>
            <a:spLocks noChangeArrowheads="1"/>
          </p:cNvSpPr>
          <p:nvPr/>
        </p:nvSpPr>
        <p:spPr bwMode="auto">
          <a:xfrm flipH="1">
            <a:off x="8442772" y="4749610"/>
            <a:ext cx="432048" cy="1415693"/>
          </a:xfrm>
          <a:prstGeom prst="roundRect">
            <a:avLst>
              <a:gd name="adj" fmla="val 27796"/>
            </a:avLst>
          </a:pr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lIns="54000" rIns="540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258" name="Text Box 30"/>
          <p:cNvSpPr txBox="1">
            <a:spLocks noChangeArrowheads="1"/>
          </p:cNvSpPr>
          <p:nvPr/>
        </p:nvSpPr>
        <p:spPr bwMode="auto">
          <a:xfrm>
            <a:off x="8336856" y="5595337"/>
            <a:ext cx="648593" cy="3539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rgbClr val="00CC99">
                <a:gamma/>
                <a:shade val="60000"/>
                <a:invGamma/>
              </a:srgbClr>
            </a:prstShdw>
          </a:effectLst>
        </p:spPr>
        <p:txBody>
          <a:bodyPr wrap="square" lIns="0" tIns="0" r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/>
              </a:rPr>
              <a:t>바코드</a:t>
            </a:r>
            <a:endParaRPr kumimoji="0" lang="en-US" altLang="ko-KR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kern="0" dirty="0">
                <a:solidFill>
                  <a:srgbClr val="000000"/>
                </a:solidFill>
                <a:latin typeface="+mn-ea"/>
                <a:ea typeface="+mn-ea"/>
                <a:cs typeface="Arial"/>
              </a:rPr>
              <a:t>프린터</a:t>
            </a:r>
            <a:endParaRPr kumimoji="0" lang="en-US" altLang="ko-KR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Arial"/>
            </a:endParaRPr>
          </a:p>
        </p:txBody>
      </p:sp>
      <p:pic>
        <p:nvPicPr>
          <p:cNvPr id="259" name="Picture 105" descr="CL-408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024" y="5085184"/>
            <a:ext cx="325375" cy="39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직사각형 277"/>
          <p:cNvSpPr>
            <a:spLocks noChangeArrowheads="1"/>
          </p:cNvSpPr>
          <p:nvPr/>
        </p:nvSpPr>
        <p:spPr bwMode="auto">
          <a:xfrm>
            <a:off x="655638" y="764704"/>
            <a:ext cx="85629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400" b="1" dirty="0">
                <a:solidFill>
                  <a:schemeClr val="tx2"/>
                </a:solidFill>
                <a:latin typeface="+mn-ea"/>
                <a:ea typeface="+mn-ea"/>
              </a:rPr>
              <a:t>WMS</a:t>
            </a:r>
            <a:r>
              <a:rPr lang="ko-KR" altLang="en-US" sz="1400" b="1" dirty="0">
                <a:solidFill>
                  <a:schemeClr val="tx2"/>
                </a:solidFill>
                <a:latin typeface="+mn-ea"/>
                <a:ea typeface="+mn-ea"/>
              </a:rPr>
              <a:t>는 인터페이스를 시작으로 입고</a:t>
            </a:r>
            <a:r>
              <a:rPr lang="en-US" altLang="ko-KR" sz="1400" b="1" dirty="0">
                <a:solidFill>
                  <a:schemeClr val="tx2"/>
                </a:solidFill>
                <a:latin typeface="+mn-ea"/>
                <a:ea typeface="+mn-ea"/>
              </a:rPr>
              <a:t>, </a:t>
            </a:r>
            <a:r>
              <a:rPr lang="ko-KR" altLang="en-US" sz="1400" b="1" dirty="0">
                <a:solidFill>
                  <a:schemeClr val="tx2"/>
                </a:solidFill>
                <a:latin typeface="+mn-ea"/>
                <a:ea typeface="+mn-ea"/>
              </a:rPr>
              <a:t>출고</a:t>
            </a:r>
            <a:r>
              <a:rPr lang="en-US" altLang="ko-KR" sz="1400" b="1" dirty="0">
                <a:solidFill>
                  <a:schemeClr val="tx2"/>
                </a:solidFill>
                <a:latin typeface="+mn-ea"/>
                <a:ea typeface="+mn-ea"/>
              </a:rPr>
              <a:t>, </a:t>
            </a:r>
            <a:r>
              <a:rPr lang="ko-KR" altLang="en-US" sz="1400" b="1" dirty="0">
                <a:solidFill>
                  <a:schemeClr val="tx2"/>
                </a:solidFill>
                <a:latin typeface="+mn-ea"/>
                <a:ea typeface="+mn-ea"/>
              </a:rPr>
              <a:t>반품</a:t>
            </a:r>
            <a:r>
              <a:rPr lang="en-US" altLang="ko-KR" sz="1400" b="1" dirty="0">
                <a:solidFill>
                  <a:schemeClr val="tx2"/>
                </a:solidFill>
                <a:latin typeface="+mn-ea"/>
                <a:ea typeface="+mn-ea"/>
              </a:rPr>
              <a:t>, </a:t>
            </a:r>
            <a:r>
              <a:rPr lang="ko-KR" altLang="en-US" sz="1400" b="1" dirty="0">
                <a:solidFill>
                  <a:schemeClr val="tx2"/>
                </a:solidFill>
                <a:latin typeface="+mn-ea"/>
                <a:ea typeface="+mn-ea"/>
              </a:rPr>
              <a:t>재고 일련의 프로세스로 구성하며</a:t>
            </a:r>
            <a:r>
              <a:rPr lang="en-US" altLang="ko-KR" sz="1400" b="1" dirty="0">
                <a:solidFill>
                  <a:schemeClr val="tx2"/>
                </a:solidFill>
                <a:latin typeface="+mn-ea"/>
                <a:ea typeface="+mn-ea"/>
              </a:rPr>
              <a:t>,</a:t>
            </a:r>
            <a:r>
              <a:rPr lang="ko-KR" altLang="en-US" sz="1400" b="1" dirty="0">
                <a:solidFill>
                  <a:schemeClr val="tx2"/>
                </a:solidFill>
                <a:latin typeface="+mn-ea"/>
                <a:ea typeface="+mn-ea"/>
              </a:rPr>
              <a:t> 부가적으로 유통가공</a:t>
            </a:r>
            <a:r>
              <a:rPr lang="en-US" altLang="ko-KR" sz="1400" b="1" dirty="0">
                <a:solidFill>
                  <a:schemeClr val="tx2"/>
                </a:solidFill>
                <a:latin typeface="+mn-ea"/>
                <a:ea typeface="+mn-ea"/>
              </a:rPr>
              <a:t>, </a:t>
            </a:r>
            <a:r>
              <a:rPr lang="ko-KR" altLang="en-US" sz="1400" b="1" dirty="0">
                <a:solidFill>
                  <a:schemeClr val="tx2"/>
                </a:solidFill>
                <a:latin typeface="+mn-ea"/>
                <a:ea typeface="+mn-ea"/>
              </a:rPr>
              <a:t>센터간 </a:t>
            </a:r>
            <a:r>
              <a:rPr lang="ko-KR" altLang="en-US" sz="1400" b="1" dirty="0" err="1">
                <a:solidFill>
                  <a:schemeClr val="tx2"/>
                </a:solidFill>
                <a:latin typeface="+mn-ea"/>
                <a:ea typeface="+mn-ea"/>
              </a:rPr>
              <a:t>이고관리</a:t>
            </a:r>
            <a:r>
              <a:rPr lang="en-US" altLang="ko-KR" sz="1400" b="1" dirty="0">
                <a:solidFill>
                  <a:schemeClr val="tx2"/>
                </a:solidFill>
                <a:latin typeface="+mn-ea"/>
                <a:ea typeface="+mn-ea"/>
              </a:rPr>
              <a:t>, PDA</a:t>
            </a:r>
            <a:r>
              <a:rPr lang="ko-KR" altLang="en-US" sz="1400" b="1" dirty="0">
                <a:solidFill>
                  <a:schemeClr val="tx2"/>
                </a:solidFill>
                <a:latin typeface="+mn-ea"/>
                <a:ea typeface="+mn-ea"/>
              </a:rPr>
              <a:t> 등을 추가 구성 합니다</a:t>
            </a:r>
            <a:r>
              <a:rPr lang="en-US" altLang="ko-KR" sz="1400" b="1" dirty="0">
                <a:solidFill>
                  <a:schemeClr val="tx2"/>
                </a:solidFill>
                <a:latin typeface="+mn-ea"/>
                <a:ea typeface="+mn-ea"/>
              </a:rPr>
              <a:t>.</a:t>
            </a:r>
            <a:endParaRPr lang="ko-KR" altLang="en-US" sz="1400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90053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5. WMS </a:t>
            </a:r>
            <a:r>
              <a:rPr lang="ko-KR" altLang="en-US" dirty="0">
                <a:latin typeface="+mn-ea"/>
                <a:ea typeface="+mn-ea"/>
              </a:rPr>
              <a:t>모듈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구성도</a:t>
            </a:r>
          </a:p>
        </p:txBody>
      </p:sp>
      <p:sp>
        <p:nvSpPr>
          <p:cNvPr id="67" name="직사각형 277"/>
          <p:cNvSpPr>
            <a:spLocks noChangeArrowheads="1"/>
          </p:cNvSpPr>
          <p:nvPr/>
        </p:nvSpPr>
        <p:spPr bwMode="auto">
          <a:xfrm>
            <a:off x="655638" y="764704"/>
            <a:ext cx="85629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1400" b="1" dirty="0">
                <a:solidFill>
                  <a:schemeClr val="tx2"/>
                </a:solidFill>
                <a:latin typeface="+mn-ea"/>
              </a:rPr>
              <a:t>Paragon™ WMS </a:t>
            </a:r>
            <a:r>
              <a:rPr lang="ko-KR" altLang="en-US" sz="1400" b="1" dirty="0">
                <a:solidFill>
                  <a:schemeClr val="tx2"/>
                </a:solidFill>
                <a:latin typeface="+mn-ea"/>
                <a:ea typeface="+mn-ea"/>
              </a:rPr>
              <a:t>는 모듈화된 창고관리시스템으로</a:t>
            </a:r>
            <a:r>
              <a:rPr lang="en-US" altLang="ko-KR" sz="1400" b="1" dirty="0">
                <a:solidFill>
                  <a:schemeClr val="tx2"/>
                </a:solidFill>
                <a:latin typeface="+mn-ea"/>
                <a:ea typeface="+mn-ea"/>
              </a:rPr>
              <a:t> </a:t>
            </a:r>
            <a:r>
              <a:rPr lang="ko-KR" altLang="en-US" sz="1400" b="1" dirty="0">
                <a:solidFill>
                  <a:schemeClr val="tx2"/>
                </a:solidFill>
                <a:latin typeface="+mn-ea"/>
                <a:ea typeface="+mn-ea"/>
              </a:rPr>
              <a:t>해당 업무 형태에 맞는 모듈의 조립 및 구성을 통해 최적화된 솔루션을 구축 합니다</a:t>
            </a:r>
            <a:r>
              <a:rPr lang="en-US" altLang="ko-KR" sz="1400" b="1" dirty="0">
                <a:solidFill>
                  <a:schemeClr val="tx2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920552" y="1412776"/>
            <a:ext cx="7992888" cy="497459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cs typeface="Arial" pitchFamily="34" charset="0"/>
            </a:endParaRPr>
          </a:p>
        </p:txBody>
      </p:sp>
      <p:sp>
        <p:nvSpPr>
          <p:cNvPr id="69" name="Arc 10"/>
          <p:cNvSpPr>
            <a:spLocks/>
          </p:cNvSpPr>
          <p:nvPr/>
        </p:nvSpPr>
        <p:spPr bwMode="auto">
          <a:xfrm flipV="1">
            <a:off x="1798296" y="1490826"/>
            <a:ext cx="6120680" cy="809625"/>
          </a:xfrm>
          <a:custGeom>
            <a:avLst/>
            <a:gdLst>
              <a:gd name="G0" fmla="+- 21600 0 0"/>
              <a:gd name="G1" fmla="+- 284 0 0"/>
              <a:gd name="G2" fmla="+- 21600 0 0"/>
              <a:gd name="T0" fmla="*/ 43198 w 43200"/>
              <a:gd name="T1" fmla="*/ 0 h 21884"/>
              <a:gd name="T2" fmla="*/ 2 w 43200"/>
              <a:gd name="T3" fmla="*/ 27 h 21884"/>
              <a:gd name="T4" fmla="*/ 21600 w 43200"/>
              <a:gd name="T5" fmla="*/ 284 h 21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1884" fill="none" extrusionOk="0">
                <a:moveTo>
                  <a:pt x="43198" y="-1"/>
                </a:moveTo>
                <a:cubicBezTo>
                  <a:pt x="43199" y="94"/>
                  <a:pt x="43200" y="189"/>
                  <a:pt x="43200" y="284"/>
                </a:cubicBezTo>
                <a:cubicBezTo>
                  <a:pt x="43200" y="12213"/>
                  <a:pt x="33529" y="21884"/>
                  <a:pt x="21600" y="21884"/>
                </a:cubicBezTo>
                <a:cubicBezTo>
                  <a:pt x="9670" y="21884"/>
                  <a:pt x="0" y="12213"/>
                  <a:pt x="0" y="284"/>
                </a:cubicBezTo>
                <a:cubicBezTo>
                  <a:pt x="-1" y="198"/>
                  <a:pt x="0" y="112"/>
                  <a:pt x="1" y="26"/>
                </a:cubicBezTo>
              </a:path>
              <a:path w="43200" h="21884" stroke="0" extrusionOk="0">
                <a:moveTo>
                  <a:pt x="43198" y="-1"/>
                </a:moveTo>
                <a:cubicBezTo>
                  <a:pt x="43199" y="94"/>
                  <a:pt x="43200" y="189"/>
                  <a:pt x="43200" y="284"/>
                </a:cubicBezTo>
                <a:cubicBezTo>
                  <a:pt x="43200" y="12213"/>
                  <a:pt x="33529" y="21884"/>
                  <a:pt x="21600" y="21884"/>
                </a:cubicBezTo>
                <a:cubicBezTo>
                  <a:pt x="9670" y="21884"/>
                  <a:pt x="0" y="12213"/>
                  <a:pt x="0" y="284"/>
                </a:cubicBezTo>
                <a:cubicBezTo>
                  <a:pt x="-1" y="198"/>
                  <a:pt x="0" y="112"/>
                  <a:pt x="1" y="26"/>
                </a:cubicBezTo>
                <a:lnTo>
                  <a:pt x="21600" y="284"/>
                </a:lnTo>
                <a:close/>
              </a:path>
            </a:pathLst>
          </a:custGeom>
          <a:gradFill rotWithShape="0">
            <a:gsLst>
              <a:gs pos="0">
                <a:srgbClr val="88B3F2"/>
              </a:gs>
              <a:gs pos="100000">
                <a:srgbClr val="88B3F2">
                  <a:gamma/>
                  <a:tint val="0"/>
                  <a:invGamma/>
                </a:srgbClr>
              </a:gs>
            </a:gsLst>
            <a:lin ang="5400000" scaled="1"/>
          </a:gradFill>
          <a:ln w="31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chemeClr val="tx1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631604" y="1592604"/>
            <a:ext cx="2526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Paragon™ WMS</a:t>
            </a:r>
          </a:p>
        </p:txBody>
      </p:sp>
      <p:grpSp>
        <p:nvGrpSpPr>
          <p:cNvPr id="71" name="Group 2"/>
          <p:cNvGrpSpPr>
            <a:grpSpLocks/>
          </p:cNvGrpSpPr>
          <p:nvPr/>
        </p:nvGrpSpPr>
        <p:grpSpPr bwMode="auto">
          <a:xfrm>
            <a:off x="1346199" y="5303314"/>
            <a:ext cx="7272338" cy="1047750"/>
            <a:chOff x="1013" y="2928"/>
            <a:chExt cx="2311" cy="431"/>
          </a:xfrm>
        </p:grpSpPr>
        <p:sp>
          <p:nvSpPr>
            <p:cNvPr id="72" name="AutoShape 3"/>
            <p:cNvSpPr>
              <a:spLocks noChangeArrowheads="1"/>
            </p:cNvSpPr>
            <p:nvPr/>
          </p:nvSpPr>
          <p:spPr bwMode="auto">
            <a:xfrm flipH="1" flipV="1">
              <a:off x="1013" y="2930"/>
              <a:ext cx="2311" cy="373"/>
            </a:xfrm>
            <a:custGeom>
              <a:avLst/>
              <a:gdLst>
                <a:gd name="G0" fmla="+- 5697 0 0"/>
                <a:gd name="G1" fmla="+- 21600 0 5697"/>
                <a:gd name="G2" fmla="*/ 5697 1 2"/>
                <a:gd name="G3" fmla="+- 21600 0 G2"/>
                <a:gd name="G4" fmla="+/ 5697 21600 2"/>
                <a:gd name="G5" fmla="+/ G1 0 2"/>
                <a:gd name="G6" fmla="*/ 21600 21600 5697"/>
                <a:gd name="G7" fmla="*/ G6 1 2"/>
                <a:gd name="G8" fmla="+- 21600 0 G7"/>
                <a:gd name="G9" fmla="*/ 21600 1 2"/>
                <a:gd name="G10" fmla="+- 5697 0 G9"/>
                <a:gd name="G11" fmla="?: G10 G8 0"/>
                <a:gd name="G12" fmla="?: G10 G7 21600"/>
                <a:gd name="T0" fmla="*/ 18751 w 21600"/>
                <a:gd name="T1" fmla="*/ 10800 h 21600"/>
                <a:gd name="T2" fmla="*/ 10800 w 21600"/>
                <a:gd name="T3" fmla="*/ 21600 h 21600"/>
                <a:gd name="T4" fmla="*/ 2849 w 21600"/>
                <a:gd name="T5" fmla="*/ 10800 h 21600"/>
                <a:gd name="T6" fmla="*/ 10800 w 21600"/>
                <a:gd name="T7" fmla="*/ 0 h 21600"/>
                <a:gd name="T8" fmla="*/ 4649 w 21600"/>
                <a:gd name="T9" fmla="*/ 4649 h 21600"/>
                <a:gd name="T10" fmla="*/ 16951 w 21600"/>
                <a:gd name="T11" fmla="*/ 1695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697" y="21600"/>
                  </a:lnTo>
                  <a:lnTo>
                    <a:pt x="15903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rgbClr val="CCCCFF"/>
                </a:gs>
                <a:gs pos="100000">
                  <a:srgbClr val="CCCCFF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lnSpc>
                  <a:spcPct val="80000"/>
                </a:lnSpc>
                <a:buClr>
                  <a:srgbClr val="336699"/>
                </a:buClr>
                <a:buFont typeface="Wingdings" pitchFamily="2" charset="2"/>
                <a:buNone/>
                <a:defRPr/>
              </a:pPr>
              <a:endParaRPr lang="ko-KR" altLang="en-US" sz="900">
                <a:solidFill>
                  <a:srgbClr val="003366"/>
                </a:solidFill>
                <a:latin typeface="+mn-ea"/>
                <a:ea typeface="+mn-ea"/>
                <a:cs typeface="Arial" pitchFamily="34" charset="0"/>
              </a:endParaRPr>
            </a:p>
          </p:txBody>
        </p:sp>
        <p:sp>
          <p:nvSpPr>
            <p:cNvPr id="73" name="Line 4"/>
            <p:cNvSpPr>
              <a:spLocks noChangeShapeType="1"/>
            </p:cNvSpPr>
            <p:nvPr/>
          </p:nvSpPr>
          <p:spPr bwMode="auto">
            <a:xfrm flipH="1">
              <a:off x="1587" y="2929"/>
              <a:ext cx="376" cy="381"/>
            </a:xfrm>
            <a:prstGeom prst="line">
              <a:avLst/>
            </a:prstGeom>
            <a:noFill/>
            <a:ln w="12700">
              <a:solidFill>
                <a:srgbClr val="A4A4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latinLnBrk="0">
                <a:lnSpc>
                  <a:spcPct val="80000"/>
                </a:lnSpc>
                <a:buClr>
                  <a:srgbClr val="336699"/>
                </a:buClr>
                <a:buFont typeface="Wingdings" pitchFamily="2" charset="2"/>
                <a:buNone/>
                <a:defRPr/>
              </a:pPr>
              <a:endParaRPr lang="ko-KR" altLang="en-US" sz="900">
                <a:solidFill>
                  <a:srgbClr val="003366"/>
                </a:solidFill>
                <a:latin typeface="+mn-ea"/>
                <a:ea typeface="+mn-ea"/>
                <a:cs typeface="Arial" pitchFamily="34" charset="0"/>
              </a:endParaRPr>
            </a:p>
          </p:txBody>
        </p:sp>
        <p:sp>
          <p:nvSpPr>
            <p:cNvPr id="74" name="Line 5"/>
            <p:cNvSpPr>
              <a:spLocks noChangeShapeType="1"/>
            </p:cNvSpPr>
            <p:nvPr/>
          </p:nvSpPr>
          <p:spPr bwMode="auto">
            <a:xfrm flipH="1">
              <a:off x="1887" y="2932"/>
              <a:ext cx="174" cy="378"/>
            </a:xfrm>
            <a:prstGeom prst="line">
              <a:avLst/>
            </a:prstGeom>
            <a:noFill/>
            <a:ln w="12700">
              <a:solidFill>
                <a:srgbClr val="A4A4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latinLnBrk="0">
                <a:lnSpc>
                  <a:spcPct val="80000"/>
                </a:lnSpc>
                <a:buClr>
                  <a:srgbClr val="336699"/>
                </a:buClr>
                <a:buFont typeface="Wingdings" pitchFamily="2" charset="2"/>
                <a:buNone/>
                <a:defRPr/>
              </a:pPr>
              <a:endParaRPr lang="ko-KR" altLang="en-US" sz="900">
                <a:solidFill>
                  <a:srgbClr val="003366"/>
                </a:solidFill>
                <a:latin typeface="+mn-ea"/>
                <a:ea typeface="+mn-ea"/>
                <a:cs typeface="Arial" pitchFamily="34" charset="0"/>
              </a:endParaRPr>
            </a:p>
          </p:txBody>
        </p:sp>
        <p:sp>
          <p:nvSpPr>
            <p:cNvPr id="75" name="Line 6"/>
            <p:cNvSpPr>
              <a:spLocks noChangeShapeType="1"/>
            </p:cNvSpPr>
            <p:nvPr/>
          </p:nvSpPr>
          <p:spPr bwMode="auto">
            <a:xfrm flipH="1">
              <a:off x="2096" y="2933"/>
              <a:ext cx="54" cy="377"/>
            </a:xfrm>
            <a:prstGeom prst="line">
              <a:avLst/>
            </a:prstGeom>
            <a:noFill/>
            <a:ln w="12700">
              <a:solidFill>
                <a:srgbClr val="A4A4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latinLnBrk="0">
                <a:lnSpc>
                  <a:spcPct val="80000"/>
                </a:lnSpc>
                <a:buClr>
                  <a:srgbClr val="336699"/>
                </a:buClr>
                <a:buFont typeface="Wingdings" pitchFamily="2" charset="2"/>
                <a:buNone/>
                <a:defRPr/>
              </a:pPr>
              <a:endParaRPr lang="ko-KR" altLang="en-US" sz="900">
                <a:solidFill>
                  <a:srgbClr val="003366"/>
                </a:solidFill>
                <a:latin typeface="+mn-ea"/>
                <a:ea typeface="+mn-ea"/>
                <a:cs typeface="Arial" pitchFamily="34" charset="0"/>
              </a:endParaRPr>
            </a:p>
          </p:txBody>
        </p:sp>
        <p:sp>
          <p:nvSpPr>
            <p:cNvPr id="76" name="Line 7"/>
            <p:cNvSpPr>
              <a:spLocks noChangeShapeType="1"/>
            </p:cNvSpPr>
            <p:nvPr/>
          </p:nvSpPr>
          <p:spPr bwMode="auto">
            <a:xfrm>
              <a:off x="2426" y="2928"/>
              <a:ext cx="358" cy="382"/>
            </a:xfrm>
            <a:prstGeom prst="line">
              <a:avLst/>
            </a:prstGeom>
            <a:noFill/>
            <a:ln w="12700">
              <a:solidFill>
                <a:srgbClr val="A4A4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latinLnBrk="0">
                <a:lnSpc>
                  <a:spcPct val="80000"/>
                </a:lnSpc>
                <a:buClr>
                  <a:srgbClr val="336699"/>
                </a:buClr>
                <a:buFont typeface="Wingdings" pitchFamily="2" charset="2"/>
                <a:buNone/>
                <a:defRPr/>
              </a:pPr>
              <a:endParaRPr lang="ko-KR" altLang="en-US" sz="900">
                <a:solidFill>
                  <a:srgbClr val="003366"/>
                </a:solidFill>
                <a:latin typeface="+mn-ea"/>
                <a:ea typeface="+mn-ea"/>
                <a:cs typeface="Arial" pitchFamily="34" charset="0"/>
              </a:endParaRPr>
            </a:p>
          </p:txBody>
        </p:sp>
        <p:sp>
          <p:nvSpPr>
            <p:cNvPr id="77" name="Line 8"/>
            <p:cNvSpPr>
              <a:spLocks noChangeShapeType="1"/>
            </p:cNvSpPr>
            <p:nvPr/>
          </p:nvSpPr>
          <p:spPr bwMode="auto">
            <a:xfrm>
              <a:off x="2309" y="2932"/>
              <a:ext cx="174" cy="378"/>
            </a:xfrm>
            <a:prstGeom prst="line">
              <a:avLst/>
            </a:prstGeom>
            <a:noFill/>
            <a:ln w="12700">
              <a:solidFill>
                <a:srgbClr val="A4A4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latinLnBrk="0">
                <a:lnSpc>
                  <a:spcPct val="80000"/>
                </a:lnSpc>
                <a:buClr>
                  <a:srgbClr val="336699"/>
                </a:buClr>
                <a:buFont typeface="Wingdings" pitchFamily="2" charset="2"/>
                <a:buNone/>
                <a:defRPr/>
              </a:pPr>
              <a:endParaRPr lang="ko-KR" altLang="en-US" sz="900">
                <a:solidFill>
                  <a:srgbClr val="003366"/>
                </a:solidFill>
                <a:latin typeface="+mn-ea"/>
                <a:ea typeface="+mn-ea"/>
                <a:cs typeface="Arial" pitchFamily="34" charset="0"/>
              </a:endParaRPr>
            </a:p>
          </p:txBody>
        </p:sp>
        <p:sp>
          <p:nvSpPr>
            <p:cNvPr id="78" name="Line 9"/>
            <p:cNvSpPr>
              <a:spLocks noChangeShapeType="1"/>
            </p:cNvSpPr>
            <p:nvPr/>
          </p:nvSpPr>
          <p:spPr bwMode="auto">
            <a:xfrm>
              <a:off x="2209" y="2931"/>
              <a:ext cx="65" cy="379"/>
            </a:xfrm>
            <a:prstGeom prst="line">
              <a:avLst/>
            </a:prstGeom>
            <a:noFill/>
            <a:ln w="12700">
              <a:solidFill>
                <a:srgbClr val="A4A4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latinLnBrk="0">
                <a:lnSpc>
                  <a:spcPct val="80000"/>
                </a:lnSpc>
                <a:buClr>
                  <a:srgbClr val="336699"/>
                </a:buClr>
                <a:buFont typeface="Wingdings" pitchFamily="2" charset="2"/>
                <a:buNone/>
                <a:defRPr/>
              </a:pPr>
              <a:endParaRPr lang="ko-KR" altLang="en-US" sz="900">
                <a:solidFill>
                  <a:srgbClr val="003366"/>
                </a:solidFill>
                <a:latin typeface="+mn-ea"/>
                <a:ea typeface="+mn-ea"/>
                <a:cs typeface="Arial" pitchFamily="34" charset="0"/>
              </a:endParaRPr>
            </a:p>
          </p:txBody>
        </p:sp>
        <p:sp>
          <p:nvSpPr>
            <p:cNvPr id="79" name="Line 10"/>
            <p:cNvSpPr>
              <a:spLocks noChangeShapeType="1"/>
            </p:cNvSpPr>
            <p:nvPr/>
          </p:nvSpPr>
          <p:spPr bwMode="auto">
            <a:xfrm flipV="1">
              <a:off x="1293" y="2931"/>
              <a:ext cx="542" cy="379"/>
            </a:xfrm>
            <a:prstGeom prst="line">
              <a:avLst/>
            </a:prstGeom>
            <a:noFill/>
            <a:ln w="12700">
              <a:solidFill>
                <a:srgbClr val="A4A4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latinLnBrk="0">
                <a:lnSpc>
                  <a:spcPct val="80000"/>
                </a:lnSpc>
                <a:buClr>
                  <a:srgbClr val="336699"/>
                </a:buClr>
                <a:buFont typeface="Wingdings" pitchFamily="2" charset="2"/>
                <a:buNone/>
                <a:defRPr/>
              </a:pPr>
              <a:endParaRPr lang="ko-KR" altLang="en-US" sz="900">
                <a:solidFill>
                  <a:srgbClr val="003366"/>
                </a:solidFill>
                <a:latin typeface="+mn-ea"/>
                <a:ea typeface="+mn-ea"/>
                <a:cs typeface="Arial" pitchFamily="34" charset="0"/>
              </a:endParaRPr>
            </a:p>
          </p:txBody>
        </p:sp>
        <p:sp>
          <p:nvSpPr>
            <p:cNvPr id="80" name="Line 11"/>
            <p:cNvSpPr>
              <a:spLocks noChangeShapeType="1"/>
            </p:cNvSpPr>
            <p:nvPr/>
          </p:nvSpPr>
          <p:spPr bwMode="auto">
            <a:xfrm flipH="1" flipV="1">
              <a:off x="2548" y="2932"/>
              <a:ext cx="531" cy="378"/>
            </a:xfrm>
            <a:prstGeom prst="line">
              <a:avLst/>
            </a:prstGeom>
            <a:noFill/>
            <a:ln w="12700">
              <a:solidFill>
                <a:srgbClr val="A4A4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latinLnBrk="0">
                <a:lnSpc>
                  <a:spcPct val="80000"/>
                </a:lnSpc>
                <a:buClr>
                  <a:srgbClr val="336699"/>
                </a:buClr>
                <a:buFont typeface="Wingdings" pitchFamily="2" charset="2"/>
                <a:buNone/>
                <a:defRPr/>
              </a:pPr>
              <a:endParaRPr lang="ko-KR" altLang="en-US" sz="900">
                <a:solidFill>
                  <a:srgbClr val="003366"/>
                </a:solidFill>
                <a:latin typeface="+mn-ea"/>
                <a:ea typeface="+mn-ea"/>
                <a:cs typeface="Arial" pitchFamily="34" charset="0"/>
              </a:endParaRPr>
            </a:p>
          </p:txBody>
        </p:sp>
        <p:sp>
          <p:nvSpPr>
            <p:cNvPr id="82" name="Line 12"/>
            <p:cNvSpPr>
              <a:spLocks noChangeShapeType="1"/>
            </p:cNvSpPr>
            <p:nvPr/>
          </p:nvSpPr>
          <p:spPr bwMode="auto">
            <a:xfrm>
              <a:off x="1293" y="3126"/>
              <a:ext cx="1723" cy="4"/>
            </a:xfrm>
            <a:prstGeom prst="line">
              <a:avLst/>
            </a:prstGeom>
            <a:noFill/>
            <a:ln w="3175">
              <a:solidFill>
                <a:srgbClr val="A4A4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latinLnBrk="0">
                <a:lnSpc>
                  <a:spcPct val="80000"/>
                </a:lnSpc>
                <a:buClr>
                  <a:srgbClr val="336699"/>
                </a:buClr>
                <a:buFont typeface="Wingdings" pitchFamily="2" charset="2"/>
                <a:buNone/>
                <a:defRPr/>
              </a:pPr>
              <a:endParaRPr lang="ko-KR" altLang="en-US" sz="900">
                <a:solidFill>
                  <a:srgbClr val="003366"/>
                </a:solidFill>
                <a:latin typeface="+mn-ea"/>
                <a:ea typeface="+mn-ea"/>
                <a:cs typeface="Arial" pitchFamily="34" charset="0"/>
              </a:endParaRPr>
            </a:p>
          </p:txBody>
        </p:sp>
        <p:sp>
          <p:nvSpPr>
            <p:cNvPr id="97" name="Line 13"/>
            <p:cNvSpPr>
              <a:spLocks noChangeShapeType="1"/>
            </p:cNvSpPr>
            <p:nvPr/>
          </p:nvSpPr>
          <p:spPr bwMode="auto">
            <a:xfrm>
              <a:off x="1427" y="3063"/>
              <a:ext cx="1490" cy="0"/>
            </a:xfrm>
            <a:prstGeom prst="line">
              <a:avLst/>
            </a:prstGeom>
            <a:noFill/>
            <a:ln w="3175">
              <a:solidFill>
                <a:srgbClr val="A4A4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latinLnBrk="0">
                <a:lnSpc>
                  <a:spcPct val="80000"/>
                </a:lnSpc>
                <a:buClr>
                  <a:srgbClr val="336699"/>
                </a:buClr>
                <a:buFont typeface="Wingdings" pitchFamily="2" charset="2"/>
                <a:buNone/>
                <a:defRPr/>
              </a:pPr>
              <a:endParaRPr lang="ko-KR" altLang="en-US" sz="900">
                <a:solidFill>
                  <a:srgbClr val="003366"/>
                </a:solidFill>
                <a:latin typeface="+mn-ea"/>
                <a:ea typeface="+mn-ea"/>
                <a:cs typeface="Arial" pitchFamily="34" charset="0"/>
              </a:endParaRPr>
            </a:p>
          </p:txBody>
        </p:sp>
        <p:sp>
          <p:nvSpPr>
            <p:cNvPr id="100" name="Line 14"/>
            <p:cNvSpPr>
              <a:spLocks noChangeShapeType="1"/>
            </p:cNvSpPr>
            <p:nvPr/>
          </p:nvSpPr>
          <p:spPr bwMode="auto">
            <a:xfrm>
              <a:off x="1529" y="3000"/>
              <a:ext cx="1284" cy="0"/>
            </a:xfrm>
            <a:prstGeom prst="line">
              <a:avLst/>
            </a:prstGeom>
            <a:noFill/>
            <a:ln w="3175">
              <a:solidFill>
                <a:srgbClr val="A4A4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latinLnBrk="0">
                <a:lnSpc>
                  <a:spcPct val="80000"/>
                </a:lnSpc>
                <a:buClr>
                  <a:srgbClr val="336699"/>
                </a:buClr>
                <a:buFont typeface="Wingdings" pitchFamily="2" charset="2"/>
                <a:buNone/>
                <a:defRPr/>
              </a:pPr>
              <a:endParaRPr lang="ko-KR" altLang="en-US" sz="900">
                <a:solidFill>
                  <a:srgbClr val="003366"/>
                </a:solidFill>
                <a:latin typeface="+mn-ea"/>
                <a:ea typeface="+mn-ea"/>
                <a:cs typeface="Arial" pitchFamily="34" charset="0"/>
              </a:endParaRPr>
            </a:p>
          </p:txBody>
        </p:sp>
        <p:sp>
          <p:nvSpPr>
            <p:cNvPr id="102" name="AutoShape 15"/>
            <p:cNvSpPr>
              <a:spLocks noChangeArrowheads="1"/>
            </p:cNvSpPr>
            <p:nvPr/>
          </p:nvSpPr>
          <p:spPr bwMode="auto">
            <a:xfrm flipH="1" flipV="1">
              <a:off x="1013" y="3302"/>
              <a:ext cx="2311" cy="57"/>
            </a:xfrm>
            <a:custGeom>
              <a:avLst/>
              <a:gdLst>
                <a:gd name="G0" fmla="+- 1226 0 0"/>
                <a:gd name="G1" fmla="+- 21600 0 1226"/>
                <a:gd name="G2" fmla="*/ 1226 1 2"/>
                <a:gd name="G3" fmla="+- 21600 0 G2"/>
                <a:gd name="G4" fmla="+/ 1226 21600 2"/>
                <a:gd name="G5" fmla="+/ G1 0 2"/>
                <a:gd name="G6" fmla="*/ 21600 21600 1226"/>
                <a:gd name="G7" fmla="*/ G6 1 2"/>
                <a:gd name="G8" fmla="+- 21600 0 G7"/>
                <a:gd name="G9" fmla="*/ 21600 1 2"/>
                <a:gd name="G10" fmla="+- 1226 0 G9"/>
                <a:gd name="G11" fmla="?: G10 G8 0"/>
                <a:gd name="G12" fmla="?: G10 G7 21600"/>
                <a:gd name="T0" fmla="*/ 20987 w 21600"/>
                <a:gd name="T1" fmla="*/ 10800 h 21600"/>
                <a:gd name="T2" fmla="*/ 10800 w 21600"/>
                <a:gd name="T3" fmla="*/ 21600 h 21600"/>
                <a:gd name="T4" fmla="*/ 613 w 21600"/>
                <a:gd name="T5" fmla="*/ 10800 h 21600"/>
                <a:gd name="T6" fmla="*/ 10800 w 21600"/>
                <a:gd name="T7" fmla="*/ 0 h 21600"/>
                <a:gd name="T8" fmla="*/ 2413 w 21600"/>
                <a:gd name="T9" fmla="*/ 2413 h 21600"/>
                <a:gd name="T10" fmla="*/ 19187 w 21600"/>
                <a:gd name="T11" fmla="*/ 1918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1226" y="21600"/>
                  </a:lnTo>
                  <a:lnTo>
                    <a:pt x="20374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rgbClr val="FFFFFF">
                    <a:gamma/>
                    <a:shade val="89804"/>
                    <a:invGamma/>
                  </a:srgbClr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lnSpc>
                  <a:spcPct val="80000"/>
                </a:lnSpc>
                <a:buClr>
                  <a:srgbClr val="336699"/>
                </a:buClr>
                <a:buFont typeface="Wingdings" pitchFamily="2" charset="2"/>
                <a:buNone/>
                <a:defRPr/>
              </a:pPr>
              <a:endParaRPr lang="ko-KR" altLang="en-US" sz="900">
                <a:solidFill>
                  <a:srgbClr val="003366"/>
                </a:solidFill>
                <a:latin typeface="+mn-ea"/>
                <a:ea typeface="+mn-ea"/>
                <a:cs typeface="Arial" pitchFamily="34" charset="0"/>
              </a:endParaRPr>
            </a:p>
          </p:txBody>
        </p:sp>
        <p:sp>
          <p:nvSpPr>
            <p:cNvPr id="129" name="Line 16"/>
            <p:cNvSpPr>
              <a:spLocks noChangeShapeType="1"/>
            </p:cNvSpPr>
            <p:nvPr/>
          </p:nvSpPr>
          <p:spPr bwMode="auto">
            <a:xfrm>
              <a:off x="1162" y="3216"/>
              <a:ext cx="1991" cy="3"/>
            </a:xfrm>
            <a:prstGeom prst="line">
              <a:avLst/>
            </a:prstGeom>
            <a:noFill/>
            <a:ln w="3175">
              <a:solidFill>
                <a:srgbClr val="A4A4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latinLnBrk="0">
                <a:lnSpc>
                  <a:spcPct val="80000"/>
                </a:lnSpc>
                <a:buClr>
                  <a:srgbClr val="336699"/>
                </a:buClr>
                <a:buFont typeface="Wingdings" pitchFamily="2" charset="2"/>
                <a:buNone/>
                <a:defRPr/>
              </a:pPr>
              <a:endParaRPr lang="ko-KR" altLang="en-US" sz="900">
                <a:solidFill>
                  <a:srgbClr val="003366"/>
                </a:solidFill>
                <a:latin typeface="+mn-ea"/>
                <a:ea typeface="+mn-ea"/>
                <a:cs typeface="Arial" pitchFamily="34" charset="0"/>
              </a:endParaRPr>
            </a:p>
          </p:txBody>
        </p:sp>
      </p:grpSp>
      <p:sp>
        <p:nvSpPr>
          <p:cNvPr id="130" name="Rectangle 21"/>
          <p:cNvSpPr>
            <a:spLocks noChangeArrowheads="1"/>
          </p:cNvSpPr>
          <p:nvPr/>
        </p:nvSpPr>
        <p:spPr bwMode="auto">
          <a:xfrm>
            <a:off x="1294240" y="5966018"/>
            <a:ext cx="7272338" cy="31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ko-KR" altLang="en-US" sz="1400" b="1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구조화된 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Module </a:t>
            </a:r>
            <a:r>
              <a:rPr lang="ko-KR" altLang="en-US" sz="1400" b="1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별 구성</a:t>
            </a:r>
            <a:endParaRPr lang="en-US" altLang="ko-KR" sz="1400" b="1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algn="ctr">
              <a:defRPr/>
            </a:pPr>
            <a:endParaRPr lang="ko-KR" altLang="en-US" sz="1400" b="1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</p:txBody>
      </p:sp>
      <p:grpSp>
        <p:nvGrpSpPr>
          <p:cNvPr id="131" name="그룹 98"/>
          <p:cNvGrpSpPr/>
          <p:nvPr/>
        </p:nvGrpSpPr>
        <p:grpSpPr>
          <a:xfrm>
            <a:off x="1150223" y="2108642"/>
            <a:ext cx="7560841" cy="3816424"/>
            <a:chOff x="827583" y="2204864"/>
            <a:chExt cx="7560841" cy="3603932"/>
          </a:xfrm>
          <a:solidFill>
            <a:schemeClr val="bg1"/>
          </a:solidFill>
          <a:effectLst/>
        </p:grpSpPr>
        <p:sp>
          <p:nvSpPr>
            <p:cNvPr id="132" name="Freeform 15"/>
            <p:cNvSpPr>
              <a:spLocks/>
            </p:cNvSpPr>
            <p:nvPr/>
          </p:nvSpPr>
          <p:spPr bwMode="auto">
            <a:xfrm>
              <a:off x="2334618" y="2204864"/>
              <a:ext cx="2292943" cy="1791577"/>
            </a:xfrm>
            <a:custGeom>
              <a:avLst/>
              <a:gdLst/>
              <a:ahLst/>
              <a:cxnLst>
                <a:cxn ang="0">
                  <a:pos x="133" y="309"/>
                </a:cxn>
                <a:cxn ang="0">
                  <a:pos x="123" y="304"/>
                </a:cxn>
                <a:cxn ang="0">
                  <a:pos x="105" y="312"/>
                </a:cxn>
                <a:cxn ang="0">
                  <a:pos x="76" y="333"/>
                </a:cxn>
                <a:cxn ang="0">
                  <a:pos x="51" y="340"/>
                </a:cxn>
                <a:cxn ang="0">
                  <a:pos x="34" y="334"/>
                </a:cxn>
                <a:cxn ang="0">
                  <a:pos x="12" y="310"/>
                </a:cxn>
                <a:cxn ang="0">
                  <a:pos x="3" y="285"/>
                </a:cxn>
                <a:cxn ang="0">
                  <a:pos x="1" y="248"/>
                </a:cxn>
                <a:cxn ang="0">
                  <a:pos x="9" y="218"/>
                </a:cxn>
                <a:cxn ang="0">
                  <a:pos x="26" y="193"/>
                </a:cxn>
                <a:cxn ang="0">
                  <a:pos x="44" y="183"/>
                </a:cxn>
                <a:cxn ang="0">
                  <a:pos x="61" y="181"/>
                </a:cxn>
                <a:cxn ang="0">
                  <a:pos x="85" y="191"/>
                </a:cxn>
                <a:cxn ang="0">
                  <a:pos x="112" y="210"/>
                </a:cxn>
                <a:cxn ang="0">
                  <a:pos x="126" y="214"/>
                </a:cxn>
                <a:cxn ang="0">
                  <a:pos x="136" y="207"/>
                </a:cxn>
                <a:cxn ang="0">
                  <a:pos x="142" y="0"/>
                </a:cxn>
                <a:cxn ang="0">
                  <a:pos x="810" y="204"/>
                </a:cxn>
                <a:cxn ang="0">
                  <a:pos x="801" y="213"/>
                </a:cxn>
                <a:cxn ang="0">
                  <a:pos x="789" y="213"/>
                </a:cxn>
                <a:cxn ang="0">
                  <a:pos x="757" y="191"/>
                </a:cxn>
                <a:cxn ang="0">
                  <a:pos x="737" y="182"/>
                </a:cxn>
                <a:cxn ang="0">
                  <a:pos x="720" y="182"/>
                </a:cxn>
                <a:cxn ang="0">
                  <a:pos x="702" y="190"/>
                </a:cxn>
                <a:cxn ang="0">
                  <a:pos x="687" y="209"/>
                </a:cxn>
                <a:cxn ang="0">
                  <a:pos x="675" y="238"/>
                </a:cxn>
                <a:cxn ang="0">
                  <a:pos x="673" y="270"/>
                </a:cxn>
                <a:cxn ang="0">
                  <a:pos x="682" y="305"/>
                </a:cxn>
                <a:cxn ang="0">
                  <a:pos x="694" y="322"/>
                </a:cxn>
                <a:cxn ang="0">
                  <a:pos x="710" y="336"/>
                </a:cxn>
                <a:cxn ang="0">
                  <a:pos x="727" y="340"/>
                </a:cxn>
                <a:cxn ang="0">
                  <a:pos x="755" y="329"/>
                </a:cxn>
                <a:cxn ang="0">
                  <a:pos x="783" y="308"/>
                </a:cxn>
                <a:cxn ang="0">
                  <a:pos x="801" y="305"/>
                </a:cxn>
                <a:cxn ang="0">
                  <a:pos x="810" y="315"/>
                </a:cxn>
                <a:cxn ang="0">
                  <a:pos x="544" y="521"/>
                </a:cxn>
                <a:cxn ang="0">
                  <a:pos x="524" y="511"/>
                </a:cxn>
                <a:cxn ang="0">
                  <a:pos x="522" y="500"/>
                </a:cxn>
                <a:cxn ang="0">
                  <a:pos x="534" y="478"/>
                </a:cxn>
                <a:cxn ang="0">
                  <a:pos x="554" y="446"/>
                </a:cxn>
                <a:cxn ang="0">
                  <a:pos x="557" y="425"/>
                </a:cxn>
                <a:cxn ang="0">
                  <a:pos x="544" y="404"/>
                </a:cxn>
                <a:cxn ang="0">
                  <a:pos x="522" y="389"/>
                </a:cxn>
                <a:cxn ang="0">
                  <a:pos x="497" y="381"/>
                </a:cxn>
                <a:cxn ang="0">
                  <a:pos x="455" y="382"/>
                </a:cxn>
                <a:cxn ang="0">
                  <a:pos x="426" y="393"/>
                </a:cxn>
                <a:cxn ang="0">
                  <a:pos x="408" y="409"/>
                </a:cxn>
                <a:cxn ang="0">
                  <a:pos x="399" y="427"/>
                </a:cxn>
                <a:cxn ang="0">
                  <a:pos x="399" y="444"/>
                </a:cxn>
                <a:cxn ang="0">
                  <a:pos x="414" y="472"/>
                </a:cxn>
                <a:cxn ang="0">
                  <a:pos x="430" y="497"/>
                </a:cxn>
                <a:cxn ang="0">
                  <a:pos x="430" y="508"/>
                </a:cxn>
                <a:cxn ang="0">
                  <a:pos x="420" y="517"/>
                </a:cxn>
                <a:cxn ang="0">
                  <a:pos x="142" y="326"/>
                </a:cxn>
              </a:cxnLst>
              <a:rect l="0" t="0" r="r" b="b"/>
              <a:pathLst>
                <a:path w="814" h="521">
                  <a:moveTo>
                    <a:pt x="142" y="326"/>
                  </a:moveTo>
                  <a:lnTo>
                    <a:pt x="138" y="316"/>
                  </a:lnTo>
                  <a:lnTo>
                    <a:pt x="136" y="312"/>
                  </a:lnTo>
                  <a:lnTo>
                    <a:pt x="133" y="309"/>
                  </a:lnTo>
                  <a:lnTo>
                    <a:pt x="131" y="307"/>
                  </a:lnTo>
                  <a:lnTo>
                    <a:pt x="129" y="305"/>
                  </a:lnTo>
                  <a:lnTo>
                    <a:pt x="126" y="304"/>
                  </a:lnTo>
                  <a:lnTo>
                    <a:pt x="123" y="304"/>
                  </a:lnTo>
                  <a:lnTo>
                    <a:pt x="121" y="305"/>
                  </a:lnTo>
                  <a:lnTo>
                    <a:pt x="118" y="305"/>
                  </a:lnTo>
                  <a:lnTo>
                    <a:pt x="112" y="308"/>
                  </a:lnTo>
                  <a:lnTo>
                    <a:pt x="105" y="312"/>
                  </a:lnTo>
                  <a:lnTo>
                    <a:pt x="98" y="317"/>
                  </a:lnTo>
                  <a:lnTo>
                    <a:pt x="91" y="323"/>
                  </a:lnTo>
                  <a:lnTo>
                    <a:pt x="83" y="329"/>
                  </a:lnTo>
                  <a:lnTo>
                    <a:pt x="76" y="333"/>
                  </a:lnTo>
                  <a:lnTo>
                    <a:pt x="68" y="337"/>
                  </a:lnTo>
                  <a:lnTo>
                    <a:pt x="59" y="340"/>
                  </a:lnTo>
                  <a:lnTo>
                    <a:pt x="55" y="340"/>
                  </a:lnTo>
                  <a:lnTo>
                    <a:pt x="51" y="340"/>
                  </a:lnTo>
                  <a:lnTo>
                    <a:pt x="47" y="339"/>
                  </a:lnTo>
                  <a:lnTo>
                    <a:pt x="42" y="338"/>
                  </a:lnTo>
                  <a:lnTo>
                    <a:pt x="38" y="336"/>
                  </a:lnTo>
                  <a:lnTo>
                    <a:pt x="34" y="334"/>
                  </a:lnTo>
                  <a:lnTo>
                    <a:pt x="25" y="326"/>
                  </a:lnTo>
                  <a:lnTo>
                    <a:pt x="21" y="322"/>
                  </a:lnTo>
                  <a:lnTo>
                    <a:pt x="18" y="318"/>
                  </a:lnTo>
                  <a:lnTo>
                    <a:pt x="12" y="310"/>
                  </a:lnTo>
                  <a:lnTo>
                    <a:pt x="10" y="305"/>
                  </a:lnTo>
                  <a:lnTo>
                    <a:pt x="8" y="300"/>
                  </a:lnTo>
                  <a:lnTo>
                    <a:pt x="4" y="291"/>
                  </a:lnTo>
                  <a:lnTo>
                    <a:pt x="3" y="285"/>
                  </a:lnTo>
                  <a:lnTo>
                    <a:pt x="2" y="280"/>
                  </a:lnTo>
                  <a:lnTo>
                    <a:pt x="0" y="270"/>
                  </a:lnTo>
                  <a:lnTo>
                    <a:pt x="0" y="259"/>
                  </a:lnTo>
                  <a:lnTo>
                    <a:pt x="1" y="248"/>
                  </a:lnTo>
                  <a:lnTo>
                    <a:pt x="3" y="238"/>
                  </a:lnTo>
                  <a:lnTo>
                    <a:pt x="6" y="228"/>
                  </a:lnTo>
                  <a:lnTo>
                    <a:pt x="7" y="223"/>
                  </a:lnTo>
                  <a:lnTo>
                    <a:pt x="9" y="218"/>
                  </a:lnTo>
                  <a:lnTo>
                    <a:pt x="14" y="209"/>
                  </a:lnTo>
                  <a:lnTo>
                    <a:pt x="17" y="205"/>
                  </a:lnTo>
                  <a:lnTo>
                    <a:pt x="20" y="201"/>
                  </a:lnTo>
                  <a:lnTo>
                    <a:pt x="26" y="193"/>
                  </a:lnTo>
                  <a:lnTo>
                    <a:pt x="30" y="190"/>
                  </a:lnTo>
                  <a:lnTo>
                    <a:pt x="35" y="188"/>
                  </a:lnTo>
                  <a:lnTo>
                    <a:pt x="39" y="185"/>
                  </a:lnTo>
                  <a:lnTo>
                    <a:pt x="44" y="183"/>
                  </a:lnTo>
                  <a:lnTo>
                    <a:pt x="48" y="182"/>
                  </a:lnTo>
                  <a:lnTo>
                    <a:pt x="53" y="181"/>
                  </a:lnTo>
                  <a:lnTo>
                    <a:pt x="57" y="181"/>
                  </a:lnTo>
                  <a:lnTo>
                    <a:pt x="61" y="181"/>
                  </a:lnTo>
                  <a:lnTo>
                    <a:pt x="66" y="182"/>
                  </a:lnTo>
                  <a:lnTo>
                    <a:pt x="70" y="183"/>
                  </a:lnTo>
                  <a:lnTo>
                    <a:pt x="78" y="187"/>
                  </a:lnTo>
                  <a:lnTo>
                    <a:pt x="85" y="191"/>
                  </a:lnTo>
                  <a:lnTo>
                    <a:pt x="92" y="196"/>
                  </a:lnTo>
                  <a:lnTo>
                    <a:pt x="99" y="202"/>
                  </a:lnTo>
                  <a:lnTo>
                    <a:pt x="106" y="206"/>
                  </a:lnTo>
                  <a:lnTo>
                    <a:pt x="112" y="210"/>
                  </a:lnTo>
                  <a:lnTo>
                    <a:pt x="118" y="213"/>
                  </a:lnTo>
                  <a:lnTo>
                    <a:pt x="121" y="214"/>
                  </a:lnTo>
                  <a:lnTo>
                    <a:pt x="123" y="214"/>
                  </a:lnTo>
                  <a:lnTo>
                    <a:pt x="126" y="214"/>
                  </a:lnTo>
                  <a:lnTo>
                    <a:pt x="129" y="213"/>
                  </a:lnTo>
                  <a:lnTo>
                    <a:pt x="131" y="212"/>
                  </a:lnTo>
                  <a:lnTo>
                    <a:pt x="133" y="210"/>
                  </a:lnTo>
                  <a:lnTo>
                    <a:pt x="136" y="207"/>
                  </a:lnTo>
                  <a:lnTo>
                    <a:pt x="138" y="203"/>
                  </a:lnTo>
                  <a:lnTo>
                    <a:pt x="140" y="199"/>
                  </a:lnTo>
                  <a:lnTo>
                    <a:pt x="142" y="193"/>
                  </a:lnTo>
                  <a:lnTo>
                    <a:pt x="142" y="0"/>
                  </a:lnTo>
                  <a:lnTo>
                    <a:pt x="814" y="0"/>
                  </a:lnTo>
                  <a:lnTo>
                    <a:pt x="814" y="194"/>
                  </a:lnTo>
                  <a:lnTo>
                    <a:pt x="812" y="200"/>
                  </a:lnTo>
                  <a:lnTo>
                    <a:pt x="810" y="204"/>
                  </a:lnTo>
                  <a:lnTo>
                    <a:pt x="808" y="207"/>
                  </a:lnTo>
                  <a:lnTo>
                    <a:pt x="805" y="210"/>
                  </a:lnTo>
                  <a:lnTo>
                    <a:pt x="803" y="212"/>
                  </a:lnTo>
                  <a:lnTo>
                    <a:pt x="801" y="213"/>
                  </a:lnTo>
                  <a:lnTo>
                    <a:pt x="798" y="214"/>
                  </a:lnTo>
                  <a:lnTo>
                    <a:pt x="796" y="214"/>
                  </a:lnTo>
                  <a:lnTo>
                    <a:pt x="793" y="214"/>
                  </a:lnTo>
                  <a:lnTo>
                    <a:pt x="789" y="213"/>
                  </a:lnTo>
                  <a:lnTo>
                    <a:pt x="783" y="210"/>
                  </a:lnTo>
                  <a:lnTo>
                    <a:pt x="777" y="206"/>
                  </a:lnTo>
                  <a:lnTo>
                    <a:pt x="771" y="202"/>
                  </a:lnTo>
                  <a:lnTo>
                    <a:pt x="757" y="191"/>
                  </a:lnTo>
                  <a:lnTo>
                    <a:pt x="749" y="187"/>
                  </a:lnTo>
                  <a:lnTo>
                    <a:pt x="745" y="185"/>
                  </a:lnTo>
                  <a:lnTo>
                    <a:pt x="741" y="183"/>
                  </a:lnTo>
                  <a:lnTo>
                    <a:pt x="737" y="182"/>
                  </a:lnTo>
                  <a:lnTo>
                    <a:pt x="733" y="181"/>
                  </a:lnTo>
                  <a:lnTo>
                    <a:pt x="729" y="181"/>
                  </a:lnTo>
                  <a:lnTo>
                    <a:pt x="724" y="181"/>
                  </a:lnTo>
                  <a:lnTo>
                    <a:pt x="720" y="182"/>
                  </a:lnTo>
                  <a:lnTo>
                    <a:pt x="715" y="183"/>
                  </a:lnTo>
                  <a:lnTo>
                    <a:pt x="711" y="185"/>
                  </a:lnTo>
                  <a:lnTo>
                    <a:pt x="706" y="188"/>
                  </a:lnTo>
                  <a:lnTo>
                    <a:pt x="702" y="190"/>
                  </a:lnTo>
                  <a:lnTo>
                    <a:pt x="699" y="193"/>
                  </a:lnTo>
                  <a:lnTo>
                    <a:pt x="695" y="197"/>
                  </a:lnTo>
                  <a:lnTo>
                    <a:pt x="692" y="201"/>
                  </a:lnTo>
                  <a:lnTo>
                    <a:pt x="687" y="209"/>
                  </a:lnTo>
                  <a:lnTo>
                    <a:pt x="682" y="218"/>
                  </a:lnTo>
                  <a:lnTo>
                    <a:pt x="680" y="223"/>
                  </a:lnTo>
                  <a:lnTo>
                    <a:pt x="678" y="228"/>
                  </a:lnTo>
                  <a:lnTo>
                    <a:pt x="675" y="238"/>
                  </a:lnTo>
                  <a:lnTo>
                    <a:pt x="674" y="248"/>
                  </a:lnTo>
                  <a:lnTo>
                    <a:pt x="673" y="253"/>
                  </a:lnTo>
                  <a:lnTo>
                    <a:pt x="673" y="259"/>
                  </a:lnTo>
                  <a:lnTo>
                    <a:pt x="673" y="270"/>
                  </a:lnTo>
                  <a:lnTo>
                    <a:pt x="674" y="280"/>
                  </a:lnTo>
                  <a:lnTo>
                    <a:pt x="677" y="291"/>
                  </a:lnTo>
                  <a:lnTo>
                    <a:pt x="680" y="300"/>
                  </a:lnTo>
                  <a:lnTo>
                    <a:pt x="682" y="305"/>
                  </a:lnTo>
                  <a:lnTo>
                    <a:pt x="685" y="310"/>
                  </a:lnTo>
                  <a:lnTo>
                    <a:pt x="687" y="314"/>
                  </a:lnTo>
                  <a:lnTo>
                    <a:pt x="690" y="318"/>
                  </a:lnTo>
                  <a:lnTo>
                    <a:pt x="694" y="322"/>
                  </a:lnTo>
                  <a:lnTo>
                    <a:pt x="697" y="326"/>
                  </a:lnTo>
                  <a:lnTo>
                    <a:pt x="701" y="330"/>
                  </a:lnTo>
                  <a:lnTo>
                    <a:pt x="705" y="334"/>
                  </a:lnTo>
                  <a:lnTo>
                    <a:pt x="710" y="336"/>
                  </a:lnTo>
                  <a:lnTo>
                    <a:pt x="714" y="338"/>
                  </a:lnTo>
                  <a:lnTo>
                    <a:pt x="718" y="339"/>
                  </a:lnTo>
                  <a:lnTo>
                    <a:pt x="722" y="340"/>
                  </a:lnTo>
                  <a:lnTo>
                    <a:pt x="727" y="340"/>
                  </a:lnTo>
                  <a:lnTo>
                    <a:pt x="731" y="340"/>
                  </a:lnTo>
                  <a:lnTo>
                    <a:pt x="739" y="337"/>
                  </a:lnTo>
                  <a:lnTo>
                    <a:pt x="747" y="334"/>
                  </a:lnTo>
                  <a:lnTo>
                    <a:pt x="755" y="329"/>
                  </a:lnTo>
                  <a:lnTo>
                    <a:pt x="762" y="323"/>
                  </a:lnTo>
                  <a:lnTo>
                    <a:pt x="769" y="317"/>
                  </a:lnTo>
                  <a:lnTo>
                    <a:pt x="776" y="313"/>
                  </a:lnTo>
                  <a:lnTo>
                    <a:pt x="783" y="308"/>
                  </a:lnTo>
                  <a:lnTo>
                    <a:pt x="789" y="306"/>
                  </a:lnTo>
                  <a:lnTo>
                    <a:pt x="793" y="305"/>
                  </a:lnTo>
                  <a:lnTo>
                    <a:pt x="796" y="304"/>
                  </a:lnTo>
                  <a:lnTo>
                    <a:pt x="801" y="305"/>
                  </a:lnTo>
                  <a:lnTo>
                    <a:pt x="803" y="306"/>
                  </a:lnTo>
                  <a:lnTo>
                    <a:pt x="806" y="308"/>
                  </a:lnTo>
                  <a:lnTo>
                    <a:pt x="808" y="311"/>
                  </a:lnTo>
                  <a:lnTo>
                    <a:pt x="810" y="315"/>
                  </a:lnTo>
                  <a:lnTo>
                    <a:pt x="812" y="319"/>
                  </a:lnTo>
                  <a:lnTo>
                    <a:pt x="814" y="325"/>
                  </a:lnTo>
                  <a:lnTo>
                    <a:pt x="814" y="521"/>
                  </a:lnTo>
                  <a:lnTo>
                    <a:pt x="544" y="521"/>
                  </a:lnTo>
                  <a:lnTo>
                    <a:pt x="533" y="517"/>
                  </a:lnTo>
                  <a:lnTo>
                    <a:pt x="529" y="515"/>
                  </a:lnTo>
                  <a:lnTo>
                    <a:pt x="526" y="513"/>
                  </a:lnTo>
                  <a:lnTo>
                    <a:pt x="524" y="511"/>
                  </a:lnTo>
                  <a:lnTo>
                    <a:pt x="523" y="508"/>
                  </a:lnTo>
                  <a:lnTo>
                    <a:pt x="522" y="505"/>
                  </a:lnTo>
                  <a:lnTo>
                    <a:pt x="521" y="503"/>
                  </a:lnTo>
                  <a:lnTo>
                    <a:pt x="522" y="500"/>
                  </a:lnTo>
                  <a:lnTo>
                    <a:pt x="523" y="497"/>
                  </a:lnTo>
                  <a:lnTo>
                    <a:pt x="525" y="491"/>
                  </a:lnTo>
                  <a:lnTo>
                    <a:pt x="530" y="484"/>
                  </a:lnTo>
                  <a:lnTo>
                    <a:pt x="534" y="478"/>
                  </a:lnTo>
                  <a:lnTo>
                    <a:pt x="541" y="470"/>
                  </a:lnTo>
                  <a:lnTo>
                    <a:pt x="546" y="463"/>
                  </a:lnTo>
                  <a:lnTo>
                    <a:pt x="551" y="454"/>
                  </a:lnTo>
                  <a:lnTo>
                    <a:pt x="554" y="446"/>
                  </a:lnTo>
                  <a:lnTo>
                    <a:pt x="557" y="438"/>
                  </a:lnTo>
                  <a:lnTo>
                    <a:pt x="557" y="434"/>
                  </a:lnTo>
                  <a:lnTo>
                    <a:pt x="557" y="429"/>
                  </a:lnTo>
                  <a:lnTo>
                    <a:pt x="557" y="425"/>
                  </a:lnTo>
                  <a:lnTo>
                    <a:pt x="555" y="421"/>
                  </a:lnTo>
                  <a:lnTo>
                    <a:pt x="554" y="416"/>
                  </a:lnTo>
                  <a:lnTo>
                    <a:pt x="551" y="412"/>
                  </a:lnTo>
                  <a:lnTo>
                    <a:pt x="544" y="404"/>
                  </a:lnTo>
                  <a:lnTo>
                    <a:pt x="541" y="401"/>
                  </a:lnTo>
                  <a:lnTo>
                    <a:pt x="536" y="397"/>
                  </a:lnTo>
                  <a:lnTo>
                    <a:pt x="527" y="392"/>
                  </a:lnTo>
                  <a:lnTo>
                    <a:pt x="522" y="389"/>
                  </a:lnTo>
                  <a:lnTo>
                    <a:pt x="518" y="387"/>
                  </a:lnTo>
                  <a:lnTo>
                    <a:pt x="508" y="384"/>
                  </a:lnTo>
                  <a:lnTo>
                    <a:pt x="503" y="382"/>
                  </a:lnTo>
                  <a:lnTo>
                    <a:pt x="497" y="381"/>
                  </a:lnTo>
                  <a:lnTo>
                    <a:pt x="487" y="380"/>
                  </a:lnTo>
                  <a:lnTo>
                    <a:pt x="476" y="380"/>
                  </a:lnTo>
                  <a:lnTo>
                    <a:pt x="465" y="380"/>
                  </a:lnTo>
                  <a:lnTo>
                    <a:pt x="455" y="382"/>
                  </a:lnTo>
                  <a:lnTo>
                    <a:pt x="445" y="385"/>
                  </a:lnTo>
                  <a:lnTo>
                    <a:pt x="440" y="387"/>
                  </a:lnTo>
                  <a:lnTo>
                    <a:pt x="435" y="389"/>
                  </a:lnTo>
                  <a:lnTo>
                    <a:pt x="426" y="393"/>
                  </a:lnTo>
                  <a:lnTo>
                    <a:pt x="422" y="396"/>
                  </a:lnTo>
                  <a:lnTo>
                    <a:pt x="418" y="399"/>
                  </a:lnTo>
                  <a:lnTo>
                    <a:pt x="411" y="406"/>
                  </a:lnTo>
                  <a:lnTo>
                    <a:pt x="408" y="409"/>
                  </a:lnTo>
                  <a:lnTo>
                    <a:pt x="405" y="413"/>
                  </a:lnTo>
                  <a:lnTo>
                    <a:pt x="402" y="418"/>
                  </a:lnTo>
                  <a:lnTo>
                    <a:pt x="400" y="422"/>
                  </a:lnTo>
                  <a:lnTo>
                    <a:pt x="399" y="427"/>
                  </a:lnTo>
                  <a:lnTo>
                    <a:pt x="398" y="431"/>
                  </a:lnTo>
                  <a:lnTo>
                    <a:pt x="398" y="436"/>
                  </a:lnTo>
                  <a:lnTo>
                    <a:pt x="399" y="440"/>
                  </a:lnTo>
                  <a:lnTo>
                    <a:pt x="399" y="444"/>
                  </a:lnTo>
                  <a:lnTo>
                    <a:pt x="401" y="448"/>
                  </a:lnTo>
                  <a:lnTo>
                    <a:pt x="404" y="456"/>
                  </a:lnTo>
                  <a:lnTo>
                    <a:pt x="408" y="464"/>
                  </a:lnTo>
                  <a:lnTo>
                    <a:pt x="414" y="472"/>
                  </a:lnTo>
                  <a:lnTo>
                    <a:pt x="419" y="479"/>
                  </a:lnTo>
                  <a:lnTo>
                    <a:pt x="423" y="485"/>
                  </a:lnTo>
                  <a:lnTo>
                    <a:pt x="427" y="491"/>
                  </a:lnTo>
                  <a:lnTo>
                    <a:pt x="430" y="497"/>
                  </a:lnTo>
                  <a:lnTo>
                    <a:pt x="431" y="500"/>
                  </a:lnTo>
                  <a:lnTo>
                    <a:pt x="431" y="503"/>
                  </a:lnTo>
                  <a:lnTo>
                    <a:pt x="431" y="505"/>
                  </a:lnTo>
                  <a:lnTo>
                    <a:pt x="430" y="508"/>
                  </a:lnTo>
                  <a:lnTo>
                    <a:pt x="429" y="510"/>
                  </a:lnTo>
                  <a:lnTo>
                    <a:pt x="427" y="513"/>
                  </a:lnTo>
                  <a:lnTo>
                    <a:pt x="424" y="515"/>
                  </a:lnTo>
                  <a:lnTo>
                    <a:pt x="420" y="517"/>
                  </a:lnTo>
                  <a:lnTo>
                    <a:pt x="416" y="519"/>
                  </a:lnTo>
                  <a:lnTo>
                    <a:pt x="410" y="521"/>
                  </a:lnTo>
                  <a:lnTo>
                    <a:pt x="142" y="521"/>
                  </a:lnTo>
                  <a:lnTo>
                    <a:pt x="142" y="326"/>
                  </a:lnTo>
                  <a:close/>
                </a:path>
              </a:pathLst>
            </a:custGeom>
            <a:grpFill/>
            <a:ln w="9525" cmpd="sng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133" name="Freeform 16"/>
            <p:cNvSpPr>
              <a:spLocks/>
            </p:cNvSpPr>
            <p:nvPr/>
          </p:nvSpPr>
          <p:spPr bwMode="auto">
            <a:xfrm>
              <a:off x="827584" y="2204864"/>
              <a:ext cx="1907032" cy="1791577"/>
            </a:xfrm>
            <a:custGeom>
              <a:avLst/>
              <a:gdLst/>
              <a:ahLst/>
              <a:cxnLst>
                <a:cxn ang="0">
                  <a:pos x="675" y="195"/>
                </a:cxn>
                <a:cxn ang="0">
                  <a:pos x="669" y="207"/>
                </a:cxn>
                <a:cxn ang="0">
                  <a:pos x="661" y="213"/>
                </a:cxn>
                <a:cxn ang="0">
                  <a:pos x="650" y="212"/>
                </a:cxn>
                <a:cxn ang="0">
                  <a:pos x="634" y="202"/>
                </a:cxn>
                <a:cxn ang="0">
                  <a:pos x="615" y="188"/>
                </a:cxn>
                <a:cxn ang="0">
                  <a:pos x="601" y="183"/>
                </a:cxn>
                <a:cxn ang="0">
                  <a:pos x="589" y="181"/>
                </a:cxn>
                <a:cxn ang="0">
                  <a:pos x="578" y="183"/>
                </a:cxn>
                <a:cxn ang="0">
                  <a:pos x="566" y="189"/>
                </a:cxn>
                <a:cxn ang="0">
                  <a:pos x="556" y="197"/>
                </a:cxn>
                <a:cxn ang="0">
                  <a:pos x="542" y="222"/>
                </a:cxn>
                <a:cxn ang="0">
                  <a:pos x="537" y="241"/>
                </a:cxn>
                <a:cxn ang="0">
                  <a:pos x="535" y="272"/>
                </a:cxn>
                <a:cxn ang="0">
                  <a:pos x="539" y="293"/>
                </a:cxn>
                <a:cxn ang="0">
                  <a:pos x="548" y="311"/>
                </a:cxn>
                <a:cxn ang="0">
                  <a:pos x="562" y="330"/>
                </a:cxn>
                <a:cxn ang="0">
                  <a:pos x="577" y="338"/>
                </a:cxn>
                <a:cxn ang="0">
                  <a:pos x="590" y="340"/>
                </a:cxn>
                <a:cxn ang="0">
                  <a:pos x="603" y="337"/>
                </a:cxn>
                <a:cxn ang="0">
                  <a:pos x="619" y="329"/>
                </a:cxn>
                <a:cxn ang="0">
                  <a:pos x="650" y="307"/>
                </a:cxn>
                <a:cxn ang="0">
                  <a:pos x="658" y="305"/>
                </a:cxn>
                <a:cxn ang="0">
                  <a:pos x="666" y="307"/>
                </a:cxn>
                <a:cxn ang="0">
                  <a:pos x="673" y="316"/>
                </a:cxn>
                <a:cxn ang="0">
                  <a:pos x="405" y="521"/>
                </a:cxn>
                <a:cxn ang="0">
                  <a:pos x="388" y="512"/>
                </a:cxn>
                <a:cxn ang="0">
                  <a:pos x="383" y="505"/>
                </a:cxn>
                <a:cxn ang="0">
                  <a:pos x="385" y="494"/>
                </a:cxn>
                <a:cxn ang="0">
                  <a:pos x="406" y="462"/>
                </a:cxn>
                <a:cxn ang="0">
                  <a:pos x="416" y="440"/>
                </a:cxn>
                <a:cxn ang="0">
                  <a:pos x="417" y="428"/>
                </a:cxn>
                <a:cxn ang="0">
                  <a:pos x="414" y="417"/>
                </a:cxn>
                <a:cxn ang="0">
                  <a:pos x="407" y="405"/>
                </a:cxn>
                <a:cxn ang="0">
                  <a:pos x="392" y="392"/>
                </a:cxn>
                <a:cxn ang="0">
                  <a:pos x="377" y="385"/>
                </a:cxn>
                <a:cxn ang="0">
                  <a:pos x="355" y="380"/>
                </a:cxn>
                <a:cxn ang="0">
                  <a:pos x="325" y="380"/>
                </a:cxn>
                <a:cxn ang="0">
                  <a:pos x="296" y="387"/>
                </a:cxn>
                <a:cxn ang="0">
                  <a:pos x="281" y="396"/>
                </a:cxn>
                <a:cxn ang="0">
                  <a:pos x="269" y="408"/>
                </a:cxn>
                <a:cxn ang="0">
                  <a:pos x="261" y="422"/>
                </a:cxn>
                <a:cxn ang="0">
                  <a:pos x="259" y="435"/>
                </a:cxn>
                <a:cxn ang="0">
                  <a:pos x="262" y="447"/>
                </a:cxn>
                <a:cxn ang="0">
                  <a:pos x="274" y="471"/>
                </a:cxn>
                <a:cxn ang="0">
                  <a:pos x="288" y="491"/>
                </a:cxn>
                <a:cxn ang="0">
                  <a:pos x="291" y="502"/>
                </a:cxn>
                <a:cxn ang="0">
                  <a:pos x="289" y="510"/>
                </a:cxn>
                <a:cxn ang="0">
                  <a:pos x="280" y="516"/>
                </a:cxn>
                <a:cxn ang="0">
                  <a:pos x="0" y="521"/>
                </a:cxn>
              </a:cxnLst>
              <a:rect l="0" t="0" r="r" b="b"/>
              <a:pathLst>
                <a:path w="677" h="521">
                  <a:moveTo>
                    <a:pt x="677" y="0"/>
                  </a:moveTo>
                  <a:lnTo>
                    <a:pt x="677" y="192"/>
                  </a:lnTo>
                  <a:lnTo>
                    <a:pt x="675" y="195"/>
                  </a:lnTo>
                  <a:lnTo>
                    <a:pt x="674" y="200"/>
                  </a:lnTo>
                  <a:lnTo>
                    <a:pt x="671" y="205"/>
                  </a:lnTo>
                  <a:lnTo>
                    <a:pt x="669" y="207"/>
                  </a:lnTo>
                  <a:lnTo>
                    <a:pt x="668" y="209"/>
                  </a:lnTo>
                  <a:lnTo>
                    <a:pt x="665" y="212"/>
                  </a:lnTo>
                  <a:lnTo>
                    <a:pt x="661" y="213"/>
                  </a:lnTo>
                  <a:lnTo>
                    <a:pt x="657" y="214"/>
                  </a:lnTo>
                  <a:lnTo>
                    <a:pt x="654" y="213"/>
                  </a:lnTo>
                  <a:lnTo>
                    <a:pt x="650" y="212"/>
                  </a:lnTo>
                  <a:lnTo>
                    <a:pt x="646" y="210"/>
                  </a:lnTo>
                  <a:lnTo>
                    <a:pt x="642" y="208"/>
                  </a:lnTo>
                  <a:lnTo>
                    <a:pt x="634" y="202"/>
                  </a:lnTo>
                  <a:lnTo>
                    <a:pt x="627" y="196"/>
                  </a:lnTo>
                  <a:lnTo>
                    <a:pt x="620" y="191"/>
                  </a:lnTo>
                  <a:lnTo>
                    <a:pt x="615" y="188"/>
                  </a:lnTo>
                  <a:lnTo>
                    <a:pt x="610" y="186"/>
                  </a:lnTo>
                  <a:lnTo>
                    <a:pt x="606" y="184"/>
                  </a:lnTo>
                  <a:lnTo>
                    <a:pt x="601" y="183"/>
                  </a:lnTo>
                  <a:lnTo>
                    <a:pt x="597" y="182"/>
                  </a:lnTo>
                  <a:lnTo>
                    <a:pt x="593" y="181"/>
                  </a:lnTo>
                  <a:lnTo>
                    <a:pt x="589" y="181"/>
                  </a:lnTo>
                  <a:lnTo>
                    <a:pt x="586" y="182"/>
                  </a:lnTo>
                  <a:lnTo>
                    <a:pt x="582" y="182"/>
                  </a:lnTo>
                  <a:lnTo>
                    <a:pt x="578" y="183"/>
                  </a:lnTo>
                  <a:lnTo>
                    <a:pt x="574" y="185"/>
                  </a:lnTo>
                  <a:lnTo>
                    <a:pt x="570" y="187"/>
                  </a:lnTo>
                  <a:lnTo>
                    <a:pt x="566" y="189"/>
                  </a:lnTo>
                  <a:lnTo>
                    <a:pt x="562" y="191"/>
                  </a:lnTo>
                  <a:lnTo>
                    <a:pt x="559" y="194"/>
                  </a:lnTo>
                  <a:lnTo>
                    <a:pt x="556" y="197"/>
                  </a:lnTo>
                  <a:lnTo>
                    <a:pt x="551" y="205"/>
                  </a:lnTo>
                  <a:lnTo>
                    <a:pt x="546" y="213"/>
                  </a:lnTo>
                  <a:lnTo>
                    <a:pt x="542" y="222"/>
                  </a:lnTo>
                  <a:lnTo>
                    <a:pt x="539" y="231"/>
                  </a:lnTo>
                  <a:lnTo>
                    <a:pt x="538" y="236"/>
                  </a:lnTo>
                  <a:lnTo>
                    <a:pt x="537" y="241"/>
                  </a:lnTo>
                  <a:lnTo>
                    <a:pt x="535" y="252"/>
                  </a:lnTo>
                  <a:lnTo>
                    <a:pt x="535" y="262"/>
                  </a:lnTo>
                  <a:lnTo>
                    <a:pt x="535" y="272"/>
                  </a:lnTo>
                  <a:lnTo>
                    <a:pt x="536" y="278"/>
                  </a:lnTo>
                  <a:lnTo>
                    <a:pt x="537" y="283"/>
                  </a:lnTo>
                  <a:lnTo>
                    <a:pt x="539" y="293"/>
                  </a:lnTo>
                  <a:lnTo>
                    <a:pt x="543" y="302"/>
                  </a:lnTo>
                  <a:lnTo>
                    <a:pt x="545" y="307"/>
                  </a:lnTo>
                  <a:lnTo>
                    <a:pt x="548" y="311"/>
                  </a:lnTo>
                  <a:lnTo>
                    <a:pt x="552" y="318"/>
                  </a:lnTo>
                  <a:lnTo>
                    <a:pt x="557" y="324"/>
                  </a:lnTo>
                  <a:lnTo>
                    <a:pt x="562" y="330"/>
                  </a:lnTo>
                  <a:lnTo>
                    <a:pt x="569" y="334"/>
                  </a:lnTo>
                  <a:lnTo>
                    <a:pt x="573" y="337"/>
                  </a:lnTo>
                  <a:lnTo>
                    <a:pt x="577" y="338"/>
                  </a:lnTo>
                  <a:lnTo>
                    <a:pt x="582" y="340"/>
                  </a:lnTo>
                  <a:lnTo>
                    <a:pt x="586" y="340"/>
                  </a:lnTo>
                  <a:lnTo>
                    <a:pt x="590" y="340"/>
                  </a:lnTo>
                  <a:lnTo>
                    <a:pt x="595" y="340"/>
                  </a:lnTo>
                  <a:lnTo>
                    <a:pt x="599" y="339"/>
                  </a:lnTo>
                  <a:lnTo>
                    <a:pt x="603" y="337"/>
                  </a:lnTo>
                  <a:lnTo>
                    <a:pt x="607" y="336"/>
                  </a:lnTo>
                  <a:lnTo>
                    <a:pt x="611" y="334"/>
                  </a:lnTo>
                  <a:lnTo>
                    <a:pt x="619" y="329"/>
                  </a:lnTo>
                  <a:lnTo>
                    <a:pt x="633" y="317"/>
                  </a:lnTo>
                  <a:lnTo>
                    <a:pt x="647" y="308"/>
                  </a:lnTo>
                  <a:lnTo>
                    <a:pt x="650" y="307"/>
                  </a:lnTo>
                  <a:lnTo>
                    <a:pt x="653" y="306"/>
                  </a:lnTo>
                  <a:lnTo>
                    <a:pt x="656" y="305"/>
                  </a:lnTo>
                  <a:lnTo>
                    <a:pt x="658" y="305"/>
                  </a:lnTo>
                  <a:lnTo>
                    <a:pt x="661" y="305"/>
                  </a:lnTo>
                  <a:lnTo>
                    <a:pt x="664" y="306"/>
                  </a:lnTo>
                  <a:lnTo>
                    <a:pt x="666" y="307"/>
                  </a:lnTo>
                  <a:lnTo>
                    <a:pt x="668" y="309"/>
                  </a:lnTo>
                  <a:lnTo>
                    <a:pt x="671" y="312"/>
                  </a:lnTo>
                  <a:lnTo>
                    <a:pt x="673" y="316"/>
                  </a:lnTo>
                  <a:lnTo>
                    <a:pt x="677" y="327"/>
                  </a:lnTo>
                  <a:lnTo>
                    <a:pt x="677" y="521"/>
                  </a:lnTo>
                  <a:lnTo>
                    <a:pt x="405" y="521"/>
                  </a:lnTo>
                  <a:lnTo>
                    <a:pt x="398" y="518"/>
                  </a:lnTo>
                  <a:lnTo>
                    <a:pt x="392" y="515"/>
                  </a:lnTo>
                  <a:lnTo>
                    <a:pt x="388" y="512"/>
                  </a:lnTo>
                  <a:lnTo>
                    <a:pt x="386" y="510"/>
                  </a:lnTo>
                  <a:lnTo>
                    <a:pt x="385" y="509"/>
                  </a:lnTo>
                  <a:lnTo>
                    <a:pt x="383" y="505"/>
                  </a:lnTo>
                  <a:lnTo>
                    <a:pt x="383" y="501"/>
                  </a:lnTo>
                  <a:lnTo>
                    <a:pt x="383" y="498"/>
                  </a:lnTo>
                  <a:lnTo>
                    <a:pt x="385" y="494"/>
                  </a:lnTo>
                  <a:lnTo>
                    <a:pt x="390" y="485"/>
                  </a:lnTo>
                  <a:lnTo>
                    <a:pt x="396" y="476"/>
                  </a:lnTo>
                  <a:lnTo>
                    <a:pt x="406" y="462"/>
                  </a:lnTo>
                  <a:lnTo>
                    <a:pt x="411" y="454"/>
                  </a:lnTo>
                  <a:lnTo>
                    <a:pt x="414" y="446"/>
                  </a:lnTo>
                  <a:lnTo>
                    <a:pt x="416" y="440"/>
                  </a:lnTo>
                  <a:lnTo>
                    <a:pt x="417" y="437"/>
                  </a:lnTo>
                  <a:lnTo>
                    <a:pt x="417" y="434"/>
                  </a:lnTo>
                  <a:lnTo>
                    <a:pt x="417" y="428"/>
                  </a:lnTo>
                  <a:lnTo>
                    <a:pt x="416" y="421"/>
                  </a:lnTo>
                  <a:lnTo>
                    <a:pt x="415" y="419"/>
                  </a:lnTo>
                  <a:lnTo>
                    <a:pt x="414" y="417"/>
                  </a:lnTo>
                  <a:lnTo>
                    <a:pt x="412" y="413"/>
                  </a:lnTo>
                  <a:lnTo>
                    <a:pt x="410" y="409"/>
                  </a:lnTo>
                  <a:lnTo>
                    <a:pt x="407" y="405"/>
                  </a:lnTo>
                  <a:lnTo>
                    <a:pt x="404" y="401"/>
                  </a:lnTo>
                  <a:lnTo>
                    <a:pt x="400" y="398"/>
                  </a:lnTo>
                  <a:lnTo>
                    <a:pt x="392" y="392"/>
                  </a:lnTo>
                  <a:lnTo>
                    <a:pt x="387" y="390"/>
                  </a:lnTo>
                  <a:lnTo>
                    <a:pt x="382" y="387"/>
                  </a:lnTo>
                  <a:lnTo>
                    <a:pt x="377" y="385"/>
                  </a:lnTo>
                  <a:lnTo>
                    <a:pt x="372" y="384"/>
                  </a:lnTo>
                  <a:lnTo>
                    <a:pt x="361" y="381"/>
                  </a:lnTo>
                  <a:lnTo>
                    <a:pt x="355" y="380"/>
                  </a:lnTo>
                  <a:lnTo>
                    <a:pt x="349" y="379"/>
                  </a:lnTo>
                  <a:lnTo>
                    <a:pt x="337" y="379"/>
                  </a:lnTo>
                  <a:lnTo>
                    <a:pt x="325" y="380"/>
                  </a:lnTo>
                  <a:lnTo>
                    <a:pt x="313" y="382"/>
                  </a:lnTo>
                  <a:lnTo>
                    <a:pt x="301" y="385"/>
                  </a:lnTo>
                  <a:lnTo>
                    <a:pt x="296" y="387"/>
                  </a:lnTo>
                  <a:lnTo>
                    <a:pt x="291" y="390"/>
                  </a:lnTo>
                  <a:lnTo>
                    <a:pt x="286" y="393"/>
                  </a:lnTo>
                  <a:lnTo>
                    <a:pt x="281" y="396"/>
                  </a:lnTo>
                  <a:lnTo>
                    <a:pt x="277" y="399"/>
                  </a:lnTo>
                  <a:lnTo>
                    <a:pt x="273" y="403"/>
                  </a:lnTo>
                  <a:lnTo>
                    <a:pt x="269" y="408"/>
                  </a:lnTo>
                  <a:lnTo>
                    <a:pt x="266" y="412"/>
                  </a:lnTo>
                  <a:lnTo>
                    <a:pt x="263" y="417"/>
                  </a:lnTo>
                  <a:lnTo>
                    <a:pt x="261" y="422"/>
                  </a:lnTo>
                  <a:lnTo>
                    <a:pt x="260" y="426"/>
                  </a:lnTo>
                  <a:lnTo>
                    <a:pt x="259" y="431"/>
                  </a:lnTo>
                  <a:lnTo>
                    <a:pt x="259" y="435"/>
                  </a:lnTo>
                  <a:lnTo>
                    <a:pt x="260" y="439"/>
                  </a:lnTo>
                  <a:lnTo>
                    <a:pt x="260" y="443"/>
                  </a:lnTo>
                  <a:lnTo>
                    <a:pt x="262" y="447"/>
                  </a:lnTo>
                  <a:lnTo>
                    <a:pt x="265" y="455"/>
                  </a:lnTo>
                  <a:lnTo>
                    <a:pt x="269" y="464"/>
                  </a:lnTo>
                  <a:lnTo>
                    <a:pt x="274" y="471"/>
                  </a:lnTo>
                  <a:lnTo>
                    <a:pt x="279" y="478"/>
                  </a:lnTo>
                  <a:lnTo>
                    <a:pt x="284" y="485"/>
                  </a:lnTo>
                  <a:lnTo>
                    <a:pt x="288" y="491"/>
                  </a:lnTo>
                  <a:lnTo>
                    <a:pt x="290" y="497"/>
                  </a:lnTo>
                  <a:lnTo>
                    <a:pt x="291" y="500"/>
                  </a:lnTo>
                  <a:lnTo>
                    <a:pt x="291" y="502"/>
                  </a:lnTo>
                  <a:lnTo>
                    <a:pt x="291" y="505"/>
                  </a:lnTo>
                  <a:lnTo>
                    <a:pt x="290" y="507"/>
                  </a:lnTo>
                  <a:lnTo>
                    <a:pt x="289" y="510"/>
                  </a:lnTo>
                  <a:lnTo>
                    <a:pt x="286" y="512"/>
                  </a:lnTo>
                  <a:lnTo>
                    <a:pt x="284" y="514"/>
                  </a:lnTo>
                  <a:lnTo>
                    <a:pt x="280" y="516"/>
                  </a:lnTo>
                  <a:lnTo>
                    <a:pt x="276" y="518"/>
                  </a:lnTo>
                  <a:lnTo>
                    <a:pt x="270" y="520"/>
                  </a:lnTo>
                  <a:lnTo>
                    <a:pt x="0" y="521"/>
                  </a:lnTo>
                  <a:lnTo>
                    <a:pt x="0" y="0"/>
                  </a:lnTo>
                  <a:lnTo>
                    <a:pt x="677" y="0"/>
                  </a:lnTo>
                  <a:close/>
                </a:path>
              </a:pathLst>
            </a:custGeom>
            <a:grpFill/>
            <a:ln w="9525" cmpd="sng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134" name="Freeform 17"/>
            <p:cNvSpPr>
              <a:spLocks/>
            </p:cNvSpPr>
            <p:nvPr/>
          </p:nvSpPr>
          <p:spPr bwMode="auto">
            <a:xfrm>
              <a:off x="827583" y="3501196"/>
              <a:ext cx="1908000" cy="2307600"/>
            </a:xfrm>
            <a:custGeom>
              <a:avLst/>
              <a:gdLst/>
              <a:ahLst/>
              <a:cxnLst>
                <a:cxn ang="0">
                  <a:pos x="289" y="135"/>
                </a:cxn>
                <a:cxn ang="0">
                  <a:pos x="295" y="128"/>
                </a:cxn>
                <a:cxn ang="0">
                  <a:pos x="296" y="121"/>
                </a:cxn>
                <a:cxn ang="0">
                  <a:pos x="291" y="110"/>
                </a:cxn>
                <a:cxn ang="0">
                  <a:pos x="278" y="90"/>
                </a:cxn>
                <a:cxn ang="0">
                  <a:pos x="268" y="71"/>
                </a:cxn>
                <a:cxn ang="0">
                  <a:pos x="265" y="59"/>
                </a:cxn>
                <a:cxn ang="0">
                  <a:pos x="265" y="47"/>
                </a:cxn>
                <a:cxn ang="0">
                  <a:pos x="271" y="33"/>
                </a:cxn>
                <a:cxn ang="0">
                  <a:pos x="280" y="22"/>
                </a:cxn>
                <a:cxn ang="0">
                  <a:pos x="300" y="9"/>
                </a:cxn>
                <a:cxn ang="0">
                  <a:pos x="321" y="2"/>
                </a:cxn>
                <a:cxn ang="0">
                  <a:pos x="353" y="0"/>
                </a:cxn>
                <a:cxn ang="0">
                  <a:pos x="384" y="7"/>
                </a:cxn>
                <a:cxn ang="0">
                  <a:pos x="398" y="14"/>
                </a:cxn>
                <a:cxn ang="0">
                  <a:pos x="409" y="24"/>
                </a:cxn>
                <a:cxn ang="0">
                  <a:pos x="419" y="37"/>
                </a:cxn>
                <a:cxn ang="0">
                  <a:pos x="422" y="49"/>
                </a:cxn>
                <a:cxn ang="0">
                  <a:pos x="421" y="61"/>
                </a:cxn>
                <a:cxn ang="0">
                  <a:pos x="417" y="73"/>
                </a:cxn>
                <a:cxn ang="0">
                  <a:pos x="393" y="109"/>
                </a:cxn>
                <a:cxn ang="0">
                  <a:pos x="389" y="118"/>
                </a:cxn>
                <a:cxn ang="0">
                  <a:pos x="389" y="128"/>
                </a:cxn>
                <a:cxn ang="0">
                  <a:pos x="395" y="135"/>
                </a:cxn>
                <a:cxn ang="0">
                  <a:pos x="676" y="139"/>
                </a:cxn>
                <a:cxn ang="0">
                  <a:pos x="671" y="347"/>
                </a:cxn>
                <a:cxn ang="0">
                  <a:pos x="664" y="352"/>
                </a:cxn>
                <a:cxn ang="0">
                  <a:pos x="654" y="353"/>
                </a:cxn>
                <a:cxn ang="0">
                  <a:pos x="643" y="348"/>
                </a:cxn>
                <a:cxn ang="0">
                  <a:pos x="621" y="331"/>
                </a:cxn>
                <a:cxn ang="0">
                  <a:pos x="606" y="324"/>
                </a:cxn>
                <a:cxn ang="0">
                  <a:pos x="594" y="322"/>
                </a:cxn>
                <a:cxn ang="0">
                  <a:pos x="582" y="323"/>
                </a:cxn>
                <a:cxn ang="0">
                  <a:pos x="571" y="327"/>
                </a:cxn>
                <a:cxn ang="0">
                  <a:pos x="560" y="335"/>
                </a:cxn>
                <a:cxn ang="0">
                  <a:pos x="547" y="354"/>
                </a:cxn>
                <a:cxn ang="0">
                  <a:pos x="538" y="377"/>
                </a:cxn>
                <a:cxn ang="0">
                  <a:pos x="535" y="402"/>
                </a:cxn>
                <a:cxn ang="0">
                  <a:pos x="537" y="423"/>
                </a:cxn>
                <a:cxn ang="0">
                  <a:pos x="546" y="447"/>
                </a:cxn>
                <a:cxn ang="0">
                  <a:pos x="557" y="464"/>
                </a:cxn>
                <a:cxn ang="0">
                  <a:pos x="574" y="477"/>
                </a:cxn>
                <a:cxn ang="0">
                  <a:pos x="586" y="481"/>
                </a:cxn>
                <a:cxn ang="0">
                  <a:pos x="599" y="479"/>
                </a:cxn>
                <a:cxn ang="0">
                  <a:pos x="618" y="470"/>
                </a:cxn>
                <a:cxn ang="0">
                  <a:pos x="646" y="449"/>
                </a:cxn>
                <a:cxn ang="0">
                  <a:pos x="661" y="445"/>
                </a:cxn>
                <a:cxn ang="0">
                  <a:pos x="668" y="449"/>
                </a:cxn>
                <a:cxn ang="0">
                  <a:pos x="674" y="459"/>
                </a:cxn>
                <a:cxn ang="0">
                  <a:pos x="0" y="663"/>
                </a:cxn>
              </a:cxnLst>
              <a:rect l="0" t="0" r="r" b="b"/>
              <a:pathLst>
                <a:path w="676" h="663">
                  <a:moveTo>
                    <a:pt x="282" y="139"/>
                  </a:moveTo>
                  <a:lnTo>
                    <a:pt x="286" y="137"/>
                  </a:lnTo>
                  <a:lnTo>
                    <a:pt x="289" y="135"/>
                  </a:lnTo>
                  <a:lnTo>
                    <a:pt x="292" y="133"/>
                  </a:lnTo>
                  <a:lnTo>
                    <a:pt x="294" y="131"/>
                  </a:lnTo>
                  <a:lnTo>
                    <a:pt x="295" y="128"/>
                  </a:lnTo>
                  <a:lnTo>
                    <a:pt x="296" y="127"/>
                  </a:lnTo>
                  <a:lnTo>
                    <a:pt x="296" y="126"/>
                  </a:lnTo>
                  <a:lnTo>
                    <a:pt x="296" y="121"/>
                  </a:lnTo>
                  <a:lnTo>
                    <a:pt x="295" y="118"/>
                  </a:lnTo>
                  <a:lnTo>
                    <a:pt x="294" y="115"/>
                  </a:lnTo>
                  <a:lnTo>
                    <a:pt x="291" y="110"/>
                  </a:lnTo>
                  <a:lnTo>
                    <a:pt x="288" y="104"/>
                  </a:lnTo>
                  <a:lnTo>
                    <a:pt x="283" y="97"/>
                  </a:lnTo>
                  <a:lnTo>
                    <a:pt x="278" y="90"/>
                  </a:lnTo>
                  <a:lnTo>
                    <a:pt x="274" y="83"/>
                  </a:lnTo>
                  <a:lnTo>
                    <a:pt x="270" y="75"/>
                  </a:lnTo>
                  <a:lnTo>
                    <a:pt x="268" y="71"/>
                  </a:lnTo>
                  <a:lnTo>
                    <a:pt x="266" y="67"/>
                  </a:lnTo>
                  <a:lnTo>
                    <a:pt x="265" y="63"/>
                  </a:lnTo>
                  <a:lnTo>
                    <a:pt x="265" y="59"/>
                  </a:lnTo>
                  <a:lnTo>
                    <a:pt x="264" y="55"/>
                  </a:lnTo>
                  <a:lnTo>
                    <a:pt x="265" y="51"/>
                  </a:lnTo>
                  <a:lnTo>
                    <a:pt x="265" y="47"/>
                  </a:lnTo>
                  <a:lnTo>
                    <a:pt x="267" y="42"/>
                  </a:lnTo>
                  <a:lnTo>
                    <a:pt x="268" y="38"/>
                  </a:lnTo>
                  <a:lnTo>
                    <a:pt x="271" y="33"/>
                  </a:lnTo>
                  <a:lnTo>
                    <a:pt x="274" y="29"/>
                  </a:lnTo>
                  <a:lnTo>
                    <a:pt x="277" y="26"/>
                  </a:lnTo>
                  <a:lnTo>
                    <a:pt x="280" y="22"/>
                  </a:lnTo>
                  <a:lnTo>
                    <a:pt x="284" y="19"/>
                  </a:lnTo>
                  <a:lnTo>
                    <a:pt x="292" y="14"/>
                  </a:lnTo>
                  <a:lnTo>
                    <a:pt x="300" y="9"/>
                  </a:lnTo>
                  <a:lnTo>
                    <a:pt x="305" y="7"/>
                  </a:lnTo>
                  <a:lnTo>
                    <a:pt x="310" y="5"/>
                  </a:lnTo>
                  <a:lnTo>
                    <a:pt x="321" y="2"/>
                  </a:lnTo>
                  <a:lnTo>
                    <a:pt x="331" y="1"/>
                  </a:lnTo>
                  <a:lnTo>
                    <a:pt x="342" y="0"/>
                  </a:lnTo>
                  <a:lnTo>
                    <a:pt x="353" y="0"/>
                  </a:lnTo>
                  <a:lnTo>
                    <a:pt x="364" y="1"/>
                  </a:lnTo>
                  <a:lnTo>
                    <a:pt x="374" y="4"/>
                  </a:lnTo>
                  <a:lnTo>
                    <a:pt x="384" y="7"/>
                  </a:lnTo>
                  <a:lnTo>
                    <a:pt x="389" y="9"/>
                  </a:lnTo>
                  <a:lnTo>
                    <a:pt x="393" y="12"/>
                  </a:lnTo>
                  <a:lnTo>
                    <a:pt x="398" y="14"/>
                  </a:lnTo>
                  <a:lnTo>
                    <a:pt x="402" y="17"/>
                  </a:lnTo>
                  <a:lnTo>
                    <a:pt x="406" y="21"/>
                  </a:lnTo>
                  <a:lnTo>
                    <a:pt x="409" y="24"/>
                  </a:lnTo>
                  <a:lnTo>
                    <a:pt x="413" y="28"/>
                  </a:lnTo>
                  <a:lnTo>
                    <a:pt x="416" y="32"/>
                  </a:lnTo>
                  <a:lnTo>
                    <a:pt x="419" y="37"/>
                  </a:lnTo>
                  <a:lnTo>
                    <a:pt x="420" y="41"/>
                  </a:lnTo>
                  <a:lnTo>
                    <a:pt x="422" y="45"/>
                  </a:lnTo>
                  <a:lnTo>
                    <a:pt x="422" y="49"/>
                  </a:lnTo>
                  <a:lnTo>
                    <a:pt x="422" y="53"/>
                  </a:lnTo>
                  <a:lnTo>
                    <a:pt x="422" y="57"/>
                  </a:lnTo>
                  <a:lnTo>
                    <a:pt x="421" y="61"/>
                  </a:lnTo>
                  <a:lnTo>
                    <a:pt x="420" y="65"/>
                  </a:lnTo>
                  <a:lnTo>
                    <a:pt x="418" y="69"/>
                  </a:lnTo>
                  <a:lnTo>
                    <a:pt x="417" y="73"/>
                  </a:lnTo>
                  <a:lnTo>
                    <a:pt x="412" y="81"/>
                  </a:lnTo>
                  <a:lnTo>
                    <a:pt x="402" y="96"/>
                  </a:lnTo>
                  <a:lnTo>
                    <a:pt x="393" y="109"/>
                  </a:lnTo>
                  <a:lnTo>
                    <a:pt x="391" y="112"/>
                  </a:lnTo>
                  <a:lnTo>
                    <a:pt x="390" y="115"/>
                  </a:lnTo>
                  <a:lnTo>
                    <a:pt x="389" y="118"/>
                  </a:lnTo>
                  <a:lnTo>
                    <a:pt x="388" y="121"/>
                  </a:lnTo>
                  <a:lnTo>
                    <a:pt x="388" y="126"/>
                  </a:lnTo>
                  <a:lnTo>
                    <a:pt x="389" y="128"/>
                  </a:lnTo>
                  <a:lnTo>
                    <a:pt x="390" y="131"/>
                  </a:lnTo>
                  <a:lnTo>
                    <a:pt x="392" y="133"/>
                  </a:lnTo>
                  <a:lnTo>
                    <a:pt x="395" y="135"/>
                  </a:lnTo>
                  <a:lnTo>
                    <a:pt x="398" y="137"/>
                  </a:lnTo>
                  <a:lnTo>
                    <a:pt x="403" y="139"/>
                  </a:lnTo>
                  <a:lnTo>
                    <a:pt x="676" y="139"/>
                  </a:lnTo>
                  <a:lnTo>
                    <a:pt x="676" y="335"/>
                  </a:lnTo>
                  <a:lnTo>
                    <a:pt x="673" y="342"/>
                  </a:lnTo>
                  <a:lnTo>
                    <a:pt x="671" y="347"/>
                  </a:lnTo>
                  <a:lnTo>
                    <a:pt x="668" y="350"/>
                  </a:lnTo>
                  <a:lnTo>
                    <a:pt x="666" y="351"/>
                  </a:lnTo>
                  <a:lnTo>
                    <a:pt x="664" y="352"/>
                  </a:lnTo>
                  <a:lnTo>
                    <a:pt x="661" y="354"/>
                  </a:lnTo>
                  <a:lnTo>
                    <a:pt x="658" y="354"/>
                  </a:lnTo>
                  <a:lnTo>
                    <a:pt x="654" y="353"/>
                  </a:lnTo>
                  <a:lnTo>
                    <a:pt x="650" y="352"/>
                  </a:lnTo>
                  <a:lnTo>
                    <a:pt x="647" y="350"/>
                  </a:lnTo>
                  <a:lnTo>
                    <a:pt x="643" y="348"/>
                  </a:lnTo>
                  <a:lnTo>
                    <a:pt x="635" y="343"/>
                  </a:lnTo>
                  <a:lnTo>
                    <a:pt x="628" y="336"/>
                  </a:lnTo>
                  <a:lnTo>
                    <a:pt x="621" y="331"/>
                  </a:lnTo>
                  <a:lnTo>
                    <a:pt x="616" y="329"/>
                  </a:lnTo>
                  <a:lnTo>
                    <a:pt x="611" y="326"/>
                  </a:lnTo>
                  <a:lnTo>
                    <a:pt x="606" y="324"/>
                  </a:lnTo>
                  <a:lnTo>
                    <a:pt x="601" y="323"/>
                  </a:lnTo>
                  <a:lnTo>
                    <a:pt x="598" y="322"/>
                  </a:lnTo>
                  <a:lnTo>
                    <a:pt x="594" y="322"/>
                  </a:lnTo>
                  <a:lnTo>
                    <a:pt x="590" y="322"/>
                  </a:lnTo>
                  <a:lnTo>
                    <a:pt x="586" y="322"/>
                  </a:lnTo>
                  <a:lnTo>
                    <a:pt x="582" y="323"/>
                  </a:lnTo>
                  <a:lnTo>
                    <a:pt x="578" y="324"/>
                  </a:lnTo>
                  <a:lnTo>
                    <a:pt x="574" y="325"/>
                  </a:lnTo>
                  <a:lnTo>
                    <a:pt x="571" y="327"/>
                  </a:lnTo>
                  <a:lnTo>
                    <a:pt x="566" y="329"/>
                  </a:lnTo>
                  <a:lnTo>
                    <a:pt x="563" y="332"/>
                  </a:lnTo>
                  <a:lnTo>
                    <a:pt x="560" y="335"/>
                  </a:lnTo>
                  <a:lnTo>
                    <a:pt x="557" y="339"/>
                  </a:lnTo>
                  <a:lnTo>
                    <a:pt x="551" y="346"/>
                  </a:lnTo>
                  <a:lnTo>
                    <a:pt x="547" y="354"/>
                  </a:lnTo>
                  <a:lnTo>
                    <a:pt x="543" y="362"/>
                  </a:lnTo>
                  <a:lnTo>
                    <a:pt x="540" y="372"/>
                  </a:lnTo>
                  <a:lnTo>
                    <a:pt x="538" y="377"/>
                  </a:lnTo>
                  <a:lnTo>
                    <a:pt x="537" y="382"/>
                  </a:lnTo>
                  <a:lnTo>
                    <a:pt x="536" y="392"/>
                  </a:lnTo>
                  <a:lnTo>
                    <a:pt x="535" y="402"/>
                  </a:lnTo>
                  <a:lnTo>
                    <a:pt x="536" y="413"/>
                  </a:lnTo>
                  <a:lnTo>
                    <a:pt x="536" y="418"/>
                  </a:lnTo>
                  <a:lnTo>
                    <a:pt x="537" y="423"/>
                  </a:lnTo>
                  <a:lnTo>
                    <a:pt x="540" y="433"/>
                  </a:lnTo>
                  <a:lnTo>
                    <a:pt x="543" y="443"/>
                  </a:lnTo>
                  <a:lnTo>
                    <a:pt x="546" y="447"/>
                  </a:lnTo>
                  <a:lnTo>
                    <a:pt x="548" y="452"/>
                  </a:lnTo>
                  <a:lnTo>
                    <a:pt x="552" y="458"/>
                  </a:lnTo>
                  <a:lnTo>
                    <a:pt x="557" y="464"/>
                  </a:lnTo>
                  <a:lnTo>
                    <a:pt x="562" y="470"/>
                  </a:lnTo>
                  <a:lnTo>
                    <a:pt x="569" y="474"/>
                  </a:lnTo>
                  <a:lnTo>
                    <a:pt x="574" y="477"/>
                  </a:lnTo>
                  <a:lnTo>
                    <a:pt x="578" y="479"/>
                  </a:lnTo>
                  <a:lnTo>
                    <a:pt x="582" y="480"/>
                  </a:lnTo>
                  <a:lnTo>
                    <a:pt x="586" y="481"/>
                  </a:lnTo>
                  <a:lnTo>
                    <a:pt x="591" y="481"/>
                  </a:lnTo>
                  <a:lnTo>
                    <a:pt x="595" y="480"/>
                  </a:lnTo>
                  <a:lnTo>
                    <a:pt x="599" y="479"/>
                  </a:lnTo>
                  <a:lnTo>
                    <a:pt x="603" y="478"/>
                  </a:lnTo>
                  <a:lnTo>
                    <a:pt x="611" y="474"/>
                  </a:lnTo>
                  <a:lnTo>
                    <a:pt x="618" y="470"/>
                  </a:lnTo>
                  <a:lnTo>
                    <a:pt x="633" y="458"/>
                  </a:lnTo>
                  <a:lnTo>
                    <a:pt x="640" y="453"/>
                  </a:lnTo>
                  <a:lnTo>
                    <a:pt x="646" y="449"/>
                  </a:lnTo>
                  <a:lnTo>
                    <a:pt x="652" y="446"/>
                  </a:lnTo>
                  <a:lnTo>
                    <a:pt x="658" y="445"/>
                  </a:lnTo>
                  <a:lnTo>
                    <a:pt x="661" y="445"/>
                  </a:lnTo>
                  <a:lnTo>
                    <a:pt x="663" y="446"/>
                  </a:lnTo>
                  <a:lnTo>
                    <a:pt x="666" y="447"/>
                  </a:lnTo>
                  <a:lnTo>
                    <a:pt x="668" y="449"/>
                  </a:lnTo>
                  <a:lnTo>
                    <a:pt x="670" y="451"/>
                  </a:lnTo>
                  <a:lnTo>
                    <a:pt x="672" y="455"/>
                  </a:lnTo>
                  <a:lnTo>
                    <a:pt x="674" y="459"/>
                  </a:lnTo>
                  <a:lnTo>
                    <a:pt x="676" y="464"/>
                  </a:lnTo>
                  <a:lnTo>
                    <a:pt x="676" y="663"/>
                  </a:lnTo>
                  <a:lnTo>
                    <a:pt x="0" y="663"/>
                  </a:lnTo>
                  <a:lnTo>
                    <a:pt x="0" y="139"/>
                  </a:lnTo>
                  <a:lnTo>
                    <a:pt x="282" y="139"/>
                  </a:lnTo>
                  <a:close/>
                </a:path>
              </a:pathLst>
            </a:custGeom>
            <a:grpFill/>
            <a:ln w="9525" cmpd="sng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135" name="Freeform 18"/>
            <p:cNvSpPr>
              <a:spLocks/>
            </p:cNvSpPr>
            <p:nvPr/>
          </p:nvSpPr>
          <p:spPr bwMode="auto">
            <a:xfrm>
              <a:off x="2329626" y="3501196"/>
              <a:ext cx="2293200" cy="2307600"/>
            </a:xfrm>
            <a:custGeom>
              <a:avLst/>
              <a:gdLst/>
              <a:ahLst/>
              <a:cxnLst>
                <a:cxn ang="0">
                  <a:pos x="133" y="451"/>
                </a:cxn>
                <a:cxn ang="0">
                  <a:pos x="121" y="447"/>
                </a:cxn>
                <a:cxn ang="0">
                  <a:pos x="103" y="456"/>
                </a:cxn>
                <a:cxn ang="0">
                  <a:pos x="74" y="477"/>
                </a:cxn>
                <a:cxn ang="0">
                  <a:pos x="54" y="482"/>
                </a:cxn>
                <a:cxn ang="0">
                  <a:pos x="38" y="479"/>
                </a:cxn>
                <a:cxn ang="0">
                  <a:pos x="18" y="461"/>
                </a:cxn>
                <a:cxn ang="0">
                  <a:pos x="4" y="433"/>
                </a:cxn>
                <a:cxn ang="0">
                  <a:pos x="0" y="401"/>
                </a:cxn>
                <a:cxn ang="0">
                  <a:pos x="7" y="365"/>
                </a:cxn>
                <a:cxn ang="0">
                  <a:pos x="19" y="344"/>
                </a:cxn>
                <a:cxn ang="0">
                  <a:pos x="39" y="327"/>
                </a:cxn>
                <a:cxn ang="0">
                  <a:pos x="60" y="324"/>
                </a:cxn>
                <a:cxn ang="0">
                  <a:pos x="84" y="333"/>
                </a:cxn>
                <a:cxn ang="0">
                  <a:pos x="116" y="355"/>
                </a:cxn>
                <a:cxn ang="0">
                  <a:pos x="129" y="355"/>
                </a:cxn>
                <a:cxn ang="0">
                  <a:pos x="137" y="345"/>
                </a:cxn>
                <a:cxn ang="0">
                  <a:pos x="415" y="139"/>
                </a:cxn>
                <a:cxn ang="0">
                  <a:pos x="427" y="131"/>
                </a:cxn>
                <a:cxn ang="0">
                  <a:pos x="428" y="118"/>
                </a:cxn>
                <a:cxn ang="0">
                  <a:pos x="406" y="85"/>
                </a:cxn>
                <a:cxn ang="0">
                  <a:pos x="396" y="60"/>
                </a:cxn>
                <a:cxn ang="0">
                  <a:pos x="398" y="43"/>
                </a:cxn>
                <a:cxn ang="0">
                  <a:pos x="408" y="26"/>
                </a:cxn>
                <a:cxn ang="0">
                  <a:pos x="433" y="10"/>
                </a:cxn>
                <a:cxn ang="0">
                  <a:pos x="463" y="1"/>
                </a:cxn>
                <a:cxn ang="0">
                  <a:pos x="506" y="4"/>
                </a:cxn>
                <a:cxn ang="0">
                  <a:pos x="529" y="15"/>
                </a:cxn>
                <a:cxn ang="0">
                  <a:pos x="545" y="29"/>
                </a:cxn>
                <a:cxn ang="0">
                  <a:pos x="554" y="46"/>
                </a:cxn>
                <a:cxn ang="0">
                  <a:pos x="552" y="67"/>
                </a:cxn>
                <a:cxn ang="0">
                  <a:pos x="533" y="98"/>
                </a:cxn>
                <a:cxn ang="0">
                  <a:pos x="520" y="120"/>
                </a:cxn>
                <a:cxn ang="0">
                  <a:pos x="520" y="128"/>
                </a:cxn>
                <a:cxn ang="0">
                  <a:pos x="529" y="137"/>
                </a:cxn>
                <a:cxn ang="0">
                  <a:pos x="812" y="336"/>
                </a:cxn>
                <a:cxn ang="0">
                  <a:pos x="801" y="353"/>
                </a:cxn>
                <a:cxn ang="0">
                  <a:pos x="788" y="355"/>
                </a:cxn>
                <a:cxn ang="0">
                  <a:pos x="769" y="345"/>
                </a:cxn>
                <a:cxn ang="0">
                  <a:pos x="745" y="328"/>
                </a:cxn>
                <a:cxn ang="0">
                  <a:pos x="728" y="324"/>
                </a:cxn>
                <a:cxn ang="0">
                  <a:pos x="713" y="326"/>
                </a:cxn>
                <a:cxn ang="0">
                  <a:pos x="698" y="334"/>
                </a:cxn>
                <a:cxn ang="0">
                  <a:pos x="682" y="356"/>
                </a:cxn>
                <a:cxn ang="0">
                  <a:pos x="673" y="384"/>
                </a:cxn>
                <a:cxn ang="0">
                  <a:pos x="672" y="420"/>
                </a:cxn>
                <a:cxn ang="0">
                  <a:pos x="681" y="449"/>
                </a:cxn>
                <a:cxn ang="0">
                  <a:pos x="698" y="472"/>
                </a:cxn>
                <a:cxn ang="0">
                  <a:pos x="716" y="482"/>
                </a:cxn>
                <a:cxn ang="0">
                  <a:pos x="737" y="480"/>
                </a:cxn>
                <a:cxn ang="0">
                  <a:pos x="774" y="455"/>
                </a:cxn>
                <a:cxn ang="0">
                  <a:pos x="793" y="447"/>
                </a:cxn>
                <a:cxn ang="0">
                  <a:pos x="803" y="451"/>
                </a:cxn>
                <a:cxn ang="0">
                  <a:pos x="812" y="467"/>
                </a:cxn>
              </a:cxnLst>
              <a:rect l="0" t="0" r="r" b="b"/>
              <a:pathLst>
                <a:path w="812" h="665">
                  <a:moveTo>
                    <a:pt x="139" y="462"/>
                  </a:moveTo>
                  <a:lnTo>
                    <a:pt x="137" y="458"/>
                  </a:lnTo>
                  <a:lnTo>
                    <a:pt x="135" y="454"/>
                  </a:lnTo>
                  <a:lnTo>
                    <a:pt x="133" y="451"/>
                  </a:lnTo>
                  <a:lnTo>
                    <a:pt x="131" y="449"/>
                  </a:lnTo>
                  <a:lnTo>
                    <a:pt x="129" y="448"/>
                  </a:lnTo>
                  <a:lnTo>
                    <a:pt x="126" y="447"/>
                  </a:lnTo>
                  <a:lnTo>
                    <a:pt x="121" y="447"/>
                  </a:lnTo>
                  <a:lnTo>
                    <a:pt x="115" y="449"/>
                  </a:lnTo>
                  <a:lnTo>
                    <a:pt x="112" y="450"/>
                  </a:lnTo>
                  <a:lnTo>
                    <a:pt x="109" y="452"/>
                  </a:lnTo>
                  <a:lnTo>
                    <a:pt x="103" y="456"/>
                  </a:lnTo>
                  <a:lnTo>
                    <a:pt x="96" y="461"/>
                  </a:lnTo>
                  <a:lnTo>
                    <a:pt x="89" y="466"/>
                  </a:lnTo>
                  <a:lnTo>
                    <a:pt x="82" y="472"/>
                  </a:lnTo>
                  <a:lnTo>
                    <a:pt x="74" y="477"/>
                  </a:lnTo>
                  <a:lnTo>
                    <a:pt x="66" y="480"/>
                  </a:lnTo>
                  <a:lnTo>
                    <a:pt x="62" y="481"/>
                  </a:lnTo>
                  <a:lnTo>
                    <a:pt x="58" y="482"/>
                  </a:lnTo>
                  <a:lnTo>
                    <a:pt x="54" y="482"/>
                  </a:lnTo>
                  <a:lnTo>
                    <a:pt x="50" y="482"/>
                  </a:lnTo>
                  <a:lnTo>
                    <a:pt x="46" y="482"/>
                  </a:lnTo>
                  <a:lnTo>
                    <a:pt x="42" y="480"/>
                  </a:lnTo>
                  <a:lnTo>
                    <a:pt x="38" y="479"/>
                  </a:lnTo>
                  <a:lnTo>
                    <a:pt x="33" y="476"/>
                  </a:lnTo>
                  <a:lnTo>
                    <a:pt x="24" y="468"/>
                  </a:lnTo>
                  <a:lnTo>
                    <a:pt x="21" y="465"/>
                  </a:lnTo>
                  <a:lnTo>
                    <a:pt x="18" y="461"/>
                  </a:lnTo>
                  <a:lnTo>
                    <a:pt x="12" y="452"/>
                  </a:lnTo>
                  <a:lnTo>
                    <a:pt x="9" y="448"/>
                  </a:lnTo>
                  <a:lnTo>
                    <a:pt x="7" y="443"/>
                  </a:lnTo>
                  <a:lnTo>
                    <a:pt x="4" y="433"/>
                  </a:lnTo>
                  <a:lnTo>
                    <a:pt x="3" y="428"/>
                  </a:lnTo>
                  <a:lnTo>
                    <a:pt x="1" y="423"/>
                  </a:lnTo>
                  <a:lnTo>
                    <a:pt x="0" y="412"/>
                  </a:lnTo>
                  <a:lnTo>
                    <a:pt x="0" y="401"/>
                  </a:lnTo>
                  <a:lnTo>
                    <a:pt x="1" y="390"/>
                  </a:lnTo>
                  <a:lnTo>
                    <a:pt x="2" y="380"/>
                  </a:lnTo>
                  <a:lnTo>
                    <a:pt x="5" y="370"/>
                  </a:lnTo>
                  <a:lnTo>
                    <a:pt x="7" y="365"/>
                  </a:lnTo>
                  <a:lnTo>
                    <a:pt x="9" y="360"/>
                  </a:lnTo>
                  <a:lnTo>
                    <a:pt x="14" y="352"/>
                  </a:lnTo>
                  <a:lnTo>
                    <a:pt x="16" y="347"/>
                  </a:lnTo>
                  <a:lnTo>
                    <a:pt x="19" y="344"/>
                  </a:lnTo>
                  <a:lnTo>
                    <a:pt x="26" y="336"/>
                  </a:lnTo>
                  <a:lnTo>
                    <a:pt x="31" y="333"/>
                  </a:lnTo>
                  <a:lnTo>
                    <a:pt x="34" y="330"/>
                  </a:lnTo>
                  <a:lnTo>
                    <a:pt x="39" y="327"/>
                  </a:lnTo>
                  <a:lnTo>
                    <a:pt x="43" y="326"/>
                  </a:lnTo>
                  <a:lnTo>
                    <a:pt x="48" y="324"/>
                  </a:lnTo>
                  <a:lnTo>
                    <a:pt x="52" y="324"/>
                  </a:lnTo>
                  <a:lnTo>
                    <a:pt x="60" y="324"/>
                  </a:lnTo>
                  <a:lnTo>
                    <a:pt x="64" y="324"/>
                  </a:lnTo>
                  <a:lnTo>
                    <a:pt x="68" y="325"/>
                  </a:lnTo>
                  <a:lnTo>
                    <a:pt x="76" y="329"/>
                  </a:lnTo>
                  <a:lnTo>
                    <a:pt x="84" y="333"/>
                  </a:lnTo>
                  <a:lnTo>
                    <a:pt x="97" y="343"/>
                  </a:lnTo>
                  <a:lnTo>
                    <a:pt x="104" y="348"/>
                  </a:lnTo>
                  <a:lnTo>
                    <a:pt x="110" y="352"/>
                  </a:lnTo>
                  <a:lnTo>
                    <a:pt x="116" y="355"/>
                  </a:lnTo>
                  <a:lnTo>
                    <a:pt x="121" y="356"/>
                  </a:lnTo>
                  <a:lnTo>
                    <a:pt x="124" y="356"/>
                  </a:lnTo>
                  <a:lnTo>
                    <a:pt x="126" y="356"/>
                  </a:lnTo>
                  <a:lnTo>
                    <a:pt x="129" y="355"/>
                  </a:lnTo>
                  <a:lnTo>
                    <a:pt x="131" y="354"/>
                  </a:lnTo>
                  <a:lnTo>
                    <a:pt x="133" y="352"/>
                  </a:lnTo>
                  <a:lnTo>
                    <a:pt x="135" y="349"/>
                  </a:lnTo>
                  <a:lnTo>
                    <a:pt x="137" y="345"/>
                  </a:lnTo>
                  <a:lnTo>
                    <a:pt x="139" y="341"/>
                  </a:lnTo>
                  <a:lnTo>
                    <a:pt x="139" y="141"/>
                  </a:lnTo>
                  <a:lnTo>
                    <a:pt x="409" y="141"/>
                  </a:lnTo>
                  <a:lnTo>
                    <a:pt x="415" y="139"/>
                  </a:lnTo>
                  <a:lnTo>
                    <a:pt x="419" y="137"/>
                  </a:lnTo>
                  <a:lnTo>
                    <a:pt x="422" y="135"/>
                  </a:lnTo>
                  <a:lnTo>
                    <a:pt x="425" y="133"/>
                  </a:lnTo>
                  <a:lnTo>
                    <a:pt x="427" y="131"/>
                  </a:lnTo>
                  <a:lnTo>
                    <a:pt x="428" y="128"/>
                  </a:lnTo>
                  <a:lnTo>
                    <a:pt x="429" y="123"/>
                  </a:lnTo>
                  <a:lnTo>
                    <a:pt x="428" y="120"/>
                  </a:lnTo>
                  <a:lnTo>
                    <a:pt x="428" y="118"/>
                  </a:lnTo>
                  <a:lnTo>
                    <a:pt x="425" y="112"/>
                  </a:lnTo>
                  <a:lnTo>
                    <a:pt x="421" y="106"/>
                  </a:lnTo>
                  <a:lnTo>
                    <a:pt x="416" y="99"/>
                  </a:lnTo>
                  <a:lnTo>
                    <a:pt x="406" y="85"/>
                  </a:lnTo>
                  <a:lnTo>
                    <a:pt x="402" y="77"/>
                  </a:lnTo>
                  <a:lnTo>
                    <a:pt x="398" y="69"/>
                  </a:lnTo>
                  <a:lnTo>
                    <a:pt x="397" y="65"/>
                  </a:lnTo>
                  <a:lnTo>
                    <a:pt x="396" y="60"/>
                  </a:lnTo>
                  <a:lnTo>
                    <a:pt x="396" y="56"/>
                  </a:lnTo>
                  <a:lnTo>
                    <a:pt x="396" y="52"/>
                  </a:lnTo>
                  <a:lnTo>
                    <a:pt x="397" y="48"/>
                  </a:lnTo>
                  <a:lnTo>
                    <a:pt x="398" y="43"/>
                  </a:lnTo>
                  <a:lnTo>
                    <a:pt x="400" y="39"/>
                  </a:lnTo>
                  <a:lnTo>
                    <a:pt x="403" y="34"/>
                  </a:lnTo>
                  <a:lnTo>
                    <a:pt x="405" y="30"/>
                  </a:lnTo>
                  <a:lnTo>
                    <a:pt x="408" y="26"/>
                  </a:lnTo>
                  <a:lnTo>
                    <a:pt x="413" y="23"/>
                  </a:lnTo>
                  <a:lnTo>
                    <a:pt x="416" y="20"/>
                  </a:lnTo>
                  <a:lnTo>
                    <a:pt x="424" y="14"/>
                  </a:lnTo>
                  <a:lnTo>
                    <a:pt x="433" y="10"/>
                  </a:lnTo>
                  <a:lnTo>
                    <a:pt x="438" y="8"/>
                  </a:lnTo>
                  <a:lnTo>
                    <a:pt x="442" y="6"/>
                  </a:lnTo>
                  <a:lnTo>
                    <a:pt x="453" y="3"/>
                  </a:lnTo>
                  <a:lnTo>
                    <a:pt x="463" y="1"/>
                  </a:lnTo>
                  <a:lnTo>
                    <a:pt x="474" y="0"/>
                  </a:lnTo>
                  <a:lnTo>
                    <a:pt x="484" y="1"/>
                  </a:lnTo>
                  <a:lnTo>
                    <a:pt x="495" y="2"/>
                  </a:lnTo>
                  <a:lnTo>
                    <a:pt x="506" y="4"/>
                  </a:lnTo>
                  <a:lnTo>
                    <a:pt x="515" y="8"/>
                  </a:lnTo>
                  <a:lnTo>
                    <a:pt x="520" y="10"/>
                  </a:lnTo>
                  <a:lnTo>
                    <a:pt x="525" y="12"/>
                  </a:lnTo>
                  <a:lnTo>
                    <a:pt x="529" y="15"/>
                  </a:lnTo>
                  <a:lnTo>
                    <a:pt x="533" y="18"/>
                  </a:lnTo>
                  <a:lnTo>
                    <a:pt x="538" y="21"/>
                  </a:lnTo>
                  <a:lnTo>
                    <a:pt x="542" y="25"/>
                  </a:lnTo>
                  <a:lnTo>
                    <a:pt x="545" y="29"/>
                  </a:lnTo>
                  <a:lnTo>
                    <a:pt x="549" y="33"/>
                  </a:lnTo>
                  <a:lnTo>
                    <a:pt x="551" y="37"/>
                  </a:lnTo>
                  <a:lnTo>
                    <a:pt x="553" y="42"/>
                  </a:lnTo>
                  <a:lnTo>
                    <a:pt x="554" y="46"/>
                  </a:lnTo>
                  <a:lnTo>
                    <a:pt x="555" y="50"/>
                  </a:lnTo>
                  <a:lnTo>
                    <a:pt x="555" y="54"/>
                  </a:lnTo>
                  <a:lnTo>
                    <a:pt x="555" y="58"/>
                  </a:lnTo>
                  <a:lnTo>
                    <a:pt x="552" y="67"/>
                  </a:lnTo>
                  <a:lnTo>
                    <a:pt x="549" y="75"/>
                  </a:lnTo>
                  <a:lnTo>
                    <a:pt x="544" y="83"/>
                  </a:lnTo>
                  <a:lnTo>
                    <a:pt x="539" y="91"/>
                  </a:lnTo>
                  <a:lnTo>
                    <a:pt x="533" y="98"/>
                  </a:lnTo>
                  <a:lnTo>
                    <a:pt x="528" y="105"/>
                  </a:lnTo>
                  <a:lnTo>
                    <a:pt x="524" y="111"/>
                  </a:lnTo>
                  <a:lnTo>
                    <a:pt x="521" y="117"/>
                  </a:lnTo>
                  <a:lnTo>
                    <a:pt x="520" y="120"/>
                  </a:lnTo>
                  <a:lnTo>
                    <a:pt x="519" y="123"/>
                  </a:lnTo>
                  <a:lnTo>
                    <a:pt x="519" y="126"/>
                  </a:lnTo>
                  <a:lnTo>
                    <a:pt x="520" y="127"/>
                  </a:lnTo>
                  <a:lnTo>
                    <a:pt x="520" y="128"/>
                  </a:lnTo>
                  <a:lnTo>
                    <a:pt x="521" y="131"/>
                  </a:lnTo>
                  <a:lnTo>
                    <a:pt x="523" y="133"/>
                  </a:lnTo>
                  <a:lnTo>
                    <a:pt x="526" y="135"/>
                  </a:lnTo>
                  <a:lnTo>
                    <a:pt x="529" y="137"/>
                  </a:lnTo>
                  <a:lnTo>
                    <a:pt x="534" y="139"/>
                  </a:lnTo>
                  <a:lnTo>
                    <a:pt x="540" y="141"/>
                  </a:lnTo>
                  <a:lnTo>
                    <a:pt x="812" y="141"/>
                  </a:lnTo>
                  <a:lnTo>
                    <a:pt x="812" y="336"/>
                  </a:lnTo>
                  <a:lnTo>
                    <a:pt x="809" y="344"/>
                  </a:lnTo>
                  <a:lnTo>
                    <a:pt x="806" y="348"/>
                  </a:lnTo>
                  <a:lnTo>
                    <a:pt x="803" y="352"/>
                  </a:lnTo>
                  <a:lnTo>
                    <a:pt x="801" y="353"/>
                  </a:lnTo>
                  <a:lnTo>
                    <a:pt x="800" y="354"/>
                  </a:lnTo>
                  <a:lnTo>
                    <a:pt x="796" y="356"/>
                  </a:lnTo>
                  <a:lnTo>
                    <a:pt x="793" y="356"/>
                  </a:lnTo>
                  <a:lnTo>
                    <a:pt x="788" y="355"/>
                  </a:lnTo>
                  <a:lnTo>
                    <a:pt x="785" y="354"/>
                  </a:lnTo>
                  <a:lnTo>
                    <a:pt x="781" y="352"/>
                  </a:lnTo>
                  <a:lnTo>
                    <a:pt x="777" y="350"/>
                  </a:lnTo>
                  <a:lnTo>
                    <a:pt x="769" y="345"/>
                  </a:lnTo>
                  <a:lnTo>
                    <a:pt x="762" y="338"/>
                  </a:lnTo>
                  <a:lnTo>
                    <a:pt x="755" y="333"/>
                  </a:lnTo>
                  <a:lnTo>
                    <a:pt x="750" y="331"/>
                  </a:lnTo>
                  <a:lnTo>
                    <a:pt x="745" y="328"/>
                  </a:lnTo>
                  <a:lnTo>
                    <a:pt x="740" y="326"/>
                  </a:lnTo>
                  <a:lnTo>
                    <a:pt x="736" y="325"/>
                  </a:lnTo>
                  <a:lnTo>
                    <a:pt x="732" y="324"/>
                  </a:lnTo>
                  <a:lnTo>
                    <a:pt x="728" y="324"/>
                  </a:lnTo>
                  <a:lnTo>
                    <a:pt x="724" y="324"/>
                  </a:lnTo>
                  <a:lnTo>
                    <a:pt x="721" y="324"/>
                  </a:lnTo>
                  <a:lnTo>
                    <a:pt x="717" y="325"/>
                  </a:lnTo>
                  <a:lnTo>
                    <a:pt x="713" y="326"/>
                  </a:lnTo>
                  <a:lnTo>
                    <a:pt x="709" y="327"/>
                  </a:lnTo>
                  <a:lnTo>
                    <a:pt x="705" y="329"/>
                  </a:lnTo>
                  <a:lnTo>
                    <a:pt x="702" y="331"/>
                  </a:lnTo>
                  <a:lnTo>
                    <a:pt x="698" y="334"/>
                  </a:lnTo>
                  <a:lnTo>
                    <a:pt x="695" y="337"/>
                  </a:lnTo>
                  <a:lnTo>
                    <a:pt x="692" y="341"/>
                  </a:lnTo>
                  <a:lnTo>
                    <a:pt x="687" y="348"/>
                  </a:lnTo>
                  <a:lnTo>
                    <a:pt x="682" y="356"/>
                  </a:lnTo>
                  <a:lnTo>
                    <a:pt x="678" y="364"/>
                  </a:lnTo>
                  <a:lnTo>
                    <a:pt x="675" y="374"/>
                  </a:lnTo>
                  <a:lnTo>
                    <a:pt x="674" y="379"/>
                  </a:lnTo>
                  <a:lnTo>
                    <a:pt x="673" y="384"/>
                  </a:lnTo>
                  <a:lnTo>
                    <a:pt x="671" y="394"/>
                  </a:lnTo>
                  <a:lnTo>
                    <a:pt x="671" y="404"/>
                  </a:lnTo>
                  <a:lnTo>
                    <a:pt x="671" y="415"/>
                  </a:lnTo>
                  <a:lnTo>
                    <a:pt x="672" y="420"/>
                  </a:lnTo>
                  <a:lnTo>
                    <a:pt x="673" y="425"/>
                  </a:lnTo>
                  <a:lnTo>
                    <a:pt x="675" y="435"/>
                  </a:lnTo>
                  <a:lnTo>
                    <a:pt x="679" y="445"/>
                  </a:lnTo>
                  <a:lnTo>
                    <a:pt x="681" y="449"/>
                  </a:lnTo>
                  <a:lnTo>
                    <a:pt x="683" y="454"/>
                  </a:lnTo>
                  <a:lnTo>
                    <a:pt x="688" y="460"/>
                  </a:lnTo>
                  <a:lnTo>
                    <a:pt x="692" y="466"/>
                  </a:lnTo>
                  <a:lnTo>
                    <a:pt x="698" y="472"/>
                  </a:lnTo>
                  <a:lnTo>
                    <a:pt x="704" y="476"/>
                  </a:lnTo>
                  <a:lnTo>
                    <a:pt x="708" y="479"/>
                  </a:lnTo>
                  <a:lnTo>
                    <a:pt x="712" y="481"/>
                  </a:lnTo>
                  <a:lnTo>
                    <a:pt x="716" y="482"/>
                  </a:lnTo>
                  <a:lnTo>
                    <a:pt x="721" y="483"/>
                  </a:lnTo>
                  <a:lnTo>
                    <a:pt x="725" y="483"/>
                  </a:lnTo>
                  <a:lnTo>
                    <a:pt x="729" y="482"/>
                  </a:lnTo>
                  <a:lnTo>
                    <a:pt x="737" y="480"/>
                  </a:lnTo>
                  <a:lnTo>
                    <a:pt x="745" y="476"/>
                  </a:lnTo>
                  <a:lnTo>
                    <a:pt x="753" y="472"/>
                  </a:lnTo>
                  <a:lnTo>
                    <a:pt x="767" y="460"/>
                  </a:lnTo>
                  <a:lnTo>
                    <a:pt x="774" y="455"/>
                  </a:lnTo>
                  <a:lnTo>
                    <a:pt x="781" y="451"/>
                  </a:lnTo>
                  <a:lnTo>
                    <a:pt x="787" y="448"/>
                  </a:lnTo>
                  <a:lnTo>
                    <a:pt x="791" y="447"/>
                  </a:lnTo>
                  <a:lnTo>
                    <a:pt x="793" y="447"/>
                  </a:lnTo>
                  <a:lnTo>
                    <a:pt x="796" y="447"/>
                  </a:lnTo>
                  <a:lnTo>
                    <a:pt x="799" y="448"/>
                  </a:lnTo>
                  <a:lnTo>
                    <a:pt x="801" y="449"/>
                  </a:lnTo>
                  <a:lnTo>
                    <a:pt x="803" y="451"/>
                  </a:lnTo>
                  <a:lnTo>
                    <a:pt x="806" y="454"/>
                  </a:lnTo>
                  <a:lnTo>
                    <a:pt x="808" y="457"/>
                  </a:lnTo>
                  <a:lnTo>
                    <a:pt x="810" y="461"/>
                  </a:lnTo>
                  <a:lnTo>
                    <a:pt x="812" y="467"/>
                  </a:lnTo>
                  <a:lnTo>
                    <a:pt x="812" y="665"/>
                  </a:lnTo>
                  <a:lnTo>
                    <a:pt x="139" y="665"/>
                  </a:lnTo>
                  <a:lnTo>
                    <a:pt x="139" y="462"/>
                  </a:lnTo>
                  <a:close/>
                </a:path>
              </a:pathLst>
            </a:custGeom>
            <a:grpFill/>
            <a:ln w="9525" cmpd="sng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136" name="Freeform 23"/>
            <p:cNvSpPr>
              <a:spLocks/>
            </p:cNvSpPr>
            <p:nvPr/>
          </p:nvSpPr>
          <p:spPr bwMode="auto">
            <a:xfrm>
              <a:off x="6118552" y="2204864"/>
              <a:ext cx="2269872" cy="1791577"/>
            </a:xfrm>
            <a:custGeom>
              <a:avLst/>
              <a:gdLst/>
              <a:ahLst/>
              <a:cxnLst>
                <a:cxn ang="0">
                  <a:pos x="538" y="518"/>
                </a:cxn>
                <a:cxn ang="0">
                  <a:pos x="527" y="511"/>
                </a:cxn>
                <a:cxn ang="0">
                  <a:pos x="524" y="502"/>
                </a:cxn>
                <a:cxn ang="0">
                  <a:pos x="530" y="486"/>
                </a:cxn>
                <a:cxn ang="0">
                  <a:pos x="551" y="454"/>
                </a:cxn>
                <a:cxn ang="0">
                  <a:pos x="557" y="438"/>
                </a:cxn>
                <a:cxn ang="0">
                  <a:pos x="556" y="422"/>
                </a:cxn>
                <a:cxn ang="0">
                  <a:pos x="553" y="413"/>
                </a:cxn>
                <a:cxn ang="0">
                  <a:pos x="545" y="402"/>
                </a:cxn>
                <a:cxn ang="0">
                  <a:pos x="528" y="390"/>
                </a:cxn>
                <a:cxn ang="0">
                  <a:pos x="513" y="384"/>
                </a:cxn>
                <a:cxn ang="0">
                  <a:pos x="489" y="380"/>
                </a:cxn>
                <a:cxn ang="0">
                  <a:pos x="453" y="382"/>
                </a:cxn>
                <a:cxn ang="0">
                  <a:pos x="432" y="390"/>
                </a:cxn>
                <a:cxn ang="0">
                  <a:pos x="418" y="400"/>
                </a:cxn>
                <a:cxn ang="0">
                  <a:pos x="406" y="413"/>
                </a:cxn>
                <a:cxn ang="0">
                  <a:pos x="401" y="427"/>
                </a:cxn>
                <a:cxn ang="0">
                  <a:pos x="400" y="440"/>
                </a:cxn>
                <a:cxn ang="0">
                  <a:pos x="406" y="456"/>
                </a:cxn>
                <a:cxn ang="0">
                  <a:pos x="420" y="479"/>
                </a:cxn>
                <a:cxn ang="0">
                  <a:pos x="431" y="497"/>
                </a:cxn>
                <a:cxn ang="0">
                  <a:pos x="431" y="505"/>
                </a:cxn>
                <a:cxn ang="0">
                  <a:pos x="427" y="513"/>
                </a:cxn>
                <a:cxn ang="0">
                  <a:pos x="416" y="519"/>
                </a:cxn>
                <a:cxn ang="0">
                  <a:pos x="141" y="324"/>
                </a:cxn>
                <a:cxn ang="0">
                  <a:pos x="130" y="306"/>
                </a:cxn>
                <a:cxn ang="0">
                  <a:pos x="123" y="304"/>
                </a:cxn>
                <a:cxn ang="0">
                  <a:pos x="110" y="309"/>
                </a:cxn>
                <a:cxn ang="0">
                  <a:pos x="82" y="329"/>
                </a:cxn>
                <a:cxn ang="0">
                  <a:pos x="70" y="336"/>
                </a:cxn>
                <a:cxn ang="0">
                  <a:pos x="54" y="340"/>
                </a:cxn>
                <a:cxn ang="0">
                  <a:pos x="41" y="338"/>
                </a:cxn>
                <a:cxn ang="0">
                  <a:pos x="24" y="326"/>
                </a:cxn>
                <a:cxn ang="0">
                  <a:pos x="12" y="310"/>
                </a:cxn>
                <a:cxn ang="0">
                  <a:pos x="4" y="291"/>
                </a:cxn>
                <a:cxn ang="0">
                  <a:pos x="0" y="270"/>
                </a:cxn>
                <a:cxn ang="0">
                  <a:pos x="3" y="238"/>
                </a:cxn>
                <a:cxn ang="0">
                  <a:pos x="9" y="218"/>
                </a:cxn>
                <a:cxn ang="0">
                  <a:pos x="19" y="201"/>
                </a:cxn>
                <a:cxn ang="0">
                  <a:pos x="33" y="188"/>
                </a:cxn>
                <a:cxn ang="0">
                  <a:pos x="47" y="182"/>
                </a:cxn>
                <a:cxn ang="0">
                  <a:pos x="60" y="181"/>
                </a:cxn>
                <a:cxn ang="0">
                  <a:pos x="76" y="187"/>
                </a:cxn>
                <a:cxn ang="0">
                  <a:pos x="98" y="202"/>
                </a:cxn>
                <a:cxn ang="0">
                  <a:pos x="116" y="213"/>
                </a:cxn>
                <a:cxn ang="0">
                  <a:pos x="125" y="214"/>
                </a:cxn>
                <a:cxn ang="0">
                  <a:pos x="132" y="210"/>
                </a:cxn>
                <a:cxn ang="0">
                  <a:pos x="141" y="194"/>
                </a:cxn>
                <a:cxn ang="0">
                  <a:pos x="817" y="521"/>
                </a:cxn>
              </a:cxnLst>
              <a:rect l="0" t="0" r="r" b="b"/>
              <a:pathLst>
                <a:path w="817" h="521">
                  <a:moveTo>
                    <a:pt x="817" y="521"/>
                  </a:moveTo>
                  <a:lnTo>
                    <a:pt x="546" y="521"/>
                  </a:lnTo>
                  <a:lnTo>
                    <a:pt x="538" y="518"/>
                  </a:lnTo>
                  <a:lnTo>
                    <a:pt x="533" y="516"/>
                  </a:lnTo>
                  <a:lnTo>
                    <a:pt x="528" y="512"/>
                  </a:lnTo>
                  <a:lnTo>
                    <a:pt x="527" y="511"/>
                  </a:lnTo>
                  <a:lnTo>
                    <a:pt x="526" y="509"/>
                  </a:lnTo>
                  <a:lnTo>
                    <a:pt x="524" y="506"/>
                  </a:lnTo>
                  <a:lnTo>
                    <a:pt x="524" y="502"/>
                  </a:lnTo>
                  <a:lnTo>
                    <a:pt x="524" y="498"/>
                  </a:lnTo>
                  <a:lnTo>
                    <a:pt x="525" y="494"/>
                  </a:lnTo>
                  <a:lnTo>
                    <a:pt x="530" y="486"/>
                  </a:lnTo>
                  <a:lnTo>
                    <a:pt x="537" y="476"/>
                  </a:lnTo>
                  <a:lnTo>
                    <a:pt x="547" y="463"/>
                  </a:lnTo>
                  <a:lnTo>
                    <a:pt x="551" y="454"/>
                  </a:lnTo>
                  <a:lnTo>
                    <a:pt x="555" y="447"/>
                  </a:lnTo>
                  <a:lnTo>
                    <a:pt x="557" y="441"/>
                  </a:lnTo>
                  <a:lnTo>
                    <a:pt x="557" y="438"/>
                  </a:lnTo>
                  <a:lnTo>
                    <a:pt x="558" y="434"/>
                  </a:lnTo>
                  <a:lnTo>
                    <a:pt x="558" y="428"/>
                  </a:lnTo>
                  <a:lnTo>
                    <a:pt x="556" y="422"/>
                  </a:lnTo>
                  <a:lnTo>
                    <a:pt x="556" y="419"/>
                  </a:lnTo>
                  <a:lnTo>
                    <a:pt x="555" y="417"/>
                  </a:lnTo>
                  <a:lnTo>
                    <a:pt x="553" y="413"/>
                  </a:lnTo>
                  <a:lnTo>
                    <a:pt x="551" y="409"/>
                  </a:lnTo>
                  <a:lnTo>
                    <a:pt x="548" y="405"/>
                  </a:lnTo>
                  <a:lnTo>
                    <a:pt x="545" y="402"/>
                  </a:lnTo>
                  <a:lnTo>
                    <a:pt x="541" y="399"/>
                  </a:lnTo>
                  <a:lnTo>
                    <a:pt x="533" y="393"/>
                  </a:lnTo>
                  <a:lnTo>
                    <a:pt x="528" y="390"/>
                  </a:lnTo>
                  <a:lnTo>
                    <a:pt x="523" y="388"/>
                  </a:lnTo>
                  <a:lnTo>
                    <a:pt x="518" y="386"/>
                  </a:lnTo>
                  <a:lnTo>
                    <a:pt x="513" y="384"/>
                  </a:lnTo>
                  <a:lnTo>
                    <a:pt x="501" y="381"/>
                  </a:lnTo>
                  <a:lnTo>
                    <a:pt x="495" y="380"/>
                  </a:lnTo>
                  <a:lnTo>
                    <a:pt x="489" y="380"/>
                  </a:lnTo>
                  <a:lnTo>
                    <a:pt x="477" y="379"/>
                  </a:lnTo>
                  <a:lnTo>
                    <a:pt x="465" y="380"/>
                  </a:lnTo>
                  <a:lnTo>
                    <a:pt x="453" y="382"/>
                  </a:lnTo>
                  <a:lnTo>
                    <a:pt x="442" y="385"/>
                  </a:lnTo>
                  <a:lnTo>
                    <a:pt x="437" y="388"/>
                  </a:lnTo>
                  <a:lnTo>
                    <a:pt x="432" y="390"/>
                  </a:lnTo>
                  <a:lnTo>
                    <a:pt x="427" y="393"/>
                  </a:lnTo>
                  <a:lnTo>
                    <a:pt x="422" y="396"/>
                  </a:lnTo>
                  <a:lnTo>
                    <a:pt x="418" y="400"/>
                  </a:lnTo>
                  <a:lnTo>
                    <a:pt x="413" y="404"/>
                  </a:lnTo>
                  <a:lnTo>
                    <a:pt x="410" y="408"/>
                  </a:lnTo>
                  <a:lnTo>
                    <a:pt x="406" y="413"/>
                  </a:lnTo>
                  <a:lnTo>
                    <a:pt x="404" y="417"/>
                  </a:lnTo>
                  <a:lnTo>
                    <a:pt x="402" y="422"/>
                  </a:lnTo>
                  <a:lnTo>
                    <a:pt x="401" y="427"/>
                  </a:lnTo>
                  <a:lnTo>
                    <a:pt x="400" y="431"/>
                  </a:lnTo>
                  <a:lnTo>
                    <a:pt x="400" y="435"/>
                  </a:lnTo>
                  <a:lnTo>
                    <a:pt x="400" y="440"/>
                  </a:lnTo>
                  <a:lnTo>
                    <a:pt x="401" y="444"/>
                  </a:lnTo>
                  <a:lnTo>
                    <a:pt x="402" y="448"/>
                  </a:lnTo>
                  <a:lnTo>
                    <a:pt x="406" y="456"/>
                  </a:lnTo>
                  <a:lnTo>
                    <a:pt x="410" y="464"/>
                  </a:lnTo>
                  <a:lnTo>
                    <a:pt x="415" y="472"/>
                  </a:lnTo>
                  <a:lnTo>
                    <a:pt x="420" y="479"/>
                  </a:lnTo>
                  <a:lnTo>
                    <a:pt x="424" y="485"/>
                  </a:lnTo>
                  <a:lnTo>
                    <a:pt x="428" y="491"/>
                  </a:lnTo>
                  <a:lnTo>
                    <a:pt x="431" y="497"/>
                  </a:lnTo>
                  <a:lnTo>
                    <a:pt x="431" y="500"/>
                  </a:lnTo>
                  <a:lnTo>
                    <a:pt x="432" y="503"/>
                  </a:lnTo>
                  <a:lnTo>
                    <a:pt x="431" y="505"/>
                  </a:lnTo>
                  <a:lnTo>
                    <a:pt x="431" y="508"/>
                  </a:lnTo>
                  <a:lnTo>
                    <a:pt x="429" y="510"/>
                  </a:lnTo>
                  <a:lnTo>
                    <a:pt x="427" y="513"/>
                  </a:lnTo>
                  <a:lnTo>
                    <a:pt x="424" y="515"/>
                  </a:lnTo>
                  <a:lnTo>
                    <a:pt x="421" y="517"/>
                  </a:lnTo>
                  <a:lnTo>
                    <a:pt x="416" y="519"/>
                  </a:lnTo>
                  <a:lnTo>
                    <a:pt x="411" y="521"/>
                  </a:lnTo>
                  <a:lnTo>
                    <a:pt x="141" y="521"/>
                  </a:lnTo>
                  <a:lnTo>
                    <a:pt x="141" y="324"/>
                  </a:lnTo>
                  <a:lnTo>
                    <a:pt x="137" y="314"/>
                  </a:lnTo>
                  <a:lnTo>
                    <a:pt x="133" y="308"/>
                  </a:lnTo>
                  <a:lnTo>
                    <a:pt x="130" y="306"/>
                  </a:lnTo>
                  <a:lnTo>
                    <a:pt x="128" y="305"/>
                  </a:lnTo>
                  <a:lnTo>
                    <a:pt x="125" y="304"/>
                  </a:lnTo>
                  <a:lnTo>
                    <a:pt x="123" y="304"/>
                  </a:lnTo>
                  <a:lnTo>
                    <a:pt x="120" y="305"/>
                  </a:lnTo>
                  <a:lnTo>
                    <a:pt x="116" y="306"/>
                  </a:lnTo>
                  <a:lnTo>
                    <a:pt x="110" y="309"/>
                  </a:lnTo>
                  <a:lnTo>
                    <a:pt x="103" y="313"/>
                  </a:lnTo>
                  <a:lnTo>
                    <a:pt x="96" y="318"/>
                  </a:lnTo>
                  <a:lnTo>
                    <a:pt x="82" y="329"/>
                  </a:lnTo>
                  <a:lnTo>
                    <a:pt x="78" y="331"/>
                  </a:lnTo>
                  <a:lnTo>
                    <a:pt x="74" y="334"/>
                  </a:lnTo>
                  <a:lnTo>
                    <a:pt x="70" y="336"/>
                  </a:lnTo>
                  <a:lnTo>
                    <a:pt x="66" y="337"/>
                  </a:lnTo>
                  <a:lnTo>
                    <a:pt x="58" y="340"/>
                  </a:lnTo>
                  <a:lnTo>
                    <a:pt x="54" y="340"/>
                  </a:lnTo>
                  <a:lnTo>
                    <a:pt x="50" y="340"/>
                  </a:lnTo>
                  <a:lnTo>
                    <a:pt x="45" y="339"/>
                  </a:lnTo>
                  <a:lnTo>
                    <a:pt x="41" y="338"/>
                  </a:lnTo>
                  <a:lnTo>
                    <a:pt x="37" y="336"/>
                  </a:lnTo>
                  <a:lnTo>
                    <a:pt x="32" y="334"/>
                  </a:lnTo>
                  <a:lnTo>
                    <a:pt x="24" y="326"/>
                  </a:lnTo>
                  <a:lnTo>
                    <a:pt x="21" y="322"/>
                  </a:lnTo>
                  <a:lnTo>
                    <a:pt x="18" y="318"/>
                  </a:lnTo>
                  <a:lnTo>
                    <a:pt x="12" y="310"/>
                  </a:lnTo>
                  <a:lnTo>
                    <a:pt x="10" y="305"/>
                  </a:lnTo>
                  <a:lnTo>
                    <a:pt x="7" y="300"/>
                  </a:lnTo>
                  <a:lnTo>
                    <a:pt x="4" y="291"/>
                  </a:lnTo>
                  <a:lnTo>
                    <a:pt x="3" y="285"/>
                  </a:lnTo>
                  <a:lnTo>
                    <a:pt x="2" y="280"/>
                  </a:lnTo>
                  <a:lnTo>
                    <a:pt x="0" y="270"/>
                  </a:lnTo>
                  <a:lnTo>
                    <a:pt x="0" y="259"/>
                  </a:lnTo>
                  <a:lnTo>
                    <a:pt x="1" y="248"/>
                  </a:lnTo>
                  <a:lnTo>
                    <a:pt x="3" y="238"/>
                  </a:lnTo>
                  <a:lnTo>
                    <a:pt x="5" y="228"/>
                  </a:lnTo>
                  <a:lnTo>
                    <a:pt x="7" y="223"/>
                  </a:lnTo>
                  <a:lnTo>
                    <a:pt x="9" y="218"/>
                  </a:lnTo>
                  <a:lnTo>
                    <a:pt x="14" y="209"/>
                  </a:lnTo>
                  <a:lnTo>
                    <a:pt x="17" y="205"/>
                  </a:lnTo>
                  <a:lnTo>
                    <a:pt x="19" y="201"/>
                  </a:lnTo>
                  <a:lnTo>
                    <a:pt x="26" y="193"/>
                  </a:lnTo>
                  <a:lnTo>
                    <a:pt x="30" y="190"/>
                  </a:lnTo>
                  <a:lnTo>
                    <a:pt x="33" y="188"/>
                  </a:lnTo>
                  <a:lnTo>
                    <a:pt x="38" y="185"/>
                  </a:lnTo>
                  <a:lnTo>
                    <a:pt x="43" y="183"/>
                  </a:lnTo>
                  <a:lnTo>
                    <a:pt x="47" y="182"/>
                  </a:lnTo>
                  <a:lnTo>
                    <a:pt x="52" y="181"/>
                  </a:lnTo>
                  <a:lnTo>
                    <a:pt x="56" y="181"/>
                  </a:lnTo>
                  <a:lnTo>
                    <a:pt x="60" y="181"/>
                  </a:lnTo>
                  <a:lnTo>
                    <a:pt x="64" y="182"/>
                  </a:lnTo>
                  <a:lnTo>
                    <a:pt x="68" y="183"/>
                  </a:lnTo>
                  <a:lnTo>
                    <a:pt x="76" y="187"/>
                  </a:lnTo>
                  <a:lnTo>
                    <a:pt x="84" y="191"/>
                  </a:lnTo>
                  <a:lnTo>
                    <a:pt x="91" y="196"/>
                  </a:lnTo>
                  <a:lnTo>
                    <a:pt x="98" y="202"/>
                  </a:lnTo>
                  <a:lnTo>
                    <a:pt x="104" y="206"/>
                  </a:lnTo>
                  <a:lnTo>
                    <a:pt x="110" y="210"/>
                  </a:lnTo>
                  <a:lnTo>
                    <a:pt x="116" y="213"/>
                  </a:lnTo>
                  <a:lnTo>
                    <a:pt x="120" y="214"/>
                  </a:lnTo>
                  <a:lnTo>
                    <a:pt x="123" y="214"/>
                  </a:lnTo>
                  <a:lnTo>
                    <a:pt x="125" y="214"/>
                  </a:lnTo>
                  <a:lnTo>
                    <a:pt x="128" y="213"/>
                  </a:lnTo>
                  <a:lnTo>
                    <a:pt x="130" y="212"/>
                  </a:lnTo>
                  <a:lnTo>
                    <a:pt x="132" y="210"/>
                  </a:lnTo>
                  <a:lnTo>
                    <a:pt x="137" y="204"/>
                  </a:lnTo>
                  <a:lnTo>
                    <a:pt x="139" y="200"/>
                  </a:lnTo>
                  <a:lnTo>
                    <a:pt x="141" y="194"/>
                  </a:lnTo>
                  <a:lnTo>
                    <a:pt x="141" y="0"/>
                  </a:lnTo>
                  <a:lnTo>
                    <a:pt x="817" y="0"/>
                  </a:lnTo>
                  <a:lnTo>
                    <a:pt x="817" y="521"/>
                  </a:lnTo>
                  <a:close/>
                </a:path>
              </a:pathLst>
            </a:custGeom>
            <a:grpFill/>
            <a:ln w="9525" cmpd="sng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137" name="Freeform 15"/>
            <p:cNvSpPr>
              <a:spLocks/>
            </p:cNvSpPr>
            <p:nvPr/>
          </p:nvSpPr>
          <p:spPr bwMode="auto">
            <a:xfrm>
              <a:off x="4223699" y="2204864"/>
              <a:ext cx="2292943" cy="1791577"/>
            </a:xfrm>
            <a:custGeom>
              <a:avLst/>
              <a:gdLst/>
              <a:ahLst/>
              <a:cxnLst>
                <a:cxn ang="0">
                  <a:pos x="133" y="309"/>
                </a:cxn>
                <a:cxn ang="0">
                  <a:pos x="123" y="304"/>
                </a:cxn>
                <a:cxn ang="0">
                  <a:pos x="105" y="312"/>
                </a:cxn>
                <a:cxn ang="0">
                  <a:pos x="76" y="333"/>
                </a:cxn>
                <a:cxn ang="0">
                  <a:pos x="51" y="340"/>
                </a:cxn>
                <a:cxn ang="0">
                  <a:pos x="34" y="334"/>
                </a:cxn>
                <a:cxn ang="0">
                  <a:pos x="12" y="310"/>
                </a:cxn>
                <a:cxn ang="0">
                  <a:pos x="3" y="285"/>
                </a:cxn>
                <a:cxn ang="0">
                  <a:pos x="1" y="248"/>
                </a:cxn>
                <a:cxn ang="0">
                  <a:pos x="9" y="218"/>
                </a:cxn>
                <a:cxn ang="0">
                  <a:pos x="26" y="193"/>
                </a:cxn>
                <a:cxn ang="0">
                  <a:pos x="44" y="183"/>
                </a:cxn>
                <a:cxn ang="0">
                  <a:pos x="61" y="181"/>
                </a:cxn>
                <a:cxn ang="0">
                  <a:pos x="85" y="191"/>
                </a:cxn>
                <a:cxn ang="0">
                  <a:pos x="112" y="210"/>
                </a:cxn>
                <a:cxn ang="0">
                  <a:pos x="126" y="214"/>
                </a:cxn>
                <a:cxn ang="0">
                  <a:pos x="136" y="207"/>
                </a:cxn>
                <a:cxn ang="0">
                  <a:pos x="142" y="0"/>
                </a:cxn>
                <a:cxn ang="0">
                  <a:pos x="810" y="204"/>
                </a:cxn>
                <a:cxn ang="0">
                  <a:pos x="801" y="213"/>
                </a:cxn>
                <a:cxn ang="0">
                  <a:pos x="789" y="213"/>
                </a:cxn>
                <a:cxn ang="0">
                  <a:pos x="757" y="191"/>
                </a:cxn>
                <a:cxn ang="0">
                  <a:pos x="737" y="182"/>
                </a:cxn>
                <a:cxn ang="0">
                  <a:pos x="720" y="182"/>
                </a:cxn>
                <a:cxn ang="0">
                  <a:pos x="702" y="190"/>
                </a:cxn>
                <a:cxn ang="0">
                  <a:pos x="687" y="209"/>
                </a:cxn>
                <a:cxn ang="0">
                  <a:pos x="675" y="238"/>
                </a:cxn>
                <a:cxn ang="0">
                  <a:pos x="673" y="270"/>
                </a:cxn>
                <a:cxn ang="0">
                  <a:pos x="682" y="305"/>
                </a:cxn>
                <a:cxn ang="0">
                  <a:pos x="694" y="322"/>
                </a:cxn>
                <a:cxn ang="0">
                  <a:pos x="710" y="336"/>
                </a:cxn>
                <a:cxn ang="0">
                  <a:pos x="727" y="340"/>
                </a:cxn>
                <a:cxn ang="0">
                  <a:pos x="755" y="329"/>
                </a:cxn>
                <a:cxn ang="0">
                  <a:pos x="783" y="308"/>
                </a:cxn>
                <a:cxn ang="0">
                  <a:pos x="801" y="305"/>
                </a:cxn>
                <a:cxn ang="0">
                  <a:pos x="810" y="315"/>
                </a:cxn>
                <a:cxn ang="0">
                  <a:pos x="544" y="521"/>
                </a:cxn>
                <a:cxn ang="0">
                  <a:pos x="524" y="511"/>
                </a:cxn>
                <a:cxn ang="0">
                  <a:pos x="522" y="500"/>
                </a:cxn>
                <a:cxn ang="0">
                  <a:pos x="534" y="478"/>
                </a:cxn>
                <a:cxn ang="0">
                  <a:pos x="554" y="446"/>
                </a:cxn>
                <a:cxn ang="0">
                  <a:pos x="557" y="425"/>
                </a:cxn>
                <a:cxn ang="0">
                  <a:pos x="544" y="404"/>
                </a:cxn>
                <a:cxn ang="0">
                  <a:pos x="522" y="389"/>
                </a:cxn>
                <a:cxn ang="0">
                  <a:pos x="497" y="381"/>
                </a:cxn>
                <a:cxn ang="0">
                  <a:pos x="455" y="382"/>
                </a:cxn>
                <a:cxn ang="0">
                  <a:pos x="426" y="393"/>
                </a:cxn>
                <a:cxn ang="0">
                  <a:pos x="408" y="409"/>
                </a:cxn>
                <a:cxn ang="0">
                  <a:pos x="399" y="427"/>
                </a:cxn>
                <a:cxn ang="0">
                  <a:pos x="399" y="444"/>
                </a:cxn>
                <a:cxn ang="0">
                  <a:pos x="414" y="472"/>
                </a:cxn>
                <a:cxn ang="0">
                  <a:pos x="430" y="497"/>
                </a:cxn>
                <a:cxn ang="0">
                  <a:pos x="430" y="508"/>
                </a:cxn>
                <a:cxn ang="0">
                  <a:pos x="420" y="517"/>
                </a:cxn>
                <a:cxn ang="0">
                  <a:pos x="142" y="326"/>
                </a:cxn>
              </a:cxnLst>
              <a:rect l="0" t="0" r="r" b="b"/>
              <a:pathLst>
                <a:path w="814" h="521">
                  <a:moveTo>
                    <a:pt x="142" y="326"/>
                  </a:moveTo>
                  <a:lnTo>
                    <a:pt x="138" y="316"/>
                  </a:lnTo>
                  <a:lnTo>
                    <a:pt x="136" y="312"/>
                  </a:lnTo>
                  <a:lnTo>
                    <a:pt x="133" y="309"/>
                  </a:lnTo>
                  <a:lnTo>
                    <a:pt x="131" y="307"/>
                  </a:lnTo>
                  <a:lnTo>
                    <a:pt x="129" y="305"/>
                  </a:lnTo>
                  <a:lnTo>
                    <a:pt x="126" y="304"/>
                  </a:lnTo>
                  <a:lnTo>
                    <a:pt x="123" y="304"/>
                  </a:lnTo>
                  <a:lnTo>
                    <a:pt x="121" y="305"/>
                  </a:lnTo>
                  <a:lnTo>
                    <a:pt x="118" y="305"/>
                  </a:lnTo>
                  <a:lnTo>
                    <a:pt x="112" y="308"/>
                  </a:lnTo>
                  <a:lnTo>
                    <a:pt x="105" y="312"/>
                  </a:lnTo>
                  <a:lnTo>
                    <a:pt x="98" y="317"/>
                  </a:lnTo>
                  <a:lnTo>
                    <a:pt x="91" y="323"/>
                  </a:lnTo>
                  <a:lnTo>
                    <a:pt x="83" y="329"/>
                  </a:lnTo>
                  <a:lnTo>
                    <a:pt x="76" y="333"/>
                  </a:lnTo>
                  <a:lnTo>
                    <a:pt x="68" y="337"/>
                  </a:lnTo>
                  <a:lnTo>
                    <a:pt x="59" y="340"/>
                  </a:lnTo>
                  <a:lnTo>
                    <a:pt x="55" y="340"/>
                  </a:lnTo>
                  <a:lnTo>
                    <a:pt x="51" y="340"/>
                  </a:lnTo>
                  <a:lnTo>
                    <a:pt x="47" y="339"/>
                  </a:lnTo>
                  <a:lnTo>
                    <a:pt x="42" y="338"/>
                  </a:lnTo>
                  <a:lnTo>
                    <a:pt x="38" y="336"/>
                  </a:lnTo>
                  <a:lnTo>
                    <a:pt x="34" y="334"/>
                  </a:lnTo>
                  <a:lnTo>
                    <a:pt x="25" y="326"/>
                  </a:lnTo>
                  <a:lnTo>
                    <a:pt x="21" y="322"/>
                  </a:lnTo>
                  <a:lnTo>
                    <a:pt x="18" y="318"/>
                  </a:lnTo>
                  <a:lnTo>
                    <a:pt x="12" y="310"/>
                  </a:lnTo>
                  <a:lnTo>
                    <a:pt x="10" y="305"/>
                  </a:lnTo>
                  <a:lnTo>
                    <a:pt x="8" y="300"/>
                  </a:lnTo>
                  <a:lnTo>
                    <a:pt x="4" y="291"/>
                  </a:lnTo>
                  <a:lnTo>
                    <a:pt x="3" y="285"/>
                  </a:lnTo>
                  <a:lnTo>
                    <a:pt x="2" y="280"/>
                  </a:lnTo>
                  <a:lnTo>
                    <a:pt x="0" y="270"/>
                  </a:lnTo>
                  <a:lnTo>
                    <a:pt x="0" y="259"/>
                  </a:lnTo>
                  <a:lnTo>
                    <a:pt x="1" y="248"/>
                  </a:lnTo>
                  <a:lnTo>
                    <a:pt x="3" y="238"/>
                  </a:lnTo>
                  <a:lnTo>
                    <a:pt x="6" y="228"/>
                  </a:lnTo>
                  <a:lnTo>
                    <a:pt x="7" y="223"/>
                  </a:lnTo>
                  <a:lnTo>
                    <a:pt x="9" y="218"/>
                  </a:lnTo>
                  <a:lnTo>
                    <a:pt x="14" y="209"/>
                  </a:lnTo>
                  <a:lnTo>
                    <a:pt x="17" y="205"/>
                  </a:lnTo>
                  <a:lnTo>
                    <a:pt x="20" y="201"/>
                  </a:lnTo>
                  <a:lnTo>
                    <a:pt x="26" y="193"/>
                  </a:lnTo>
                  <a:lnTo>
                    <a:pt x="30" y="190"/>
                  </a:lnTo>
                  <a:lnTo>
                    <a:pt x="35" y="188"/>
                  </a:lnTo>
                  <a:lnTo>
                    <a:pt x="39" y="185"/>
                  </a:lnTo>
                  <a:lnTo>
                    <a:pt x="44" y="183"/>
                  </a:lnTo>
                  <a:lnTo>
                    <a:pt x="48" y="182"/>
                  </a:lnTo>
                  <a:lnTo>
                    <a:pt x="53" y="181"/>
                  </a:lnTo>
                  <a:lnTo>
                    <a:pt x="57" y="181"/>
                  </a:lnTo>
                  <a:lnTo>
                    <a:pt x="61" y="181"/>
                  </a:lnTo>
                  <a:lnTo>
                    <a:pt x="66" y="182"/>
                  </a:lnTo>
                  <a:lnTo>
                    <a:pt x="70" y="183"/>
                  </a:lnTo>
                  <a:lnTo>
                    <a:pt x="78" y="187"/>
                  </a:lnTo>
                  <a:lnTo>
                    <a:pt x="85" y="191"/>
                  </a:lnTo>
                  <a:lnTo>
                    <a:pt x="92" y="196"/>
                  </a:lnTo>
                  <a:lnTo>
                    <a:pt x="99" y="202"/>
                  </a:lnTo>
                  <a:lnTo>
                    <a:pt x="106" y="206"/>
                  </a:lnTo>
                  <a:lnTo>
                    <a:pt x="112" y="210"/>
                  </a:lnTo>
                  <a:lnTo>
                    <a:pt x="118" y="213"/>
                  </a:lnTo>
                  <a:lnTo>
                    <a:pt x="121" y="214"/>
                  </a:lnTo>
                  <a:lnTo>
                    <a:pt x="123" y="214"/>
                  </a:lnTo>
                  <a:lnTo>
                    <a:pt x="126" y="214"/>
                  </a:lnTo>
                  <a:lnTo>
                    <a:pt x="129" y="213"/>
                  </a:lnTo>
                  <a:lnTo>
                    <a:pt x="131" y="212"/>
                  </a:lnTo>
                  <a:lnTo>
                    <a:pt x="133" y="210"/>
                  </a:lnTo>
                  <a:lnTo>
                    <a:pt x="136" y="207"/>
                  </a:lnTo>
                  <a:lnTo>
                    <a:pt x="138" y="203"/>
                  </a:lnTo>
                  <a:lnTo>
                    <a:pt x="140" y="199"/>
                  </a:lnTo>
                  <a:lnTo>
                    <a:pt x="142" y="193"/>
                  </a:lnTo>
                  <a:lnTo>
                    <a:pt x="142" y="0"/>
                  </a:lnTo>
                  <a:lnTo>
                    <a:pt x="814" y="0"/>
                  </a:lnTo>
                  <a:lnTo>
                    <a:pt x="814" y="194"/>
                  </a:lnTo>
                  <a:lnTo>
                    <a:pt x="812" y="200"/>
                  </a:lnTo>
                  <a:lnTo>
                    <a:pt x="810" y="204"/>
                  </a:lnTo>
                  <a:lnTo>
                    <a:pt x="808" y="207"/>
                  </a:lnTo>
                  <a:lnTo>
                    <a:pt x="805" y="210"/>
                  </a:lnTo>
                  <a:lnTo>
                    <a:pt x="803" y="212"/>
                  </a:lnTo>
                  <a:lnTo>
                    <a:pt x="801" y="213"/>
                  </a:lnTo>
                  <a:lnTo>
                    <a:pt x="798" y="214"/>
                  </a:lnTo>
                  <a:lnTo>
                    <a:pt x="796" y="214"/>
                  </a:lnTo>
                  <a:lnTo>
                    <a:pt x="793" y="214"/>
                  </a:lnTo>
                  <a:lnTo>
                    <a:pt x="789" y="213"/>
                  </a:lnTo>
                  <a:lnTo>
                    <a:pt x="783" y="210"/>
                  </a:lnTo>
                  <a:lnTo>
                    <a:pt x="777" y="206"/>
                  </a:lnTo>
                  <a:lnTo>
                    <a:pt x="771" y="202"/>
                  </a:lnTo>
                  <a:lnTo>
                    <a:pt x="757" y="191"/>
                  </a:lnTo>
                  <a:lnTo>
                    <a:pt x="749" y="187"/>
                  </a:lnTo>
                  <a:lnTo>
                    <a:pt x="745" y="185"/>
                  </a:lnTo>
                  <a:lnTo>
                    <a:pt x="741" y="183"/>
                  </a:lnTo>
                  <a:lnTo>
                    <a:pt x="737" y="182"/>
                  </a:lnTo>
                  <a:lnTo>
                    <a:pt x="733" y="181"/>
                  </a:lnTo>
                  <a:lnTo>
                    <a:pt x="729" y="181"/>
                  </a:lnTo>
                  <a:lnTo>
                    <a:pt x="724" y="181"/>
                  </a:lnTo>
                  <a:lnTo>
                    <a:pt x="720" y="182"/>
                  </a:lnTo>
                  <a:lnTo>
                    <a:pt x="715" y="183"/>
                  </a:lnTo>
                  <a:lnTo>
                    <a:pt x="711" y="185"/>
                  </a:lnTo>
                  <a:lnTo>
                    <a:pt x="706" y="188"/>
                  </a:lnTo>
                  <a:lnTo>
                    <a:pt x="702" y="190"/>
                  </a:lnTo>
                  <a:lnTo>
                    <a:pt x="699" y="193"/>
                  </a:lnTo>
                  <a:lnTo>
                    <a:pt x="695" y="197"/>
                  </a:lnTo>
                  <a:lnTo>
                    <a:pt x="692" y="201"/>
                  </a:lnTo>
                  <a:lnTo>
                    <a:pt x="687" y="209"/>
                  </a:lnTo>
                  <a:lnTo>
                    <a:pt x="682" y="218"/>
                  </a:lnTo>
                  <a:lnTo>
                    <a:pt x="680" y="223"/>
                  </a:lnTo>
                  <a:lnTo>
                    <a:pt x="678" y="228"/>
                  </a:lnTo>
                  <a:lnTo>
                    <a:pt x="675" y="238"/>
                  </a:lnTo>
                  <a:lnTo>
                    <a:pt x="674" y="248"/>
                  </a:lnTo>
                  <a:lnTo>
                    <a:pt x="673" y="253"/>
                  </a:lnTo>
                  <a:lnTo>
                    <a:pt x="673" y="259"/>
                  </a:lnTo>
                  <a:lnTo>
                    <a:pt x="673" y="270"/>
                  </a:lnTo>
                  <a:lnTo>
                    <a:pt x="674" y="280"/>
                  </a:lnTo>
                  <a:lnTo>
                    <a:pt x="677" y="291"/>
                  </a:lnTo>
                  <a:lnTo>
                    <a:pt x="680" y="300"/>
                  </a:lnTo>
                  <a:lnTo>
                    <a:pt x="682" y="305"/>
                  </a:lnTo>
                  <a:lnTo>
                    <a:pt x="685" y="310"/>
                  </a:lnTo>
                  <a:lnTo>
                    <a:pt x="687" y="314"/>
                  </a:lnTo>
                  <a:lnTo>
                    <a:pt x="690" y="318"/>
                  </a:lnTo>
                  <a:lnTo>
                    <a:pt x="694" y="322"/>
                  </a:lnTo>
                  <a:lnTo>
                    <a:pt x="697" y="326"/>
                  </a:lnTo>
                  <a:lnTo>
                    <a:pt x="701" y="330"/>
                  </a:lnTo>
                  <a:lnTo>
                    <a:pt x="705" y="334"/>
                  </a:lnTo>
                  <a:lnTo>
                    <a:pt x="710" y="336"/>
                  </a:lnTo>
                  <a:lnTo>
                    <a:pt x="714" y="338"/>
                  </a:lnTo>
                  <a:lnTo>
                    <a:pt x="718" y="339"/>
                  </a:lnTo>
                  <a:lnTo>
                    <a:pt x="722" y="340"/>
                  </a:lnTo>
                  <a:lnTo>
                    <a:pt x="727" y="340"/>
                  </a:lnTo>
                  <a:lnTo>
                    <a:pt x="731" y="340"/>
                  </a:lnTo>
                  <a:lnTo>
                    <a:pt x="739" y="337"/>
                  </a:lnTo>
                  <a:lnTo>
                    <a:pt x="747" y="334"/>
                  </a:lnTo>
                  <a:lnTo>
                    <a:pt x="755" y="329"/>
                  </a:lnTo>
                  <a:lnTo>
                    <a:pt x="762" y="323"/>
                  </a:lnTo>
                  <a:lnTo>
                    <a:pt x="769" y="317"/>
                  </a:lnTo>
                  <a:lnTo>
                    <a:pt x="776" y="313"/>
                  </a:lnTo>
                  <a:lnTo>
                    <a:pt x="783" y="308"/>
                  </a:lnTo>
                  <a:lnTo>
                    <a:pt x="789" y="306"/>
                  </a:lnTo>
                  <a:lnTo>
                    <a:pt x="793" y="305"/>
                  </a:lnTo>
                  <a:lnTo>
                    <a:pt x="796" y="304"/>
                  </a:lnTo>
                  <a:lnTo>
                    <a:pt x="801" y="305"/>
                  </a:lnTo>
                  <a:lnTo>
                    <a:pt x="803" y="306"/>
                  </a:lnTo>
                  <a:lnTo>
                    <a:pt x="806" y="308"/>
                  </a:lnTo>
                  <a:lnTo>
                    <a:pt x="808" y="311"/>
                  </a:lnTo>
                  <a:lnTo>
                    <a:pt x="810" y="315"/>
                  </a:lnTo>
                  <a:lnTo>
                    <a:pt x="812" y="319"/>
                  </a:lnTo>
                  <a:lnTo>
                    <a:pt x="814" y="325"/>
                  </a:lnTo>
                  <a:lnTo>
                    <a:pt x="814" y="521"/>
                  </a:lnTo>
                  <a:lnTo>
                    <a:pt x="544" y="521"/>
                  </a:lnTo>
                  <a:lnTo>
                    <a:pt x="533" y="517"/>
                  </a:lnTo>
                  <a:lnTo>
                    <a:pt x="529" y="515"/>
                  </a:lnTo>
                  <a:lnTo>
                    <a:pt x="526" y="513"/>
                  </a:lnTo>
                  <a:lnTo>
                    <a:pt x="524" y="511"/>
                  </a:lnTo>
                  <a:lnTo>
                    <a:pt x="523" y="508"/>
                  </a:lnTo>
                  <a:lnTo>
                    <a:pt x="522" y="505"/>
                  </a:lnTo>
                  <a:lnTo>
                    <a:pt x="521" y="503"/>
                  </a:lnTo>
                  <a:lnTo>
                    <a:pt x="522" y="500"/>
                  </a:lnTo>
                  <a:lnTo>
                    <a:pt x="523" y="497"/>
                  </a:lnTo>
                  <a:lnTo>
                    <a:pt x="525" y="491"/>
                  </a:lnTo>
                  <a:lnTo>
                    <a:pt x="530" y="484"/>
                  </a:lnTo>
                  <a:lnTo>
                    <a:pt x="534" y="478"/>
                  </a:lnTo>
                  <a:lnTo>
                    <a:pt x="541" y="470"/>
                  </a:lnTo>
                  <a:lnTo>
                    <a:pt x="546" y="463"/>
                  </a:lnTo>
                  <a:lnTo>
                    <a:pt x="551" y="454"/>
                  </a:lnTo>
                  <a:lnTo>
                    <a:pt x="554" y="446"/>
                  </a:lnTo>
                  <a:lnTo>
                    <a:pt x="557" y="438"/>
                  </a:lnTo>
                  <a:lnTo>
                    <a:pt x="557" y="434"/>
                  </a:lnTo>
                  <a:lnTo>
                    <a:pt x="557" y="429"/>
                  </a:lnTo>
                  <a:lnTo>
                    <a:pt x="557" y="425"/>
                  </a:lnTo>
                  <a:lnTo>
                    <a:pt x="555" y="421"/>
                  </a:lnTo>
                  <a:lnTo>
                    <a:pt x="554" y="416"/>
                  </a:lnTo>
                  <a:lnTo>
                    <a:pt x="551" y="412"/>
                  </a:lnTo>
                  <a:lnTo>
                    <a:pt x="544" y="404"/>
                  </a:lnTo>
                  <a:lnTo>
                    <a:pt x="541" y="401"/>
                  </a:lnTo>
                  <a:lnTo>
                    <a:pt x="536" y="397"/>
                  </a:lnTo>
                  <a:lnTo>
                    <a:pt x="527" y="392"/>
                  </a:lnTo>
                  <a:lnTo>
                    <a:pt x="522" y="389"/>
                  </a:lnTo>
                  <a:lnTo>
                    <a:pt x="518" y="387"/>
                  </a:lnTo>
                  <a:lnTo>
                    <a:pt x="508" y="384"/>
                  </a:lnTo>
                  <a:lnTo>
                    <a:pt x="503" y="382"/>
                  </a:lnTo>
                  <a:lnTo>
                    <a:pt x="497" y="381"/>
                  </a:lnTo>
                  <a:lnTo>
                    <a:pt x="487" y="380"/>
                  </a:lnTo>
                  <a:lnTo>
                    <a:pt x="476" y="380"/>
                  </a:lnTo>
                  <a:lnTo>
                    <a:pt x="465" y="380"/>
                  </a:lnTo>
                  <a:lnTo>
                    <a:pt x="455" y="382"/>
                  </a:lnTo>
                  <a:lnTo>
                    <a:pt x="445" y="385"/>
                  </a:lnTo>
                  <a:lnTo>
                    <a:pt x="440" y="387"/>
                  </a:lnTo>
                  <a:lnTo>
                    <a:pt x="435" y="389"/>
                  </a:lnTo>
                  <a:lnTo>
                    <a:pt x="426" y="393"/>
                  </a:lnTo>
                  <a:lnTo>
                    <a:pt x="422" y="396"/>
                  </a:lnTo>
                  <a:lnTo>
                    <a:pt x="418" y="399"/>
                  </a:lnTo>
                  <a:lnTo>
                    <a:pt x="411" y="406"/>
                  </a:lnTo>
                  <a:lnTo>
                    <a:pt x="408" y="409"/>
                  </a:lnTo>
                  <a:lnTo>
                    <a:pt x="405" y="413"/>
                  </a:lnTo>
                  <a:lnTo>
                    <a:pt x="402" y="418"/>
                  </a:lnTo>
                  <a:lnTo>
                    <a:pt x="400" y="422"/>
                  </a:lnTo>
                  <a:lnTo>
                    <a:pt x="399" y="427"/>
                  </a:lnTo>
                  <a:lnTo>
                    <a:pt x="398" y="431"/>
                  </a:lnTo>
                  <a:lnTo>
                    <a:pt x="398" y="436"/>
                  </a:lnTo>
                  <a:lnTo>
                    <a:pt x="399" y="440"/>
                  </a:lnTo>
                  <a:lnTo>
                    <a:pt x="399" y="444"/>
                  </a:lnTo>
                  <a:lnTo>
                    <a:pt x="401" y="448"/>
                  </a:lnTo>
                  <a:lnTo>
                    <a:pt x="404" y="456"/>
                  </a:lnTo>
                  <a:lnTo>
                    <a:pt x="408" y="464"/>
                  </a:lnTo>
                  <a:lnTo>
                    <a:pt x="414" y="472"/>
                  </a:lnTo>
                  <a:lnTo>
                    <a:pt x="419" y="479"/>
                  </a:lnTo>
                  <a:lnTo>
                    <a:pt x="423" y="485"/>
                  </a:lnTo>
                  <a:lnTo>
                    <a:pt x="427" y="491"/>
                  </a:lnTo>
                  <a:lnTo>
                    <a:pt x="430" y="497"/>
                  </a:lnTo>
                  <a:lnTo>
                    <a:pt x="431" y="500"/>
                  </a:lnTo>
                  <a:lnTo>
                    <a:pt x="431" y="503"/>
                  </a:lnTo>
                  <a:lnTo>
                    <a:pt x="431" y="505"/>
                  </a:lnTo>
                  <a:lnTo>
                    <a:pt x="430" y="508"/>
                  </a:lnTo>
                  <a:lnTo>
                    <a:pt x="429" y="510"/>
                  </a:lnTo>
                  <a:lnTo>
                    <a:pt x="427" y="513"/>
                  </a:lnTo>
                  <a:lnTo>
                    <a:pt x="424" y="515"/>
                  </a:lnTo>
                  <a:lnTo>
                    <a:pt x="420" y="517"/>
                  </a:lnTo>
                  <a:lnTo>
                    <a:pt x="416" y="519"/>
                  </a:lnTo>
                  <a:lnTo>
                    <a:pt x="410" y="521"/>
                  </a:lnTo>
                  <a:lnTo>
                    <a:pt x="142" y="521"/>
                  </a:lnTo>
                  <a:lnTo>
                    <a:pt x="142" y="326"/>
                  </a:lnTo>
                  <a:close/>
                </a:path>
              </a:pathLst>
            </a:custGeom>
            <a:grpFill/>
            <a:ln w="9525" cmpd="sng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138" name="Freeform 18"/>
            <p:cNvSpPr>
              <a:spLocks/>
            </p:cNvSpPr>
            <p:nvPr/>
          </p:nvSpPr>
          <p:spPr bwMode="auto">
            <a:xfrm>
              <a:off x="4229540" y="3495541"/>
              <a:ext cx="2293200" cy="2307600"/>
            </a:xfrm>
            <a:custGeom>
              <a:avLst/>
              <a:gdLst/>
              <a:ahLst/>
              <a:cxnLst>
                <a:cxn ang="0">
                  <a:pos x="133" y="451"/>
                </a:cxn>
                <a:cxn ang="0">
                  <a:pos x="121" y="447"/>
                </a:cxn>
                <a:cxn ang="0">
                  <a:pos x="103" y="456"/>
                </a:cxn>
                <a:cxn ang="0">
                  <a:pos x="74" y="477"/>
                </a:cxn>
                <a:cxn ang="0">
                  <a:pos x="54" y="482"/>
                </a:cxn>
                <a:cxn ang="0">
                  <a:pos x="38" y="479"/>
                </a:cxn>
                <a:cxn ang="0">
                  <a:pos x="18" y="461"/>
                </a:cxn>
                <a:cxn ang="0">
                  <a:pos x="4" y="433"/>
                </a:cxn>
                <a:cxn ang="0">
                  <a:pos x="0" y="401"/>
                </a:cxn>
                <a:cxn ang="0">
                  <a:pos x="7" y="365"/>
                </a:cxn>
                <a:cxn ang="0">
                  <a:pos x="19" y="344"/>
                </a:cxn>
                <a:cxn ang="0">
                  <a:pos x="39" y="327"/>
                </a:cxn>
                <a:cxn ang="0">
                  <a:pos x="60" y="324"/>
                </a:cxn>
                <a:cxn ang="0">
                  <a:pos x="84" y="333"/>
                </a:cxn>
                <a:cxn ang="0">
                  <a:pos x="116" y="355"/>
                </a:cxn>
                <a:cxn ang="0">
                  <a:pos x="129" y="355"/>
                </a:cxn>
                <a:cxn ang="0">
                  <a:pos x="137" y="345"/>
                </a:cxn>
                <a:cxn ang="0">
                  <a:pos x="415" y="139"/>
                </a:cxn>
                <a:cxn ang="0">
                  <a:pos x="427" y="131"/>
                </a:cxn>
                <a:cxn ang="0">
                  <a:pos x="428" y="118"/>
                </a:cxn>
                <a:cxn ang="0">
                  <a:pos x="406" y="85"/>
                </a:cxn>
                <a:cxn ang="0">
                  <a:pos x="396" y="60"/>
                </a:cxn>
                <a:cxn ang="0">
                  <a:pos x="398" y="43"/>
                </a:cxn>
                <a:cxn ang="0">
                  <a:pos x="408" y="26"/>
                </a:cxn>
                <a:cxn ang="0">
                  <a:pos x="433" y="10"/>
                </a:cxn>
                <a:cxn ang="0">
                  <a:pos x="463" y="1"/>
                </a:cxn>
                <a:cxn ang="0">
                  <a:pos x="506" y="4"/>
                </a:cxn>
                <a:cxn ang="0">
                  <a:pos x="529" y="15"/>
                </a:cxn>
                <a:cxn ang="0">
                  <a:pos x="545" y="29"/>
                </a:cxn>
                <a:cxn ang="0">
                  <a:pos x="554" y="46"/>
                </a:cxn>
                <a:cxn ang="0">
                  <a:pos x="552" y="67"/>
                </a:cxn>
                <a:cxn ang="0">
                  <a:pos x="533" y="98"/>
                </a:cxn>
                <a:cxn ang="0">
                  <a:pos x="520" y="120"/>
                </a:cxn>
                <a:cxn ang="0">
                  <a:pos x="520" y="128"/>
                </a:cxn>
                <a:cxn ang="0">
                  <a:pos x="529" y="137"/>
                </a:cxn>
                <a:cxn ang="0">
                  <a:pos x="812" y="336"/>
                </a:cxn>
                <a:cxn ang="0">
                  <a:pos x="801" y="353"/>
                </a:cxn>
                <a:cxn ang="0">
                  <a:pos x="788" y="355"/>
                </a:cxn>
                <a:cxn ang="0">
                  <a:pos x="769" y="345"/>
                </a:cxn>
                <a:cxn ang="0">
                  <a:pos x="745" y="328"/>
                </a:cxn>
                <a:cxn ang="0">
                  <a:pos x="728" y="324"/>
                </a:cxn>
                <a:cxn ang="0">
                  <a:pos x="713" y="326"/>
                </a:cxn>
                <a:cxn ang="0">
                  <a:pos x="698" y="334"/>
                </a:cxn>
                <a:cxn ang="0">
                  <a:pos x="682" y="356"/>
                </a:cxn>
                <a:cxn ang="0">
                  <a:pos x="673" y="384"/>
                </a:cxn>
                <a:cxn ang="0">
                  <a:pos x="672" y="420"/>
                </a:cxn>
                <a:cxn ang="0">
                  <a:pos x="681" y="449"/>
                </a:cxn>
                <a:cxn ang="0">
                  <a:pos x="698" y="472"/>
                </a:cxn>
                <a:cxn ang="0">
                  <a:pos x="716" y="482"/>
                </a:cxn>
                <a:cxn ang="0">
                  <a:pos x="737" y="480"/>
                </a:cxn>
                <a:cxn ang="0">
                  <a:pos x="774" y="455"/>
                </a:cxn>
                <a:cxn ang="0">
                  <a:pos x="793" y="447"/>
                </a:cxn>
                <a:cxn ang="0">
                  <a:pos x="803" y="451"/>
                </a:cxn>
                <a:cxn ang="0">
                  <a:pos x="812" y="467"/>
                </a:cxn>
              </a:cxnLst>
              <a:rect l="0" t="0" r="r" b="b"/>
              <a:pathLst>
                <a:path w="812" h="665">
                  <a:moveTo>
                    <a:pt x="139" y="462"/>
                  </a:moveTo>
                  <a:lnTo>
                    <a:pt x="137" y="458"/>
                  </a:lnTo>
                  <a:lnTo>
                    <a:pt x="135" y="454"/>
                  </a:lnTo>
                  <a:lnTo>
                    <a:pt x="133" y="451"/>
                  </a:lnTo>
                  <a:lnTo>
                    <a:pt x="131" y="449"/>
                  </a:lnTo>
                  <a:lnTo>
                    <a:pt x="129" y="448"/>
                  </a:lnTo>
                  <a:lnTo>
                    <a:pt x="126" y="447"/>
                  </a:lnTo>
                  <a:lnTo>
                    <a:pt x="121" y="447"/>
                  </a:lnTo>
                  <a:lnTo>
                    <a:pt x="115" y="449"/>
                  </a:lnTo>
                  <a:lnTo>
                    <a:pt x="112" y="450"/>
                  </a:lnTo>
                  <a:lnTo>
                    <a:pt x="109" y="452"/>
                  </a:lnTo>
                  <a:lnTo>
                    <a:pt x="103" y="456"/>
                  </a:lnTo>
                  <a:lnTo>
                    <a:pt x="96" y="461"/>
                  </a:lnTo>
                  <a:lnTo>
                    <a:pt x="89" y="466"/>
                  </a:lnTo>
                  <a:lnTo>
                    <a:pt x="82" y="472"/>
                  </a:lnTo>
                  <a:lnTo>
                    <a:pt x="74" y="477"/>
                  </a:lnTo>
                  <a:lnTo>
                    <a:pt x="66" y="480"/>
                  </a:lnTo>
                  <a:lnTo>
                    <a:pt x="62" y="481"/>
                  </a:lnTo>
                  <a:lnTo>
                    <a:pt x="58" y="482"/>
                  </a:lnTo>
                  <a:lnTo>
                    <a:pt x="54" y="482"/>
                  </a:lnTo>
                  <a:lnTo>
                    <a:pt x="50" y="482"/>
                  </a:lnTo>
                  <a:lnTo>
                    <a:pt x="46" y="482"/>
                  </a:lnTo>
                  <a:lnTo>
                    <a:pt x="42" y="480"/>
                  </a:lnTo>
                  <a:lnTo>
                    <a:pt x="38" y="479"/>
                  </a:lnTo>
                  <a:lnTo>
                    <a:pt x="33" y="476"/>
                  </a:lnTo>
                  <a:lnTo>
                    <a:pt x="24" y="468"/>
                  </a:lnTo>
                  <a:lnTo>
                    <a:pt x="21" y="465"/>
                  </a:lnTo>
                  <a:lnTo>
                    <a:pt x="18" y="461"/>
                  </a:lnTo>
                  <a:lnTo>
                    <a:pt x="12" y="452"/>
                  </a:lnTo>
                  <a:lnTo>
                    <a:pt x="9" y="448"/>
                  </a:lnTo>
                  <a:lnTo>
                    <a:pt x="7" y="443"/>
                  </a:lnTo>
                  <a:lnTo>
                    <a:pt x="4" y="433"/>
                  </a:lnTo>
                  <a:lnTo>
                    <a:pt x="3" y="428"/>
                  </a:lnTo>
                  <a:lnTo>
                    <a:pt x="1" y="423"/>
                  </a:lnTo>
                  <a:lnTo>
                    <a:pt x="0" y="412"/>
                  </a:lnTo>
                  <a:lnTo>
                    <a:pt x="0" y="401"/>
                  </a:lnTo>
                  <a:lnTo>
                    <a:pt x="1" y="390"/>
                  </a:lnTo>
                  <a:lnTo>
                    <a:pt x="2" y="380"/>
                  </a:lnTo>
                  <a:lnTo>
                    <a:pt x="5" y="370"/>
                  </a:lnTo>
                  <a:lnTo>
                    <a:pt x="7" y="365"/>
                  </a:lnTo>
                  <a:lnTo>
                    <a:pt x="9" y="360"/>
                  </a:lnTo>
                  <a:lnTo>
                    <a:pt x="14" y="352"/>
                  </a:lnTo>
                  <a:lnTo>
                    <a:pt x="16" y="347"/>
                  </a:lnTo>
                  <a:lnTo>
                    <a:pt x="19" y="344"/>
                  </a:lnTo>
                  <a:lnTo>
                    <a:pt x="26" y="336"/>
                  </a:lnTo>
                  <a:lnTo>
                    <a:pt x="31" y="333"/>
                  </a:lnTo>
                  <a:lnTo>
                    <a:pt x="34" y="330"/>
                  </a:lnTo>
                  <a:lnTo>
                    <a:pt x="39" y="327"/>
                  </a:lnTo>
                  <a:lnTo>
                    <a:pt x="43" y="326"/>
                  </a:lnTo>
                  <a:lnTo>
                    <a:pt x="48" y="324"/>
                  </a:lnTo>
                  <a:lnTo>
                    <a:pt x="52" y="324"/>
                  </a:lnTo>
                  <a:lnTo>
                    <a:pt x="60" y="324"/>
                  </a:lnTo>
                  <a:lnTo>
                    <a:pt x="64" y="324"/>
                  </a:lnTo>
                  <a:lnTo>
                    <a:pt x="68" y="325"/>
                  </a:lnTo>
                  <a:lnTo>
                    <a:pt x="76" y="329"/>
                  </a:lnTo>
                  <a:lnTo>
                    <a:pt x="84" y="333"/>
                  </a:lnTo>
                  <a:lnTo>
                    <a:pt x="97" y="343"/>
                  </a:lnTo>
                  <a:lnTo>
                    <a:pt x="104" y="348"/>
                  </a:lnTo>
                  <a:lnTo>
                    <a:pt x="110" y="352"/>
                  </a:lnTo>
                  <a:lnTo>
                    <a:pt x="116" y="355"/>
                  </a:lnTo>
                  <a:lnTo>
                    <a:pt x="121" y="356"/>
                  </a:lnTo>
                  <a:lnTo>
                    <a:pt x="124" y="356"/>
                  </a:lnTo>
                  <a:lnTo>
                    <a:pt x="126" y="356"/>
                  </a:lnTo>
                  <a:lnTo>
                    <a:pt x="129" y="355"/>
                  </a:lnTo>
                  <a:lnTo>
                    <a:pt x="131" y="354"/>
                  </a:lnTo>
                  <a:lnTo>
                    <a:pt x="133" y="352"/>
                  </a:lnTo>
                  <a:lnTo>
                    <a:pt x="135" y="349"/>
                  </a:lnTo>
                  <a:lnTo>
                    <a:pt x="137" y="345"/>
                  </a:lnTo>
                  <a:lnTo>
                    <a:pt x="139" y="341"/>
                  </a:lnTo>
                  <a:lnTo>
                    <a:pt x="139" y="141"/>
                  </a:lnTo>
                  <a:lnTo>
                    <a:pt x="409" y="141"/>
                  </a:lnTo>
                  <a:lnTo>
                    <a:pt x="415" y="139"/>
                  </a:lnTo>
                  <a:lnTo>
                    <a:pt x="419" y="137"/>
                  </a:lnTo>
                  <a:lnTo>
                    <a:pt x="422" y="135"/>
                  </a:lnTo>
                  <a:lnTo>
                    <a:pt x="425" y="133"/>
                  </a:lnTo>
                  <a:lnTo>
                    <a:pt x="427" y="131"/>
                  </a:lnTo>
                  <a:lnTo>
                    <a:pt x="428" y="128"/>
                  </a:lnTo>
                  <a:lnTo>
                    <a:pt x="429" y="123"/>
                  </a:lnTo>
                  <a:lnTo>
                    <a:pt x="428" y="120"/>
                  </a:lnTo>
                  <a:lnTo>
                    <a:pt x="428" y="118"/>
                  </a:lnTo>
                  <a:lnTo>
                    <a:pt x="425" y="112"/>
                  </a:lnTo>
                  <a:lnTo>
                    <a:pt x="421" y="106"/>
                  </a:lnTo>
                  <a:lnTo>
                    <a:pt x="416" y="99"/>
                  </a:lnTo>
                  <a:lnTo>
                    <a:pt x="406" y="85"/>
                  </a:lnTo>
                  <a:lnTo>
                    <a:pt x="402" y="77"/>
                  </a:lnTo>
                  <a:lnTo>
                    <a:pt x="398" y="69"/>
                  </a:lnTo>
                  <a:lnTo>
                    <a:pt x="397" y="65"/>
                  </a:lnTo>
                  <a:lnTo>
                    <a:pt x="396" y="60"/>
                  </a:lnTo>
                  <a:lnTo>
                    <a:pt x="396" y="56"/>
                  </a:lnTo>
                  <a:lnTo>
                    <a:pt x="396" y="52"/>
                  </a:lnTo>
                  <a:lnTo>
                    <a:pt x="397" y="48"/>
                  </a:lnTo>
                  <a:lnTo>
                    <a:pt x="398" y="43"/>
                  </a:lnTo>
                  <a:lnTo>
                    <a:pt x="400" y="39"/>
                  </a:lnTo>
                  <a:lnTo>
                    <a:pt x="403" y="34"/>
                  </a:lnTo>
                  <a:lnTo>
                    <a:pt x="405" y="30"/>
                  </a:lnTo>
                  <a:lnTo>
                    <a:pt x="408" y="26"/>
                  </a:lnTo>
                  <a:lnTo>
                    <a:pt x="413" y="23"/>
                  </a:lnTo>
                  <a:lnTo>
                    <a:pt x="416" y="20"/>
                  </a:lnTo>
                  <a:lnTo>
                    <a:pt x="424" y="14"/>
                  </a:lnTo>
                  <a:lnTo>
                    <a:pt x="433" y="10"/>
                  </a:lnTo>
                  <a:lnTo>
                    <a:pt x="438" y="8"/>
                  </a:lnTo>
                  <a:lnTo>
                    <a:pt x="442" y="6"/>
                  </a:lnTo>
                  <a:lnTo>
                    <a:pt x="453" y="3"/>
                  </a:lnTo>
                  <a:lnTo>
                    <a:pt x="463" y="1"/>
                  </a:lnTo>
                  <a:lnTo>
                    <a:pt x="474" y="0"/>
                  </a:lnTo>
                  <a:lnTo>
                    <a:pt x="484" y="1"/>
                  </a:lnTo>
                  <a:lnTo>
                    <a:pt x="495" y="2"/>
                  </a:lnTo>
                  <a:lnTo>
                    <a:pt x="506" y="4"/>
                  </a:lnTo>
                  <a:lnTo>
                    <a:pt x="515" y="8"/>
                  </a:lnTo>
                  <a:lnTo>
                    <a:pt x="520" y="10"/>
                  </a:lnTo>
                  <a:lnTo>
                    <a:pt x="525" y="12"/>
                  </a:lnTo>
                  <a:lnTo>
                    <a:pt x="529" y="15"/>
                  </a:lnTo>
                  <a:lnTo>
                    <a:pt x="533" y="18"/>
                  </a:lnTo>
                  <a:lnTo>
                    <a:pt x="538" y="21"/>
                  </a:lnTo>
                  <a:lnTo>
                    <a:pt x="542" y="25"/>
                  </a:lnTo>
                  <a:lnTo>
                    <a:pt x="545" y="29"/>
                  </a:lnTo>
                  <a:lnTo>
                    <a:pt x="549" y="33"/>
                  </a:lnTo>
                  <a:lnTo>
                    <a:pt x="551" y="37"/>
                  </a:lnTo>
                  <a:lnTo>
                    <a:pt x="553" y="42"/>
                  </a:lnTo>
                  <a:lnTo>
                    <a:pt x="554" y="46"/>
                  </a:lnTo>
                  <a:lnTo>
                    <a:pt x="555" y="50"/>
                  </a:lnTo>
                  <a:lnTo>
                    <a:pt x="555" y="54"/>
                  </a:lnTo>
                  <a:lnTo>
                    <a:pt x="555" y="58"/>
                  </a:lnTo>
                  <a:lnTo>
                    <a:pt x="552" y="67"/>
                  </a:lnTo>
                  <a:lnTo>
                    <a:pt x="549" y="75"/>
                  </a:lnTo>
                  <a:lnTo>
                    <a:pt x="544" y="83"/>
                  </a:lnTo>
                  <a:lnTo>
                    <a:pt x="539" y="91"/>
                  </a:lnTo>
                  <a:lnTo>
                    <a:pt x="533" y="98"/>
                  </a:lnTo>
                  <a:lnTo>
                    <a:pt x="528" y="105"/>
                  </a:lnTo>
                  <a:lnTo>
                    <a:pt x="524" y="111"/>
                  </a:lnTo>
                  <a:lnTo>
                    <a:pt x="521" y="117"/>
                  </a:lnTo>
                  <a:lnTo>
                    <a:pt x="520" y="120"/>
                  </a:lnTo>
                  <a:lnTo>
                    <a:pt x="519" y="123"/>
                  </a:lnTo>
                  <a:lnTo>
                    <a:pt x="519" y="126"/>
                  </a:lnTo>
                  <a:lnTo>
                    <a:pt x="520" y="127"/>
                  </a:lnTo>
                  <a:lnTo>
                    <a:pt x="520" y="128"/>
                  </a:lnTo>
                  <a:lnTo>
                    <a:pt x="521" y="131"/>
                  </a:lnTo>
                  <a:lnTo>
                    <a:pt x="523" y="133"/>
                  </a:lnTo>
                  <a:lnTo>
                    <a:pt x="526" y="135"/>
                  </a:lnTo>
                  <a:lnTo>
                    <a:pt x="529" y="137"/>
                  </a:lnTo>
                  <a:lnTo>
                    <a:pt x="534" y="139"/>
                  </a:lnTo>
                  <a:lnTo>
                    <a:pt x="540" y="141"/>
                  </a:lnTo>
                  <a:lnTo>
                    <a:pt x="812" y="141"/>
                  </a:lnTo>
                  <a:lnTo>
                    <a:pt x="812" y="336"/>
                  </a:lnTo>
                  <a:lnTo>
                    <a:pt x="809" y="344"/>
                  </a:lnTo>
                  <a:lnTo>
                    <a:pt x="806" y="348"/>
                  </a:lnTo>
                  <a:lnTo>
                    <a:pt x="803" y="352"/>
                  </a:lnTo>
                  <a:lnTo>
                    <a:pt x="801" y="353"/>
                  </a:lnTo>
                  <a:lnTo>
                    <a:pt x="800" y="354"/>
                  </a:lnTo>
                  <a:lnTo>
                    <a:pt x="796" y="356"/>
                  </a:lnTo>
                  <a:lnTo>
                    <a:pt x="793" y="356"/>
                  </a:lnTo>
                  <a:lnTo>
                    <a:pt x="788" y="355"/>
                  </a:lnTo>
                  <a:lnTo>
                    <a:pt x="785" y="354"/>
                  </a:lnTo>
                  <a:lnTo>
                    <a:pt x="781" y="352"/>
                  </a:lnTo>
                  <a:lnTo>
                    <a:pt x="777" y="350"/>
                  </a:lnTo>
                  <a:lnTo>
                    <a:pt x="769" y="345"/>
                  </a:lnTo>
                  <a:lnTo>
                    <a:pt x="762" y="338"/>
                  </a:lnTo>
                  <a:lnTo>
                    <a:pt x="755" y="333"/>
                  </a:lnTo>
                  <a:lnTo>
                    <a:pt x="750" y="331"/>
                  </a:lnTo>
                  <a:lnTo>
                    <a:pt x="745" y="328"/>
                  </a:lnTo>
                  <a:lnTo>
                    <a:pt x="740" y="326"/>
                  </a:lnTo>
                  <a:lnTo>
                    <a:pt x="736" y="325"/>
                  </a:lnTo>
                  <a:lnTo>
                    <a:pt x="732" y="324"/>
                  </a:lnTo>
                  <a:lnTo>
                    <a:pt x="728" y="324"/>
                  </a:lnTo>
                  <a:lnTo>
                    <a:pt x="724" y="324"/>
                  </a:lnTo>
                  <a:lnTo>
                    <a:pt x="721" y="324"/>
                  </a:lnTo>
                  <a:lnTo>
                    <a:pt x="717" y="325"/>
                  </a:lnTo>
                  <a:lnTo>
                    <a:pt x="713" y="326"/>
                  </a:lnTo>
                  <a:lnTo>
                    <a:pt x="709" y="327"/>
                  </a:lnTo>
                  <a:lnTo>
                    <a:pt x="705" y="329"/>
                  </a:lnTo>
                  <a:lnTo>
                    <a:pt x="702" y="331"/>
                  </a:lnTo>
                  <a:lnTo>
                    <a:pt x="698" y="334"/>
                  </a:lnTo>
                  <a:lnTo>
                    <a:pt x="695" y="337"/>
                  </a:lnTo>
                  <a:lnTo>
                    <a:pt x="692" y="341"/>
                  </a:lnTo>
                  <a:lnTo>
                    <a:pt x="687" y="348"/>
                  </a:lnTo>
                  <a:lnTo>
                    <a:pt x="682" y="356"/>
                  </a:lnTo>
                  <a:lnTo>
                    <a:pt x="678" y="364"/>
                  </a:lnTo>
                  <a:lnTo>
                    <a:pt x="675" y="374"/>
                  </a:lnTo>
                  <a:lnTo>
                    <a:pt x="674" y="379"/>
                  </a:lnTo>
                  <a:lnTo>
                    <a:pt x="673" y="384"/>
                  </a:lnTo>
                  <a:lnTo>
                    <a:pt x="671" y="394"/>
                  </a:lnTo>
                  <a:lnTo>
                    <a:pt x="671" y="404"/>
                  </a:lnTo>
                  <a:lnTo>
                    <a:pt x="671" y="415"/>
                  </a:lnTo>
                  <a:lnTo>
                    <a:pt x="672" y="420"/>
                  </a:lnTo>
                  <a:lnTo>
                    <a:pt x="673" y="425"/>
                  </a:lnTo>
                  <a:lnTo>
                    <a:pt x="675" y="435"/>
                  </a:lnTo>
                  <a:lnTo>
                    <a:pt x="679" y="445"/>
                  </a:lnTo>
                  <a:lnTo>
                    <a:pt x="681" y="449"/>
                  </a:lnTo>
                  <a:lnTo>
                    <a:pt x="683" y="454"/>
                  </a:lnTo>
                  <a:lnTo>
                    <a:pt x="688" y="460"/>
                  </a:lnTo>
                  <a:lnTo>
                    <a:pt x="692" y="466"/>
                  </a:lnTo>
                  <a:lnTo>
                    <a:pt x="698" y="472"/>
                  </a:lnTo>
                  <a:lnTo>
                    <a:pt x="704" y="476"/>
                  </a:lnTo>
                  <a:lnTo>
                    <a:pt x="708" y="479"/>
                  </a:lnTo>
                  <a:lnTo>
                    <a:pt x="712" y="481"/>
                  </a:lnTo>
                  <a:lnTo>
                    <a:pt x="716" y="482"/>
                  </a:lnTo>
                  <a:lnTo>
                    <a:pt x="721" y="483"/>
                  </a:lnTo>
                  <a:lnTo>
                    <a:pt x="725" y="483"/>
                  </a:lnTo>
                  <a:lnTo>
                    <a:pt x="729" y="482"/>
                  </a:lnTo>
                  <a:lnTo>
                    <a:pt x="737" y="480"/>
                  </a:lnTo>
                  <a:lnTo>
                    <a:pt x="745" y="476"/>
                  </a:lnTo>
                  <a:lnTo>
                    <a:pt x="753" y="472"/>
                  </a:lnTo>
                  <a:lnTo>
                    <a:pt x="767" y="460"/>
                  </a:lnTo>
                  <a:lnTo>
                    <a:pt x="774" y="455"/>
                  </a:lnTo>
                  <a:lnTo>
                    <a:pt x="781" y="451"/>
                  </a:lnTo>
                  <a:lnTo>
                    <a:pt x="787" y="448"/>
                  </a:lnTo>
                  <a:lnTo>
                    <a:pt x="791" y="447"/>
                  </a:lnTo>
                  <a:lnTo>
                    <a:pt x="793" y="447"/>
                  </a:lnTo>
                  <a:lnTo>
                    <a:pt x="796" y="447"/>
                  </a:lnTo>
                  <a:lnTo>
                    <a:pt x="799" y="448"/>
                  </a:lnTo>
                  <a:lnTo>
                    <a:pt x="801" y="449"/>
                  </a:lnTo>
                  <a:lnTo>
                    <a:pt x="803" y="451"/>
                  </a:lnTo>
                  <a:lnTo>
                    <a:pt x="806" y="454"/>
                  </a:lnTo>
                  <a:lnTo>
                    <a:pt x="808" y="457"/>
                  </a:lnTo>
                  <a:lnTo>
                    <a:pt x="810" y="461"/>
                  </a:lnTo>
                  <a:lnTo>
                    <a:pt x="812" y="467"/>
                  </a:lnTo>
                  <a:lnTo>
                    <a:pt x="812" y="665"/>
                  </a:lnTo>
                  <a:lnTo>
                    <a:pt x="139" y="665"/>
                  </a:lnTo>
                  <a:lnTo>
                    <a:pt x="139" y="462"/>
                  </a:lnTo>
                  <a:close/>
                </a:path>
              </a:pathLst>
            </a:custGeom>
            <a:grpFill/>
            <a:ln w="9525" cmpd="sng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139" name="Freeform 27"/>
            <p:cNvSpPr>
              <a:spLocks/>
            </p:cNvSpPr>
            <p:nvPr/>
          </p:nvSpPr>
          <p:spPr bwMode="auto">
            <a:xfrm>
              <a:off x="6113193" y="3492615"/>
              <a:ext cx="2275231" cy="2308674"/>
            </a:xfrm>
            <a:custGeom>
              <a:avLst/>
              <a:gdLst/>
              <a:ahLst/>
              <a:cxnLst>
                <a:cxn ang="0">
                  <a:pos x="44" y="327"/>
                </a:cxn>
                <a:cxn ang="0">
                  <a:pos x="57" y="325"/>
                </a:cxn>
                <a:cxn ang="0">
                  <a:pos x="70" y="327"/>
                </a:cxn>
                <a:cxn ang="0">
                  <a:pos x="92" y="340"/>
                </a:cxn>
                <a:cxn ang="0">
                  <a:pos x="113" y="353"/>
                </a:cxn>
                <a:cxn ang="0">
                  <a:pos x="124" y="357"/>
                </a:cxn>
                <a:cxn ang="0">
                  <a:pos x="134" y="353"/>
                </a:cxn>
                <a:cxn ang="0">
                  <a:pos x="140" y="343"/>
                </a:cxn>
                <a:cxn ang="0">
                  <a:pos x="414" y="142"/>
                </a:cxn>
                <a:cxn ang="0">
                  <a:pos x="430" y="134"/>
                </a:cxn>
                <a:cxn ang="0">
                  <a:pos x="435" y="123"/>
                </a:cxn>
                <a:cxn ang="0">
                  <a:pos x="429" y="108"/>
                </a:cxn>
                <a:cxn ang="0">
                  <a:pos x="413" y="84"/>
                </a:cxn>
                <a:cxn ang="0">
                  <a:pos x="405" y="67"/>
                </a:cxn>
                <a:cxn ang="0">
                  <a:pos x="403" y="52"/>
                </a:cxn>
                <a:cxn ang="0">
                  <a:pos x="408" y="34"/>
                </a:cxn>
                <a:cxn ang="0">
                  <a:pos x="419" y="21"/>
                </a:cxn>
                <a:cxn ang="0">
                  <a:pos x="435" y="10"/>
                </a:cxn>
                <a:cxn ang="0">
                  <a:pos x="456" y="3"/>
                </a:cxn>
                <a:cxn ang="0">
                  <a:pos x="477" y="0"/>
                </a:cxn>
                <a:cxn ang="0">
                  <a:pos x="499" y="1"/>
                </a:cxn>
                <a:cxn ang="0">
                  <a:pos x="520" y="6"/>
                </a:cxn>
                <a:cxn ang="0">
                  <a:pos x="534" y="13"/>
                </a:cxn>
                <a:cxn ang="0">
                  <a:pos x="548" y="24"/>
                </a:cxn>
                <a:cxn ang="0">
                  <a:pos x="558" y="37"/>
                </a:cxn>
                <a:cxn ang="0">
                  <a:pos x="561" y="55"/>
                </a:cxn>
                <a:cxn ang="0">
                  <a:pos x="558" y="68"/>
                </a:cxn>
                <a:cxn ang="0">
                  <a:pos x="550" y="83"/>
                </a:cxn>
                <a:cxn ang="0">
                  <a:pos x="531" y="111"/>
                </a:cxn>
                <a:cxn ang="0">
                  <a:pos x="527" y="123"/>
                </a:cxn>
                <a:cxn ang="0">
                  <a:pos x="528" y="130"/>
                </a:cxn>
                <a:cxn ang="0">
                  <a:pos x="535" y="137"/>
                </a:cxn>
                <a:cxn ang="0">
                  <a:pos x="548" y="142"/>
                </a:cxn>
                <a:cxn ang="0">
                  <a:pos x="142" y="667"/>
                </a:cxn>
                <a:cxn ang="0">
                  <a:pos x="136" y="456"/>
                </a:cxn>
                <a:cxn ang="0">
                  <a:pos x="129" y="450"/>
                </a:cxn>
                <a:cxn ang="0">
                  <a:pos x="121" y="450"/>
                </a:cxn>
                <a:cxn ang="0">
                  <a:pos x="106" y="458"/>
                </a:cxn>
                <a:cxn ang="0">
                  <a:pos x="75" y="478"/>
                </a:cxn>
                <a:cxn ang="0">
                  <a:pos x="59" y="484"/>
                </a:cxn>
                <a:cxn ang="0">
                  <a:pos x="47" y="483"/>
                </a:cxn>
                <a:cxn ang="0">
                  <a:pos x="34" y="478"/>
                </a:cxn>
                <a:cxn ang="0">
                  <a:pos x="19" y="463"/>
                </a:cxn>
                <a:cxn ang="0">
                  <a:pos x="8" y="446"/>
                </a:cxn>
                <a:cxn ang="0">
                  <a:pos x="2" y="424"/>
                </a:cxn>
                <a:cxn ang="0">
                  <a:pos x="1" y="392"/>
                </a:cxn>
                <a:cxn ang="0">
                  <a:pos x="7" y="366"/>
                </a:cxn>
                <a:cxn ang="0">
                  <a:pos x="18" y="348"/>
                </a:cxn>
                <a:cxn ang="0">
                  <a:pos x="31" y="334"/>
                </a:cxn>
              </a:cxnLst>
              <a:rect l="0" t="0" r="r" b="b"/>
              <a:pathLst>
                <a:path w="822" h="667">
                  <a:moveTo>
                    <a:pt x="35" y="332"/>
                  </a:moveTo>
                  <a:lnTo>
                    <a:pt x="39" y="329"/>
                  </a:lnTo>
                  <a:lnTo>
                    <a:pt x="44" y="327"/>
                  </a:lnTo>
                  <a:lnTo>
                    <a:pt x="48" y="326"/>
                  </a:lnTo>
                  <a:lnTo>
                    <a:pt x="53" y="325"/>
                  </a:lnTo>
                  <a:lnTo>
                    <a:pt x="57" y="325"/>
                  </a:lnTo>
                  <a:lnTo>
                    <a:pt x="61" y="325"/>
                  </a:lnTo>
                  <a:lnTo>
                    <a:pt x="66" y="326"/>
                  </a:lnTo>
                  <a:lnTo>
                    <a:pt x="70" y="327"/>
                  </a:lnTo>
                  <a:lnTo>
                    <a:pt x="77" y="331"/>
                  </a:lnTo>
                  <a:lnTo>
                    <a:pt x="85" y="335"/>
                  </a:lnTo>
                  <a:lnTo>
                    <a:pt x="92" y="340"/>
                  </a:lnTo>
                  <a:lnTo>
                    <a:pt x="99" y="345"/>
                  </a:lnTo>
                  <a:lnTo>
                    <a:pt x="107" y="349"/>
                  </a:lnTo>
                  <a:lnTo>
                    <a:pt x="113" y="353"/>
                  </a:lnTo>
                  <a:lnTo>
                    <a:pt x="119" y="356"/>
                  </a:lnTo>
                  <a:lnTo>
                    <a:pt x="121" y="357"/>
                  </a:lnTo>
                  <a:lnTo>
                    <a:pt x="124" y="357"/>
                  </a:lnTo>
                  <a:lnTo>
                    <a:pt x="129" y="356"/>
                  </a:lnTo>
                  <a:lnTo>
                    <a:pt x="132" y="355"/>
                  </a:lnTo>
                  <a:lnTo>
                    <a:pt x="134" y="353"/>
                  </a:lnTo>
                  <a:lnTo>
                    <a:pt x="136" y="350"/>
                  </a:lnTo>
                  <a:lnTo>
                    <a:pt x="138" y="347"/>
                  </a:lnTo>
                  <a:lnTo>
                    <a:pt x="140" y="343"/>
                  </a:lnTo>
                  <a:lnTo>
                    <a:pt x="142" y="338"/>
                  </a:lnTo>
                  <a:lnTo>
                    <a:pt x="142" y="142"/>
                  </a:lnTo>
                  <a:lnTo>
                    <a:pt x="414" y="142"/>
                  </a:lnTo>
                  <a:lnTo>
                    <a:pt x="421" y="139"/>
                  </a:lnTo>
                  <a:lnTo>
                    <a:pt x="426" y="137"/>
                  </a:lnTo>
                  <a:lnTo>
                    <a:pt x="430" y="134"/>
                  </a:lnTo>
                  <a:lnTo>
                    <a:pt x="432" y="130"/>
                  </a:lnTo>
                  <a:lnTo>
                    <a:pt x="434" y="127"/>
                  </a:lnTo>
                  <a:lnTo>
                    <a:pt x="435" y="123"/>
                  </a:lnTo>
                  <a:lnTo>
                    <a:pt x="434" y="120"/>
                  </a:lnTo>
                  <a:lnTo>
                    <a:pt x="433" y="116"/>
                  </a:lnTo>
                  <a:lnTo>
                    <a:pt x="429" y="108"/>
                  </a:lnTo>
                  <a:lnTo>
                    <a:pt x="424" y="100"/>
                  </a:lnTo>
                  <a:lnTo>
                    <a:pt x="418" y="92"/>
                  </a:lnTo>
                  <a:lnTo>
                    <a:pt x="413" y="84"/>
                  </a:lnTo>
                  <a:lnTo>
                    <a:pt x="409" y="77"/>
                  </a:lnTo>
                  <a:lnTo>
                    <a:pt x="406" y="71"/>
                  </a:lnTo>
                  <a:lnTo>
                    <a:pt x="405" y="67"/>
                  </a:lnTo>
                  <a:lnTo>
                    <a:pt x="404" y="64"/>
                  </a:lnTo>
                  <a:lnTo>
                    <a:pt x="403" y="58"/>
                  </a:lnTo>
                  <a:lnTo>
                    <a:pt x="403" y="52"/>
                  </a:lnTo>
                  <a:lnTo>
                    <a:pt x="404" y="46"/>
                  </a:lnTo>
                  <a:lnTo>
                    <a:pt x="406" y="39"/>
                  </a:lnTo>
                  <a:lnTo>
                    <a:pt x="408" y="34"/>
                  </a:lnTo>
                  <a:lnTo>
                    <a:pt x="411" y="29"/>
                  </a:lnTo>
                  <a:lnTo>
                    <a:pt x="415" y="25"/>
                  </a:lnTo>
                  <a:lnTo>
                    <a:pt x="419" y="21"/>
                  </a:lnTo>
                  <a:lnTo>
                    <a:pt x="424" y="17"/>
                  </a:lnTo>
                  <a:lnTo>
                    <a:pt x="430" y="13"/>
                  </a:lnTo>
                  <a:lnTo>
                    <a:pt x="435" y="10"/>
                  </a:lnTo>
                  <a:lnTo>
                    <a:pt x="443" y="7"/>
                  </a:lnTo>
                  <a:lnTo>
                    <a:pt x="449" y="5"/>
                  </a:lnTo>
                  <a:lnTo>
                    <a:pt x="456" y="3"/>
                  </a:lnTo>
                  <a:lnTo>
                    <a:pt x="463" y="1"/>
                  </a:lnTo>
                  <a:lnTo>
                    <a:pt x="470" y="0"/>
                  </a:lnTo>
                  <a:lnTo>
                    <a:pt x="477" y="0"/>
                  </a:lnTo>
                  <a:lnTo>
                    <a:pt x="485" y="0"/>
                  </a:lnTo>
                  <a:lnTo>
                    <a:pt x="492" y="0"/>
                  </a:lnTo>
                  <a:lnTo>
                    <a:pt x="499" y="1"/>
                  </a:lnTo>
                  <a:lnTo>
                    <a:pt x="506" y="2"/>
                  </a:lnTo>
                  <a:lnTo>
                    <a:pt x="513" y="4"/>
                  </a:lnTo>
                  <a:lnTo>
                    <a:pt x="520" y="6"/>
                  </a:lnTo>
                  <a:lnTo>
                    <a:pt x="525" y="8"/>
                  </a:lnTo>
                  <a:lnTo>
                    <a:pt x="528" y="9"/>
                  </a:lnTo>
                  <a:lnTo>
                    <a:pt x="534" y="13"/>
                  </a:lnTo>
                  <a:lnTo>
                    <a:pt x="540" y="17"/>
                  </a:lnTo>
                  <a:lnTo>
                    <a:pt x="545" y="21"/>
                  </a:lnTo>
                  <a:lnTo>
                    <a:pt x="548" y="24"/>
                  </a:lnTo>
                  <a:lnTo>
                    <a:pt x="550" y="26"/>
                  </a:lnTo>
                  <a:lnTo>
                    <a:pt x="555" y="32"/>
                  </a:lnTo>
                  <a:lnTo>
                    <a:pt x="558" y="37"/>
                  </a:lnTo>
                  <a:lnTo>
                    <a:pt x="560" y="42"/>
                  </a:lnTo>
                  <a:lnTo>
                    <a:pt x="561" y="48"/>
                  </a:lnTo>
                  <a:lnTo>
                    <a:pt x="561" y="55"/>
                  </a:lnTo>
                  <a:lnTo>
                    <a:pt x="560" y="61"/>
                  </a:lnTo>
                  <a:lnTo>
                    <a:pt x="559" y="64"/>
                  </a:lnTo>
                  <a:lnTo>
                    <a:pt x="558" y="68"/>
                  </a:lnTo>
                  <a:lnTo>
                    <a:pt x="554" y="75"/>
                  </a:lnTo>
                  <a:lnTo>
                    <a:pt x="552" y="79"/>
                  </a:lnTo>
                  <a:lnTo>
                    <a:pt x="550" y="83"/>
                  </a:lnTo>
                  <a:lnTo>
                    <a:pt x="540" y="96"/>
                  </a:lnTo>
                  <a:lnTo>
                    <a:pt x="534" y="106"/>
                  </a:lnTo>
                  <a:lnTo>
                    <a:pt x="531" y="111"/>
                  </a:lnTo>
                  <a:lnTo>
                    <a:pt x="529" y="115"/>
                  </a:lnTo>
                  <a:lnTo>
                    <a:pt x="527" y="119"/>
                  </a:lnTo>
                  <a:lnTo>
                    <a:pt x="527" y="123"/>
                  </a:lnTo>
                  <a:lnTo>
                    <a:pt x="527" y="127"/>
                  </a:lnTo>
                  <a:lnTo>
                    <a:pt x="527" y="129"/>
                  </a:lnTo>
                  <a:lnTo>
                    <a:pt x="528" y="130"/>
                  </a:lnTo>
                  <a:lnTo>
                    <a:pt x="530" y="132"/>
                  </a:lnTo>
                  <a:lnTo>
                    <a:pt x="531" y="134"/>
                  </a:lnTo>
                  <a:lnTo>
                    <a:pt x="535" y="137"/>
                  </a:lnTo>
                  <a:lnTo>
                    <a:pt x="538" y="138"/>
                  </a:lnTo>
                  <a:lnTo>
                    <a:pt x="541" y="140"/>
                  </a:lnTo>
                  <a:lnTo>
                    <a:pt x="548" y="142"/>
                  </a:lnTo>
                  <a:lnTo>
                    <a:pt x="822" y="142"/>
                  </a:lnTo>
                  <a:lnTo>
                    <a:pt x="822" y="667"/>
                  </a:lnTo>
                  <a:lnTo>
                    <a:pt x="142" y="667"/>
                  </a:lnTo>
                  <a:lnTo>
                    <a:pt x="142" y="470"/>
                  </a:lnTo>
                  <a:lnTo>
                    <a:pt x="138" y="460"/>
                  </a:lnTo>
                  <a:lnTo>
                    <a:pt x="136" y="456"/>
                  </a:lnTo>
                  <a:lnTo>
                    <a:pt x="134" y="454"/>
                  </a:lnTo>
                  <a:lnTo>
                    <a:pt x="132" y="451"/>
                  </a:lnTo>
                  <a:lnTo>
                    <a:pt x="129" y="450"/>
                  </a:lnTo>
                  <a:lnTo>
                    <a:pt x="127" y="449"/>
                  </a:lnTo>
                  <a:lnTo>
                    <a:pt x="124" y="449"/>
                  </a:lnTo>
                  <a:lnTo>
                    <a:pt x="121" y="450"/>
                  </a:lnTo>
                  <a:lnTo>
                    <a:pt x="118" y="451"/>
                  </a:lnTo>
                  <a:lnTo>
                    <a:pt x="112" y="454"/>
                  </a:lnTo>
                  <a:lnTo>
                    <a:pt x="106" y="458"/>
                  </a:lnTo>
                  <a:lnTo>
                    <a:pt x="98" y="463"/>
                  </a:lnTo>
                  <a:lnTo>
                    <a:pt x="83" y="473"/>
                  </a:lnTo>
                  <a:lnTo>
                    <a:pt x="75" y="478"/>
                  </a:lnTo>
                  <a:lnTo>
                    <a:pt x="72" y="480"/>
                  </a:lnTo>
                  <a:lnTo>
                    <a:pt x="68" y="481"/>
                  </a:lnTo>
                  <a:lnTo>
                    <a:pt x="59" y="484"/>
                  </a:lnTo>
                  <a:lnTo>
                    <a:pt x="55" y="484"/>
                  </a:lnTo>
                  <a:lnTo>
                    <a:pt x="51" y="484"/>
                  </a:lnTo>
                  <a:lnTo>
                    <a:pt x="47" y="483"/>
                  </a:lnTo>
                  <a:lnTo>
                    <a:pt x="42" y="482"/>
                  </a:lnTo>
                  <a:lnTo>
                    <a:pt x="38" y="480"/>
                  </a:lnTo>
                  <a:lnTo>
                    <a:pt x="34" y="478"/>
                  </a:lnTo>
                  <a:lnTo>
                    <a:pt x="26" y="471"/>
                  </a:lnTo>
                  <a:lnTo>
                    <a:pt x="22" y="467"/>
                  </a:lnTo>
                  <a:lnTo>
                    <a:pt x="19" y="463"/>
                  </a:lnTo>
                  <a:lnTo>
                    <a:pt x="12" y="455"/>
                  </a:lnTo>
                  <a:lnTo>
                    <a:pt x="10" y="450"/>
                  </a:lnTo>
                  <a:lnTo>
                    <a:pt x="8" y="446"/>
                  </a:lnTo>
                  <a:lnTo>
                    <a:pt x="4" y="435"/>
                  </a:lnTo>
                  <a:lnTo>
                    <a:pt x="3" y="429"/>
                  </a:lnTo>
                  <a:lnTo>
                    <a:pt x="2" y="424"/>
                  </a:lnTo>
                  <a:lnTo>
                    <a:pt x="1" y="414"/>
                  </a:lnTo>
                  <a:lnTo>
                    <a:pt x="0" y="403"/>
                  </a:lnTo>
                  <a:lnTo>
                    <a:pt x="1" y="392"/>
                  </a:lnTo>
                  <a:lnTo>
                    <a:pt x="3" y="382"/>
                  </a:lnTo>
                  <a:lnTo>
                    <a:pt x="6" y="371"/>
                  </a:lnTo>
                  <a:lnTo>
                    <a:pt x="7" y="366"/>
                  </a:lnTo>
                  <a:lnTo>
                    <a:pt x="9" y="361"/>
                  </a:lnTo>
                  <a:lnTo>
                    <a:pt x="14" y="352"/>
                  </a:lnTo>
                  <a:lnTo>
                    <a:pt x="18" y="348"/>
                  </a:lnTo>
                  <a:lnTo>
                    <a:pt x="21" y="344"/>
                  </a:lnTo>
                  <a:lnTo>
                    <a:pt x="27" y="337"/>
                  </a:lnTo>
                  <a:lnTo>
                    <a:pt x="31" y="334"/>
                  </a:lnTo>
                  <a:lnTo>
                    <a:pt x="35" y="332"/>
                  </a:lnTo>
                  <a:close/>
                </a:path>
              </a:pathLst>
            </a:custGeom>
            <a:grpFill/>
            <a:ln w="9525" cmpd="sng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</p:grpSp>
      <p:sp>
        <p:nvSpPr>
          <p:cNvPr id="140" name="Rectangle 21"/>
          <p:cNvSpPr>
            <a:spLocks noChangeArrowheads="1"/>
          </p:cNvSpPr>
          <p:nvPr/>
        </p:nvSpPr>
        <p:spPr bwMode="auto">
          <a:xfrm>
            <a:off x="1150224" y="3980850"/>
            <a:ext cx="187220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  <a:cs typeface="Arial" pitchFamily="34" charset="0"/>
              </a:rPr>
              <a:t>재고 </a:t>
            </a:r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  <a:cs typeface="Arial" pitchFamily="34" charset="0"/>
              </a:rPr>
              <a:t>Module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141" name="Rectangle 22"/>
          <p:cNvSpPr>
            <a:spLocks noChangeArrowheads="1"/>
          </p:cNvSpPr>
          <p:nvPr/>
        </p:nvSpPr>
        <p:spPr bwMode="auto">
          <a:xfrm>
            <a:off x="4966648" y="2118522"/>
            <a:ext cx="1872208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  <a:cs typeface="Arial" pitchFamily="34" charset="0"/>
              </a:rPr>
              <a:t>반품</a:t>
            </a:r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  <a:cs typeface="Arial" pitchFamily="34" charset="0"/>
              </a:rPr>
              <a:t> Module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142" name="Rectangle 28"/>
          <p:cNvSpPr>
            <a:spLocks noChangeArrowheads="1"/>
          </p:cNvSpPr>
          <p:nvPr/>
        </p:nvSpPr>
        <p:spPr bwMode="auto">
          <a:xfrm>
            <a:off x="1141705" y="2124872"/>
            <a:ext cx="1908024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  <a:cs typeface="Arial" pitchFamily="34" charset="0"/>
              </a:rPr>
              <a:t>입고</a:t>
            </a:r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  <a:cs typeface="Arial" pitchFamily="34" charset="0"/>
              </a:rPr>
              <a:t> Module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143" name="Rectangle 21"/>
          <p:cNvSpPr>
            <a:spLocks noChangeArrowheads="1"/>
          </p:cNvSpPr>
          <p:nvPr/>
        </p:nvSpPr>
        <p:spPr bwMode="auto">
          <a:xfrm>
            <a:off x="3053496" y="2118522"/>
            <a:ext cx="187220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  <a:cs typeface="Arial" pitchFamily="34" charset="0"/>
              </a:rPr>
              <a:t>출고 </a:t>
            </a:r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  <a:cs typeface="Arial" pitchFamily="34" charset="0"/>
              </a:rPr>
              <a:t>Module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144" name="Rectangle 21"/>
          <p:cNvSpPr>
            <a:spLocks noChangeArrowheads="1"/>
          </p:cNvSpPr>
          <p:nvPr/>
        </p:nvSpPr>
        <p:spPr bwMode="auto">
          <a:xfrm>
            <a:off x="4975167" y="3961661"/>
            <a:ext cx="187220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  <a:cs typeface="Arial" pitchFamily="34" charset="0"/>
              </a:rPr>
              <a:t>마스터정보 </a:t>
            </a:r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  <a:cs typeface="Arial" pitchFamily="34" charset="0"/>
              </a:rPr>
              <a:t>Module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145" name="Rectangle 22"/>
          <p:cNvSpPr>
            <a:spLocks noChangeArrowheads="1"/>
          </p:cNvSpPr>
          <p:nvPr/>
        </p:nvSpPr>
        <p:spPr bwMode="auto">
          <a:xfrm>
            <a:off x="6847375" y="3961661"/>
            <a:ext cx="1872208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  <a:cs typeface="Arial" pitchFamily="34" charset="0"/>
              </a:rPr>
              <a:t>시스템정보</a:t>
            </a:r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  <a:cs typeface="Arial" pitchFamily="34" charset="0"/>
              </a:rPr>
              <a:t> Module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146" name="Rectangle 28"/>
          <p:cNvSpPr>
            <a:spLocks noChangeArrowheads="1"/>
          </p:cNvSpPr>
          <p:nvPr/>
        </p:nvSpPr>
        <p:spPr bwMode="auto">
          <a:xfrm>
            <a:off x="6838856" y="2118522"/>
            <a:ext cx="1908024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  <a:cs typeface="Arial" pitchFamily="34" charset="0"/>
              </a:rPr>
              <a:t>인터페이스</a:t>
            </a:r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  <a:cs typeface="Arial" pitchFamily="34" charset="0"/>
              </a:rPr>
              <a:t> Module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147" name="Rectangle 21"/>
          <p:cNvSpPr>
            <a:spLocks noChangeArrowheads="1"/>
          </p:cNvSpPr>
          <p:nvPr/>
        </p:nvSpPr>
        <p:spPr bwMode="auto">
          <a:xfrm>
            <a:off x="3062015" y="3961661"/>
            <a:ext cx="187220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  <a:cs typeface="Arial" pitchFamily="34" charset="0"/>
              </a:rPr>
              <a:t>PDA</a:t>
            </a: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  <a:cs typeface="Arial" pitchFamily="34" charset="0"/>
              </a:rPr>
              <a:t> </a:t>
            </a:r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  <a:cs typeface="Arial" pitchFamily="34" charset="0"/>
              </a:rPr>
              <a:t>Module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148" name="AutoShape 23"/>
          <p:cNvSpPr>
            <a:spLocks noChangeArrowheads="1"/>
          </p:cNvSpPr>
          <p:nvPr/>
        </p:nvSpPr>
        <p:spPr bwMode="auto">
          <a:xfrm>
            <a:off x="1150224" y="2355357"/>
            <a:ext cx="1872209" cy="1203325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lIns="14288" tIns="20638" rIns="14288" bIns="20638" anchor="t"/>
          <a:lstStyle/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입고예정관리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입고처리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입고내역조회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입고진행현황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입고라벨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입고지시서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149" name="AutoShape 23"/>
          <p:cNvSpPr>
            <a:spLocks noChangeArrowheads="1"/>
          </p:cNvSpPr>
          <p:nvPr/>
        </p:nvSpPr>
        <p:spPr bwMode="auto">
          <a:xfrm>
            <a:off x="3053495" y="2355357"/>
            <a:ext cx="1872209" cy="1203325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lIns="14288" tIns="20638" rIns="14288" bIns="20638" anchor="t"/>
          <a:lstStyle/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출고예정관리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출고처리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출고내역조회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출고진행현황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 err="1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피킹지시서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거래명세서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 err="1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이고관리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150" name="AutoShape 23"/>
          <p:cNvSpPr>
            <a:spLocks noChangeArrowheads="1"/>
          </p:cNvSpPr>
          <p:nvPr/>
        </p:nvSpPr>
        <p:spPr bwMode="auto">
          <a:xfrm>
            <a:off x="1136575" y="4163093"/>
            <a:ext cx="1872209" cy="1563365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lIns="14288" tIns="20638" rIns="14288" bIns="20638" anchor="t"/>
          <a:lstStyle/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재고이동관리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재고변경관리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유통가공관리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재고실사관리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현재고 내역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en-US" altLang="ko-KR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LOC</a:t>
            </a: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별 재고내역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제품별 수불내역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유통기한 임박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 err="1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체화재고</a:t>
            </a: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 조회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151" name="AutoShape 23"/>
          <p:cNvSpPr>
            <a:spLocks noChangeArrowheads="1"/>
          </p:cNvSpPr>
          <p:nvPr/>
        </p:nvSpPr>
        <p:spPr bwMode="auto">
          <a:xfrm>
            <a:off x="4966648" y="2334546"/>
            <a:ext cx="1872209" cy="1563365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lIns="14288" tIns="20638" rIns="14288" bIns="20638" anchor="t"/>
          <a:lstStyle/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반입예정관리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반입처리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반출예정관리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반출처리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 err="1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반출입내역조회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152" name="AutoShape 23"/>
          <p:cNvSpPr>
            <a:spLocks noChangeArrowheads="1"/>
          </p:cNvSpPr>
          <p:nvPr/>
        </p:nvSpPr>
        <p:spPr bwMode="auto">
          <a:xfrm>
            <a:off x="6838856" y="2334546"/>
            <a:ext cx="1872209" cy="1203325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lIns="14288" tIns="20638" rIns="14288" bIns="20638" anchor="t"/>
          <a:lstStyle/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체크항목정보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 err="1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코드매핑정보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 err="1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레이아웃매핑정보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수신처리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송신처리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 err="1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송수신스케쥴</a:t>
            </a:r>
            <a:endParaRPr lang="ko-KR" altLang="en-US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153" name="AutoShape 23"/>
          <p:cNvSpPr>
            <a:spLocks noChangeArrowheads="1"/>
          </p:cNvSpPr>
          <p:nvPr/>
        </p:nvSpPr>
        <p:spPr bwMode="auto">
          <a:xfrm>
            <a:off x="3039847" y="4229560"/>
            <a:ext cx="1872209" cy="1203325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lIns="14288" tIns="20638" rIns="14288" bIns="20638" anchor="t"/>
          <a:lstStyle/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입고 검수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입고 적치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출고 </a:t>
            </a:r>
            <a:r>
              <a:rPr lang="ko-KR" altLang="en-US" sz="1100" dirty="0" err="1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피킹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출고 상차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재고 이동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재고 실사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재고 내역</a:t>
            </a:r>
          </a:p>
        </p:txBody>
      </p:sp>
      <p:sp>
        <p:nvSpPr>
          <p:cNvPr id="154" name="AutoShape 23"/>
          <p:cNvSpPr>
            <a:spLocks noChangeArrowheads="1"/>
          </p:cNvSpPr>
          <p:nvPr/>
        </p:nvSpPr>
        <p:spPr bwMode="auto">
          <a:xfrm>
            <a:off x="4954772" y="4193935"/>
            <a:ext cx="1872209" cy="1203325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lIns="14288" tIns="20638" rIns="14288" bIns="20638" anchor="t"/>
          <a:lstStyle/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물류센터 정보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존</a:t>
            </a:r>
            <a:r>
              <a:rPr lang="en-US" altLang="ko-KR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/</a:t>
            </a: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로케이션정보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거래처 정보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제품 정보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세트제품 정보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제품 고정</a:t>
            </a:r>
            <a:r>
              <a:rPr lang="en-US" altLang="ko-KR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LOC </a:t>
            </a: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정보</a:t>
            </a:r>
          </a:p>
        </p:txBody>
      </p:sp>
      <p:sp>
        <p:nvSpPr>
          <p:cNvPr id="155" name="AutoShape 23"/>
          <p:cNvSpPr>
            <a:spLocks noChangeArrowheads="1"/>
          </p:cNvSpPr>
          <p:nvPr/>
        </p:nvSpPr>
        <p:spPr bwMode="auto">
          <a:xfrm>
            <a:off x="6838855" y="4229560"/>
            <a:ext cx="1872209" cy="1203325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lIns="14288" tIns="20638" rIns="14288" bIns="20638" anchor="t"/>
          <a:lstStyle/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공통코드 관리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권한 관리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사용자 관리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프로그램 관리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  <a:p>
            <a:pPr marL="190500" indent="-190500">
              <a:buFontTx/>
              <a:buBlip>
                <a:blip r:embed="rId2"/>
              </a:buBlip>
              <a:defRPr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운영환경 설정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864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6. S/W </a:t>
            </a:r>
            <a:r>
              <a:rPr lang="ko-KR" altLang="en-US" dirty="0">
                <a:latin typeface="+mn-ea"/>
                <a:ea typeface="+mn-ea"/>
              </a:rPr>
              <a:t>구성도</a:t>
            </a:r>
          </a:p>
        </p:txBody>
      </p:sp>
      <p:sp>
        <p:nvSpPr>
          <p:cNvPr id="67" name="직사각형 277"/>
          <p:cNvSpPr>
            <a:spLocks noChangeArrowheads="1"/>
          </p:cNvSpPr>
          <p:nvPr/>
        </p:nvSpPr>
        <p:spPr bwMode="auto">
          <a:xfrm>
            <a:off x="655638" y="764704"/>
            <a:ext cx="85629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1400" b="1" dirty="0">
                <a:solidFill>
                  <a:schemeClr val="tx2"/>
                </a:solidFill>
                <a:latin typeface="+mn-ea"/>
                <a:ea typeface="+mn-ea"/>
              </a:rPr>
              <a:t>Paragon WMS</a:t>
            </a:r>
            <a:r>
              <a:rPr lang="ko-KR" altLang="en-US" sz="1400" b="1" dirty="0">
                <a:solidFill>
                  <a:schemeClr val="tx2"/>
                </a:solidFill>
                <a:latin typeface="+mn-ea"/>
                <a:ea typeface="+mn-ea"/>
              </a:rPr>
              <a:t>는 </a:t>
            </a:r>
            <a:r>
              <a:rPr lang="en-US" altLang="ko-KR" sz="1400" b="1" dirty="0">
                <a:solidFill>
                  <a:schemeClr val="tx2"/>
                </a:solidFill>
                <a:latin typeface="+mn-ea"/>
                <a:ea typeface="+mn-ea"/>
              </a:rPr>
              <a:t>Spring Framework </a:t>
            </a:r>
            <a:r>
              <a:rPr lang="ko-KR" altLang="en-US" sz="1400" b="1" dirty="0">
                <a:solidFill>
                  <a:schemeClr val="tx2"/>
                </a:solidFill>
                <a:latin typeface="+mn-ea"/>
                <a:ea typeface="+mn-ea"/>
              </a:rPr>
              <a:t>기반의 </a:t>
            </a:r>
            <a:r>
              <a:rPr lang="en-US" altLang="ko-KR" sz="1400" b="1" dirty="0">
                <a:solidFill>
                  <a:schemeClr val="tx2"/>
                </a:solidFill>
                <a:latin typeface="+mn-ea"/>
                <a:ea typeface="+mn-ea"/>
              </a:rPr>
              <a:t>Java</a:t>
            </a:r>
            <a:r>
              <a:rPr lang="ko-KR" altLang="en-US" sz="1400" b="1" dirty="0">
                <a:solidFill>
                  <a:schemeClr val="tx2"/>
                </a:solidFill>
                <a:latin typeface="+mn-ea"/>
                <a:ea typeface="+mn-ea"/>
              </a:rPr>
              <a:t>로 구성하며</a:t>
            </a:r>
            <a:r>
              <a:rPr lang="en-US" altLang="ko-KR" sz="1400" b="1" dirty="0">
                <a:solidFill>
                  <a:schemeClr val="tx2"/>
                </a:solidFill>
                <a:latin typeface="+mn-ea"/>
                <a:ea typeface="+mn-ea"/>
              </a:rPr>
              <a:t>,</a:t>
            </a:r>
            <a:r>
              <a:rPr lang="ko-KR" altLang="en-US" sz="1400" b="1" dirty="0">
                <a:solidFill>
                  <a:schemeClr val="tx2"/>
                </a:solidFill>
                <a:latin typeface="+mn-ea"/>
                <a:ea typeface="+mn-ea"/>
              </a:rPr>
              <a:t> </a:t>
            </a:r>
            <a:r>
              <a:rPr lang="en-US" altLang="ko-KR" sz="1400" b="1" dirty="0">
                <a:solidFill>
                  <a:schemeClr val="tx2"/>
                </a:solidFill>
                <a:latin typeface="+mn-ea"/>
                <a:ea typeface="+mn-ea"/>
              </a:rPr>
              <a:t>PDA</a:t>
            </a:r>
            <a:r>
              <a:rPr lang="ko-KR" altLang="en-US" sz="1400" b="1" dirty="0">
                <a:solidFill>
                  <a:schemeClr val="tx2"/>
                </a:solidFill>
                <a:latin typeface="+mn-ea"/>
                <a:ea typeface="+mn-ea"/>
              </a:rPr>
              <a:t>는 </a:t>
            </a:r>
            <a:r>
              <a:rPr lang="en-US" altLang="ko-KR" sz="1400" b="1" dirty="0">
                <a:solidFill>
                  <a:schemeClr val="tx2"/>
                </a:solidFill>
                <a:latin typeface="+mn-ea"/>
                <a:ea typeface="+mn-ea"/>
              </a:rPr>
              <a:t>Android</a:t>
            </a:r>
            <a:r>
              <a:rPr lang="ko-KR" altLang="en-US" sz="1400" b="1" dirty="0">
                <a:solidFill>
                  <a:schemeClr val="tx2"/>
                </a:solidFill>
                <a:latin typeface="+mn-ea"/>
                <a:ea typeface="+mn-ea"/>
              </a:rPr>
              <a:t> 환경으로 구성 합니다</a:t>
            </a:r>
            <a:r>
              <a:rPr lang="en-US" altLang="ko-KR" sz="1400" b="1" dirty="0">
                <a:solidFill>
                  <a:schemeClr val="tx2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48" name="Rectangle 87"/>
          <p:cNvSpPr>
            <a:spLocks noChangeArrowheads="1"/>
          </p:cNvSpPr>
          <p:nvPr/>
        </p:nvSpPr>
        <p:spPr bwMode="auto">
          <a:xfrm>
            <a:off x="776536" y="1359471"/>
            <a:ext cx="4663207" cy="5021857"/>
          </a:xfrm>
          <a:prstGeom prst="rect">
            <a:avLst/>
          </a:prstGeom>
          <a:solidFill>
            <a:srgbClr val="DDE6F7"/>
          </a:soli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endParaRPr lang="ko-KR" altLang="en-US" sz="1100">
              <a:latin typeface="+mn-ea"/>
              <a:ea typeface="+mn-ea"/>
            </a:endParaRPr>
          </a:p>
        </p:txBody>
      </p:sp>
      <p:sp>
        <p:nvSpPr>
          <p:cNvPr id="49" name="Freeform 88"/>
          <p:cNvSpPr>
            <a:spLocks/>
          </p:cNvSpPr>
          <p:nvPr/>
        </p:nvSpPr>
        <p:spPr bwMode="auto">
          <a:xfrm>
            <a:off x="932830" y="1618234"/>
            <a:ext cx="4425950" cy="4605338"/>
          </a:xfrm>
          <a:custGeom>
            <a:avLst/>
            <a:gdLst>
              <a:gd name="T0" fmla="*/ 0 w 1044"/>
              <a:gd name="T1" fmla="*/ 2147483647 h 540"/>
              <a:gd name="T2" fmla="*/ 0 w 1044"/>
              <a:gd name="T3" fmla="*/ 0 h 540"/>
              <a:gd name="T4" fmla="*/ 2147483647 w 1044"/>
              <a:gd name="T5" fmla="*/ 0 h 540"/>
              <a:gd name="T6" fmla="*/ 0 60000 65536"/>
              <a:gd name="T7" fmla="*/ 0 60000 65536"/>
              <a:gd name="T8" fmla="*/ 0 60000 65536"/>
              <a:gd name="T9" fmla="*/ 0 w 1044"/>
              <a:gd name="T10" fmla="*/ 0 h 540"/>
              <a:gd name="T11" fmla="*/ 1044 w 1044"/>
              <a:gd name="T12" fmla="*/ 540 h 5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44" h="540">
                <a:moveTo>
                  <a:pt x="0" y="540"/>
                </a:moveTo>
                <a:lnTo>
                  <a:pt x="0" y="0"/>
                </a:lnTo>
                <a:lnTo>
                  <a:pt x="1044" y="0"/>
                </a:lnTo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50" name="AutoShape 89"/>
          <p:cNvSpPr>
            <a:spLocks noChangeArrowheads="1"/>
          </p:cNvSpPr>
          <p:nvPr/>
        </p:nvSpPr>
        <p:spPr bwMode="auto">
          <a:xfrm>
            <a:off x="1148730" y="1735709"/>
            <a:ext cx="3916363" cy="4427538"/>
          </a:xfrm>
          <a:prstGeom prst="roundRect">
            <a:avLst>
              <a:gd name="adj" fmla="val 6194"/>
            </a:avLst>
          </a:prstGeom>
          <a:solidFill>
            <a:srgbClr val="FFFFCC"/>
          </a:solidFill>
          <a:ln w="3175">
            <a:solidFill>
              <a:srgbClr val="993300"/>
            </a:solidFill>
            <a:prstDash val="dashDot"/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 sz="1100">
              <a:latin typeface="+mn-ea"/>
              <a:ea typeface="+mn-ea"/>
            </a:endParaRPr>
          </a:p>
        </p:txBody>
      </p:sp>
      <p:sp>
        <p:nvSpPr>
          <p:cNvPr id="51" name="Rectangle 90"/>
          <p:cNvSpPr>
            <a:spLocks noChangeArrowheads="1"/>
          </p:cNvSpPr>
          <p:nvPr/>
        </p:nvSpPr>
        <p:spPr bwMode="auto">
          <a:xfrm>
            <a:off x="5792291" y="1359473"/>
            <a:ext cx="2905125" cy="2347912"/>
          </a:xfrm>
          <a:prstGeom prst="rect">
            <a:avLst/>
          </a:prstGeom>
          <a:solidFill>
            <a:srgbClr val="DDE6F7"/>
          </a:soli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endParaRPr lang="ko-KR" altLang="en-US" sz="1100">
              <a:latin typeface="+mn-ea"/>
              <a:ea typeface="+mn-ea"/>
            </a:endParaRPr>
          </a:p>
        </p:txBody>
      </p:sp>
      <p:grpSp>
        <p:nvGrpSpPr>
          <p:cNvPr id="52" name="Group 91"/>
          <p:cNvGrpSpPr>
            <a:grpSpLocks/>
          </p:cNvGrpSpPr>
          <p:nvPr/>
        </p:nvGrpSpPr>
        <p:grpSpPr bwMode="auto">
          <a:xfrm>
            <a:off x="5973812" y="1683325"/>
            <a:ext cx="2522538" cy="1875804"/>
            <a:chOff x="404" y="1329"/>
            <a:chExt cx="3764" cy="1211"/>
          </a:xfrm>
        </p:grpSpPr>
        <p:sp>
          <p:nvSpPr>
            <p:cNvPr id="53" name="Freeform 92"/>
            <p:cNvSpPr>
              <a:spLocks/>
            </p:cNvSpPr>
            <p:nvPr/>
          </p:nvSpPr>
          <p:spPr bwMode="auto">
            <a:xfrm>
              <a:off x="404" y="1329"/>
              <a:ext cx="3764" cy="1211"/>
            </a:xfrm>
            <a:custGeom>
              <a:avLst/>
              <a:gdLst>
                <a:gd name="T0" fmla="*/ 0 w 1044"/>
                <a:gd name="T1" fmla="*/ 70813384 h 540"/>
                <a:gd name="T2" fmla="*/ 0 w 1044"/>
                <a:gd name="T3" fmla="*/ 0 h 540"/>
                <a:gd name="T4" fmla="*/ 2147483647 w 1044"/>
                <a:gd name="T5" fmla="*/ 0 h 540"/>
                <a:gd name="T6" fmla="*/ 0 60000 65536"/>
                <a:gd name="T7" fmla="*/ 0 60000 65536"/>
                <a:gd name="T8" fmla="*/ 0 60000 65536"/>
                <a:gd name="T9" fmla="*/ 0 w 1044"/>
                <a:gd name="T10" fmla="*/ 0 h 540"/>
                <a:gd name="T11" fmla="*/ 1044 w 1044"/>
                <a:gd name="T12" fmla="*/ 540 h 5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4" h="540">
                  <a:moveTo>
                    <a:pt x="0" y="540"/>
                  </a:moveTo>
                  <a:lnTo>
                    <a:pt x="0" y="0"/>
                  </a:lnTo>
                  <a:lnTo>
                    <a:pt x="1044" y="0"/>
                  </a:lnTo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54" name="Freeform 93"/>
            <p:cNvSpPr>
              <a:spLocks/>
            </p:cNvSpPr>
            <p:nvPr/>
          </p:nvSpPr>
          <p:spPr bwMode="auto">
            <a:xfrm flipH="1" flipV="1">
              <a:off x="404" y="1329"/>
              <a:ext cx="3764" cy="1206"/>
            </a:xfrm>
            <a:custGeom>
              <a:avLst/>
              <a:gdLst>
                <a:gd name="T0" fmla="*/ 0 w 1044"/>
                <a:gd name="T1" fmla="*/ 68500506 h 540"/>
                <a:gd name="T2" fmla="*/ 0 w 1044"/>
                <a:gd name="T3" fmla="*/ 0 h 540"/>
                <a:gd name="T4" fmla="*/ 2147483647 w 1044"/>
                <a:gd name="T5" fmla="*/ 0 h 540"/>
                <a:gd name="T6" fmla="*/ 0 60000 65536"/>
                <a:gd name="T7" fmla="*/ 0 60000 65536"/>
                <a:gd name="T8" fmla="*/ 0 60000 65536"/>
                <a:gd name="T9" fmla="*/ 0 w 1044"/>
                <a:gd name="T10" fmla="*/ 0 h 540"/>
                <a:gd name="T11" fmla="*/ 1044 w 1044"/>
                <a:gd name="T12" fmla="*/ 540 h 5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4" h="540">
                  <a:moveTo>
                    <a:pt x="0" y="540"/>
                  </a:moveTo>
                  <a:lnTo>
                    <a:pt x="0" y="0"/>
                  </a:lnTo>
                  <a:lnTo>
                    <a:pt x="1044" y="0"/>
                  </a:lnTo>
                </a:path>
              </a:pathLst>
            </a:custGeom>
            <a:solidFill>
              <a:srgbClr val="FFFFFF"/>
            </a:solidFill>
            <a:ln w="12700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</p:grpSp>
      <p:sp>
        <p:nvSpPr>
          <p:cNvPr id="55" name="Rectangle 94"/>
          <p:cNvSpPr>
            <a:spLocks noChangeArrowheads="1"/>
          </p:cNvSpPr>
          <p:nvPr/>
        </p:nvSpPr>
        <p:spPr bwMode="auto">
          <a:xfrm rot="5400000">
            <a:off x="8290269" y="3377184"/>
            <a:ext cx="169862" cy="77788"/>
          </a:xfrm>
          <a:prstGeom prst="rect">
            <a:avLst/>
          </a:prstGeom>
          <a:gradFill rotWithShape="0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 sz="1100">
              <a:latin typeface="+mn-ea"/>
              <a:ea typeface="+mn-ea"/>
            </a:endParaRPr>
          </a:p>
        </p:txBody>
      </p:sp>
      <p:sp>
        <p:nvSpPr>
          <p:cNvPr id="56" name="Rectangle 95"/>
          <p:cNvSpPr>
            <a:spLocks noChangeArrowheads="1"/>
          </p:cNvSpPr>
          <p:nvPr/>
        </p:nvSpPr>
        <p:spPr bwMode="auto">
          <a:xfrm flipH="1">
            <a:off x="6099225" y="1873251"/>
            <a:ext cx="1041400" cy="1352550"/>
          </a:xfrm>
          <a:prstGeom prst="rect">
            <a:avLst/>
          </a:prstGeom>
          <a:solidFill>
            <a:srgbClr val="BBCEF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 sz="1100">
              <a:latin typeface="+mn-ea"/>
              <a:ea typeface="+mn-ea"/>
            </a:endParaRPr>
          </a:p>
        </p:txBody>
      </p:sp>
      <p:sp>
        <p:nvSpPr>
          <p:cNvPr id="57" name="Text Box 96"/>
          <p:cNvSpPr txBox="1">
            <a:spLocks noChangeArrowheads="1"/>
          </p:cNvSpPr>
          <p:nvPr/>
        </p:nvSpPr>
        <p:spPr bwMode="auto">
          <a:xfrm>
            <a:off x="6156375" y="1909764"/>
            <a:ext cx="914400" cy="433387"/>
          </a:xfrm>
          <a:prstGeom prst="rect">
            <a:avLst/>
          </a:prstGeom>
          <a:solidFill>
            <a:srgbClr val="333399"/>
          </a:solidFill>
          <a:ln w="12700">
            <a:solidFill>
              <a:srgbClr val="B7B7E7"/>
            </a:solidFill>
            <a:miter lim="800000"/>
            <a:headEnd/>
            <a:tailEnd/>
          </a:ln>
          <a:effectLst/>
        </p:spPr>
        <p:txBody>
          <a:bodyPr lIns="23951" tIns="11975" rIns="23951" bIns="119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defTabSz="506413" latinLnBrk="0">
              <a:defRPr/>
            </a:pPr>
            <a:r>
              <a:rPr lang="en-US" altLang="ko-KR" sz="11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PC </a:t>
            </a:r>
            <a:r>
              <a:rPr lang="ko-KR" altLang="en-US" sz="11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사용자</a:t>
            </a:r>
          </a:p>
        </p:txBody>
      </p:sp>
      <p:sp>
        <p:nvSpPr>
          <p:cNvPr id="58" name="Rectangle 97"/>
          <p:cNvSpPr>
            <a:spLocks noChangeArrowheads="1"/>
          </p:cNvSpPr>
          <p:nvPr/>
        </p:nvSpPr>
        <p:spPr bwMode="auto">
          <a:xfrm>
            <a:off x="6142087" y="3009901"/>
            <a:ext cx="931863" cy="173038"/>
          </a:xfrm>
          <a:prstGeom prst="rect">
            <a:avLst/>
          </a:prstGeom>
          <a:solidFill>
            <a:srgbClr val="FFFFFF"/>
          </a:solidFill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 wrap="none" lIns="60835" tIns="30418" rIns="60835" bIns="30418" anchor="ctr"/>
          <a:lstStyle>
            <a:lvl1pPr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900">
                <a:solidFill>
                  <a:srgbClr val="000000"/>
                </a:solidFill>
                <a:latin typeface="+mn-ea"/>
                <a:ea typeface="+mn-ea"/>
              </a:rPr>
              <a:t>TCP/IP</a:t>
            </a:r>
          </a:p>
        </p:txBody>
      </p:sp>
      <p:sp>
        <p:nvSpPr>
          <p:cNvPr id="59" name="Rectangle 98"/>
          <p:cNvSpPr>
            <a:spLocks noChangeArrowheads="1"/>
          </p:cNvSpPr>
          <p:nvPr/>
        </p:nvSpPr>
        <p:spPr bwMode="auto">
          <a:xfrm>
            <a:off x="6142087" y="2828926"/>
            <a:ext cx="931863" cy="176213"/>
          </a:xfrm>
          <a:prstGeom prst="rect">
            <a:avLst/>
          </a:prstGeom>
          <a:solidFill>
            <a:srgbClr val="FFFFFF"/>
          </a:solidFill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 wrap="none" lIns="60835" tIns="30418" rIns="60835" bIns="30418" anchor="ctr"/>
          <a:lstStyle>
            <a:lvl1pPr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Windows 10</a:t>
            </a:r>
          </a:p>
        </p:txBody>
      </p:sp>
      <p:sp>
        <p:nvSpPr>
          <p:cNvPr id="60" name="Rectangle 99"/>
          <p:cNvSpPr>
            <a:spLocks noChangeArrowheads="1"/>
          </p:cNvSpPr>
          <p:nvPr/>
        </p:nvSpPr>
        <p:spPr bwMode="auto">
          <a:xfrm>
            <a:off x="6142087" y="2643189"/>
            <a:ext cx="931863" cy="176212"/>
          </a:xfrm>
          <a:prstGeom prst="rect">
            <a:avLst/>
          </a:prstGeom>
          <a:solidFill>
            <a:srgbClr val="FFFFFF"/>
          </a:solidFill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 wrap="none" lIns="60835" tIns="30418" rIns="60835" bIns="30418" anchor="ctr"/>
          <a:lstStyle>
            <a:lvl1pPr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Web Brower</a:t>
            </a:r>
          </a:p>
        </p:txBody>
      </p:sp>
      <p:sp>
        <p:nvSpPr>
          <p:cNvPr id="61" name="Rectangle 101"/>
          <p:cNvSpPr>
            <a:spLocks noChangeArrowheads="1"/>
          </p:cNvSpPr>
          <p:nvPr/>
        </p:nvSpPr>
        <p:spPr bwMode="auto">
          <a:xfrm rot="5400000">
            <a:off x="6554044" y="3253582"/>
            <a:ext cx="101600" cy="90487"/>
          </a:xfrm>
          <a:prstGeom prst="rect">
            <a:avLst/>
          </a:prstGeom>
          <a:gradFill rotWithShape="0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 sz="1100">
              <a:latin typeface="+mn-ea"/>
              <a:ea typeface="+mn-ea"/>
            </a:endParaRPr>
          </a:p>
        </p:txBody>
      </p:sp>
      <p:sp>
        <p:nvSpPr>
          <p:cNvPr id="62" name="Text Box 102"/>
          <p:cNvSpPr txBox="1">
            <a:spLocks noChangeArrowheads="1"/>
          </p:cNvSpPr>
          <p:nvPr/>
        </p:nvSpPr>
        <p:spPr bwMode="auto">
          <a:xfrm>
            <a:off x="6673603" y="1397572"/>
            <a:ext cx="1110308" cy="246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0835" tIns="30418" rIns="60835" bIns="30418"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defTabSz="608013">
              <a:defRPr/>
            </a:pPr>
            <a:r>
              <a:rPr lang="ko-KR" alt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사 용 자 환 경</a:t>
            </a:r>
          </a:p>
        </p:txBody>
      </p:sp>
      <p:sp>
        <p:nvSpPr>
          <p:cNvPr id="63" name="Rectangle 106"/>
          <p:cNvSpPr>
            <a:spLocks noChangeArrowheads="1"/>
          </p:cNvSpPr>
          <p:nvPr/>
        </p:nvSpPr>
        <p:spPr bwMode="auto">
          <a:xfrm>
            <a:off x="5776391" y="3810572"/>
            <a:ext cx="2908325" cy="2570755"/>
          </a:xfrm>
          <a:prstGeom prst="rect">
            <a:avLst/>
          </a:prstGeom>
          <a:solidFill>
            <a:srgbClr val="DDE6F7"/>
          </a:soli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endParaRPr lang="ko-KR" altLang="en-US" sz="1100">
              <a:latin typeface="+mn-ea"/>
              <a:ea typeface="+mn-ea"/>
            </a:endParaRPr>
          </a:p>
        </p:txBody>
      </p:sp>
      <p:grpSp>
        <p:nvGrpSpPr>
          <p:cNvPr id="64" name="Group 107"/>
          <p:cNvGrpSpPr>
            <a:grpSpLocks/>
          </p:cNvGrpSpPr>
          <p:nvPr/>
        </p:nvGrpSpPr>
        <p:grpSpPr bwMode="auto">
          <a:xfrm>
            <a:off x="5961112" y="4085652"/>
            <a:ext cx="2520950" cy="2137921"/>
            <a:chOff x="404" y="1329"/>
            <a:chExt cx="3764" cy="1253"/>
          </a:xfrm>
        </p:grpSpPr>
        <p:sp>
          <p:nvSpPr>
            <p:cNvPr id="65" name="Freeform 108"/>
            <p:cNvSpPr>
              <a:spLocks/>
            </p:cNvSpPr>
            <p:nvPr/>
          </p:nvSpPr>
          <p:spPr bwMode="auto">
            <a:xfrm>
              <a:off x="404" y="1329"/>
              <a:ext cx="3764" cy="1253"/>
            </a:xfrm>
            <a:custGeom>
              <a:avLst/>
              <a:gdLst>
                <a:gd name="T0" fmla="*/ 0 w 1044"/>
                <a:gd name="T1" fmla="*/ 70813384 h 540"/>
                <a:gd name="T2" fmla="*/ 0 w 1044"/>
                <a:gd name="T3" fmla="*/ 0 h 540"/>
                <a:gd name="T4" fmla="*/ 2147483647 w 1044"/>
                <a:gd name="T5" fmla="*/ 0 h 540"/>
                <a:gd name="T6" fmla="*/ 0 60000 65536"/>
                <a:gd name="T7" fmla="*/ 0 60000 65536"/>
                <a:gd name="T8" fmla="*/ 0 60000 65536"/>
                <a:gd name="T9" fmla="*/ 0 w 1044"/>
                <a:gd name="T10" fmla="*/ 0 h 540"/>
                <a:gd name="T11" fmla="*/ 1044 w 1044"/>
                <a:gd name="T12" fmla="*/ 540 h 5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4" h="540">
                  <a:moveTo>
                    <a:pt x="0" y="540"/>
                  </a:moveTo>
                  <a:lnTo>
                    <a:pt x="0" y="0"/>
                  </a:lnTo>
                  <a:lnTo>
                    <a:pt x="1044" y="0"/>
                  </a:lnTo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66" name="Freeform 109"/>
            <p:cNvSpPr>
              <a:spLocks/>
            </p:cNvSpPr>
            <p:nvPr/>
          </p:nvSpPr>
          <p:spPr bwMode="auto">
            <a:xfrm flipH="1" flipV="1">
              <a:off x="404" y="1329"/>
              <a:ext cx="3764" cy="1253"/>
            </a:xfrm>
            <a:custGeom>
              <a:avLst/>
              <a:gdLst>
                <a:gd name="T0" fmla="*/ 0 w 1044"/>
                <a:gd name="T1" fmla="*/ 68500506 h 540"/>
                <a:gd name="T2" fmla="*/ 0 w 1044"/>
                <a:gd name="T3" fmla="*/ 0 h 540"/>
                <a:gd name="T4" fmla="*/ 2147483647 w 1044"/>
                <a:gd name="T5" fmla="*/ 0 h 540"/>
                <a:gd name="T6" fmla="*/ 0 60000 65536"/>
                <a:gd name="T7" fmla="*/ 0 60000 65536"/>
                <a:gd name="T8" fmla="*/ 0 60000 65536"/>
                <a:gd name="T9" fmla="*/ 0 w 1044"/>
                <a:gd name="T10" fmla="*/ 0 h 540"/>
                <a:gd name="T11" fmla="*/ 1044 w 1044"/>
                <a:gd name="T12" fmla="*/ 540 h 5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4" h="540">
                  <a:moveTo>
                    <a:pt x="0" y="540"/>
                  </a:moveTo>
                  <a:lnTo>
                    <a:pt x="0" y="0"/>
                  </a:lnTo>
                  <a:lnTo>
                    <a:pt x="1044" y="0"/>
                  </a:lnTo>
                </a:path>
              </a:pathLst>
            </a:custGeom>
            <a:solidFill>
              <a:srgbClr val="FFFFFF"/>
            </a:solidFill>
            <a:ln w="12700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</p:grpSp>
      <p:sp>
        <p:nvSpPr>
          <p:cNvPr id="81" name="Rectangle 110"/>
          <p:cNvSpPr>
            <a:spLocks noChangeArrowheads="1"/>
          </p:cNvSpPr>
          <p:nvPr/>
        </p:nvSpPr>
        <p:spPr bwMode="auto">
          <a:xfrm rot="5400000">
            <a:off x="8290269" y="5903712"/>
            <a:ext cx="171450" cy="79375"/>
          </a:xfrm>
          <a:prstGeom prst="rect">
            <a:avLst/>
          </a:prstGeom>
          <a:gradFill rotWithShape="0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 sz="1100">
              <a:latin typeface="+mn-ea"/>
              <a:ea typeface="+mn-ea"/>
            </a:endParaRPr>
          </a:p>
        </p:txBody>
      </p:sp>
      <p:sp>
        <p:nvSpPr>
          <p:cNvPr id="83" name="Text Box 111"/>
          <p:cNvSpPr txBox="1">
            <a:spLocks noChangeArrowheads="1"/>
          </p:cNvSpPr>
          <p:nvPr/>
        </p:nvSpPr>
        <p:spPr bwMode="auto">
          <a:xfrm>
            <a:off x="6753200" y="3831011"/>
            <a:ext cx="9017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0835" tIns="30418" rIns="60835" bIns="30418"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defTabSz="608013">
              <a:defRPr/>
            </a:pPr>
            <a:r>
              <a:rPr lang="ko-KR" alt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개 발 환 경</a:t>
            </a:r>
          </a:p>
        </p:txBody>
      </p:sp>
      <p:sp>
        <p:nvSpPr>
          <p:cNvPr id="84" name="Rectangle 112"/>
          <p:cNvSpPr>
            <a:spLocks noChangeArrowheads="1"/>
          </p:cNvSpPr>
          <p:nvPr/>
        </p:nvSpPr>
        <p:spPr bwMode="auto">
          <a:xfrm rot="5400000">
            <a:off x="7173169" y="5781132"/>
            <a:ext cx="101600" cy="111221"/>
          </a:xfrm>
          <a:prstGeom prst="rect">
            <a:avLst/>
          </a:prstGeom>
          <a:gradFill rotWithShape="0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 sz="1100">
              <a:latin typeface="+mn-ea"/>
              <a:ea typeface="+mn-ea"/>
            </a:endParaRPr>
          </a:p>
        </p:txBody>
      </p:sp>
      <p:sp>
        <p:nvSpPr>
          <p:cNvPr id="87" name="Rectangle 115"/>
          <p:cNvSpPr>
            <a:spLocks noChangeArrowheads="1"/>
          </p:cNvSpPr>
          <p:nvPr/>
        </p:nvSpPr>
        <p:spPr bwMode="auto">
          <a:xfrm rot="5400000">
            <a:off x="1371997" y="5902075"/>
            <a:ext cx="168275" cy="80963"/>
          </a:xfrm>
          <a:prstGeom prst="rect">
            <a:avLst/>
          </a:prstGeom>
          <a:gradFill rotWithShape="0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 sz="1100">
              <a:latin typeface="+mn-ea"/>
              <a:ea typeface="+mn-ea"/>
            </a:endParaRPr>
          </a:p>
        </p:txBody>
      </p:sp>
      <p:sp>
        <p:nvSpPr>
          <p:cNvPr id="89" name="Text Box 117"/>
          <p:cNvSpPr txBox="1">
            <a:spLocks noChangeArrowheads="1"/>
          </p:cNvSpPr>
          <p:nvPr/>
        </p:nvSpPr>
        <p:spPr bwMode="auto">
          <a:xfrm>
            <a:off x="2737163" y="1376934"/>
            <a:ext cx="901918" cy="246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0835" tIns="30418" rIns="60835" bIns="30418"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defTabSz="608013">
              <a:defRPr/>
            </a:pPr>
            <a:r>
              <a:rPr lang="ko-KR" alt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서 </a:t>
            </a:r>
            <a:r>
              <a:rPr lang="ko-KR" altLang="en-US" sz="120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버</a:t>
            </a:r>
            <a:r>
              <a:rPr lang="ko-KR" alt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 환 경</a:t>
            </a:r>
          </a:p>
        </p:txBody>
      </p:sp>
      <p:sp>
        <p:nvSpPr>
          <p:cNvPr id="90" name="Rectangle 120"/>
          <p:cNvSpPr>
            <a:spLocks noChangeArrowheads="1"/>
          </p:cNvSpPr>
          <p:nvPr/>
        </p:nvSpPr>
        <p:spPr bwMode="auto">
          <a:xfrm>
            <a:off x="5313040" y="3365501"/>
            <a:ext cx="3024000" cy="111125"/>
          </a:xfrm>
          <a:prstGeom prst="rect">
            <a:avLst/>
          </a:prstGeom>
          <a:gradFill rotWithShape="0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5597" tIns="42798" rIns="85597" bIns="42798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 sz="1100">
              <a:latin typeface="+mn-ea"/>
              <a:ea typeface="+mn-ea"/>
            </a:endParaRPr>
          </a:p>
        </p:txBody>
      </p:sp>
      <p:sp>
        <p:nvSpPr>
          <p:cNvPr id="91" name="Rectangle 121"/>
          <p:cNvSpPr>
            <a:spLocks noChangeArrowheads="1"/>
          </p:cNvSpPr>
          <p:nvPr/>
        </p:nvSpPr>
        <p:spPr bwMode="auto">
          <a:xfrm>
            <a:off x="5313040" y="5892404"/>
            <a:ext cx="3024000" cy="114300"/>
          </a:xfrm>
          <a:prstGeom prst="rect">
            <a:avLst/>
          </a:prstGeom>
          <a:gradFill rotWithShape="0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5597" tIns="42798" rIns="85597" bIns="42798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 sz="1100">
              <a:latin typeface="+mn-ea"/>
              <a:ea typeface="+mn-ea"/>
            </a:endParaRPr>
          </a:p>
        </p:txBody>
      </p:sp>
      <p:sp>
        <p:nvSpPr>
          <p:cNvPr id="92" name="Rectangle 122"/>
          <p:cNvSpPr>
            <a:spLocks noChangeArrowheads="1"/>
          </p:cNvSpPr>
          <p:nvPr/>
        </p:nvSpPr>
        <p:spPr bwMode="auto">
          <a:xfrm rot="5400000">
            <a:off x="2223889" y="5690966"/>
            <a:ext cx="401637" cy="203200"/>
          </a:xfrm>
          <a:prstGeom prst="rect">
            <a:avLst/>
          </a:prstGeom>
          <a:gradFill rotWithShape="0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 sz="1100">
              <a:latin typeface="+mn-ea"/>
              <a:ea typeface="+mn-ea"/>
            </a:endParaRPr>
          </a:p>
        </p:txBody>
      </p:sp>
      <p:sp>
        <p:nvSpPr>
          <p:cNvPr id="93" name="Rectangle 123"/>
          <p:cNvSpPr>
            <a:spLocks noChangeArrowheads="1"/>
          </p:cNvSpPr>
          <p:nvPr/>
        </p:nvSpPr>
        <p:spPr bwMode="auto">
          <a:xfrm rot="5400000">
            <a:off x="3813250" y="5617147"/>
            <a:ext cx="509587" cy="185737"/>
          </a:xfrm>
          <a:prstGeom prst="rect">
            <a:avLst/>
          </a:prstGeom>
          <a:gradFill rotWithShape="0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 sz="1100">
              <a:latin typeface="+mn-ea"/>
              <a:ea typeface="+mn-ea"/>
            </a:endParaRPr>
          </a:p>
        </p:txBody>
      </p:sp>
      <p:sp>
        <p:nvSpPr>
          <p:cNvPr id="103" name="Rectangle 131"/>
          <p:cNvSpPr>
            <a:spLocks noChangeArrowheads="1"/>
          </p:cNvSpPr>
          <p:nvPr/>
        </p:nvSpPr>
        <p:spPr bwMode="auto">
          <a:xfrm flipH="1">
            <a:off x="6559499" y="4221309"/>
            <a:ext cx="1339875" cy="1555208"/>
          </a:xfrm>
          <a:prstGeom prst="rect">
            <a:avLst/>
          </a:prstGeom>
          <a:solidFill>
            <a:srgbClr val="BBCEF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 sz="1100">
              <a:latin typeface="+mn-ea"/>
              <a:ea typeface="+mn-ea"/>
            </a:endParaRPr>
          </a:p>
        </p:txBody>
      </p:sp>
      <p:sp>
        <p:nvSpPr>
          <p:cNvPr id="104" name="Text Box 132"/>
          <p:cNvSpPr txBox="1">
            <a:spLocks noChangeArrowheads="1"/>
          </p:cNvSpPr>
          <p:nvPr/>
        </p:nvSpPr>
        <p:spPr bwMode="auto">
          <a:xfrm>
            <a:off x="6631511" y="4293097"/>
            <a:ext cx="1146452" cy="234950"/>
          </a:xfrm>
          <a:prstGeom prst="rect">
            <a:avLst/>
          </a:prstGeom>
          <a:solidFill>
            <a:srgbClr val="333399"/>
          </a:solidFill>
          <a:ln w="12700">
            <a:solidFill>
              <a:srgbClr val="B7B7E7"/>
            </a:solidFill>
            <a:miter lim="800000"/>
            <a:headEnd/>
            <a:tailEnd/>
          </a:ln>
          <a:effectLst/>
        </p:spPr>
        <p:txBody>
          <a:bodyPr lIns="23951" tIns="11975" rIns="23951" bIns="119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defTabSz="506413" latinLnBrk="0">
              <a:defRPr/>
            </a:pPr>
            <a:r>
              <a:rPr lang="ko-KR" altLang="en-US" sz="11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개발자</a:t>
            </a:r>
            <a:endParaRPr lang="en-US" altLang="ko-KR" sz="11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5" name="Rectangle 133"/>
          <p:cNvSpPr>
            <a:spLocks noChangeArrowheads="1"/>
          </p:cNvSpPr>
          <p:nvPr/>
        </p:nvSpPr>
        <p:spPr bwMode="auto">
          <a:xfrm>
            <a:off x="6636274" y="5549504"/>
            <a:ext cx="1146452" cy="155575"/>
          </a:xfrm>
          <a:prstGeom prst="rect">
            <a:avLst/>
          </a:prstGeom>
          <a:solidFill>
            <a:srgbClr val="FFFFFF"/>
          </a:solidFill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 wrap="none" lIns="60835" tIns="30418" rIns="60835" bIns="30418" anchor="ctr"/>
          <a:lstStyle>
            <a:lvl1pPr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100">
                <a:solidFill>
                  <a:srgbClr val="000000"/>
                </a:solidFill>
                <a:latin typeface="+mn-ea"/>
                <a:ea typeface="+mn-ea"/>
              </a:rPr>
              <a:t>TCP/IP</a:t>
            </a:r>
          </a:p>
        </p:txBody>
      </p:sp>
      <p:sp>
        <p:nvSpPr>
          <p:cNvPr id="106" name="Rectangle 134"/>
          <p:cNvSpPr>
            <a:spLocks noChangeArrowheads="1"/>
          </p:cNvSpPr>
          <p:nvPr/>
        </p:nvSpPr>
        <p:spPr bwMode="auto">
          <a:xfrm>
            <a:off x="6636274" y="5360591"/>
            <a:ext cx="1146452" cy="157163"/>
          </a:xfrm>
          <a:prstGeom prst="rect">
            <a:avLst/>
          </a:prstGeom>
          <a:solidFill>
            <a:srgbClr val="FFFFFF"/>
          </a:solidFill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 wrap="none" lIns="60835" tIns="30418" rIns="60835" bIns="30418" anchor="ctr"/>
          <a:lstStyle>
            <a:lvl1pPr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Windows 7</a:t>
            </a:r>
          </a:p>
        </p:txBody>
      </p:sp>
      <p:sp>
        <p:nvSpPr>
          <p:cNvPr id="107" name="Rectangle 135"/>
          <p:cNvSpPr>
            <a:spLocks noChangeArrowheads="1"/>
          </p:cNvSpPr>
          <p:nvPr/>
        </p:nvSpPr>
        <p:spPr bwMode="auto">
          <a:xfrm>
            <a:off x="6636274" y="5178029"/>
            <a:ext cx="1146452" cy="155575"/>
          </a:xfrm>
          <a:prstGeom prst="rect">
            <a:avLst/>
          </a:prstGeom>
          <a:solidFill>
            <a:srgbClr val="FFFFFF"/>
          </a:solidFill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 wrap="none" lIns="60835" tIns="30418" rIns="60835" bIns="30418" anchor="ctr"/>
          <a:lstStyle>
            <a:lvl1pPr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100">
                <a:solidFill>
                  <a:srgbClr val="000000"/>
                </a:solidFill>
                <a:latin typeface="+mn-ea"/>
                <a:ea typeface="+mn-ea"/>
              </a:rPr>
              <a:t>Eclipse</a:t>
            </a:r>
          </a:p>
        </p:txBody>
      </p:sp>
      <p:sp>
        <p:nvSpPr>
          <p:cNvPr id="113" name="Rectangle 151"/>
          <p:cNvSpPr>
            <a:spLocks noChangeArrowheads="1"/>
          </p:cNvSpPr>
          <p:nvPr/>
        </p:nvSpPr>
        <p:spPr bwMode="auto">
          <a:xfrm flipH="1">
            <a:off x="7345412" y="1873251"/>
            <a:ext cx="1033463" cy="1349375"/>
          </a:xfrm>
          <a:prstGeom prst="rect">
            <a:avLst/>
          </a:prstGeom>
          <a:solidFill>
            <a:srgbClr val="BBCEF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 sz="1100">
              <a:latin typeface="+mn-ea"/>
              <a:ea typeface="+mn-ea"/>
            </a:endParaRPr>
          </a:p>
        </p:txBody>
      </p:sp>
      <p:sp>
        <p:nvSpPr>
          <p:cNvPr id="114" name="Text Box 152"/>
          <p:cNvSpPr txBox="1">
            <a:spLocks noChangeArrowheads="1"/>
          </p:cNvSpPr>
          <p:nvPr/>
        </p:nvSpPr>
        <p:spPr bwMode="auto">
          <a:xfrm>
            <a:off x="7388275" y="1909764"/>
            <a:ext cx="927100" cy="433387"/>
          </a:xfrm>
          <a:prstGeom prst="rect">
            <a:avLst/>
          </a:prstGeom>
          <a:solidFill>
            <a:srgbClr val="333399"/>
          </a:solidFill>
          <a:ln w="12700">
            <a:solidFill>
              <a:srgbClr val="B7B7E7"/>
            </a:solidFill>
            <a:miter lim="800000"/>
            <a:headEnd/>
            <a:tailEnd/>
          </a:ln>
          <a:effectLst/>
        </p:spPr>
        <p:txBody>
          <a:bodyPr lIns="23951" tIns="11975" rIns="23951" bIns="119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defTabSz="506413" latinLnBrk="0">
              <a:defRPr/>
            </a:pPr>
            <a:r>
              <a:rPr lang="en-US" altLang="ko-KR" sz="11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PDA </a:t>
            </a:r>
            <a:r>
              <a:rPr lang="ko-KR" altLang="en-US" sz="11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사용자</a:t>
            </a:r>
          </a:p>
        </p:txBody>
      </p:sp>
      <p:sp>
        <p:nvSpPr>
          <p:cNvPr id="115" name="Rectangle 153"/>
          <p:cNvSpPr>
            <a:spLocks noChangeArrowheads="1"/>
          </p:cNvSpPr>
          <p:nvPr/>
        </p:nvSpPr>
        <p:spPr bwMode="auto">
          <a:xfrm>
            <a:off x="7385100" y="3009901"/>
            <a:ext cx="933450" cy="173038"/>
          </a:xfrm>
          <a:prstGeom prst="rect">
            <a:avLst/>
          </a:prstGeom>
          <a:solidFill>
            <a:srgbClr val="FFFFFF"/>
          </a:solidFill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 wrap="none" lIns="60835" tIns="30418" rIns="60835" bIns="30418" anchor="ctr"/>
          <a:lstStyle>
            <a:lvl1pPr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900">
                <a:solidFill>
                  <a:srgbClr val="000000"/>
                </a:solidFill>
                <a:latin typeface="+mn-ea"/>
                <a:ea typeface="+mn-ea"/>
              </a:rPr>
              <a:t>TCP/IP</a:t>
            </a:r>
          </a:p>
        </p:txBody>
      </p:sp>
      <p:sp>
        <p:nvSpPr>
          <p:cNvPr id="116" name="Rectangle 154"/>
          <p:cNvSpPr>
            <a:spLocks noChangeArrowheads="1"/>
          </p:cNvSpPr>
          <p:nvPr/>
        </p:nvSpPr>
        <p:spPr bwMode="auto">
          <a:xfrm>
            <a:off x="7385100" y="2828926"/>
            <a:ext cx="933450" cy="176213"/>
          </a:xfrm>
          <a:prstGeom prst="rect">
            <a:avLst/>
          </a:prstGeom>
          <a:solidFill>
            <a:srgbClr val="FFFFFF"/>
          </a:solidFill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 wrap="none" lIns="60835" tIns="30418" rIns="60835" bIns="30418" anchor="ctr"/>
          <a:lstStyle>
            <a:lvl1pPr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Android</a:t>
            </a:r>
          </a:p>
        </p:txBody>
      </p:sp>
      <p:sp>
        <p:nvSpPr>
          <p:cNvPr id="117" name="Rectangle 155"/>
          <p:cNvSpPr>
            <a:spLocks noChangeArrowheads="1"/>
          </p:cNvSpPr>
          <p:nvPr/>
        </p:nvSpPr>
        <p:spPr bwMode="auto">
          <a:xfrm>
            <a:off x="7385100" y="2643189"/>
            <a:ext cx="933450" cy="176212"/>
          </a:xfrm>
          <a:prstGeom prst="rect">
            <a:avLst/>
          </a:prstGeom>
          <a:solidFill>
            <a:srgbClr val="FFFFFF"/>
          </a:solidFill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 wrap="none" lIns="60835" tIns="30418" rIns="60835" bIns="30418" anchor="ctr"/>
          <a:lstStyle>
            <a:lvl1pPr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900">
                <a:solidFill>
                  <a:srgbClr val="000000"/>
                </a:solidFill>
                <a:latin typeface="+mn-ea"/>
                <a:ea typeface="+mn-ea"/>
              </a:rPr>
              <a:t>PDA App.</a:t>
            </a:r>
          </a:p>
        </p:txBody>
      </p:sp>
      <p:sp>
        <p:nvSpPr>
          <p:cNvPr id="118" name="Rectangle 165"/>
          <p:cNvSpPr>
            <a:spLocks noChangeArrowheads="1"/>
          </p:cNvSpPr>
          <p:nvPr/>
        </p:nvSpPr>
        <p:spPr bwMode="auto">
          <a:xfrm rot="5400000">
            <a:off x="2933005" y="3358928"/>
            <a:ext cx="511175" cy="185738"/>
          </a:xfrm>
          <a:prstGeom prst="rect">
            <a:avLst/>
          </a:prstGeom>
          <a:gradFill rotWithShape="0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 sz="1100">
              <a:latin typeface="+mn-ea"/>
              <a:ea typeface="+mn-ea"/>
            </a:endParaRPr>
          </a:p>
        </p:txBody>
      </p:sp>
      <p:sp>
        <p:nvSpPr>
          <p:cNvPr id="119" name="Rectangle 166"/>
          <p:cNvSpPr>
            <a:spLocks noChangeArrowheads="1"/>
          </p:cNvSpPr>
          <p:nvPr/>
        </p:nvSpPr>
        <p:spPr bwMode="auto">
          <a:xfrm flipH="1">
            <a:off x="2360712" y="1950022"/>
            <a:ext cx="1600200" cy="1519237"/>
          </a:xfrm>
          <a:prstGeom prst="rect">
            <a:avLst/>
          </a:prstGeom>
          <a:solidFill>
            <a:srgbClr val="FFFF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 sz="1100">
              <a:latin typeface="+mn-ea"/>
              <a:ea typeface="+mn-ea"/>
            </a:endParaRPr>
          </a:p>
        </p:txBody>
      </p:sp>
      <p:sp>
        <p:nvSpPr>
          <p:cNvPr id="120" name="Rectangle 169"/>
          <p:cNvSpPr>
            <a:spLocks noChangeArrowheads="1"/>
          </p:cNvSpPr>
          <p:nvPr/>
        </p:nvSpPr>
        <p:spPr bwMode="auto">
          <a:xfrm>
            <a:off x="2443262" y="3218434"/>
            <a:ext cx="1439862" cy="182563"/>
          </a:xfrm>
          <a:prstGeom prst="rect">
            <a:avLst/>
          </a:prstGeom>
          <a:solidFill>
            <a:srgbClr val="FFFFFF"/>
          </a:solidFill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 wrap="none" lIns="60835" tIns="30418" rIns="60835" bIns="30418" anchor="ctr"/>
          <a:lstStyle>
            <a:lvl1pPr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100">
                <a:solidFill>
                  <a:srgbClr val="000000"/>
                </a:solidFill>
                <a:latin typeface="+mn-ea"/>
                <a:ea typeface="+mn-ea"/>
              </a:rPr>
              <a:t>TCP/IP</a:t>
            </a:r>
          </a:p>
        </p:txBody>
      </p:sp>
      <p:sp>
        <p:nvSpPr>
          <p:cNvPr id="121" name="Text Box 170"/>
          <p:cNvSpPr txBox="1">
            <a:spLocks noChangeArrowheads="1"/>
          </p:cNvSpPr>
          <p:nvPr/>
        </p:nvSpPr>
        <p:spPr bwMode="auto">
          <a:xfrm>
            <a:off x="2444849" y="2029397"/>
            <a:ext cx="1430338" cy="344487"/>
          </a:xfrm>
          <a:prstGeom prst="rect">
            <a:avLst/>
          </a:prstGeom>
          <a:solidFill>
            <a:srgbClr val="333399"/>
          </a:solidFill>
          <a:ln w="12700">
            <a:solidFill>
              <a:srgbClr val="B7B7E7"/>
            </a:solidFill>
            <a:miter lim="800000"/>
            <a:headEnd/>
            <a:tailEnd/>
          </a:ln>
          <a:effectLst/>
        </p:spPr>
        <p:txBody>
          <a:bodyPr lIns="3122" tIns="1561" rIns="3122" bIns="1561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defTabSz="506413" latinLnBrk="0">
              <a:defRPr/>
            </a:pPr>
            <a:r>
              <a:rPr lang="en-US" altLang="ko-KR" sz="11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DB </a:t>
            </a:r>
            <a:r>
              <a:rPr lang="ko-KR" altLang="en-US" sz="11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서버</a:t>
            </a:r>
          </a:p>
        </p:txBody>
      </p:sp>
      <p:sp>
        <p:nvSpPr>
          <p:cNvPr id="122" name="Rectangle 172"/>
          <p:cNvSpPr>
            <a:spLocks noChangeArrowheads="1"/>
          </p:cNvSpPr>
          <p:nvPr/>
        </p:nvSpPr>
        <p:spPr bwMode="auto">
          <a:xfrm>
            <a:off x="2443262" y="2807272"/>
            <a:ext cx="1439862" cy="179387"/>
          </a:xfrm>
          <a:prstGeom prst="rect">
            <a:avLst/>
          </a:prstGeom>
          <a:solidFill>
            <a:srgbClr val="FFFFFF"/>
          </a:solidFill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 wrap="none" lIns="60835" tIns="30418" rIns="60835" bIns="30418" anchor="ctr"/>
          <a:lstStyle>
            <a:lvl1pPr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100">
                <a:solidFill>
                  <a:srgbClr val="000000"/>
                </a:solidFill>
                <a:latin typeface="+mn-ea"/>
                <a:ea typeface="+mn-ea"/>
              </a:rPr>
              <a:t>API</a:t>
            </a:r>
          </a:p>
        </p:txBody>
      </p:sp>
      <p:sp>
        <p:nvSpPr>
          <p:cNvPr id="123" name="Rectangle 174"/>
          <p:cNvSpPr>
            <a:spLocks noChangeArrowheads="1"/>
          </p:cNvSpPr>
          <p:nvPr/>
        </p:nvSpPr>
        <p:spPr bwMode="auto">
          <a:xfrm>
            <a:off x="2443262" y="3010472"/>
            <a:ext cx="1439862" cy="180975"/>
          </a:xfrm>
          <a:prstGeom prst="rect">
            <a:avLst/>
          </a:prstGeom>
          <a:solidFill>
            <a:srgbClr val="FFFFFF"/>
          </a:solidFill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 wrap="none" lIns="60835" tIns="30418" rIns="60835" bIns="30418" anchor="ctr"/>
          <a:lstStyle>
            <a:lvl1pPr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Windows 2008</a:t>
            </a:r>
          </a:p>
        </p:txBody>
      </p:sp>
      <p:sp>
        <p:nvSpPr>
          <p:cNvPr id="125" name="Rectangle 186"/>
          <p:cNvSpPr>
            <a:spLocks noChangeArrowheads="1"/>
          </p:cNvSpPr>
          <p:nvPr/>
        </p:nvSpPr>
        <p:spPr bwMode="auto">
          <a:xfrm>
            <a:off x="1466652" y="3677222"/>
            <a:ext cx="3708000" cy="106362"/>
          </a:xfrm>
          <a:prstGeom prst="rect">
            <a:avLst/>
          </a:prstGeom>
          <a:gradFill rotWithShape="0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5597" tIns="42798" rIns="85597" bIns="42798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 sz="1100">
              <a:latin typeface="+mn-ea"/>
              <a:ea typeface="+mn-ea"/>
            </a:endParaRPr>
          </a:p>
        </p:txBody>
      </p:sp>
      <p:sp>
        <p:nvSpPr>
          <p:cNvPr id="126" name="Rectangle 187"/>
          <p:cNvSpPr>
            <a:spLocks noChangeArrowheads="1"/>
          </p:cNvSpPr>
          <p:nvPr/>
        </p:nvSpPr>
        <p:spPr bwMode="auto">
          <a:xfrm>
            <a:off x="1497136" y="5885434"/>
            <a:ext cx="3708000" cy="114300"/>
          </a:xfrm>
          <a:prstGeom prst="rect">
            <a:avLst/>
          </a:prstGeom>
          <a:gradFill rotWithShape="0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5597" tIns="42798" rIns="85597" bIns="42798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 sz="1100">
              <a:latin typeface="+mn-ea"/>
              <a:ea typeface="+mn-ea"/>
            </a:endParaRPr>
          </a:p>
        </p:txBody>
      </p:sp>
      <p:sp>
        <p:nvSpPr>
          <p:cNvPr id="127" name="Rectangle 188"/>
          <p:cNvSpPr>
            <a:spLocks noChangeArrowheads="1"/>
          </p:cNvSpPr>
          <p:nvPr/>
        </p:nvSpPr>
        <p:spPr bwMode="auto">
          <a:xfrm rot="5400000">
            <a:off x="1380952" y="3685953"/>
            <a:ext cx="168275" cy="80963"/>
          </a:xfrm>
          <a:prstGeom prst="rect">
            <a:avLst/>
          </a:prstGeom>
          <a:gradFill rotWithShape="0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 sz="1100">
              <a:latin typeface="+mn-ea"/>
              <a:ea typeface="+mn-ea"/>
            </a:endParaRPr>
          </a:p>
        </p:txBody>
      </p:sp>
      <p:sp>
        <p:nvSpPr>
          <p:cNvPr id="156" name="Rectangle 201"/>
          <p:cNvSpPr>
            <a:spLocks noChangeArrowheads="1"/>
          </p:cNvSpPr>
          <p:nvPr/>
        </p:nvSpPr>
        <p:spPr bwMode="auto">
          <a:xfrm rot="5400000">
            <a:off x="7683550" y="3246439"/>
            <a:ext cx="101600" cy="88900"/>
          </a:xfrm>
          <a:prstGeom prst="rect">
            <a:avLst/>
          </a:prstGeom>
          <a:gradFill rotWithShape="0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 sz="1100">
              <a:latin typeface="+mn-ea"/>
              <a:ea typeface="+mn-ea"/>
            </a:endParaRPr>
          </a:p>
        </p:txBody>
      </p:sp>
      <p:sp>
        <p:nvSpPr>
          <p:cNvPr id="157" name="Rectangle 172"/>
          <p:cNvSpPr>
            <a:spLocks noChangeArrowheads="1"/>
          </p:cNvSpPr>
          <p:nvPr/>
        </p:nvSpPr>
        <p:spPr bwMode="auto">
          <a:xfrm>
            <a:off x="2444849" y="2596134"/>
            <a:ext cx="1441450" cy="180975"/>
          </a:xfrm>
          <a:prstGeom prst="rect">
            <a:avLst/>
          </a:prstGeom>
          <a:solidFill>
            <a:srgbClr val="FFFFFF"/>
          </a:solidFill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 wrap="none" lIns="60835" tIns="30418" rIns="60835" bIns="30418" anchor="ctr"/>
          <a:lstStyle>
            <a:lvl1pPr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100">
                <a:solidFill>
                  <a:srgbClr val="000000"/>
                </a:solidFill>
                <a:latin typeface="+mn-ea"/>
                <a:ea typeface="+mn-ea"/>
              </a:rPr>
              <a:t>Oracle 11g</a:t>
            </a:r>
          </a:p>
        </p:txBody>
      </p:sp>
      <p:sp>
        <p:nvSpPr>
          <p:cNvPr id="164" name="Rectangle 166"/>
          <p:cNvSpPr>
            <a:spLocks noChangeArrowheads="1"/>
          </p:cNvSpPr>
          <p:nvPr/>
        </p:nvSpPr>
        <p:spPr bwMode="auto">
          <a:xfrm flipH="1">
            <a:off x="3296816" y="4081885"/>
            <a:ext cx="1600200" cy="1630512"/>
          </a:xfrm>
          <a:prstGeom prst="rect">
            <a:avLst/>
          </a:prstGeom>
          <a:solidFill>
            <a:srgbClr val="FFFF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 sz="1100">
              <a:latin typeface="+mn-ea"/>
              <a:ea typeface="+mn-ea"/>
            </a:endParaRPr>
          </a:p>
        </p:txBody>
      </p:sp>
      <p:sp>
        <p:nvSpPr>
          <p:cNvPr id="165" name="Rectangle 169"/>
          <p:cNvSpPr>
            <a:spLocks noChangeArrowheads="1"/>
          </p:cNvSpPr>
          <p:nvPr/>
        </p:nvSpPr>
        <p:spPr bwMode="auto">
          <a:xfrm>
            <a:off x="3379366" y="5459984"/>
            <a:ext cx="1439862" cy="182563"/>
          </a:xfrm>
          <a:prstGeom prst="rect">
            <a:avLst/>
          </a:prstGeom>
          <a:solidFill>
            <a:srgbClr val="FFFFFF"/>
          </a:solidFill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 wrap="none" lIns="60835" tIns="30418" rIns="60835" bIns="30418" anchor="ctr"/>
          <a:lstStyle>
            <a:lvl1pPr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100">
                <a:solidFill>
                  <a:srgbClr val="000000"/>
                </a:solidFill>
                <a:latin typeface="+mn-ea"/>
                <a:ea typeface="+mn-ea"/>
              </a:rPr>
              <a:t>TCP/IP</a:t>
            </a:r>
          </a:p>
        </p:txBody>
      </p:sp>
      <p:sp>
        <p:nvSpPr>
          <p:cNvPr id="166" name="Text Box 170"/>
          <p:cNvSpPr txBox="1">
            <a:spLocks noChangeArrowheads="1"/>
          </p:cNvSpPr>
          <p:nvPr/>
        </p:nvSpPr>
        <p:spPr bwMode="auto">
          <a:xfrm>
            <a:off x="3380953" y="4164634"/>
            <a:ext cx="1430338" cy="344487"/>
          </a:xfrm>
          <a:prstGeom prst="rect">
            <a:avLst/>
          </a:prstGeom>
          <a:solidFill>
            <a:srgbClr val="333399"/>
          </a:solidFill>
          <a:ln w="12700">
            <a:solidFill>
              <a:srgbClr val="B7B7E7"/>
            </a:solidFill>
            <a:miter lim="800000"/>
            <a:headEnd/>
            <a:tailEnd/>
          </a:ln>
          <a:effectLst/>
        </p:spPr>
        <p:txBody>
          <a:bodyPr lIns="3122" tIns="1561" rIns="3122" bIns="1561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defTabSz="506413" latinLnBrk="0">
              <a:defRPr/>
            </a:pPr>
            <a:r>
              <a:rPr lang="en-US" altLang="ko-KR" sz="11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Web </a:t>
            </a:r>
            <a:r>
              <a:rPr lang="ko-KR" altLang="en-US" sz="11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서버</a:t>
            </a:r>
          </a:p>
        </p:txBody>
      </p:sp>
      <p:sp>
        <p:nvSpPr>
          <p:cNvPr id="167" name="Rectangle 172"/>
          <p:cNvSpPr>
            <a:spLocks noChangeArrowheads="1"/>
          </p:cNvSpPr>
          <p:nvPr/>
        </p:nvSpPr>
        <p:spPr bwMode="auto">
          <a:xfrm>
            <a:off x="3379366" y="5048822"/>
            <a:ext cx="1439862" cy="180975"/>
          </a:xfrm>
          <a:prstGeom prst="rect">
            <a:avLst/>
          </a:prstGeom>
          <a:solidFill>
            <a:srgbClr val="FFFFFF"/>
          </a:solidFill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 wrap="none" lIns="60835" tIns="30418" rIns="60835" bIns="30418" anchor="ctr"/>
          <a:lstStyle>
            <a:lvl1pPr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Apache</a:t>
            </a:r>
          </a:p>
        </p:txBody>
      </p:sp>
      <p:sp>
        <p:nvSpPr>
          <p:cNvPr id="168" name="Rectangle 174"/>
          <p:cNvSpPr>
            <a:spLocks noChangeArrowheads="1"/>
          </p:cNvSpPr>
          <p:nvPr/>
        </p:nvSpPr>
        <p:spPr bwMode="auto">
          <a:xfrm>
            <a:off x="3379366" y="5252022"/>
            <a:ext cx="1439862" cy="180975"/>
          </a:xfrm>
          <a:prstGeom prst="rect">
            <a:avLst/>
          </a:prstGeom>
          <a:solidFill>
            <a:srgbClr val="FFFFFF"/>
          </a:solidFill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 wrap="none" lIns="60835" tIns="30418" rIns="60835" bIns="30418" anchor="ctr"/>
          <a:lstStyle>
            <a:lvl1pPr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100">
                <a:solidFill>
                  <a:srgbClr val="000000"/>
                </a:solidFill>
                <a:latin typeface="+mn-ea"/>
                <a:ea typeface="+mn-ea"/>
              </a:rPr>
              <a:t>Windows 2008</a:t>
            </a:r>
          </a:p>
        </p:txBody>
      </p:sp>
      <p:sp>
        <p:nvSpPr>
          <p:cNvPr id="171" name="Line 113"/>
          <p:cNvSpPr>
            <a:spLocks noChangeShapeType="1"/>
          </p:cNvSpPr>
          <p:nvPr/>
        </p:nvSpPr>
        <p:spPr bwMode="auto">
          <a:xfrm>
            <a:off x="7170787" y="2543176"/>
            <a:ext cx="182563" cy="0"/>
          </a:xfrm>
          <a:prstGeom prst="line">
            <a:avLst/>
          </a:prstGeom>
          <a:noFill/>
          <a:ln w="38100" cap="rnd">
            <a:solidFill>
              <a:srgbClr val="CC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72" name="Rectangle 166"/>
          <p:cNvSpPr>
            <a:spLocks noChangeArrowheads="1"/>
          </p:cNvSpPr>
          <p:nvPr/>
        </p:nvSpPr>
        <p:spPr bwMode="auto">
          <a:xfrm flipH="1">
            <a:off x="1496616" y="4081885"/>
            <a:ext cx="1600200" cy="1630511"/>
          </a:xfrm>
          <a:prstGeom prst="rect">
            <a:avLst/>
          </a:prstGeom>
          <a:solidFill>
            <a:srgbClr val="FFFF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 sz="1100">
              <a:latin typeface="+mn-ea"/>
              <a:ea typeface="+mn-ea"/>
            </a:endParaRPr>
          </a:p>
        </p:txBody>
      </p:sp>
      <p:sp>
        <p:nvSpPr>
          <p:cNvPr id="173" name="Rectangle 169"/>
          <p:cNvSpPr>
            <a:spLocks noChangeArrowheads="1"/>
          </p:cNvSpPr>
          <p:nvPr/>
        </p:nvSpPr>
        <p:spPr bwMode="auto">
          <a:xfrm>
            <a:off x="1579166" y="5459984"/>
            <a:ext cx="1439863" cy="182563"/>
          </a:xfrm>
          <a:prstGeom prst="rect">
            <a:avLst/>
          </a:prstGeom>
          <a:solidFill>
            <a:srgbClr val="FFFFFF"/>
          </a:solidFill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 wrap="none" lIns="60835" tIns="30418" rIns="60835" bIns="30418" anchor="ctr"/>
          <a:lstStyle>
            <a:lvl1pPr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100">
                <a:solidFill>
                  <a:srgbClr val="000000"/>
                </a:solidFill>
                <a:latin typeface="+mn-ea"/>
                <a:ea typeface="+mn-ea"/>
              </a:rPr>
              <a:t>TCP/IP</a:t>
            </a:r>
          </a:p>
        </p:txBody>
      </p:sp>
      <p:sp>
        <p:nvSpPr>
          <p:cNvPr id="174" name="Text Box 170"/>
          <p:cNvSpPr txBox="1">
            <a:spLocks noChangeArrowheads="1"/>
          </p:cNvSpPr>
          <p:nvPr/>
        </p:nvSpPr>
        <p:spPr bwMode="auto">
          <a:xfrm>
            <a:off x="1580754" y="4164634"/>
            <a:ext cx="1430337" cy="344487"/>
          </a:xfrm>
          <a:prstGeom prst="rect">
            <a:avLst/>
          </a:prstGeom>
          <a:solidFill>
            <a:srgbClr val="333399"/>
          </a:solidFill>
          <a:ln w="12700">
            <a:solidFill>
              <a:srgbClr val="B7B7E7"/>
            </a:solidFill>
            <a:miter lim="800000"/>
            <a:headEnd/>
            <a:tailEnd/>
          </a:ln>
          <a:effectLst/>
        </p:spPr>
        <p:txBody>
          <a:bodyPr lIns="3122" tIns="1561" rIns="3122" bIns="1561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defTabSz="506413" latinLnBrk="0">
              <a:defRPr/>
            </a:pPr>
            <a:r>
              <a:rPr lang="en-US" altLang="ko-KR" sz="11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WAS</a:t>
            </a:r>
            <a:r>
              <a:rPr lang="ko-KR" altLang="en-US" sz="11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 서버</a:t>
            </a:r>
          </a:p>
        </p:txBody>
      </p:sp>
      <p:sp>
        <p:nvSpPr>
          <p:cNvPr id="176" name="Rectangle 174"/>
          <p:cNvSpPr>
            <a:spLocks noChangeArrowheads="1"/>
          </p:cNvSpPr>
          <p:nvPr/>
        </p:nvSpPr>
        <p:spPr bwMode="auto">
          <a:xfrm>
            <a:off x="1579166" y="5263134"/>
            <a:ext cx="1439863" cy="180975"/>
          </a:xfrm>
          <a:prstGeom prst="rect">
            <a:avLst/>
          </a:prstGeom>
          <a:solidFill>
            <a:srgbClr val="FFFFFF"/>
          </a:solidFill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 wrap="none" lIns="60835" tIns="30418" rIns="60835" bIns="30418" anchor="ctr"/>
          <a:lstStyle>
            <a:lvl1pPr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100">
                <a:solidFill>
                  <a:srgbClr val="000000"/>
                </a:solidFill>
                <a:latin typeface="+mn-ea"/>
                <a:ea typeface="+mn-ea"/>
              </a:rPr>
              <a:t>Windows 2008</a:t>
            </a:r>
          </a:p>
        </p:txBody>
      </p:sp>
      <p:sp>
        <p:nvSpPr>
          <p:cNvPr id="177" name="Rectangle 172"/>
          <p:cNvSpPr>
            <a:spLocks noChangeArrowheads="1"/>
          </p:cNvSpPr>
          <p:nvPr/>
        </p:nvSpPr>
        <p:spPr bwMode="auto">
          <a:xfrm>
            <a:off x="1580754" y="5048226"/>
            <a:ext cx="1439862" cy="180975"/>
          </a:xfrm>
          <a:prstGeom prst="rect">
            <a:avLst/>
          </a:prstGeom>
          <a:solidFill>
            <a:srgbClr val="FFFFFF"/>
          </a:solidFill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 wrap="none" lIns="60835" tIns="30418" rIns="60835" bIns="30418" anchor="ctr"/>
          <a:lstStyle>
            <a:lvl1pPr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Tomcat</a:t>
            </a:r>
          </a:p>
        </p:txBody>
      </p:sp>
      <p:sp>
        <p:nvSpPr>
          <p:cNvPr id="178" name="Rectangle 135"/>
          <p:cNvSpPr>
            <a:spLocks noChangeArrowheads="1"/>
          </p:cNvSpPr>
          <p:nvPr/>
        </p:nvSpPr>
        <p:spPr bwMode="auto">
          <a:xfrm>
            <a:off x="6636274" y="4984354"/>
            <a:ext cx="1146452" cy="155575"/>
          </a:xfrm>
          <a:prstGeom prst="rect">
            <a:avLst/>
          </a:prstGeom>
          <a:solidFill>
            <a:srgbClr val="FFFFFF"/>
          </a:solidFill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 wrap="none" lIns="60835" tIns="30418" rIns="60835" bIns="30418" anchor="ctr"/>
          <a:lstStyle>
            <a:lvl1pPr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Java</a:t>
            </a:r>
          </a:p>
        </p:txBody>
      </p:sp>
      <p:sp>
        <p:nvSpPr>
          <p:cNvPr id="169" name="Rectangle 172"/>
          <p:cNvSpPr>
            <a:spLocks noChangeArrowheads="1"/>
          </p:cNvSpPr>
          <p:nvPr/>
        </p:nvSpPr>
        <p:spPr bwMode="auto">
          <a:xfrm>
            <a:off x="1584648" y="4832202"/>
            <a:ext cx="1439863" cy="180975"/>
          </a:xfrm>
          <a:prstGeom prst="rect">
            <a:avLst/>
          </a:prstGeom>
          <a:solidFill>
            <a:srgbClr val="FFFFFF"/>
          </a:solidFill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 wrap="none" lIns="60835" tIns="30418" rIns="60835" bIns="30418" anchor="ctr"/>
          <a:lstStyle>
            <a:lvl1pPr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Spring Framework</a:t>
            </a:r>
          </a:p>
        </p:txBody>
      </p:sp>
      <p:sp>
        <p:nvSpPr>
          <p:cNvPr id="170" name="Rectangle 172"/>
          <p:cNvSpPr>
            <a:spLocks noChangeArrowheads="1"/>
          </p:cNvSpPr>
          <p:nvPr/>
        </p:nvSpPr>
        <p:spPr bwMode="auto">
          <a:xfrm>
            <a:off x="1584648" y="4609232"/>
            <a:ext cx="1439863" cy="180975"/>
          </a:xfrm>
          <a:prstGeom prst="rect">
            <a:avLst/>
          </a:prstGeom>
          <a:solidFill>
            <a:srgbClr val="FFFFFF"/>
          </a:solidFill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 wrap="none" lIns="60835" tIns="30418" rIns="60835" bIns="30418" anchor="ctr"/>
          <a:lstStyle>
            <a:lvl1pPr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Report Tool</a:t>
            </a:r>
          </a:p>
        </p:txBody>
      </p:sp>
      <p:sp>
        <p:nvSpPr>
          <p:cNvPr id="88" name="Rectangle 116"/>
          <p:cNvSpPr>
            <a:spLocks noChangeArrowheads="1"/>
          </p:cNvSpPr>
          <p:nvPr/>
        </p:nvSpPr>
        <p:spPr bwMode="auto">
          <a:xfrm rot="16200000">
            <a:off x="2955024" y="3878802"/>
            <a:ext cx="4572000" cy="144000"/>
          </a:xfrm>
          <a:prstGeom prst="rect">
            <a:avLst/>
          </a:prstGeom>
          <a:gradFill rotWithShape="0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5597" tIns="42798" rIns="85597" bIns="42798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 sz="1100">
              <a:latin typeface="+mn-ea"/>
              <a:ea typeface="+mn-ea"/>
            </a:endParaRPr>
          </a:p>
        </p:txBody>
      </p:sp>
      <p:sp>
        <p:nvSpPr>
          <p:cNvPr id="181" name="Rectangle 135"/>
          <p:cNvSpPr>
            <a:spLocks noChangeArrowheads="1"/>
          </p:cNvSpPr>
          <p:nvPr/>
        </p:nvSpPr>
        <p:spPr bwMode="auto">
          <a:xfrm>
            <a:off x="6636274" y="4785594"/>
            <a:ext cx="1146452" cy="155575"/>
          </a:xfrm>
          <a:prstGeom prst="rect">
            <a:avLst/>
          </a:prstGeom>
          <a:solidFill>
            <a:srgbClr val="FFFFFF"/>
          </a:solidFill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 wrap="none" lIns="60835" tIns="30418" rIns="60835" bIns="30418" anchor="ctr"/>
          <a:lstStyle>
            <a:lvl1pPr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UI tool</a:t>
            </a:r>
          </a:p>
        </p:txBody>
      </p:sp>
      <p:sp>
        <p:nvSpPr>
          <p:cNvPr id="182" name="Rectangle 135"/>
          <p:cNvSpPr>
            <a:spLocks noChangeArrowheads="1"/>
          </p:cNvSpPr>
          <p:nvPr/>
        </p:nvSpPr>
        <p:spPr bwMode="auto">
          <a:xfrm>
            <a:off x="6649160" y="4581129"/>
            <a:ext cx="1146452" cy="155575"/>
          </a:xfrm>
          <a:prstGeom prst="rect">
            <a:avLst/>
          </a:prstGeom>
          <a:solidFill>
            <a:srgbClr val="FFFFFF"/>
          </a:solidFill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 wrap="none" lIns="60835" tIns="30418" rIns="60835" bIns="30418" anchor="ctr"/>
          <a:lstStyle>
            <a:lvl1pPr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608013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Report tool</a:t>
            </a:r>
          </a:p>
        </p:txBody>
      </p:sp>
    </p:spTree>
    <p:extLst>
      <p:ext uri="{BB962C8B-B14F-4D97-AF65-F5344CB8AC3E}">
        <p14:creationId xmlns:p14="http://schemas.microsoft.com/office/powerpoint/2010/main" val="469548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7. </a:t>
            </a:r>
            <a:r>
              <a:rPr lang="ko-KR" altLang="en-US" dirty="0">
                <a:latin typeface="+mn-ea"/>
                <a:ea typeface="+mn-ea"/>
              </a:rPr>
              <a:t>프로젝트 일정</a:t>
            </a:r>
          </a:p>
        </p:txBody>
      </p:sp>
      <p:graphicFrame>
        <p:nvGraphicFramePr>
          <p:cNvPr id="67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467213"/>
              </p:ext>
            </p:extLst>
          </p:nvPr>
        </p:nvGraphicFramePr>
        <p:xfrm>
          <a:off x="639481" y="998258"/>
          <a:ext cx="8617873" cy="4797637"/>
        </p:xfrm>
        <a:graphic>
          <a:graphicData uri="http://schemas.openxmlformats.org/drawingml/2006/table">
            <a:tbl>
              <a:tblPr/>
              <a:tblGrid>
                <a:gridCol w="383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03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0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03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703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703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849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일정</a:t>
                      </a: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B637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B63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76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Event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819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그램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구현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459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H/W  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설치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80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+mn-ea"/>
                          <a:ea typeface="+mn-ea"/>
                        </a:rPr>
                        <a:t>PM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이종건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80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+mn-ea"/>
                          <a:ea typeface="+mn-ea"/>
                        </a:rPr>
                        <a:t>PL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이종혁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80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개발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TBD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80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개발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TBD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80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개발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TBD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80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+mn-ea"/>
                          <a:ea typeface="+mn-ea"/>
                        </a:rPr>
                        <a:t>PDA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TBD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8" name="AutoShape 106"/>
          <p:cNvSpPr>
            <a:spLocks noChangeArrowheads="1"/>
          </p:cNvSpPr>
          <p:nvPr/>
        </p:nvSpPr>
        <p:spPr bwMode="auto">
          <a:xfrm>
            <a:off x="1456127" y="2232778"/>
            <a:ext cx="720000" cy="360362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200" b="1" dirty="0">
                <a:latin typeface="+mn-ea"/>
                <a:ea typeface="+mn-ea"/>
              </a:rPr>
              <a:t>환경 분석</a:t>
            </a:r>
          </a:p>
        </p:txBody>
      </p:sp>
      <p:sp>
        <p:nvSpPr>
          <p:cNvPr id="69" name="AutoShape 107"/>
          <p:cNvSpPr>
            <a:spLocks noChangeArrowheads="1"/>
          </p:cNvSpPr>
          <p:nvPr/>
        </p:nvSpPr>
        <p:spPr bwMode="auto">
          <a:xfrm>
            <a:off x="8481392" y="3068960"/>
            <a:ext cx="720725" cy="360363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000" b="1" dirty="0">
                <a:latin typeface="+mn-ea"/>
                <a:ea typeface="+mn-ea"/>
              </a:rPr>
              <a:t>사용자 </a:t>
            </a:r>
            <a:endParaRPr lang="en-US" altLang="ko-KR" sz="1000" b="1" dirty="0">
              <a:latin typeface="+mn-ea"/>
              <a:ea typeface="+mn-ea"/>
            </a:endParaRPr>
          </a:p>
          <a:p>
            <a:pPr algn="ctr" eaLnBrk="1" hangingPunct="1"/>
            <a:r>
              <a:rPr lang="ko-KR" altLang="en-US" sz="1000" b="1" dirty="0">
                <a:latin typeface="+mn-ea"/>
                <a:ea typeface="+mn-ea"/>
              </a:rPr>
              <a:t>매뉴얼 작성</a:t>
            </a:r>
          </a:p>
        </p:txBody>
      </p:sp>
      <p:sp>
        <p:nvSpPr>
          <p:cNvPr id="70" name="AutoShape 116"/>
          <p:cNvSpPr>
            <a:spLocks noChangeArrowheads="1"/>
          </p:cNvSpPr>
          <p:nvPr/>
        </p:nvSpPr>
        <p:spPr bwMode="auto">
          <a:xfrm>
            <a:off x="4560880" y="2246416"/>
            <a:ext cx="3888001" cy="360363"/>
          </a:xfrm>
          <a:prstGeom prst="roundRect">
            <a:avLst>
              <a:gd name="adj" fmla="val 16667"/>
            </a:avLst>
          </a:prstGeom>
          <a:solidFill>
            <a:srgbClr val="FFC5D8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200" b="1" dirty="0">
                <a:latin typeface="+mn-ea"/>
                <a:ea typeface="+mn-ea"/>
              </a:rPr>
              <a:t>프로그램 개발 </a:t>
            </a:r>
            <a:r>
              <a:rPr lang="en-US" altLang="ko-KR" sz="1200" b="1" dirty="0">
                <a:latin typeface="+mn-ea"/>
                <a:ea typeface="+mn-ea"/>
              </a:rPr>
              <a:t>(WMS)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71" name="AutoShape 117"/>
          <p:cNvSpPr>
            <a:spLocks noChangeArrowheads="1"/>
          </p:cNvSpPr>
          <p:nvPr/>
        </p:nvSpPr>
        <p:spPr bwMode="auto">
          <a:xfrm>
            <a:off x="3013074" y="3986263"/>
            <a:ext cx="571500" cy="449262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1000" b="1" dirty="0">
                <a:latin typeface="+mn-ea"/>
                <a:ea typeface="+mn-ea"/>
              </a:rPr>
              <a:t>개발</a:t>
            </a:r>
          </a:p>
          <a:p>
            <a:pPr algn="ctr">
              <a:defRPr/>
            </a:pPr>
            <a:r>
              <a:rPr lang="ko-KR" altLang="en-US" sz="1000" b="1" dirty="0">
                <a:latin typeface="+mn-ea"/>
                <a:ea typeface="+mn-ea"/>
              </a:rPr>
              <a:t>시스템</a:t>
            </a:r>
          </a:p>
          <a:p>
            <a:pPr algn="ctr">
              <a:defRPr/>
            </a:pPr>
            <a:r>
              <a:rPr lang="ko-KR" altLang="en-US" sz="1000" b="1" dirty="0">
                <a:latin typeface="+mn-ea"/>
                <a:ea typeface="+mn-ea"/>
              </a:rPr>
              <a:t>설치</a:t>
            </a:r>
          </a:p>
        </p:txBody>
      </p:sp>
      <p:sp>
        <p:nvSpPr>
          <p:cNvPr id="72" name="AutoShape 118"/>
          <p:cNvSpPr>
            <a:spLocks noChangeArrowheads="1"/>
          </p:cNvSpPr>
          <p:nvPr/>
        </p:nvSpPr>
        <p:spPr bwMode="auto">
          <a:xfrm>
            <a:off x="3626867" y="3988803"/>
            <a:ext cx="569912" cy="44767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1000" b="1" dirty="0">
                <a:latin typeface="+mn-ea"/>
                <a:ea typeface="+mn-ea"/>
              </a:rPr>
              <a:t>개발자</a:t>
            </a:r>
          </a:p>
          <a:p>
            <a:pPr algn="ctr">
              <a:defRPr/>
            </a:pPr>
            <a:r>
              <a:rPr lang="ko-KR" altLang="en-US" sz="1000" b="1" dirty="0">
                <a:latin typeface="+mn-ea"/>
                <a:ea typeface="+mn-ea"/>
              </a:rPr>
              <a:t>환경구축</a:t>
            </a:r>
          </a:p>
        </p:txBody>
      </p:sp>
      <p:sp>
        <p:nvSpPr>
          <p:cNvPr id="76" name="AutoShape 124"/>
          <p:cNvSpPr>
            <a:spLocks noChangeArrowheads="1"/>
          </p:cNvSpPr>
          <p:nvPr/>
        </p:nvSpPr>
        <p:spPr bwMode="auto">
          <a:xfrm>
            <a:off x="2200567" y="2232778"/>
            <a:ext cx="2304257" cy="36036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200" b="1" dirty="0">
                <a:latin typeface="+mn-ea"/>
                <a:ea typeface="+mn-ea"/>
              </a:rPr>
              <a:t>시스템 설계</a:t>
            </a:r>
          </a:p>
        </p:txBody>
      </p:sp>
      <p:sp>
        <p:nvSpPr>
          <p:cNvPr id="77" name="AutoShape 126"/>
          <p:cNvSpPr>
            <a:spLocks noChangeArrowheads="1"/>
          </p:cNvSpPr>
          <p:nvPr/>
        </p:nvSpPr>
        <p:spPr bwMode="auto">
          <a:xfrm>
            <a:off x="8481392" y="3501008"/>
            <a:ext cx="720725" cy="360362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000" b="1" dirty="0">
                <a:latin typeface="+mn-ea"/>
                <a:ea typeface="+mn-ea"/>
              </a:rPr>
              <a:t>설계문서</a:t>
            </a:r>
            <a:endParaRPr lang="en-US" altLang="ko-KR" sz="1000" b="1" dirty="0">
              <a:latin typeface="+mn-ea"/>
              <a:ea typeface="+mn-ea"/>
            </a:endParaRPr>
          </a:p>
          <a:p>
            <a:pPr algn="ctr" eaLnBrk="1" hangingPunct="1"/>
            <a:r>
              <a:rPr lang="ko-KR" altLang="en-US" sz="1000" b="1" dirty="0">
                <a:latin typeface="+mn-ea"/>
                <a:ea typeface="+mn-ea"/>
              </a:rPr>
              <a:t>보완</a:t>
            </a:r>
          </a:p>
        </p:txBody>
      </p:sp>
      <p:sp>
        <p:nvSpPr>
          <p:cNvPr id="78" name="AutoShape 127"/>
          <p:cNvSpPr>
            <a:spLocks noChangeArrowheads="1"/>
          </p:cNvSpPr>
          <p:nvPr/>
        </p:nvSpPr>
        <p:spPr bwMode="auto">
          <a:xfrm>
            <a:off x="8481392" y="2636912"/>
            <a:ext cx="720725" cy="360363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000" b="1" dirty="0">
                <a:latin typeface="+mn-ea"/>
                <a:ea typeface="+mn-ea"/>
              </a:rPr>
              <a:t>통합테스트</a:t>
            </a:r>
          </a:p>
        </p:txBody>
      </p:sp>
      <p:sp>
        <p:nvSpPr>
          <p:cNvPr id="82" name="AutoShape 136"/>
          <p:cNvSpPr>
            <a:spLocks noChangeArrowheads="1"/>
          </p:cNvSpPr>
          <p:nvPr/>
        </p:nvSpPr>
        <p:spPr bwMode="auto">
          <a:xfrm>
            <a:off x="4562168" y="2639942"/>
            <a:ext cx="3884995" cy="360362"/>
          </a:xfrm>
          <a:prstGeom prst="roundRect">
            <a:avLst>
              <a:gd name="adj" fmla="val 16667"/>
            </a:avLst>
          </a:prstGeom>
          <a:solidFill>
            <a:srgbClr val="FFC5D8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200" b="1" dirty="0">
                <a:latin typeface="+mn-ea"/>
                <a:ea typeface="+mn-ea"/>
              </a:rPr>
              <a:t>프로그램 단위 테스트</a:t>
            </a:r>
          </a:p>
        </p:txBody>
      </p:sp>
      <p:sp>
        <p:nvSpPr>
          <p:cNvPr id="97" name="AutoShape 119"/>
          <p:cNvSpPr>
            <a:spLocks noChangeArrowheads="1"/>
          </p:cNvSpPr>
          <p:nvPr/>
        </p:nvSpPr>
        <p:spPr bwMode="auto">
          <a:xfrm>
            <a:off x="4589278" y="3991057"/>
            <a:ext cx="573088" cy="449263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ko-KR" sz="1000" dirty="0">
                <a:latin typeface="+mn-ea"/>
                <a:ea typeface="+mn-ea"/>
              </a:rPr>
              <a:t>PDA</a:t>
            </a:r>
          </a:p>
          <a:p>
            <a:pPr algn="ctr">
              <a:defRPr/>
            </a:pPr>
            <a:r>
              <a:rPr lang="ko-KR" altLang="en-US" sz="1000" b="1" dirty="0">
                <a:latin typeface="+mn-ea"/>
                <a:ea typeface="+mn-ea"/>
              </a:rPr>
              <a:t>개발환경</a:t>
            </a:r>
            <a:endParaRPr lang="en-US" altLang="ko-KR" sz="1000" b="1" dirty="0">
              <a:latin typeface="+mn-ea"/>
              <a:ea typeface="+mn-ea"/>
            </a:endParaRPr>
          </a:p>
          <a:p>
            <a:pPr algn="ctr">
              <a:defRPr/>
            </a:pPr>
            <a:r>
              <a:rPr lang="ko-KR" altLang="en-US" sz="1000" b="1" dirty="0">
                <a:latin typeface="+mn-ea"/>
                <a:ea typeface="+mn-ea"/>
              </a:rPr>
              <a:t>구축</a:t>
            </a:r>
          </a:p>
        </p:txBody>
      </p:sp>
      <p:sp>
        <p:nvSpPr>
          <p:cNvPr id="102" name="갈매기형 수장 101"/>
          <p:cNvSpPr/>
          <p:nvPr/>
        </p:nvSpPr>
        <p:spPr bwMode="auto">
          <a:xfrm>
            <a:off x="8471168" y="1340768"/>
            <a:ext cx="786187" cy="356113"/>
          </a:xfrm>
          <a:prstGeom prst="chevron">
            <a:avLst>
              <a:gd name="adj" fmla="val 30079"/>
            </a:avLst>
          </a:prstGeom>
          <a:solidFill>
            <a:srgbClr val="99CCFF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600" tIns="45715" rIns="3600" bIns="45715"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  <a:cs typeface="Arial" pitchFamily="34" charset="0"/>
              </a:rPr>
              <a:t>Test</a:t>
            </a:r>
          </a:p>
        </p:txBody>
      </p:sp>
      <p:sp>
        <p:nvSpPr>
          <p:cNvPr id="133" name="이등변 삼각형 132"/>
          <p:cNvSpPr/>
          <p:nvPr/>
        </p:nvSpPr>
        <p:spPr bwMode="auto">
          <a:xfrm>
            <a:off x="1424608" y="1791478"/>
            <a:ext cx="249238" cy="136525"/>
          </a:xfrm>
          <a:prstGeom prst="triangle">
            <a:avLst/>
          </a:prstGeom>
          <a:solidFill>
            <a:srgbClr val="EE2212"/>
          </a:solidFill>
          <a:ln>
            <a:solidFill>
              <a:srgbClr val="EE22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>
              <a:defRPr/>
            </a:pPr>
            <a:endParaRPr lang="ko-KR" altLang="en-US" dirty="0">
              <a:latin typeface="+mn-ea"/>
              <a:cs typeface="Arial" pitchFamily="34" charset="0"/>
            </a:endParaRPr>
          </a:p>
        </p:txBody>
      </p:sp>
      <p:sp>
        <p:nvSpPr>
          <p:cNvPr id="134" name="TextBox 101"/>
          <p:cNvSpPr txBox="1">
            <a:spLocks noChangeArrowheads="1"/>
          </p:cNvSpPr>
          <p:nvPr/>
        </p:nvSpPr>
        <p:spPr bwMode="auto">
          <a:xfrm>
            <a:off x="1341156" y="1970865"/>
            <a:ext cx="6778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5" rIns="91430" bIns="45715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000" b="1" dirty="0">
                <a:latin typeface="+mn-ea"/>
                <a:ea typeface="+mn-ea"/>
              </a:rPr>
              <a:t>Kick Off</a:t>
            </a:r>
            <a:endParaRPr lang="ko-KR" altLang="en-US" sz="1000" b="1" dirty="0">
              <a:latin typeface="+mn-ea"/>
              <a:ea typeface="+mn-ea"/>
            </a:endParaRPr>
          </a:p>
        </p:txBody>
      </p:sp>
      <p:sp>
        <p:nvSpPr>
          <p:cNvPr id="135" name="이등변 삼각형 134"/>
          <p:cNvSpPr/>
          <p:nvPr/>
        </p:nvSpPr>
        <p:spPr bwMode="auto">
          <a:xfrm>
            <a:off x="8969320" y="1791478"/>
            <a:ext cx="250825" cy="136525"/>
          </a:xfrm>
          <a:prstGeom prst="triangle">
            <a:avLst/>
          </a:prstGeom>
          <a:solidFill>
            <a:srgbClr val="EE2212"/>
          </a:solidFill>
          <a:ln>
            <a:solidFill>
              <a:srgbClr val="EE22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>
              <a:defRPr/>
            </a:pPr>
            <a:endParaRPr lang="ko-KR" altLang="en-US" dirty="0">
              <a:latin typeface="+mn-ea"/>
              <a:cs typeface="Arial" pitchFamily="34" charset="0"/>
            </a:endParaRPr>
          </a:p>
        </p:txBody>
      </p:sp>
      <p:sp>
        <p:nvSpPr>
          <p:cNvPr id="136" name="TextBox 107"/>
          <p:cNvSpPr txBox="1">
            <a:spLocks noChangeArrowheads="1"/>
          </p:cNvSpPr>
          <p:nvPr/>
        </p:nvSpPr>
        <p:spPr bwMode="auto">
          <a:xfrm>
            <a:off x="8121352" y="1970865"/>
            <a:ext cx="1224136" cy="246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0" tIns="45715" rIns="91430" bIns="45715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lang="ko-KR" altLang="en-US" sz="1000" b="1" dirty="0">
                <a:latin typeface="+mn-ea"/>
                <a:ea typeface="+mn-ea"/>
              </a:rPr>
              <a:t>프로젝트종료</a:t>
            </a:r>
          </a:p>
        </p:txBody>
      </p:sp>
      <p:sp>
        <p:nvSpPr>
          <p:cNvPr id="139" name="이등변 삼각형 138"/>
          <p:cNvSpPr/>
          <p:nvPr/>
        </p:nvSpPr>
        <p:spPr bwMode="auto">
          <a:xfrm>
            <a:off x="4470524" y="1791478"/>
            <a:ext cx="250825" cy="136525"/>
          </a:xfrm>
          <a:prstGeom prst="triangle">
            <a:avLst/>
          </a:prstGeom>
          <a:solidFill>
            <a:srgbClr val="EE2212"/>
          </a:solidFill>
          <a:ln>
            <a:solidFill>
              <a:srgbClr val="EE22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>
              <a:defRPr/>
            </a:pPr>
            <a:endParaRPr lang="ko-KR" altLang="en-US" dirty="0">
              <a:latin typeface="+mn-ea"/>
              <a:cs typeface="Arial" pitchFamily="34" charset="0"/>
            </a:endParaRPr>
          </a:p>
        </p:txBody>
      </p:sp>
      <p:sp>
        <p:nvSpPr>
          <p:cNvPr id="140" name="TextBox 40"/>
          <p:cNvSpPr txBox="1">
            <a:spLocks noChangeArrowheads="1"/>
          </p:cNvSpPr>
          <p:nvPr/>
        </p:nvSpPr>
        <p:spPr bwMode="auto">
          <a:xfrm>
            <a:off x="4104265" y="1969278"/>
            <a:ext cx="998972" cy="246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5" rIns="91430" bIns="45715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000" b="1" dirty="0">
                <a:latin typeface="+mn-ea"/>
                <a:ea typeface="+mn-ea"/>
              </a:rPr>
              <a:t>설계 중간보고</a:t>
            </a:r>
          </a:p>
        </p:txBody>
      </p:sp>
      <p:sp>
        <p:nvSpPr>
          <p:cNvPr id="147" name="갈매기형 수장 146"/>
          <p:cNvSpPr/>
          <p:nvPr/>
        </p:nvSpPr>
        <p:spPr bwMode="auto">
          <a:xfrm>
            <a:off x="4465787" y="1340768"/>
            <a:ext cx="4087612" cy="356113"/>
          </a:xfrm>
          <a:prstGeom prst="chevron">
            <a:avLst>
              <a:gd name="adj" fmla="val 30079"/>
            </a:avLst>
          </a:prstGeom>
          <a:solidFill>
            <a:srgbClr val="FFC5D8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600" tIns="45715" rIns="3600" bIns="45715"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Implementation</a:t>
            </a:r>
            <a:endParaRPr lang="ko-KR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8" name="갈매기형 수장 147"/>
          <p:cNvSpPr/>
          <p:nvPr/>
        </p:nvSpPr>
        <p:spPr bwMode="auto">
          <a:xfrm>
            <a:off x="2128561" y="1340768"/>
            <a:ext cx="2432320" cy="356113"/>
          </a:xfrm>
          <a:prstGeom prst="chevron">
            <a:avLst>
              <a:gd name="adj" fmla="val 30079"/>
            </a:avLst>
          </a:prstGeom>
          <a:solidFill>
            <a:srgbClr val="FFFF99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600" tIns="45715" rIns="3600" bIns="45715"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  <a:cs typeface="Arial" pitchFamily="34" charset="0"/>
              </a:rPr>
              <a:t>Design</a:t>
            </a:r>
            <a:endParaRPr lang="ko-KR" altLang="en-US" b="1" dirty="0">
              <a:solidFill>
                <a:schemeClr val="tx1"/>
              </a:solidFill>
              <a:latin typeface="+mn-ea"/>
              <a:cs typeface="Arial" pitchFamily="34" charset="0"/>
            </a:endParaRPr>
          </a:p>
        </p:txBody>
      </p:sp>
      <p:sp>
        <p:nvSpPr>
          <p:cNvPr id="149" name="오각형 148"/>
          <p:cNvSpPr/>
          <p:nvPr/>
        </p:nvSpPr>
        <p:spPr bwMode="auto">
          <a:xfrm>
            <a:off x="1447519" y="1340768"/>
            <a:ext cx="761611" cy="356113"/>
          </a:xfrm>
          <a:prstGeom prst="homePlate">
            <a:avLst>
              <a:gd name="adj" fmla="val 30068"/>
            </a:avLst>
          </a:prstGeom>
          <a:solidFill>
            <a:srgbClr val="FFCC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600" tIns="45715" rIns="3600" bIns="45715"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Analyze</a:t>
            </a:r>
          </a:p>
        </p:txBody>
      </p:sp>
      <p:sp>
        <p:nvSpPr>
          <p:cNvPr id="154" name="AutoShape 136"/>
          <p:cNvSpPr>
            <a:spLocks noChangeArrowheads="1"/>
          </p:cNvSpPr>
          <p:nvPr/>
        </p:nvSpPr>
        <p:spPr bwMode="auto">
          <a:xfrm>
            <a:off x="4560880" y="3501008"/>
            <a:ext cx="3888002" cy="358775"/>
          </a:xfrm>
          <a:prstGeom prst="roundRect">
            <a:avLst>
              <a:gd name="adj" fmla="val 16667"/>
            </a:avLst>
          </a:prstGeom>
          <a:solidFill>
            <a:srgbClr val="FFC5D8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200" b="1" dirty="0">
                <a:latin typeface="+mn-ea"/>
                <a:ea typeface="+mn-ea"/>
              </a:rPr>
              <a:t>인터페이스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개발</a:t>
            </a:r>
            <a:r>
              <a:rPr lang="en-US" altLang="ko-KR" sz="1200" b="1" dirty="0">
                <a:latin typeface="+mn-ea"/>
                <a:ea typeface="+mn-ea"/>
              </a:rPr>
              <a:t>/</a:t>
            </a:r>
            <a:r>
              <a:rPr lang="ko-KR" altLang="en-US" sz="1200" b="1" dirty="0">
                <a:latin typeface="+mn-ea"/>
                <a:ea typeface="+mn-ea"/>
              </a:rPr>
              <a:t>단위테스트</a:t>
            </a:r>
            <a:endParaRPr lang="en-US" altLang="ko-KR" sz="1200" b="1" dirty="0">
              <a:latin typeface="+mn-ea"/>
              <a:ea typeface="+mn-ea"/>
            </a:endParaRPr>
          </a:p>
        </p:txBody>
      </p:sp>
      <p:sp>
        <p:nvSpPr>
          <p:cNvPr id="155" name="AutoShape 136"/>
          <p:cNvSpPr>
            <a:spLocks noChangeArrowheads="1"/>
          </p:cNvSpPr>
          <p:nvPr/>
        </p:nvSpPr>
        <p:spPr bwMode="auto">
          <a:xfrm>
            <a:off x="3716080" y="3500686"/>
            <a:ext cx="793026" cy="36036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200" b="1" dirty="0">
                <a:latin typeface="+mn-ea"/>
                <a:ea typeface="+mn-ea"/>
              </a:rPr>
              <a:t>인터페이스</a:t>
            </a:r>
            <a:endParaRPr lang="en-US" altLang="ko-KR" sz="1200" b="1" dirty="0">
              <a:latin typeface="+mn-ea"/>
              <a:ea typeface="+mn-ea"/>
            </a:endParaRPr>
          </a:p>
          <a:p>
            <a:pPr algn="ctr" eaLnBrk="1" hangingPunct="1"/>
            <a:r>
              <a:rPr lang="ko-KR" altLang="en-US" sz="1200" b="1" dirty="0">
                <a:latin typeface="+mn-ea"/>
                <a:ea typeface="+mn-ea"/>
              </a:rPr>
              <a:t>설계</a:t>
            </a:r>
          </a:p>
        </p:txBody>
      </p:sp>
      <p:sp>
        <p:nvSpPr>
          <p:cNvPr id="156" name="AutoShape 124"/>
          <p:cNvSpPr>
            <a:spLocks noChangeArrowheads="1"/>
          </p:cNvSpPr>
          <p:nvPr/>
        </p:nvSpPr>
        <p:spPr bwMode="auto">
          <a:xfrm>
            <a:off x="4570230" y="3076775"/>
            <a:ext cx="792000" cy="36036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200" b="1" dirty="0">
                <a:latin typeface="+mn-ea"/>
                <a:ea typeface="+mn-ea"/>
              </a:rPr>
              <a:t>PDA</a:t>
            </a:r>
            <a:r>
              <a:rPr lang="ko-KR" altLang="en-US" sz="1200" b="1" dirty="0">
                <a:latin typeface="+mn-ea"/>
                <a:ea typeface="+mn-ea"/>
              </a:rPr>
              <a:t> 설계</a:t>
            </a:r>
          </a:p>
        </p:txBody>
      </p:sp>
      <p:sp>
        <p:nvSpPr>
          <p:cNvPr id="157" name="AutoShape 116"/>
          <p:cNvSpPr>
            <a:spLocks noChangeArrowheads="1"/>
          </p:cNvSpPr>
          <p:nvPr/>
        </p:nvSpPr>
        <p:spPr bwMode="auto">
          <a:xfrm>
            <a:off x="5423162" y="3068960"/>
            <a:ext cx="3025719" cy="360363"/>
          </a:xfrm>
          <a:prstGeom prst="roundRect">
            <a:avLst>
              <a:gd name="adj" fmla="val 16667"/>
            </a:avLst>
          </a:prstGeom>
          <a:solidFill>
            <a:srgbClr val="FFC5D8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200" b="1" dirty="0">
                <a:latin typeface="+mn-ea"/>
                <a:ea typeface="+mn-ea"/>
              </a:rPr>
              <a:t>PDA </a:t>
            </a:r>
            <a:r>
              <a:rPr lang="ko-KR" altLang="en-US" sz="1200" b="1" dirty="0">
                <a:latin typeface="+mn-ea"/>
                <a:ea typeface="+mn-ea"/>
              </a:rPr>
              <a:t>개발</a:t>
            </a:r>
            <a:r>
              <a:rPr lang="en-US" altLang="ko-KR" sz="1200" b="1" dirty="0">
                <a:latin typeface="+mn-ea"/>
                <a:ea typeface="+mn-ea"/>
              </a:rPr>
              <a:t>/</a:t>
            </a:r>
            <a:r>
              <a:rPr lang="ko-KR" altLang="en-US" sz="1200" b="1" dirty="0">
                <a:latin typeface="+mn-ea"/>
                <a:ea typeface="+mn-ea"/>
              </a:rPr>
              <a:t>단위테스트</a:t>
            </a: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1424608" y="4581128"/>
            <a:ext cx="7832746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1431403" y="4805536"/>
            <a:ext cx="7832746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3800872" y="5013176"/>
            <a:ext cx="5463277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4537078" y="5229200"/>
            <a:ext cx="4727071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4537078" y="5464274"/>
            <a:ext cx="4716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4538430" y="5680298"/>
            <a:ext cx="4716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011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19439</TotalTime>
  <Words>947</Words>
  <Application>Microsoft Office PowerPoint</Application>
  <PresentationFormat>A4 용지(210x297mm)</PresentationFormat>
  <Paragraphs>480</Paragraphs>
  <Slides>13</Slides>
  <Notes>3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Impact</vt:lpstr>
      <vt:lpstr>Calibri</vt:lpstr>
      <vt:lpstr>Wingdings</vt:lpstr>
      <vt:lpstr>굴림</vt:lpstr>
      <vt:lpstr>맑은 고딕</vt:lpstr>
      <vt:lpstr>Arial</vt:lpstr>
      <vt:lpstr>HY헤드라인M</vt:lpstr>
      <vt:lpstr>Office 테마</vt:lpstr>
      <vt:lpstr>Image</vt:lpstr>
      <vt:lpstr>Paragon™ WMS 개발 계획</vt:lpstr>
      <vt:lpstr>Agenda</vt:lpstr>
      <vt:lpstr>1. WMS 개발 배경 및 목표</vt:lpstr>
      <vt:lpstr>2. WMS 개발 방안</vt:lpstr>
      <vt:lpstr>3. WMS 중점 기능</vt:lpstr>
      <vt:lpstr>4. WMS 개념도</vt:lpstr>
      <vt:lpstr>5. WMS 모듈 구성도</vt:lpstr>
      <vt:lpstr>6. S/W 구성도</vt:lpstr>
      <vt:lpstr>7. 프로젝트 일정</vt:lpstr>
      <vt:lpstr>8. 조직도</vt:lpstr>
      <vt:lpstr>9. 인력 투입계획</vt:lpstr>
      <vt:lpstr>10. 표준산출물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jklee</dc:creator>
  <cp:lastModifiedBy>jklee</cp:lastModifiedBy>
  <cp:revision>891</cp:revision>
  <cp:lastPrinted>2016-09-28T07:02:22Z</cp:lastPrinted>
  <dcterms:created xsi:type="dcterms:W3CDTF">2012-09-18T14:42:59Z</dcterms:created>
  <dcterms:modified xsi:type="dcterms:W3CDTF">2016-09-28T07:23:11Z</dcterms:modified>
</cp:coreProperties>
</file>