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0" r:id="rId3"/>
    <p:sldId id="281" r:id="rId4"/>
    <p:sldId id="282" r:id="rId5"/>
    <p:sldId id="288" r:id="rId6"/>
    <p:sldId id="287" r:id="rId7"/>
    <p:sldId id="289" r:id="rId8"/>
    <p:sldId id="286" r:id="rId9"/>
    <p:sldId id="290" r:id="rId10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8D3"/>
    <a:srgbClr val="CCFF66"/>
    <a:srgbClr val="538ED5"/>
    <a:srgbClr val="B2B2B2"/>
    <a:srgbClr val="D7DACC"/>
    <a:srgbClr val="EAEAEA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3623" autoAdjust="0"/>
  </p:normalViewPr>
  <p:slideViewPr>
    <p:cSldViewPr>
      <p:cViewPr varScale="1">
        <p:scale>
          <a:sx n="94" d="100"/>
          <a:sy n="94" d="100"/>
        </p:scale>
        <p:origin x="162" y="78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8BD0B22-4EC5-423E-A916-AFE44E3ED482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09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altLang="ko-KR" noProof="0" dirty="0"/>
          </a:p>
          <a:p>
            <a:pPr lvl="4"/>
            <a:endParaRPr lang="ko-KR" altLang="en-US" noProof="0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920939A-743F-4657-8D53-EE0E60A2DD67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844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7063432-DECB-4260-847A-1DFDEBE7BF3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6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791BFFA-D059-406F-AA7F-0B604DD1B9E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5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885B3F8-27F3-47EB-8CB8-CDE6DDD449E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8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468097-ED2E-4681-921E-5CA54B66B80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7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CBA7BD5-0026-4B3C-8BFE-FE8058180C4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9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93A7984-F56D-4084-9E97-15A096E8777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1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4D3CA5-A266-4A84-B71A-D58FAECC8E8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8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4BDBA69-5813-4B92-967A-31E60F0AF1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4D3CA5-A266-4A84-B71A-D58FAECC8E8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46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73684"/>
              </p:ext>
            </p:extLst>
          </p:nvPr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9" name="Text Box 162"/>
          <p:cNvSpPr txBox="1">
            <a:spLocks noChangeArrowheads="1"/>
          </p:cNvSpPr>
          <p:nvPr userDrawn="1"/>
        </p:nvSpPr>
        <p:spPr bwMode="auto">
          <a:xfrm>
            <a:off x="6865938" y="261938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ko-KR" altLang="ko-KR" sz="900" b="1">
              <a:solidFill>
                <a:srgbClr val="777777"/>
              </a:solidFill>
              <a:latin typeface="+mn-ea"/>
              <a:ea typeface="+mn-ea"/>
            </a:endParaRPr>
          </a:p>
        </p:txBody>
      </p:sp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D3000_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D3220_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화면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UI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8857"/>
              </p:ext>
            </p:extLst>
          </p:nvPr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0407E5E7-739D-4DA0-94E8-331A44DE9A48}" type="slidenum">
              <a:rPr lang="ko-KR" altLang="en-US" sz="900" b="1" smtClean="0">
                <a:solidFill>
                  <a:srgbClr val="7F7F7F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 sz="900" b="1">
              <a:solidFill>
                <a:srgbClr val="7F7F7F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운영규칙등록</a:t>
            </a:r>
          </a:p>
        </p:txBody>
      </p:sp>
      <p:sp>
        <p:nvSpPr>
          <p:cNvPr id="416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6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aphicFrame>
        <p:nvGraphicFramePr>
          <p:cNvPr id="4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48761"/>
              </p:ext>
            </p:extLst>
          </p:nvPr>
        </p:nvGraphicFramePr>
        <p:xfrm>
          <a:off x="355600" y="1960563"/>
          <a:ext cx="4813300" cy="1714504"/>
        </p:xfrm>
        <a:graphic>
          <a:graphicData uri="http://schemas.openxmlformats.org/drawingml/2006/table">
            <a:tbl>
              <a:tblPr/>
              <a:tblGrid>
                <a:gridCol w="33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운영규칙구분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운영규칙코드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운영규칙명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로케이션추천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로케이션추천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가용재고 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부족시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배분 순위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√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긴급보충여부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직사각형 54"/>
          <p:cNvSpPr>
            <a:spLocks noChangeArrowheads="1"/>
          </p:cNvSpPr>
          <p:nvPr/>
        </p:nvSpPr>
        <p:spPr bwMode="auto">
          <a:xfrm>
            <a:off x="309563" y="1852612"/>
            <a:ext cx="9215437" cy="258449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55"/>
          <p:cNvSpPr txBox="1">
            <a:spLocks noChangeArrowheads="1"/>
          </p:cNvSpPr>
          <p:nvPr/>
        </p:nvSpPr>
        <p:spPr bwMode="auto">
          <a:xfrm>
            <a:off x="381000" y="172878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운영규칙등록</a:t>
            </a:r>
          </a:p>
        </p:txBody>
      </p:sp>
      <p:sp>
        <p:nvSpPr>
          <p:cNvPr id="51" name="TextBox 65"/>
          <p:cNvSpPr txBox="1">
            <a:spLocks noChangeArrowheads="1"/>
          </p:cNvSpPr>
          <p:nvPr/>
        </p:nvSpPr>
        <p:spPr bwMode="auto">
          <a:xfrm>
            <a:off x="349250" y="1312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운영규칙구분</a:t>
            </a:r>
          </a:p>
        </p:txBody>
      </p:sp>
      <p:sp>
        <p:nvSpPr>
          <p:cNvPr id="52" name="직사각형 66"/>
          <p:cNvSpPr>
            <a:spLocks noChangeArrowheads="1"/>
          </p:cNvSpPr>
          <p:nvPr/>
        </p:nvSpPr>
        <p:spPr bwMode="auto">
          <a:xfrm>
            <a:off x="1252538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1"/>
          <p:cNvSpPr>
            <a:spLocks noChangeArrowheads="1"/>
          </p:cNvSpPr>
          <p:nvPr/>
        </p:nvSpPr>
        <p:spPr bwMode="auto">
          <a:xfrm>
            <a:off x="8488363" y="15954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54" name="직사각형 51"/>
          <p:cNvSpPr>
            <a:spLocks noChangeArrowheads="1"/>
          </p:cNvSpPr>
          <p:nvPr/>
        </p:nvSpPr>
        <p:spPr bwMode="auto">
          <a:xfrm>
            <a:off x="6856413" y="15954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5" name="직사각형 48"/>
          <p:cNvSpPr>
            <a:spLocks noChangeArrowheads="1"/>
          </p:cNvSpPr>
          <p:nvPr/>
        </p:nvSpPr>
        <p:spPr bwMode="auto">
          <a:xfrm>
            <a:off x="2289175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1"/>
          <p:cNvSpPr>
            <a:spLocks noChangeArrowheads="1"/>
          </p:cNvSpPr>
          <p:nvPr/>
        </p:nvSpPr>
        <p:spPr bwMode="auto">
          <a:xfrm>
            <a:off x="7402513" y="15954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57" name="직사각형 51"/>
          <p:cNvSpPr>
            <a:spLocks noChangeArrowheads="1"/>
          </p:cNvSpPr>
          <p:nvPr/>
        </p:nvSpPr>
        <p:spPr bwMode="auto">
          <a:xfrm>
            <a:off x="7948613" y="15954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58" name="직사각형 51"/>
          <p:cNvSpPr>
            <a:spLocks noChangeArrowheads="1"/>
          </p:cNvSpPr>
          <p:nvPr/>
        </p:nvSpPr>
        <p:spPr bwMode="auto">
          <a:xfrm>
            <a:off x="9026525" y="15954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95380"/>
              </p:ext>
            </p:extLst>
          </p:nvPr>
        </p:nvGraphicFramePr>
        <p:xfrm>
          <a:off x="358775" y="4945063"/>
          <a:ext cx="4090168" cy="642936"/>
        </p:xfrm>
        <a:graphic>
          <a:graphicData uri="http://schemas.openxmlformats.org/drawingml/2006/table">
            <a:tbl>
              <a:tblPr/>
              <a:tblGrid>
                <a:gridCol w="335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규칙코드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규칙명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기본규칙여부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√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미생성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직사각형 33"/>
          <p:cNvSpPr>
            <a:spLocks noChangeArrowheads="1"/>
          </p:cNvSpPr>
          <p:nvPr/>
        </p:nvSpPr>
        <p:spPr bwMode="auto">
          <a:xfrm>
            <a:off x="2106613" y="12985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3" name="직사각형 54"/>
          <p:cNvSpPr>
            <a:spLocks noChangeArrowheads="1"/>
          </p:cNvSpPr>
          <p:nvPr/>
        </p:nvSpPr>
        <p:spPr bwMode="auto">
          <a:xfrm>
            <a:off x="301625" y="4841874"/>
            <a:ext cx="9215438" cy="146744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55"/>
          <p:cNvSpPr txBox="1">
            <a:spLocks noChangeArrowheads="1"/>
          </p:cNvSpPr>
          <p:nvPr/>
        </p:nvSpPr>
        <p:spPr bwMode="auto">
          <a:xfrm>
            <a:off x="373063" y="4718050"/>
            <a:ext cx="928687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운영규칙상세</a:t>
            </a:r>
          </a:p>
        </p:txBody>
      </p:sp>
      <p:sp>
        <p:nvSpPr>
          <p:cNvPr id="85" name="직사각형 51"/>
          <p:cNvSpPr>
            <a:spLocks noChangeArrowheads="1"/>
          </p:cNvSpPr>
          <p:nvPr/>
        </p:nvSpPr>
        <p:spPr bwMode="auto">
          <a:xfrm>
            <a:off x="8488363" y="46037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86" name="직사각형 51"/>
          <p:cNvSpPr>
            <a:spLocks noChangeArrowheads="1"/>
          </p:cNvSpPr>
          <p:nvPr/>
        </p:nvSpPr>
        <p:spPr bwMode="auto">
          <a:xfrm>
            <a:off x="6856413" y="46037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7" name="직사각형 51"/>
          <p:cNvSpPr>
            <a:spLocks noChangeArrowheads="1"/>
          </p:cNvSpPr>
          <p:nvPr/>
        </p:nvSpPr>
        <p:spPr bwMode="auto">
          <a:xfrm>
            <a:off x="7402513" y="46037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88" name="직사각형 51"/>
          <p:cNvSpPr>
            <a:spLocks noChangeArrowheads="1"/>
          </p:cNvSpPr>
          <p:nvPr/>
        </p:nvSpPr>
        <p:spPr bwMode="auto">
          <a:xfrm>
            <a:off x="7948613" y="46037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9" name="직사각형 51"/>
          <p:cNvSpPr>
            <a:spLocks noChangeArrowheads="1"/>
          </p:cNvSpPr>
          <p:nvPr/>
        </p:nvSpPr>
        <p:spPr bwMode="auto">
          <a:xfrm>
            <a:off x="9026525" y="46037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고객별 운영규칙 설정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93183"/>
              </p:ext>
            </p:extLst>
          </p:nvPr>
        </p:nvGraphicFramePr>
        <p:xfrm>
          <a:off x="355600" y="2195513"/>
          <a:ext cx="8701088" cy="1928808"/>
        </p:xfrm>
        <a:graphic>
          <a:graphicData uri="http://schemas.openxmlformats.org/drawingml/2006/table">
            <a:tbl>
              <a:tblPr/>
              <a:tblGrid>
                <a:gridCol w="44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4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4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30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운영규칙구분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운영규칙코드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운영규칙명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규칙코드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기본규칙여부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적치전략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기본전략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적치전략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할당전략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기본할당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 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부족시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배분 순위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전표순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긴급보충여부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미생성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긴급보충여부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긴급보충시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자동 확정 여부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긴급보충시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자동 확정 여부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미확정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46" name="직사각형 54"/>
          <p:cNvSpPr>
            <a:spLocks noChangeArrowheads="1"/>
          </p:cNvSpPr>
          <p:nvPr/>
        </p:nvSpPr>
        <p:spPr bwMode="auto">
          <a:xfrm>
            <a:off x="309563" y="2087563"/>
            <a:ext cx="9215437" cy="422175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7" name="TextBox 55"/>
          <p:cNvSpPr txBox="1">
            <a:spLocks noChangeArrowheads="1"/>
          </p:cNvSpPr>
          <p:nvPr/>
        </p:nvSpPr>
        <p:spPr bwMode="auto">
          <a:xfrm>
            <a:off x="381000" y="1963738"/>
            <a:ext cx="1331913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고객별 운영규칙 관리</a:t>
            </a:r>
          </a:p>
        </p:txBody>
      </p:sp>
      <p:sp>
        <p:nvSpPr>
          <p:cNvPr id="6248" name="TextBox 65"/>
          <p:cNvSpPr txBox="1">
            <a:spLocks noChangeArrowheads="1"/>
          </p:cNvSpPr>
          <p:nvPr/>
        </p:nvSpPr>
        <p:spPr bwMode="auto">
          <a:xfrm>
            <a:off x="207963" y="1312863"/>
            <a:ext cx="728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6249" name="직사각형 66"/>
          <p:cNvSpPr>
            <a:spLocks noChangeArrowheads="1"/>
          </p:cNvSpPr>
          <p:nvPr/>
        </p:nvSpPr>
        <p:spPr bwMode="auto">
          <a:xfrm>
            <a:off x="968375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1" name="직사각형 51"/>
          <p:cNvSpPr>
            <a:spLocks noChangeArrowheads="1"/>
          </p:cNvSpPr>
          <p:nvPr/>
        </p:nvSpPr>
        <p:spPr bwMode="auto">
          <a:xfrm>
            <a:off x="7774831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625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25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6254" name="직사각형 48"/>
          <p:cNvSpPr>
            <a:spLocks noChangeArrowheads="1"/>
          </p:cNvSpPr>
          <p:nvPr/>
        </p:nvSpPr>
        <p:spPr bwMode="auto">
          <a:xfrm>
            <a:off x="2005013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6" name="직사각형 51"/>
          <p:cNvSpPr>
            <a:spLocks noChangeArrowheads="1"/>
          </p:cNvSpPr>
          <p:nvPr/>
        </p:nvSpPr>
        <p:spPr bwMode="auto">
          <a:xfrm>
            <a:off x="8422903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257" name="직사각형 51"/>
          <p:cNvSpPr>
            <a:spLocks noChangeArrowheads="1"/>
          </p:cNvSpPr>
          <p:nvPr/>
        </p:nvSpPr>
        <p:spPr bwMode="auto">
          <a:xfrm>
            <a:off x="9026525" y="18303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6270" name="직사각형 66"/>
          <p:cNvSpPr>
            <a:spLocks noChangeArrowheads="1"/>
          </p:cNvSpPr>
          <p:nvPr/>
        </p:nvSpPr>
        <p:spPr bwMode="auto">
          <a:xfrm>
            <a:off x="2184400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7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27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27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7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전략설정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속성전략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93700" y="1985963"/>
          <a:ext cx="4526587" cy="428626"/>
        </p:xfrm>
        <a:graphic>
          <a:graphicData uri="http://schemas.openxmlformats.org/drawingml/2006/table">
            <a:tbl>
              <a:tblPr/>
              <a:tblGrid>
                <a:gridCol w="26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전략코드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BASIC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번호생성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15" name="직사각형 54"/>
          <p:cNvSpPr>
            <a:spLocks noChangeArrowheads="1"/>
          </p:cNvSpPr>
          <p:nvPr/>
        </p:nvSpPr>
        <p:spPr bwMode="auto">
          <a:xfrm>
            <a:off x="309563" y="1878013"/>
            <a:ext cx="9215437" cy="5969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6" name="TextBox 55"/>
          <p:cNvSpPr txBox="1">
            <a:spLocks noChangeArrowheads="1"/>
          </p:cNvSpPr>
          <p:nvPr/>
        </p:nvSpPr>
        <p:spPr bwMode="auto">
          <a:xfrm>
            <a:off x="381000" y="175418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생성전략</a:t>
            </a:r>
          </a:p>
        </p:txBody>
      </p:sp>
      <p:sp>
        <p:nvSpPr>
          <p:cNvPr id="8217" name="TextBox 65"/>
          <p:cNvSpPr txBox="1">
            <a:spLocks noChangeArrowheads="1"/>
          </p:cNvSpPr>
          <p:nvPr/>
        </p:nvSpPr>
        <p:spPr bwMode="auto">
          <a:xfrm>
            <a:off x="360363" y="1304925"/>
            <a:ext cx="7286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전략코드</a:t>
            </a:r>
          </a:p>
        </p:txBody>
      </p:sp>
      <p:sp>
        <p:nvSpPr>
          <p:cNvPr id="8218" name="직사각형 66"/>
          <p:cNvSpPr>
            <a:spLocks noChangeArrowheads="1"/>
          </p:cNvSpPr>
          <p:nvPr/>
        </p:nvSpPr>
        <p:spPr bwMode="auto">
          <a:xfrm>
            <a:off x="1120775" y="12874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9" name="직사각형 51"/>
          <p:cNvSpPr>
            <a:spLocks noChangeArrowheads="1"/>
          </p:cNvSpPr>
          <p:nvPr/>
        </p:nvSpPr>
        <p:spPr bwMode="auto">
          <a:xfrm>
            <a:off x="8488363" y="1620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8220" name="직사각형 51"/>
          <p:cNvSpPr>
            <a:spLocks noChangeArrowheads="1"/>
          </p:cNvSpPr>
          <p:nvPr/>
        </p:nvSpPr>
        <p:spPr bwMode="auto">
          <a:xfrm>
            <a:off x="6856413" y="1620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22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822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8223" name="TextBox 65"/>
          <p:cNvSpPr txBox="1">
            <a:spLocks noChangeArrowheads="1"/>
          </p:cNvSpPr>
          <p:nvPr/>
        </p:nvSpPr>
        <p:spPr bwMode="auto">
          <a:xfrm>
            <a:off x="3354388" y="1304925"/>
            <a:ext cx="9604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전략명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4" name="직사각형 66"/>
          <p:cNvSpPr>
            <a:spLocks noChangeArrowheads="1"/>
          </p:cNvSpPr>
          <p:nvPr/>
        </p:nvSpPr>
        <p:spPr bwMode="auto">
          <a:xfrm>
            <a:off x="4313238" y="12874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5" name="직사각형 51"/>
          <p:cNvSpPr>
            <a:spLocks noChangeArrowheads="1"/>
          </p:cNvSpPr>
          <p:nvPr/>
        </p:nvSpPr>
        <p:spPr bwMode="auto">
          <a:xfrm>
            <a:off x="7402513" y="1620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8226" name="직사각형 51"/>
          <p:cNvSpPr>
            <a:spLocks noChangeArrowheads="1"/>
          </p:cNvSpPr>
          <p:nvPr/>
        </p:nvSpPr>
        <p:spPr bwMode="auto">
          <a:xfrm>
            <a:off x="7948613" y="1620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227" name="직사각형 51"/>
          <p:cNvSpPr>
            <a:spLocks noChangeArrowheads="1"/>
          </p:cNvSpPr>
          <p:nvPr/>
        </p:nvSpPr>
        <p:spPr bwMode="auto">
          <a:xfrm>
            <a:off x="9026525" y="1620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8234" name="직사각형 54"/>
          <p:cNvSpPr>
            <a:spLocks noChangeArrowheads="1"/>
          </p:cNvSpPr>
          <p:nvPr/>
        </p:nvSpPr>
        <p:spPr bwMode="auto">
          <a:xfrm>
            <a:off x="309563" y="2865438"/>
            <a:ext cx="9215437" cy="344388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91831"/>
              </p:ext>
            </p:extLst>
          </p:nvPr>
        </p:nvGraphicFramePr>
        <p:xfrm>
          <a:off x="404813" y="2989263"/>
          <a:ext cx="5508625" cy="2576505"/>
        </p:xfrm>
        <a:graphic>
          <a:graphicData uri="http://schemas.openxmlformats.org/drawingml/2006/table">
            <a:tbl>
              <a:tblPr/>
              <a:tblGrid>
                <a:gridCol w="4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물류센터코드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 코드가 다르면 신규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고객사코드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다르면 신규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입고번호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315" name="TextBox 55"/>
          <p:cNvSpPr txBox="1">
            <a:spLocks noChangeArrowheads="1"/>
          </p:cNvSpPr>
          <p:nvPr/>
        </p:nvSpPr>
        <p:spPr bwMode="auto">
          <a:xfrm>
            <a:off x="381000" y="2720975"/>
            <a:ext cx="928688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6" name="직사각형 51"/>
          <p:cNvSpPr>
            <a:spLocks noChangeArrowheads="1"/>
          </p:cNvSpPr>
          <p:nvPr/>
        </p:nvSpPr>
        <p:spPr bwMode="auto">
          <a:xfrm>
            <a:off x="8488363" y="25971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317" name="직사각형 51"/>
          <p:cNvSpPr>
            <a:spLocks noChangeArrowheads="1"/>
          </p:cNvSpPr>
          <p:nvPr/>
        </p:nvSpPr>
        <p:spPr bwMode="auto">
          <a:xfrm>
            <a:off x="9039225" y="25908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전략설정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55600" y="2195513"/>
          <a:ext cx="2922588" cy="428626"/>
        </p:xfrm>
        <a:graphic>
          <a:graphicData uri="http://schemas.openxmlformats.org/drawingml/2006/table">
            <a:tbl>
              <a:tblPr/>
              <a:tblGrid>
                <a:gridCol w="30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0" name="직사각형 54"/>
          <p:cNvSpPr>
            <a:spLocks noChangeArrowheads="1"/>
          </p:cNvSpPr>
          <p:nvPr/>
        </p:nvSpPr>
        <p:spPr bwMode="auto">
          <a:xfrm>
            <a:off x="309563" y="2087563"/>
            <a:ext cx="9215437" cy="619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61" name="TextBox 55"/>
          <p:cNvSpPr txBox="1">
            <a:spLocks noChangeArrowheads="1"/>
          </p:cNvSpPr>
          <p:nvPr/>
        </p:nvSpPr>
        <p:spPr bwMode="auto">
          <a:xfrm>
            <a:off x="381000" y="1963738"/>
            <a:ext cx="468313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</a:p>
        </p:txBody>
      </p:sp>
      <p:sp>
        <p:nvSpPr>
          <p:cNvPr id="10262" name="직사각형 51"/>
          <p:cNvSpPr>
            <a:spLocks noChangeArrowheads="1"/>
          </p:cNvSpPr>
          <p:nvPr/>
        </p:nvSpPr>
        <p:spPr bwMode="auto">
          <a:xfrm>
            <a:off x="8999538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263" name="직사각형 51"/>
          <p:cNvSpPr>
            <a:spLocks noChangeArrowheads="1"/>
          </p:cNvSpPr>
          <p:nvPr/>
        </p:nvSpPr>
        <p:spPr bwMode="auto">
          <a:xfrm>
            <a:off x="7367588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026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026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0266" name="직사각형 51"/>
          <p:cNvSpPr>
            <a:spLocks noChangeArrowheads="1"/>
          </p:cNvSpPr>
          <p:nvPr/>
        </p:nvSpPr>
        <p:spPr bwMode="auto">
          <a:xfrm>
            <a:off x="7913688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0267" name="직사각형 51"/>
          <p:cNvSpPr>
            <a:spLocks noChangeArrowheads="1"/>
          </p:cNvSpPr>
          <p:nvPr/>
        </p:nvSpPr>
        <p:spPr bwMode="auto">
          <a:xfrm>
            <a:off x="8459788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aphicFrame>
        <p:nvGraphicFramePr>
          <p:cNvPr id="2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87713"/>
              </p:ext>
            </p:extLst>
          </p:nvPr>
        </p:nvGraphicFramePr>
        <p:xfrm>
          <a:off x="392113" y="3228975"/>
          <a:ext cx="9025380" cy="701675"/>
        </p:xfrm>
        <a:graphic>
          <a:graphicData uri="http://schemas.openxmlformats.org/drawingml/2006/table">
            <a:tbl>
              <a:tblPr/>
              <a:tblGrid>
                <a:gridCol w="23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98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98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98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98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98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98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98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2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적치전략유형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동일제품 범위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인접로케이션범위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인접로케이션범위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체적체크여부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중량체크여부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제품혼적여부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로트혼적여부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동일제품적치셀찾기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제품 적치로케이션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로크번호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제품그룹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24" name="직사각형 54"/>
          <p:cNvSpPr>
            <a:spLocks noChangeArrowheads="1"/>
          </p:cNvSpPr>
          <p:nvPr/>
        </p:nvSpPr>
        <p:spPr bwMode="auto">
          <a:xfrm>
            <a:off x="346075" y="3121025"/>
            <a:ext cx="9170988" cy="16525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25" name="TextBox 55"/>
          <p:cNvSpPr txBox="1">
            <a:spLocks noChangeArrowheads="1"/>
          </p:cNvSpPr>
          <p:nvPr/>
        </p:nvSpPr>
        <p:spPr bwMode="auto">
          <a:xfrm>
            <a:off x="417513" y="2997200"/>
            <a:ext cx="928687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적치상세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89124"/>
              </p:ext>
            </p:extLst>
          </p:nvPr>
        </p:nvGraphicFramePr>
        <p:xfrm>
          <a:off x="396875" y="4054475"/>
          <a:ext cx="9020621" cy="633413"/>
        </p:xfrm>
        <a:graphic>
          <a:graphicData uri="http://schemas.openxmlformats.org/drawingml/2006/table">
            <a:tbl>
              <a:tblPr/>
              <a:tblGrid>
                <a:gridCol w="4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5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2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5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25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25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25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존제외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존포함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로케이션포함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로케이션제외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적치정렬기준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정렬방법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적치정렬기준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정렬방법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적치정렬기준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정렬방법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로케이션이름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97530"/>
              </p:ext>
            </p:extLst>
          </p:nvPr>
        </p:nvGraphicFramePr>
        <p:xfrm>
          <a:off x="414338" y="5492750"/>
          <a:ext cx="3878262" cy="528638"/>
        </p:xfrm>
        <a:graphic>
          <a:graphicData uri="http://schemas.openxmlformats.org/drawingml/2006/table">
            <a:tbl>
              <a:tblPr/>
              <a:tblGrid>
                <a:gridCol w="36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8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87" name="직사각형 54"/>
          <p:cNvSpPr>
            <a:spLocks noChangeArrowheads="1"/>
          </p:cNvSpPr>
          <p:nvPr/>
        </p:nvSpPr>
        <p:spPr bwMode="auto">
          <a:xfrm>
            <a:off x="344488" y="5159375"/>
            <a:ext cx="9170987" cy="1077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한쪽 모서리가 둥근 사각형 31"/>
          <p:cNvSpPr/>
          <p:nvPr/>
        </p:nvSpPr>
        <p:spPr bwMode="auto">
          <a:xfrm>
            <a:off x="415925" y="5265738"/>
            <a:ext cx="792163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3" name="한쪽 모서리가 둥근 사각형 32"/>
          <p:cNvSpPr/>
          <p:nvPr/>
        </p:nvSpPr>
        <p:spPr bwMode="auto">
          <a:xfrm>
            <a:off x="1214438" y="5265738"/>
            <a:ext cx="792162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특정존제외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4" name="한쪽 모서리가 둥근 사각형 33"/>
          <p:cNvSpPr/>
          <p:nvPr/>
        </p:nvSpPr>
        <p:spPr bwMode="auto">
          <a:xfrm>
            <a:off x="2012950" y="5265738"/>
            <a:ext cx="11334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5" name="한쪽 모서리가 둥근 사각형 34"/>
          <p:cNvSpPr/>
          <p:nvPr/>
        </p:nvSpPr>
        <p:spPr bwMode="auto">
          <a:xfrm>
            <a:off x="3152775" y="5265738"/>
            <a:ext cx="113982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392" name="직사각형 51"/>
          <p:cNvSpPr>
            <a:spLocks noChangeArrowheads="1"/>
          </p:cNvSpPr>
          <p:nvPr/>
        </p:nvSpPr>
        <p:spPr bwMode="auto">
          <a:xfrm>
            <a:off x="9013825" y="282892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393" name="직사각형 51"/>
          <p:cNvSpPr>
            <a:spLocks noChangeArrowheads="1"/>
          </p:cNvSpPr>
          <p:nvPr/>
        </p:nvSpPr>
        <p:spPr bwMode="auto">
          <a:xfrm>
            <a:off x="8471858" y="282892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0394" name="TextBox 65"/>
          <p:cNvSpPr txBox="1">
            <a:spLocks noChangeArrowheads="1"/>
          </p:cNvSpPr>
          <p:nvPr/>
        </p:nvSpPr>
        <p:spPr bwMode="auto">
          <a:xfrm>
            <a:off x="360363" y="1312863"/>
            <a:ext cx="728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전략코드</a:t>
            </a:r>
          </a:p>
        </p:txBody>
      </p:sp>
      <p:sp>
        <p:nvSpPr>
          <p:cNvPr id="10395" name="직사각형 66"/>
          <p:cNvSpPr>
            <a:spLocks noChangeArrowheads="1"/>
          </p:cNvSpPr>
          <p:nvPr/>
        </p:nvSpPr>
        <p:spPr bwMode="auto">
          <a:xfrm>
            <a:off x="1120775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96" name="TextBox 65"/>
          <p:cNvSpPr txBox="1">
            <a:spLocks noChangeArrowheads="1"/>
          </p:cNvSpPr>
          <p:nvPr/>
        </p:nvSpPr>
        <p:spPr bwMode="auto">
          <a:xfrm>
            <a:off x="3354388" y="1312863"/>
            <a:ext cx="9604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전략명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97" name="직사각형 66"/>
          <p:cNvSpPr>
            <a:spLocks noChangeArrowheads="1"/>
          </p:cNvSpPr>
          <p:nvPr/>
        </p:nvSpPr>
        <p:spPr bwMode="auto">
          <a:xfrm>
            <a:off x="4313238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9705528" y="2100763"/>
            <a:ext cx="1672084" cy="9139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-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전략유형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-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동일제품 적치로케이션</a:t>
            </a:r>
            <a:r>
              <a:rPr lang="en-US" altLang="ko-KR" dirty="0">
                <a:latin typeface="+mn-ea"/>
                <a:ea typeface="+mn-ea"/>
              </a:rPr>
              <a:t>,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 err="1">
                <a:latin typeface="+mn-ea"/>
                <a:ea typeface="+mn-ea"/>
              </a:rPr>
              <a:t>동일제품인근빈로케이션</a:t>
            </a:r>
            <a:r>
              <a:rPr lang="en-US" altLang="ko-KR" dirty="0">
                <a:latin typeface="+mn-ea"/>
                <a:ea typeface="+mn-ea"/>
              </a:rPr>
              <a:t>,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고정로케이션</a:t>
            </a:r>
            <a:r>
              <a:rPr lang="en-US" altLang="ko-KR" dirty="0">
                <a:latin typeface="+mn-ea"/>
                <a:ea typeface="+mn-ea"/>
              </a:rPr>
              <a:t>,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+mn-ea"/>
                <a:ea typeface="+mn-ea"/>
              </a:rPr>
              <a:t>빈로케이션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전략설정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2293" name="직사각형 54"/>
          <p:cNvSpPr>
            <a:spLocks noChangeArrowheads="1"/>
          </p:cNvSpPr>
          <p:nvPr/>
        </p:nvSpPr>
        <p:spPr bwMode="auto">
          <a:xfrm>
            <a:off x="344488" y="1576388"/>
            <a:ext cx="9170987" cy="32639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4" name="TextBox 55"/>
          <p:cNvSpPr txBox="1">
            <a:spLocks noChangeArrowheads="1"/>
          </p:cNvSpPr>
          <p:nvPr/>
        </p:nvSpPr>
        <p:spPr bwMode="auto">
          <a:xfrm>
            <a:off x="415925" y="14525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적치상세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58154"/>
              </p:ext>
            </p:extLst>
          </p:nvPr>
        </p:nvGraphicFramePr>
        <p:xfrm>
          <a:off x="414338" y="5492750"/>
          <a:ext cx="3878262" cy="528638"/>
        </p:xfrm>
        <a:graphic>
          <a:graphicData uri="http://schemas.openxmlformats.org/drawingml/2006/table">
            <a:tbl>
              <a:tblPr/>
              <a:tblGrid>
                <a:gridCol w="36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8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15" name="직사각형 54"/>
          <p:cNvSpPr>
            <a:spLocks noChangeArrowheads="1"/>
          </p:cNvSpPr>
          <p:nvPr/>
        </p:nvSpPr>
        <p:spPr bwMode="auto">
          <a:xfrm>
            <a:off x="344488" y="5159375"/>
            <a:ext cx="9170987" cy="1077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한쪽 모서리가 둥근 사각형 31"/>
          <p:cNvSpPr/>
          <p:nvPr/>
        </p:nvSpPr>
        <p:spPr bwMode="auto">
          <a:xfrm>
            <a:off x="415925" y="5265738"/>
            <a:ext cx="792163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3" name="한쪽 모서리가 둥근 사각형 32"/>
          <p:cNvSpPr/>
          <p:nvPr/>
        </p:nvSpPr>
        <p:spPr bwMode="auto">
          <a:xfrm>
            <a:off x="1214438" y="5265738"/>
            <a:ext cx="792162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특정존제외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4" name="한쪽 모서리가 둥근 사각형 33"/>
          <p:cNvSpPr/>
          <p:nvPr/>
        </p:nvSpPr>
        <p:spPr bwMode="auto">
          <a:xfrm>
            <a:off x="2012950" y="5265738"/>
            <a:ext cx="11334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5" name="한쪽 모서리가 둥근 사각형 34"/>
          <p:cNvSpPr/>
          <p:nvPr/>
        </p:nvSpPr>
        <p:spPr bwMode="auto">
          <a:xfrm>
            <a:off x="3152775" y="5265738"/>
            <a:ext cx="113982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320" name="직사각형 51"/>
          <p:cNvSpPr>
            <a:spLocks noChangeArrowheads="1"/>
          </p:cNvSpPr>
          <p:nvPr/>
        </p:nvSpPr>
        <p:spPr bwMode="auto">
          <a:xfrm>
            <a:off x="8428038" y="13414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2321" name="직사각형 51"/>
          <p:cNvSpPr>
            <a:spLocks noChangeArrowheads="1"/>
          </p:cNvSpPr>
          <p:nvPr/>
        </p:nvSpPr>
        <p:spPr bwMode="auto">
          <a:xfrm>
            <a:off x="8985250" y="48879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2322" name="직사각형 51"/>
          <p:cNvSpPr>
            <a:spLocks noChangeArrowheads="1"/>
          </p:cNvSpPr>
          <p:nvPr/>
        </p:nvSpPr>
        <p:spPr bwMode="auto">
          <a:xfrm>
            <a:off x="8423275" y="48879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grpSp>
        <p:nvGrpSpPr>
          <p:cNvPr id="37" name="그룹 52"/>
          <p:cNvGrpSpPr>
            <a:grpSpLocks/>
          </p:cNvGrpSpPr>
          <p:nvPr/>
        </p:nvGrpSpPr>
        <p:grpSpPr bwMode="auto">
          <a:xfrm>
            <a:off x="361217" y="1646958"/>
            <a:ext cx="2071687" cy="230187"/>
            <a:chOff x="3238492" y="1428736"/>
            <a:chExt cx="2071698" cy="230832"/>
          </a:xfrm>
          <a:noFill/>
        </p:grpSpPr>
        <p:sp>
          <p:nvSpPr>
            <p:cNvPr id="3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상세설명</a:t>
              </a:r>
            </a:p>
          </p:txBody>
        </p:sp>
        <p:sp>
          <p:nvSpPr>
            <p:cNvPr id="43" name="직사각형 66"/>
            <p:cNvSpPr>
              <a:spLocks noChangeArrowheads="1"/>
            </p:cNvSpPr>
            <p:nvPr/>
          </p:nvSpPr>
          <p:spPr bwMode="auto">
            <a:xfrm>
              <a:off x="4310060" y="1433511"/>
              <a:ext cx="1000130" cy="21491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빈로케이션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24" name="TextBox 65"/>
          <p:cNvSpPr txBox="1">
            <a:spLocks noChangeArrowheads="1"/>
          </p:cNvSpPr>
          <p:nvPr/>
        </p:nvSpPr>
        <p:spPr bwMode="auto">
          <a:xfrm>
            <a:off x="2576513" y="1646238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적치우선순위</a:t>
            </a:r>
          </a:p>
        </p:txBody>
      </p:sp>
      <p:sp>
        <p:nvSpPr>
          <p:cNvPr id="12325" name="직사각형 66"/>
          <p:cNvSpPr>
            <a:spLocks noChangeArrowheads="1"/>
          </p:cNvSpPr>
          <p:nvPr/>
        </p:nvSpPr>
        <p:spPr bwMode="auto">
          <a:xfrm>
            <a:off x="3657600" y="164623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26" name="TextBox 65"/>
          <p:cNvSpPr txBox="1">
            <a:spLocks noChangeArrowheads="1"/>
          </p:cNvSpPr>
          <p:nvPr/>
        </p:nvSpPr>
        <p:spPr bwMode="auto">
          <a:xfrm>
            <a:off x="7211442" y="1613048"/>
            <a:ext cx="1281112" cy="23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적치전략유형</a:t>
            </a:r>
          </a:p>
        </p:txBody>
      </p:sp>
      <p:sp>
        <p:nvSpPr>
          <p:cNvPr id="12327" name="직사각형 66"/>
          <p:cNvSpPr>
            <a:spLocks noChangeArrowheads="1"/>
          </p:cNvSpPr>
          <p:nvPr/>
        </p:nvSpPr>
        <p:spPr bwMode="auto">
          <a:xfrm>
            <a:off x="8489379" y="1613049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빈로케이션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28" name="TextBox 65"/>
          <p:cNvSpPr txBox="1">
            <a:spLocks noChangeArrowheads="1"/>
          </p:cNvSpPr>
          <p:nvPr/>
        </p:nvSpPr>
        <p:spPr bwMode="auto">
          <a:xfrm>
            <a:off x="361950" y="2049463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동일제품범위</a:t>
            </a:r>
          </a:p>
        </p:txBody>
      </p:sp>
      <p:sp>
        <p:nvSpPr>
          <p:cNvPr id="12329" name="직사각형 66"/>
          <p:cNvSpPr>
            <a:spLocks noChangeArrowheads="1"/>
          </p:cNvSpPr>
          <p:nvPr/>
        </p:nvSpPr>
        <p:spPr bwMode="auto">
          <a:xfrm>
            <a:off x="1430338" y="20383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12330" name="TextBox 65"/>
          <p:cNvSpPr txBox="1">
            <a:spLocks noChangeArrowheads="1"/>
          </p:cNvSpPr>
          <p:nvPr/>
        </p:nvSpPr>
        <p:spPr bwMode="auto">
          <a:xfrm>
            <a:off x="2589213" y="2035175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인근셀범위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1" name="TextBox 65"/>
          <p:cNvSpPr txBox="1">
            <a:spLocks noChangeArrowheads="1"/>
          </p:cNvSpPr>
          <p:nvPr/>
        </p:nvSpPr>
        <p:spPr bwMode="auto">
          <a:xfrm>
            <a:off x="4808538" y="203041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인근셀범위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2" name="직사각형 66"/>
          <p:cNvSpPr>
            <a:spLocks noChangeArrowheads="1"/>
          </p:cNvSpPr>
          <p:nvPr/>
        </p:nvSpPr>
        <p:spPr bwMode="auto">
          <a:xfrm>
            <a:off x="6113463" y="20288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3" name="직사각형 66"/>
          <p:cNvSpPr>
            <a:spLocks noChangeArrowheads="1"/>
          </p:cNvSpPr>
          <p:nvPr/>
        </p:nvSpPr>
        <p:spPr bwMode="auto">
          <a:xfrm>
            <a:off x="3644900" y="2046288"/>
            <a:ext cx="1000125" cy="212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4" name="직사각형 33"/>
          <p:cNvSpPr>
            <a:spLocks noChangeArrowheads="1"/>
          </p:cNvSpPr>
          <p:nvPr/>
        </p:nvSpPr>
        <p:spPr bwMode="auto">
          <a:xfrm>
            <a:off x="2287588" y="20367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335" name="직사각형 33"/>
          <p:cNvSpPr>
            <a:spLocks noChangeArrowheads="1"/>
          </p:cNvSpPr>
          <p:nvPr/>
        </p:nvSpPr>
        <p:spPr bwMode="auto">
          <a:xfrm>
            <a:off x="9346629" y="1613049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336" name="TextBox 65"/>
          <p:cNvSpPr txBox="1">
            <a:spLocks noChangeArrowheads="1"/>
          </p:cNvSpPr>
          <p:nvPr/>
        </p:nvSpPr>
        <p:spPr bwMode="auto">
          <a:xfrm>
            <a:off x="352425" y="2428875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체적 체크</a:t>
            </a:r>
          </a:p>
        </p:txBody>
      </p:sp>
      <p:sp>
        <p:nvSpPr>
          <p:cNvPr id="12337" name="직사각형 66"/>
          <p:cNvSpPr>
            <a:spLocks noChangeArrowheads="1"/>
          </p:cNvSpPr>
          <p:nvPr/>
        </p:nvSpPr>
        <p:spPr bwMode="auto">
          <a:xfrm>
            <a:off x="1420813" y="2427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2338" name="직사각형 51"/>
          <p:cNvSpPr>
            <a:spLocks noChangeArrowheads="1"/>
          </p:cNvSpPr>
          <p:nvPr/>
        </p:nvSpPr>
        <p:spPr bwMode="auto">
          <a:xfrm>
            <a:off x="9001125" y="13287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2339" name="TextBox 65"/>
          <p:cNvSpPr txBox="1">
            <a:spLocks noChangeArrowheads="1"/>
          </p:cNvSpPr>
          <p:nvPr/>
        </p:nvSpPr>
        <p:spPr bwMode="auto">
          <a:xfrm>
            <a:off x="2578100" y="2473325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체적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0" name="직사각형 66"/>
          <p:cNvSpPr>
            <a:spLocks noChangeArrowheads="1"/>
          </p:cNvSpPr>
          <p:nvPr/>
        </p:nvSpPr>
        <p:spPr bwMode="auto">
          <a:xfrm>
            <a:off x="3644900" y="24717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1" name="TextBox 65"/>
          <p:cNvSpPr txBox="1">
            <a:spLocks noChangeArrowheads="1"/>
          </p:cNvSpPr>
          <p:nvPr/>
        </p:nvSpPr>
        <p:spPr bwMode="auto">
          <a:xfrm>
            <a:off x="5045075" y="2468563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체적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2" name="직사각형 66"/>
          <p:cNvSpPr>
            <a:spLocks noChangeArrowheads="1"/>
          </p:cNvSpPr>
          <p:nvPr/>
        </p:nvSpPr>
        <p:spPr bwMode="auto">
          <a:xfrm>
            <a:off x="6111875" y="2466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3" name="TextBox 65"/>
          <p:cNvSpPr txBox="1">
            <a:spLocks noChangeArrowheads="1"/>
          </p:cNvSpPr>
          <p:nvPr/>
        </p:nvSpPr>
        <p:spPr bwMode="auto">
          <a:xfrm>
            <a:off x="342900" y="2798763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중량 체크</a:t>
            </a:r>
          </a:p>
        </p:txBody>
      </p:sp>
      <p:sp>
        <p:nvSpPr>
          <p:cNvPr id="12344" name="직사각형 66"/>
          <p:cNvSpPr>
            <a:spLocks noChangeArrowheads="1"/>
          </p:cNvSpPr>
          <p:nvPr/>
        </p:nvSpPr>
        <p:spPr bwMode="auto">
          <a:xfrm>
            <a:off x="1411288" y="27971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2345" name="TextBox 65"/>
          <p:cNvSpPr txBox="1">
            <a:spLocks noChangeArrowheads="1"/>
          </p:cNvSpPr>
          <p:nvPr/>
        </p:nvSpPr>
        <p:spPr bwMode="auto">
          <a:xfrm>
            <a:off x="2578100" y="2795588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중량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6" name="직사각형 66"/>
          <p:cNvSpPr>
            <a:spLocks noChangeArrowheads="1"/>
          </p:cNvSpPr>
          <p:nvPr/>
        </p:nvSpPr>
        <p:spPr bwMode="auto">
          <a:xfrm>
            <a:off x="3644900" y="27940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7" name="TextBox 65"/>
          <p:cNvSpPr txBox="1">
            <a:spLocks noChangeArrowheads="1"/>
          </p:cNvSpPr>
          <p:nvPr/>
        </p:nvSpPr>
        <p:spPr bwMode="auto">
          <a:xfrm>
            <a:off x="5045075" y="2789238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중량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8" name="직사각형 66"/>
          <p:cNvSpPr>
            <a:spLocks noChangeArrowheads="1"/>
          </p:cNvSpPr>
          <p:nvPr/>
        </p:nvSpPr>
        <p:spPr bwMode="auto">
          <a:xfrm>
            <a:off x="6111875" y="27876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9" name="TextBox 65"/>
          <p:cNvSpPr txBox="1">
            <a:spLocks noChangeArrowheads="1"/>
          </p:cNvSpPr>
          <p:nvPr/>
        </p:nvSpPr>
        <p:spPr bwMode="auto">
          <a:xfrm>
            <a:off x="361950" y="3135313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제품혼적여부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50" name="직사각형 66"/>
          <p:cNvSpPr>
            <a:spLocks noChangeArrowheads="1"/>
          </p:cNvSpPr>
          <p:nvPr/>
        </p:nvSpPr>
        <p:spPr bwMode="auto">
          <a:xfrm>
            <a:off x="1430338" y="31337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2351" name="TextBox 65"/>
          <p:cNvSpPr txBox="1">
            <a:spLocks noChangeArrowheads="1"/>
          </p:cNvSpPr>
          <p:nvPr/>
        </p:nvSpPr>
        <p:spPr bwMode="auto">
          <a:xfrm>
            <a:off x="2578100" y="3141663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혼적여부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52" name="직사각형 66"/>
          <p:cNvSpPr>
            <a:spLocks noChangeArrowheads="1"/>
          </p:cNvSpPr>
          <p:nvPr/>
        </p:nvSpPr>
        <p:spPr bwMode="auto">
          <a:xfrm>
            <a:off x="3644900" y="31400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2353" name="TextBox 65"/>
          <p:cNvSpPr txBox="1">
            <a:spLocks noChangeArrowheads="1"/>
          </p:cNvSpPr>
          <p:nvPr/>
        </p:nvSpPr>
        <p:spPr bwMode="auto">
          <a:xfrm>
            <a:off x="371475" y="3492500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존포함여부</a:t>
            </a:r>
          </a:p>
        </p:txBody>
      </p:sp>
      <p:sp>
        <p:nvSpPr>
          <p:cNvPr id="12354" name="직사각형 66"/>
          <p:cNvSpPr>
            <a:spLocks noChangeArrowheads="1"/>
          </p:cNvSpPr>
          <p:nvPr/>
        </p:nvSpPr>
        <p:spPr bwMode="auto">
          <a:xfrm>
            <a:off x="1430338" y="35099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2355" name="TextBox 65"/>
          <p:cNvSpPr txBox="1">
            <a:spLocks noChangeArrowheads="1"/>
          </p:cNvSpPr>
          <p:nvPr/>
        </p:nvSpPr>
        <p:spPr bwMode="auto">
          <a:xfrm>
            <a:off x="2587625" y="3498850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존제외여부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56" name="직사각형 66"/>
          <p:cNvSpPr>
            <a:spLocks noChangeArrowheads="1"/>
          </p:cNvSpPr>
          <p:nvPr/>
        </p:nvSpPr>
        <p:spPr bwMode="auto">
          <a:xfrm>
            <a:off x="3654425" y="34972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2357" name="TextBox 65"/>
          <p:cNvSpPr txBox="1">
            <a:spLocks noChangeArrowheads="1"/>
          </p:cNvSpPr>
          <p:nvPr/>
        </p:nvSpPr>
        <p:spPr bwMode="auto">
          <a:xfrm>
            <a:off x="4981575" y="3503613"/>
            <a:ext cx="1152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로케이션포함여부</a:t>
            </a:r>
          </a:p>
        </p:txBody>
      </p:sp>
      <p:sp>
        <p:nvSpPr>
          <p:cNvPr id="12358" name="직사각형 66"/>
          <p:cNvSpPr>
            <a:spLocks noChangeArrowheads="1"/>
          </p:cNvSpPr>
          <p:nvPr/>
        </p:nvSpPr>
        <p:spPr bwMode="auto">
          <a:xfrm>
            <a:off x="6129338" y="35020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2359" name="TextBox 65"/>
          <p:cNvSpPr txBox="1">
            <a:spLocks noChangeArrowheads="1"/>
          </p:cNvSpPr>
          <p:nvPr/>
        </p:nvSpPr>
        <p:spPr bwMode="auto">
          <a:xfrm>
            <a:off x="7197725" y="3509963"/>
            <a:ext cx="1152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로케이션제외여부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60" name="직사각형 66"/>
          <p:cNvSpPr>
            <a:spLocks noChangeArrowheads="1"/>
          </p:cNvSpPr>
          <p:nvPr/>
        </p:nvSpPr>
        <p:spPr bwMode="auto">
          <a:xfrm>
            <a:off x="8345488" y="35083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2361" name="TextBox 65"/>
          <p:cNvSpPr txBox="1">
            <a:spLocks noChangeArrowheads="1"/>
          </p:cNvSpPr>
          <p:nvPr/>
        </p:nvSpPr>
        <p:spPr bwMode="auto">
          <a:xfrm>
            <a:off x="342900" y="3833813"/>
            <a:ext cx="10683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lvl="0" algn="ctr" eaLnBrk="1" fontAlgn="ctr" latinLnBrk="1" hangingPunct="1"/>
            <a:r>
              <a:rPr kumimoji="0"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적치정렬기준</a:t>
            </a:r>
            <a:r>
              <a:rPr kumimoji="0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62" name="직사각형 66"/>
          <p:cNvSpPr>
            <a:spLocks noChangeArrowheads="1"/>
          </p:cNvSpPr>
          <p:nvPr/>
        </p:nvSpPr>
        <p:spPr bwMode="auto">
          <a:xfrm>
            <a:off x="1424608" y="38322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12363" name="TextBox 65"/>
          <p:cNvSpPr txBox="1">
            <a:spLocks noChangeArrowheads="1"/>
          </p:cNvSpPr>
          <p:nvPr/>
        </p:nvSpPr>
        <p:spPr bwMode="auto">
          <a:xfrm>
            <a:off x="2432720" y="3822700"/>
            <a:ext cx="12280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lvl="0" algn="ctr" eaLnBrk="1" fontAlgn="ctr" latinLnBrk="1" hangingPunct="1">
              <a:defRPr/>
            </a:pPr>
            <a:r>
              <a:rPr kumimoji="0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정렬방법</a:t>
            </a:r>
            <a:r>
              <a:rPr kumimoji="0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64" name="직사각형 66"/>
          <p:cNvSpPr>
            <a:spLocks noChangeArrowheads="1"/>
          </p:cNvSpPr>
          <p:nvPr/>
        </p:nvSpPr>
        <p:spPr bwMode="auto">
          <a:xfrm>
            <a:off x="3664843" y="3821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</a:p>
        </p:txBody>
      </p:sp>
      <p:sp>
        <p:nvSpPr>
          <p:cNvPr id="12365" name="TextBox 65"/>
          <p:cNvSpPr txBox="1">
            <a:spLocks noChangeArrowheads="1"/>
          </p:cNvSpPr>
          <p:nvPr/>
        </p:nvSpPr>
        <p:spPr bwMode="auto">
          <a:xfrm>
            <a:off x="349250" y="4170363"/>
            <a:ext cx="10635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lvl="0" algn="ctr" eaLnBrk="1" fontAlgn="ctr" latinLnBrk="1" hangingPunct="1"/>
            <a:r>
              <a:rPr kumimoji="0"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적치정렬기준</a:t>
            </a:r>
            <a:r>
              <a:rPr kumimoji="0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66" name="직사각형 66"/>
          <p:cNvSpPr>
            <a:spLocks noChangeArrowheads="1"/>
          </p:cNvSpPr>
          <p:nvPr/>
        </p:nvSpPr>
        <p:spPr bwMode="auto">
          <a:xfrm>
            <a:off x="1430958" y="41687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</a:p>
        </p:txBody>
      </p:sp>
      <p:sp>
        <p:nvSpPr>
          <p:cNvPr id="12367" name="TextBox 65"/>
          <p:cNvSpPr txBox="1">
            <a:spLocks noChangeArrowheads="1"/>
          </p:cNvSpPr>
          <p:nvPr/>
        </p:nvSpPr>
        <p:spPr bwMode="auto">
          <a:xfrm>
            <a:off x="2439070" y="4160838"/>
            <a:ext cx="122170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lvl="0" algn="ctr" eaLnBrk="1" fontAlgn="ctr" latinLnBrk="1" hangingPunct="1">
              <a:defRPr/>
            </a:pPr>
            <a:r>
              <a:rPr kumimoji="0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정렬방법</a:t>
            </a:r>
            <a:r>
              <a:rPr kumimoji="0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68" name="직사각형 66"/>
          <p:cNvSpPr>
            <a:spLocks noChangeArrowheads="1"/>
          </p:cNvSpPr>
          <p:nvPr/>
        </p:nvSpPr>
        <p:spPr bwMode="auto">
          <a:xfrm>
            <a:off x="3658443" y="41592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</a:p>
        </p:txBody>
      </p:sp>
      <p:sp>
        <p:nvSpPr>
          <p:cNvPr id="12369" name="TextBox 65"/>
          <p:cNvSpPr txBox="1">
            <a:spLocks noChangeArrowheads="1"/>
          </p:cNvSpPr>
          <p:nvPr/>
        </p:nvSpPr>
        <p:spPr bwMode="auto">
          <a:xfrm>
            <a:off x="361951" y="4498975"/>
            <a:ext cx="10538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lvl="0" algn="ctr" eaLnBrk="1" fontAlgn="ctr" latinLnBrk="1" hangingPunct="1"/>
            <a:r>
              <a:rPr kumimoji="0"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적치정렬기준</a:t>
            </a:r>
            <a:r>
              <a:rPr kumimoji="0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70" name="직사각형 66"/>
          <p:cNvSpPr>
            <a:spLocks noChangeArrowheads="1"/>
          </p:cNvSpPr>
          <p:nvPr/>
        </p:nvSpPr>
        <p:spPr bwMode="auto">
          <a:xfrm>
            <a:off x="1443658" y="44973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</a:t>
            </a:r>
          </a:p>
        </p:txBody>
      </p:sp>
      <p:sp>
        <p:nvSpPr>
          <p:cNvPr id="12371" name="TextBox 65"/>
          <p:cNvSpPr txBox="1">
            <a:spLocks noChangeArrowheads="1"/>
          </p:cNvSpPr>
          <p:nvPr/>
        </p:nvSpPr>
        <p:spPr bwMode="auto">
          <a:xfrm>
            <a:off x="2450183" y="4489450"/>
            <a:ext cx="11947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lvl="0" algn="ctr" eaLnBrk="1" fontAlgn="ctr" latinLnBrk="1" hangingPunct="1">
              <a:defRPr/>
            </a:pPr>
            <a:r>
              <a:rPr kumimoji="0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정렬방법</a:t>
            </a:r>
            <a:r>
              <a:rPr kumimoji="0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72" name="직사각형 66"/>
          <p:cNvSpPr>
            <a:spLocks noChangeArrowheads="1"/>
          </p:cNvSpPr>
          <p:nvPr/>
        </p:nvSpPr>
        <p:spPr bwMode="auto">
          <a:xfrm>
            <a:off x="3656856" y="4487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</a:p>
        </p:txBody>
      </p:sp>
      <p:sp>
        <p:nvSpPr>
          <p:cNvPr id="12373" name="직사각형 33"/>
          <p:cNvSpPr>
            <a:spLocks noChangeArrowheads="1"/>
          </p:cNvSpPr>
          <p:nvPr/>
        </p:nvSpPr>
        <p:spPr bwMode="auto">
          <a:xfrm>
            <a:off x="2291383" y="38369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374" name="직사각형 33"/>
          <p:cNvSpPr>
            <a:spLocks noChangeArrowheads="1"/>
          </p:cNvSpPr>
          <p:nvPr/>
        </p:nvSpPr>
        <p:spPr bwMode="auto">
          <a:xfrm>
            <a:off x="2291383" y="41719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375" name="직사각형 33"/>
          <p:cNvSpPr>
            <a:spLocks noChangeArrowheads="1"/>
          </p:cNvSpPr>
          <p:nvPr/>
        </p:nvSpPr>
        <p:spPr bwMode="auto">
          <a:xfrm>
            <a:off x="2296145" y="44942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376" name="직사각형 33"/>
          <p:cNvSpPr>
            <a:spLocks noChangeArrowheads="1"/>
          </p:cNvSpPr>
          <p:nvPr/>
        </p:nvSpPr>
        <p:spPr bwMode="auto">
          <a:xfrm>
            <a:off x="4522093" y="38258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377" name="직사각형 33"/>
          <p:cNvSpPr>
            <a:spLocks noChangeArrowheads="1"/>
          </p:cNvSpPr>
          <p:nvPr/>
        </p:nvSpPr>
        <p:spPr bwMode="auto">
          <a:xfrm>
            <a:off x="4523631" y="4156075"/>
            <a:ext cx="139700" cy="2111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378" name="직사각형 33"/>
          <p:cNvSpPr>
            <a:spLocks noChangeArrowheads="1"/>
          </p:cNvSpPr>
          <p:nvPr/>
        </p:nvSpPr>
        <p:spPr bwMode="auto">
          <a:xfrm>
            <a:off x="4523631" y="4492625"/>
            <a:ext cx="139700" cy="2111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4" name="TextBox 65"/>
          <p:cNvSpPr txBox="1">
            <a:spLocks noChangeArrowheads="1"/>
          </p:cNvSpPr>
          <p:nvPr/>
        </p:nvSpPr>
        <p:spPr bwMode="auto">
          <a:xfrm>
            <a:off x="4830275" y="1644131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6089096" y="1642543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kumimoji="0"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전략설정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55600" y="2195513"/>
          <a:ext cx="2922588" cy="428626"/>
        </p:xfrm>
        <a:graphic>
          <a:graphicData uri="http://schemas.openxmlformats.org/drawingml/2006/table">
            <a:tbl>
              <a:tblPr/>
              <a:tblGrid>
                <a:gridCol w="30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6" name="직사각형 54"/>
          <p:cNvSpPr>
            <a:spLocks noChangeArrowheads="1"/>
          </p:cNvSpPr>
          <p:nvPr/>
        </p:nvSpPr>
        <p:spPr bwMode="auto">
          <a:xfrm>
            <a:off x="309563" y="2087563"/>
            <a:ext cx="9215437" cy="668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7" name="TextBox 55"/>
          <p:cNvSpPr txBox="1">
            <a:spLocks noChangeArrowheads="1"/>
          </p:cNvSpPr>
          <p:nvPr/>
        </p:nvSpPr>
        <p:spPr bwMode="auto">
          <a:xfrm>
            <a:off x="381000" y="1963738"/>
            <a:ext cx="468313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</a:p>
        </p:txBody>
      </p:sp>
      <p:sp>
        <p:nvSpPr>
          <p:cNvPr id="14358" name="직사각형 51"/>
          <p:cNvSpPr>
            <a:spLocks noChangeArrowheads="1"/>
          </p:cNvSpPr>
          <p:nvPr/>
        </p:nvSpPr>
        <p:spPr bwMode="auto">
          <a:xfrm>
            <a:off x="8488363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4359" name="직사각형 51"/>
          <p:cNvSpPr>
            <a:spLocks noChangeArrowheads="1"/>
          </p:cNvSpPr>
          <p:nvPr/>
        </p:nvSpPr>
        <p:spPr bwMode="auto">
          <a:xfrm>
            <a:off x="6856413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4360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4361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4362" name="직사각형 51"/>
          <p:cNvSpPr>
            <a:spLocks noChangeArrowheads="1"/>
          </p:cNvSpPr>
          <p:nvPr/>
        </p:nvSpPr>
        <p:spPr bwMode="auto">
          <a:xfrm>
            <a:off x="7402513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4363" name="직사각형 51"/>
          <p:cNvSpPr>
            <a:spLocks noChangeArrowheads="1"/>
          </p:cNvSpPr>
          <p:nvPr/>
        </p:nvSpPr>
        <p:spPr bwMode="auto">
          <a:xfrm>
            <a:off x="7948613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4364" name="직사각형 51"/>
          <p:cNvSpPr>
            <a:spLocks noChangeArrowheads="1"/>
          </p:cNvSpPr>
          <p:nvPr/>
        </p:nvSpPr>
        <p:spPr bwMode="auto">
          <a:xfrm>
            <a:off x="9026525" y="18303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aphicFrame>
        <p:nvGraphicFramePr>
          <p:cNvPr id="2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15385"/>
              </p:ext>
            </p:extLst>
          </p:nvPr>
        </p:nvGraphicFramePr>
        <p:xfrm>
          <a:off x="392113" y="3300413"/>
          <a:ext cx="9024934" cy="701675"/>
        </p:xfrm>
        <a:graphic>
          <a:graphicData uri="http://schemas.openxmlformats.org/drawingml/2006/table">
            <a:tbl>
              <a:tblPr/>
              <a:tblGrid>
                <a:gridCol w="2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7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57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8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81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81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19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최소보충단위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보충참조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 적치전략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존제외여부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존포함여부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로케이션포함여부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로케이션제외여부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선출구분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선출기준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보충정렬기준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정렬방법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보충정렬기준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정렬방법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기본보충 전략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LOT/UOM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선입선출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21" name="직사각형 54"/>
          <p:cNvSpPr>
            <a:spLocks noChangeArrowheads="1"/>
          </p:cNvSpPr>
          <p:nvPr/>
        </p:nvSpPr>
        <p:spPr bwMode="auto">
          <a:xfrm>
            <a:off x="346075" y="3192463"/>
            <a:ext cx="9170988" cy="15097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22" name="TextBox 55"/>
          <p:cNvSpPr txBox="1">
            <a:spLocks noChangeArrowheads="1"/>
          </p:cNvSpPr>
          <p:nvPr/>
        </p:nvSpPr>
        <p:spPr bwMode="auto">
          <a:xfrm>
            <a:off x="417513" y="3068638"/>
            <a:ext cx="928687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보충상세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56767"/>
              </p:ext>
            </p:extLst>
          </p:nvPr>
        </p:nvGraphicFramePr>
        <p:xfrm>
          <a:off x="396875" y="4125913"/>
          <a:ext cx="1563688" cy="496887"/>
        </p:xfrm>
        <a:graphic>
          <a:graphicData uri="http://schemas.openxmlformats.org/drawingml/2006/table">
            <a:tbl>
              <a:tblPr/>
              <a:tblGrid>
                <a:gridCol w="78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보충정렬기준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정렬방법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51" marR="7651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51" marR="7651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9"/>
          <p:cNvGraphicFramePr>
            <a:graphicFrameLocks noGrp="1"/>
          </p:cNvGraphicFramePr>
          <p:nvPr/>
        </p:nvGraphicFramePr>
        <p:xfrm>
          <a:off x="414338" y="5492750"/>
          <a:ext cx="3078482" cy="528638"/>
        </p:xfrm>
        <a:graphic>
          <a:graphicData uri="http://schemas.openxmlformats.org/drawingml/2006/table">
            <a:tbl>
              <a:tblPr/>
              <a:tblGrid>
                <a:gridCol w="29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8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52" name="직사각형 54"/>
          <p:cNvSpPr>
            <a:spLocks noChangeArrowheads="1"/>
          </p:cNvSpPr>
          <p:nvPr/>
        </p:nvSpPr>
        <p:spPr bwMode="auto">
          <a:xfrm>
            <a:off x="344488" y="5159375"/>
            <a:ext cx="9170987" cy="1077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한쪽 모서리가 둥근 사각형 28"/>
          <p:cNvSpPr/>
          <p:nvPr/>
        </p:nvSpPr>
        <p:spPr bwMode="auto">
          <a:xfrm>
            <a:off x="415925" y="5265738"/>
            <a:ext cx="792163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0" name="한쪽 모서리가 둥근 사각형 29"/>
          <p:cNvSpPr/>
          <p:nvPr/>
        </p:nvSpPr>
        <p:spPr bwMode="auto">
          <a:xfrm>
            <a:off x="1214438" y="5265738"/>
            <a:ext cx="792162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특정존제외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2" name="한쪽 모서리가 둥근 사각형 31"/>
          <p:cNvSpPr/>
          <p:nvPr/>
        </p:nvSpPr>
        <p:spPr bwMode="auto">
          <a:xfrm>
            <a:off x="2012950" y="5265738"/>
            <a:ext cx="11334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3" name="한쪽 모서리가 둥근 사각형 32"/>
          <p:cNvSpPr/>
          <p:nvPr/>
        </p:nvSpPr>
        <p:spPr bwMode="auto">
          <a:xfrm>
            <a:off x="3152775" y="5265738"/>
            <a:ext cx="113982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461" name="직사각형 51"/>
          <p:cNvSpPr>
            <a:spLocks noChangeArrowheads="1"/>
          </p:cNvSpPr>
          <p:nvPr/>
        </p:nvSpPr>
        <p:spPr bwMode="auto">
          <a:xfrm>
            <a:off x="9015413" y="28956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4462" name="직사각형 51"/>
          <p:cNvSpPr>
            <a:spLocks noChangeArrowheads="1"/>
          </p:cNvSpPr>
          <p:nvPr/>
        </p:nvSpPr>
        <p:spPr bwMode="auto">
          <a:xfrm>
            <a:off x="7929563" y="28956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4463" name="직사각형 51"/>
          <p:cNvSpPr>
            <a:spLocks noChangeArrowheads="1"/>
          </p:cNvSpPr>
          <p:nvPr/>
        </p:nvSpPr>
        <p:spPr bwMode="auto">
          <a:xfrm>
            <a:off x="8475663" y="28956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4464" name="TextBox 65"/>
          <p:cNvSpPr txBox="1">
            <a:spLocks noChangeArrowheads="1"/>
          </p:cNvSpPr>
          <p:nvPr/>
        </p:nvSpPr>
        <p:spPr bwMode="auto">
          <a:xfrm>
            <a:off x="360363" y="1312863"/>
            <a:ext cx="728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전략코드</a:t>
            </a:r>
          </a:p>
        </p:txBody>
      </p:sp>
      <p:sp>
        <p:nvSpPr>
          <p:cNvPr id="14465" name="직사각형 66"/>
          <p:cNvSpPr>
            <a:spLocks noChangeArrowheads="1"/>
          </p:cNvSpPr>
          <p:nvPr/>
        </p:nvSpPr>
        <p:spPr bwMode="auto">
          <a:xfrm>
            <a:off x="1120775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66" name="TextBox 65"/>
          <p:cNvSpPr txBox="1">
            <a:spLocks noChangeArrowheads="1"/>
          </p:cNvSpPr>
          <p:nvPr/>
        </p:nvSpPr>
        <p:spPr bwMode="auto">
          <a:xfrm>
            <a:off x="3354388" y="1312863"/>
            <a:ext cx="9604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전략명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67" name="직사각형 66"/>
          <p:cNvSpPr>
            <a:spLocks noChangeArrowheads="1"/>
          </p:cNvSpPr>
          <p:nvPr/>
        </p:nvSpPr>
        <p:spPr bwMode="auto">
          <a:xfrm>
            <a:off x="4313238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전략설정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6389" name="직사각형 54"/>
          <p:cNvSpPr>
            <a:spLocks noChangeArrowheads="1"/>
          </p:cNvSpPr>
          <p:nvPr/>
        </p:nvSpPr>
        <p:spPr bwMode="auto">
          <a:xfrm>
            <a:off x="344488" y="1576388"/>
            <a:ext cx="9170987" cy="32639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0" name="TextBox 55"/>
          <p:cNvSpPr txBox="1">
            <a:spLocks noChangeArrowheads="1"/>
          </p:cNvSpPr>
          <p:nvPr/>
        </p:nvSpPr>
        <p:spPr bwMode="auto">
          <a:xfrm>
            <a:off x="415925" y="14525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적치상세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Group 139"/>
          <p:cNvGraphicFramePr>
            <a:graphicFrameLocks noGrp="1"/>
          </p:cNvGraphicFramePr>
          <p:nvPr/>
        </p:nvGraphicFramePr>
        <p:xfrm>
          <a:off x="414338" y="5492750"/>
          <a:ext cx="3080541" cy="528638"/>
        </p:xfrm>
        <a:graphic>
          <a:graphicData uri="http://schemas.openxmlformats.org/drawingml/2006/table">
            <a:tbl>
              <a:tblPr/>
              <a:tblGrid>
                <a:gridCol w="2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8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11" name="직사각형 54"/>
          <p:cNvSpPr>
            <a:spLocks noChangeArrowheads="1"/>
          </p:cNvSpPr>
          <p:nvPr/>
        </p:nvSpPr>
        <p:spPr bwMode="auto">
          <a:xfrm>
            <a:off x="344488" y="5159375"/>
            <a:ext cx="9170987" cy="1077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한쪽 모서리가 둥근 사각형 31"/>
          <p:cNvSpPr/>
          <p:nvPr/>
        </p:nvSpPr>
        <p:spPr bwMode="auto">
          <a:xfrm>
            <a:off x="415925" y="5265738"/>
            <a:ext cx="792163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3" name="한쪽 모서리가 둥근 사각형 32"/>
          <p:cNvSpPr/>
          <p:nvPr/>
        </p:nvSpPr>
        <p:spPr bwMode="auto">
          <a:xfrm>
            <a:off x="1214438" y="5265738"/>
            <a:ext cx="792162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특정존제외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4" name="한쪽 모서리가 둥근 사각형 33"/>
          <p:cNvSpPr/>
          <p:nvPr/>
        </p:nvSpPr>
        <p:spPr bwMode="auto">
          <a:xfrm>
            <a:off x="2012950" y="5265738"/>
            <a:ext cx="11334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5" name="한쪽 모서리가 둥근 사각형 34"/>
          <p:cNvSpPr/>
          <p:nvPr/>
        </p:nvSpPr>
        <p:spPr bwMode="auto">
          <a:xfrm>
            <a:off x="3152775" y="5265738"/>
            <a:ext cx="113982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6416" name="직사각형 51"/>
          <p:cNvSpPr>
            <a:spLocks noChangeArrowheads="1"/>
          </p:cNvSpPr>
          <p:nvPr/>
        </p:nvSpPr>
        <p:spPr bwMode="auto">
          <a:xfrm>
            <a:off x="8428038" y="13414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6417" name="직사각형 51"/>
          <p:cNvSpPr>
            <a:spLocks noChangeArrowheads="1"/>
          </p:cNvSpPr>
          <p:nvPr/>
        </p:nvSpPr>
        <p:spPr bwMode="auto">
          <a:xfrm>
            <a:off x="8985250" y="48879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6418" name="직사각형 51"/>
          <p:cNvSpPr>
            <a:spLocks noChangeArrowheads="1"/>
          </p:cNvSpPr>
          <p:nvPr/>
        </p:nvSpPr>
        <p:spPr bwMode="auto">
          <a:xfrm>
            <a:off x="8423275" y="48879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grpSp>
        <p:nvGrpSpPr>
          <p:cNvPr id="37" name="그룹 52"/>
          <p:cNvGrpSpPr>
            <a:grpSpLocks/>
          </p:cNvGrpSpPr>
          <p:nvPr/>
        </p:nvGrpSpPr>
        <p:grpSpPr bwMode="auto">
          <a:xfrm>
            <a:off x="361217" y="1646958"/>
            <a:ext cx="2071687" cy="230187"/>
            <a:chOff x="3238492" y="1428736"/>
            <a:chExt cx="2071698" cy="230832"/>
          </a:xfrm>
          <a:noFill/>
        </p:grpSpPr>
        <p:sp>
          <p:nvSpPr>
            <p:cNvPr id="3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상세설명</a:t>
              </a:r>
            </a:p>
          </p:txBody>
        </p:sp>
        <p:sp>
          <p:nvSpPr>
            <p:cNvPr id="43" name="직사각형 66"/>
            <p:cNvSpPr>
              <a:spLocks noChangeArrowheads="1"/>
            </p:cNvSpPr>
            <p:nvPr/>
          </p:nvSpPr>
          <p:spPr bwMode="auto">
            <a:xfrm>
              <a:off x="4310060" y="1433511"/>
              <a:ext cx="1000130" cy="21491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빈로케이션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20" name="TextBox 65"/>
          <p:cNvSpPr txBox="1">
            <a:spLocks noChangeArrowheads="1"/>
          </p:cNvSpPr>
          <p:nvPr/>
        </p:nvSpPr>
        <p:spPr bwMode="auto">
          <a:xfrm>
            <a:off x="2576513" y="1646238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</a:t>
            </a:r>
          </a:p>
        </p:txBody>
      </p:sp>
      <p:sp>
        <p:nvSpPr>
          <p:cNvPr id="16421" name="직사각형 66"/>
          <p:cNvSpPr>
            <a:spLocks noChangeArrowheads="1"/>
          </p:cNvSpPr>
          <p:nvPr/>
        </p:nvSpPr>
        <p:spPr bwMode="auto">
          <a:xfrm>
            <a:off x="3657600" y="164623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2" name="TextBox 65"/>
          <p:cNvSpPr txBox="1">
            <a:spLocks noChangeArrowheads="1"/>
          </p:cNvSpPr>
          <p:nvPr/>
        </p:nvSpPr>
        <p:spPr bwMode="auto">
          <a:xfrm>
            <a:off x="4833938" y="1646238"/>
            <a:ext cx="1281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16423" name="직사각형 66"/>
          <p:cNvSpPr>
            <a:spLocks noChangeArrowheads="1"/>
          </p:cNvSpPr>
          <p:nvPr/>
        </p:nvSpPr>
        <p:spPr bwMode="auto">
          <a:xfrm>
            <a:off x="6111875" y="164623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6424" name="TextBox 65"/>
          <p:cNvSpPr txBox="1">
            <a:spLocks noChangeArrowheads="1"/>
          </p:cNvSpPr>
          <p:nvPr/>
        </p:nvSpPr>
        <p:spPr bwMode="auto">
          <a:xfrm>
            <a:off x="361950" y="2049463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참조단위구분</a:t>
            </a:r>
          </a:p>
        </p:txBody>
      </p:sp>
      <p:sp>
        <p:nvSpPr>
          <p:cNvPr id="16425" name="직사각형 66"/>
          <p:cNvSpPr>
            <a:spLocks noChangeArrowheads="1"/>
          </p:cNvSpPr>
          <p:nvPr/>
        </p:nvSpPr>
        <p:spPr bwMode="auto">
          <a:xfrm>
            <a:off x="1430338" y="20383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LOT/UOM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6" name="TextBox 65"/>
          <p:cNvSpPr txBox="1">
            <a:spLocks noChangeArrowheads="1"/>
          </p:cNvSpPr>
          <p:nvPr/>
        </p:nvSpPr>
        <p:spPr bwMode="auto">
          <a:xfrm>
            <a:off x="2589213" y="2035175"/>
            <a:ext cx="1071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단위수량여부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7" name="TextBox 65"/>
          <p:cNvSpPr txBox="1">
            <a:spLocks noChangeArrowheads="1"/>
          </p:cNvSpPr>
          <p:nvPr/>
        </p:nvSpPr>
        <p:spPr bwMode="auto">
          <a:xfrm>
            <a:off x="4808538" y="2030413"/>
            <a:ext cx="1071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 적치전략</a:t>
            </a:r>
          </a:p>
        </p:txBody>
      </p:sp>
      <p:sp>
        <p:nvSpPr>
          <p:cNvPr id="16428" name="직사각형 66"/>
          <p:cNvSpPr>
            <a:spLocks noChangeArrowheads="1"/>
          </p:cNvSpPr>
          <p:nvPr/>
        </p:nvSpPr>
        <p:spPr bwMode="auto">
          <a:xfrm>
            <a:off x="6113463" y="20288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고정로케이션전략</a:t>
            </a:r>
          </a:p>
        </p:txBody>
      </p:sp>
      <p:sp>
        <p:nvSpPr>
          <p:cNvPr id="16429" name="직사각형 66"/>
          <p:cNvSpPr>
            <a:spLocks noChangeArrowheads="1"/>
          </p:cNvSpPr>
          <p:nvPr/>
        </p:nvSpPr>
        <p:spPr bwMode="auto">
          <a:xfrm>
            <a:off x="3644900" y="2046288"/>
            <a:ext cx="1000125" cy="212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6430" name="직사각형 33"/>
          <p:cNvSpPr>
            <a:spLocks noChangeArrowheads="1"/>
          </p:cNvSpPr>
          <p:nvPr/>
        </p:nvSpPr>
        <p:spPr bwMode="auto">
          <a:xfrm>
            <a:off x="2287588" y="20367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34" name="직사각형 51"/>
          <p:cNvSpPr>
            <a:spLocks noChangeArrowheads="1"/>
          </p:cNvSpPr>
          <p:nvPr/>
        </p:nvSpPr>
        <p:spPr bwMode="auto">
          <a:xfrm>
            <a:off x="9001125" y="13287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74" name="TextBox 65"/>
          <p:cNvSpPr txBox="1">
            <a:spLocks noChangeArrowheads="1"/>
          </p:cNvSpPr>
          <p:nvPr/>
        </p:nvSpPr>
        <p:spPr bwMode="auto">
          <a:xfrm>
            <a:off x="7186614" y="1646238"/>
            <a:ext cx="1281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보충 단위</a:t>
            </a: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8464551" y="164623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EA/BOX/PLT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33"/>
          <p:cNvSpPr>
            <a:spLocks noChangeArrowheads="1"/>
          </p:cNvSpPr>
          <p:nvPr/>
        </p:nvSpPr>
        <p:spPr bwMode="auto">
          <a:xfrm>
            <a:off x="9321801" y="16462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7" name="TextBox 65"/>
          <p:cNvSpPr txBox="1">
            <a:spLocks noChangeArrowheads="1"/>
          </p:cNvSpPr>
          <p:nvPr/>
        </p:nvSpPr>
        <p:spPr bwMode="auto">
          <a:xfrm>
            <a:off x="391094" y="3181348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보충정렬기준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66"/>
          <p:cNvSpPr>
            <a:spLocks noChangeArrowheads="1"/>
          </p:cNvSpPr>
          <p:nvPr/>
        </p:nvSpPr>
        <p:spPr bwMode="auto">
          <a:xfrm>
            <a:off x="1459482" y="317976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79" name="TextBox 65"/>
          <p:cNvSpPr txBox="1">
            <a:spLocks noChangeArrowheads="1"/>
          </p:cNvSpPr>
          <p:nvPr/>
        </p:nvSpPr>
        <p:spPr bwMode="auto">
          <a:xfrm>
            <a:off x="2642169" y="3170235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66"/>
          <p:cNvSpPr>
            <a:spLocks noChangeArrowheads="1"/>
          </p:cNvSpPr>
          <p:nvPr/>
        </p:nvSpPr>
        <p:spPr bwMode="auto">
          <a:xfrm>
            <a:off x="3708969" y="316864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</a:p>
        </p:txBody>
      </p:sp>
      <p:sp>
        <p:nvSpPr>
          <p:cNvPr id="81" name="TextBox 65"/>
          <p:cNvSpPr txBox="1">
            <a:spLocks noChangeArrowheads="1"/>
          </p:cNvSpPr>
          <p:nvPr/>
        </p:nvSpPr>
        <p:spPr bwMode="auto">
          <a:xfrm>
            <a:off x="397444" y="3517898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보충정렬기준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66"/>
          <p:cNvSpPr>
            <a:spLocks noChangeArrowheads="1"/>
          </p:cNvSpPr>
          <p:nvPr/>
        </p:nvSpPr>
        <p:spPr bwMode="auto">
          <a:xfrm>
            <a:off x="1465832" y="351631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</a:p>
        </p:txBody>
      </p:sp>
      <p:sp>
        <p:nvSpPr>
          <p:cNvPr id="83" name="TextBox 65"/>
          <p:cNvSpPr txBox="1">
            <a:spLocks noChangeArrowheads="1"/>
          </p:cNvSpPr>
          <p:nvPr/>
        </p:nvSpPr>
        <p:spPr bwMode="auto">
          <a:xfrm>
            <a:off x="2648519" y="3508373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66"/>
          <p:cNvSpPr>
            <a:spLocks noChangeArrowheads="1"/>
          </p:cNvSpPr>
          <p:nvPr/>
        </p:nvSpPr>
        <p:spPr bwMode="auto">
          <a:xfrm>
            <a:off x="3715319" y="350678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</a:p>
        </p:txBody>
      </p:sp>
      <p:sp>
        <p:nvSpPr>
          <p:cNvPr id="85" name="TextBox 65"/>
          <p:cNvSpPr txBox="1">
            <a:spLocks noChangeArrowheads="1"/>
          </p:cNvSpPr>
          <p:nvPr/>
        </p:nvSpPr>
        <p:spPr bwMode="auto">
          <a:xfrm>
            <a:off x="410144" y="3846510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보충정렬기준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66"/>
          <p:cNvSpPr>
            <a:spLocks noChangeArrowheads="1"/>
          </p:cNvSpPr>
          <p:nvPr/>
        </p:nvSpPr>
        <p:spPr bwMode="auto">
          <a:xfrm>
            <a:off x="1478532" y="384492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가용수량</a:t>
            </a:r>
          </a:p>
        </p:txBody>
      </p:sp>
      <p:sp>
        <p:nvSpPr>
          <p:cNvPr id="87" name="TextBox 65"/>
          <p:cNvSpPr txBox="1">
            <a:spLocks noChangeArrowheads="1"/>
          </p:cNvSpPr>
          <p:nvPr/>
        </p:nvSpPr>
        <p:spPr bwMode="auto">
          <a:xfrm>
            <a:off x="2659632" y="3836985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66"/>
          <p:cNvSpPr>
            <a:spLocks noChangeArrowheads="1"/>
          </p:cNvSpPr>
          <p:nvPr/>
        </p:nvSpPr>
        <p:spPr bwMode="auto">
          <a:xfrm>
            <a:off x="3713732" y="383539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</a:p>
        </p:txBody>
      </p:sp>
      <p:sp>
        <p:nvSpPr>
          <p:cNvPr id="89" name="직사각형 33"/>
          <p:cNvSpPr>
            <a:spLocks noChangeArrowheads="1"/>
          </p:cNvSpPr>
          <p:nvPr/>
        </p:nvSpPr>
        <p:spPr bwMode="auto">
          <a:xfrm>
            <a:off x="2326257" y="318452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0" name="직사각형 33"/>
          <p:cNvSpPr>
            <a:spLocks noChangeArrowheads="1"/>
          </p:cNvSpPr>
          <p:nvPr/>
        </p:nvSpPr>
        <p:spPr bwMode="auto">
          <a:xfrm>
            <a:off x="2326257" y="351948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1" name="직사각형 33"/>
          <p:cNvSpPr>
            <a:spLocks noChangeArrowheads="1"/>
          </p:cNvSpPr>
          <p:nvPr/>
        </p:nvSpPr>
        <p:spPr bwMode="auto">
          <a:xfrm>
            <a:off x="2331019" y="384174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2" name="직사각형 33"/>
          <p:cNvSpPr>
            <a:spLocks noChangeArrowheads="1"/>
          </p:cNvSpPr>
          <p:nvPr/>
        </p:nvSpPr>
        <p:spPr bwMode="auto">
          <a:xfrm>
            <a:off x="4566219" y="317341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3" name="직사각형 33"/>
          <p:cNvSpPr>
            <a:spLocks noChangeArrowheads="1"/>
          </p:cNvSpPr>
          <p:nvPr/>
        </p:nvSpPr>
        <p:spPr bwMode="auto">
          <a:xfrm>
            <a:off x="4580507" y="3503610"/>
            <a:ext cx="139700" cy="2111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4" name="직사각형 33"/>
          <p:cNvSpPr>
            <a:spLocks noChangeArrowheads="1"/>
          </p:cNvSpPr>
          <p:nvPr/>
        </p:nvSpPr>
        <p:spPr bwMode="auto">
          <a:xfrm>
            <a:off x="4580507" y="3840160"/>
            <a:ext cx="139700" cy="2111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5" name="TextBox 65"/>
          <p:cNvSpPr txBox="1">
            <a:spLocks noChangeArrowheads="1"/>
          </p:cNvSpPr>
          <p:nvPr/>
        </p:nvSpPr>
        <p:spPr bwMode="auto">
          <a:xfrm>
            <a:off x="392682" y="2793254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선입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후입선출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66"/>
          <p:cNvSpPr>
            <a:spLocks noChangeArrowheads="1"/>
          </p:cNvSpPr>
          <p:nvPr/>
        </p:nvSpPr>
        <p:spPr bwMode="auto">
          <a:xfrm>
            <a:off x="1461070" y="2791666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선입선출</a:t>
            </a:r>
          </a:p>
        </p:txBody>
      </p:sp>
      <p:sp>
        <p:nvSpPr>
          <p:cNvPr id="97" name="TextBox 65"/>
          <p:cNvSpPr txBox="1">
            <a:spLocks noChangeArrowheads="1"/>
          </p:cNvSpPr>
          <p:nvPr/>
        </p:nvSpPr>
        <p:spPr bwMode="auto">
          <a:xfrm>
            <a:off x="2643757" y="2782141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선입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후입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</a:t>
            </a:r>
          </a:p>
        </p:txBody>
      </p:sp>
      <p:sp>
        <p:nvSpPr>
          <p:cNvPr id="98" name="직사각형 66"/>
          <p:cNvSpPr>
            <a:spLocks noChangeArrowheads="1"/>
          </p:cNvSpPr>
          <p:nvPr/>
        </p:nvSpPr>
        <p:spPr bwMode="auto">
          <a:xfrm>
            <a:off x="3710557" y="2780554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</a:p>
        </p:txBody>
      </p:sp>
      <p:sp>
        <p:nvSpPr>
          <p:cNvPr id="99" name="직사각형 33"/>
          <p:cNvSpPr>
            <a:spLocks noChangeArrowheads="1"/>
          </p:cNvSpPr>
          <p:nvPr/>
        </p:nvSpPr>
        <p:spPr bwMode="auto">
          <a:xfrm>
            <a:off x="2327845" y="2796429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0" name="직사각형 33"/>
          <p:cNvSpPr>
            <a:spLocks noChangeArrowheads="1"/>
          </p:cNvSpPr>
          <p:nvPr/>
        </p:nvSpPr>
        <p:spPr bwMode="auto">
          <a:xfrm>
            <a:off x="4567807" y="2785316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1" name="TextBox 65"/>
          <p:cNvSpPr txBox="1">
            <a:spLocks noChangeArrowheads="1"/>
          </p:cNvSpPr>
          <p:nvPr/>
        </p:nvSpPr>
        <p:spPr bwMode="auto">
          <a:xfrm>
            <a:off x="419669" y="2420888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존포함여부</a:t>
            </a:r>
          </a:p>
        </p:txBody>
      </p:sp>
      <p:sp>
        <p:nvSpPr>
          <p:cNvPr id="102" name="직사각형 66"/>
          <p:cNvSpPr>
            <a:spLocks noChangeArrowheads="1"/>
          </p:cNvSpPr>
          <p:nvPr/>
        </p:nvSpPr>
        <p:spPr bwMode="auto">
          <a:xfrm>
            <a:off x="1478533" y="2438351"/>
            <a:ext cx="279128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03" name="TextBox 65"/>
          <p:cNvSpPr txBox="1">
            <a:spLocks noChangeArrowheads="1"/>
          </p:cNvSpPr>
          <p:nvPr/>
        </p:nvSpPr>
        <p:spPr bwMode="auto">
          <a:xfrm>
            <a:off x="1920218" y="2427238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존제외여부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66"/>
          <p:cNvSpPr>
            <a:spLocks noChangeArrowheads="1"/>
          </p:cNvSpPr>
          <p:nvPr/>
        </p:nvSpPr>
        <p:spPr bwMode="auto">
          <a:xfrm>
            <a:off x="2987018" y="2425651"/>
            <a:ext cx="298179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05" name="TextBox 65"/>
          <p:cNvSpPr txBox="1">
            <a:spLocks noChangeArrowheads="1"/>
          </p:cNvSpPr>
          <p:nvPr/>
        </p:nvSpPr>
        <p:spPr bwMode="auto">
          <a:xfrm>
            <a:off x="3496710" y="2432001"/>
            <a:ext cx="1152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로케이션포함여부</a:t>
            </a:r>
          </a:p>
        </p:txBody>
      </p:sp>
      <p:sp>
        <p:nvSpPr>
          <p:cNvPr id="106" name="직사각형 66"/>
          <p:cNvSpPr>
            <a:spLocks noChangeArrowheads="1"/>
          </p:cNvSpPr>
          <p:nvPr/>
        </p:nvSpPr>
        <p:spPr bwMode="auto">
          <a:xfrm>
            <a:off x="4644474" y="2430413"/>
            <a:ext cx="263821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07" name="TextBox 65"/>
          <p:cNvSpPr txBox="1">
            <a:spLocks noChangeArrowheads="1"/>
          </p:cNvSpPr>
          <p:nvPr/>
        </p:nvSpPr>
        <p:spPr bwMode="auto">
          <a:xfrm>
            <a:off x="5145210" y="2438351"/>
            <a:ext cx="1152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로케이션제외여부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66"/>
          <p:cNvSpPr>
            <a:spLocks noChangeArrowheads="1"/>
          </p:cNvSpPr>
          <p:nvPr/>
        </p:nvSpPr>
        <p:spPr bwMode="auto">
          <a:xfrm>
            <a:off x="6292974" y="2436763"/>
            <a:ext cx="244202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전략설정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55600" y="2195513"/>
          <a:ext cx="2922588" cy="428626"/>
        </p:xfrm>
        <a:graphic>
          <a:graphicData uri="http://schemas.openxmlformats.org/drawingml/2006/table">
            <a:tbl>
              <a:tblPr/>
              <a:tblGrid>
                <a:gridCol w="30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52" name="직사각형 54"/>
          <p:cNvSpPr>
            <a:spLocks noChangeArrowheads="1"/>
          </p:cNvSpPr>
          <p:nvPr/>
        </p:nvSpPr>
        <p:spPr bwMode="auto">
          <a:xfrm>
            <a:off x="309563" y="2087563"/>
            <a:ext cx="9215437" cy="668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53" name="TextBox 55"/>
          <p:cNvSpPr txBox="1">
            <a:spLocks noChangeArrowheads="1"/>
          </p:cNvSpPr>
          <p:nvPr/>
        </p:nvSpPr>
        <p:spPr bwMode="auto">
          <a:xfrm>
            <a:off x="381000" y="1963738"/>
            <a:ext cx="468313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</a:p>
        </p:txBody>
      </p:sp>
      <p:sp>
        <p:nvSpPr>
          <p:cNvPr id="18454" name="직사각형 51"/>
          <p:cNvSpPr>
            <a:spLocks noChangeArrowheads="1"/>
          </p:cNvSpPr>
          <p:nvPr/>
        </p:nvSpPr>
        <p:spPr bwMode="auto">
          <a:xfrm>
            <a:off x="8488363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8455" name="직사각형 51"/>
          <p:cNvSpPr>
            <a:spLocks noChangeArrowheads="1"/>
          </p:cNvSpPr>
          <p:nvPr/>
        </p:nvSpPr>
        <p:spPr bwMode="auto">
          <a:xfrm>
            <a:off x="6856413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456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8457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8458" name="직사각형 51"/>
          <p:cNvSpPr>
            <a:spLocks noChangeArrowheads="1"/>
          </p:cNvSpPr>
          <p:nvPr/>
        </p:nvSpPr>
        <p:spPr bwMode="auto">
          <a:xfrm>
            <a:off x="7402513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8459" name="직사각형 51"/>
          <p:cNvSpPr>
            <a:spLocks noChangeArrowheads="1"/>
          </p:cNvSpPr>
          <p:nvPr/>
        </p:nvSpPr>
        <p:spPr bwMode="auto">
          <a:xfrm>
            <a:off x="7948613" y="18303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8460" name="직사각형 51"/>
          <p:cNvSpPr>
            <a:spLocks noChangeArrowheads="1"/>
          </p:cNvSpPr>
          <p:nvPr/>
        </p:nvSpPr>
        <p:spPr bwMode="auto">
          <a:xfrm>
            <a:off x="9026525" y="18303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aphicFrame>
        <p:nvGraphicFramePr>
          <p:cNvPr id="2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08371"/>
              </p:ext>
            </p:extLst>
          </p:nvPr>
        </p:nvGraphicFramePr>
        <p:xfrm>
          <a:off x="392113" y="3300413"/>
          <a:ext cx="9120186" cy="563898"/>
        </p:xfrm>
        <a:graphic>
          <a:graphicData uri="http://schemas.openxmlformats.org/drawingml/2006/table">
            <a:tbl>
              <a:tblPr/>
              <a:tblGrid>
                <a:gridCol w="24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5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입수단위수량할당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최소할당단위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패킹입수참조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기본할당 전략</a:t>
                      </a: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LOT/UOM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17" name="직사각형 54"/>
          <p:cNvSpPr>
            <a:spLocks noChangeArrowheads="1"/>
          </p:cNvSpPr>
          <p:nvPr/>
        </p:nvSpPr>
        <p:spPr bwMode="auto">
          <a:xfrm>
            <a:off x="346075" y="3192463"/>
            <a:ext cx="9170988" cy="15097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8" name="TextBox 55"/>
          <p:cNvSpPr txBox="1">
            <a:spLocks noChangeArrowheads="1"/>
          </p:cNvSpPr>
          <p:nvPr/>
        </p:nvSpPr>
        <p:spPr bwMode="auto">
          <a:xfrm>
            <a:off x="417513" y="3068638"/>
            <a:ext cx="928687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할당상세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08513"/>
              </p:ext>
            </p:extLst>
          </p:nvPr>
        </p:nvGraphicFramePr>
        <p:xfrm>
          <a:off x="396875" y="4125913"/>
          <a:ext cx="9020174" cy="496887"/>
        </p:xfrm>
        <a:graphic>
          <a:graphicData uri="http://schemas.openxmlformats.org/drawingml/2006/table">
            <a:tbl>
              <a:tblPr/>
              <a:tblGrid>
                <a:gridCol w="530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1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11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1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1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11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811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고정로케이션할당</a:t>
                      </a: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존제외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존포함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로케이션포함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로케이션제외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후입선출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후입선출기준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할당정렬기준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정렬방법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할당정렬기준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정렬방법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할당정렬기준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정렬방법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선입선출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9"/>
          <p:cNvGraphicFramePr>
            <a:graphicFrameLocks noGrp="1"/>
          </p:cNvGraphicFramePr>
          <p:nvPr/>
        </p:nvGraphicFramePr>
        <p:xfrm>
          <a:off x="414338" y="5492750"/>
          <a:ext cx="3078482" cy="528638"/>
        </p:xfrm>
        <a:graphic>
          <a:graphicData uri="http://schemas.openxmlformats.org/drawingml/2006/table">
            <a:tbl>
              <a:tblPr/>
              <a:tblGrid>
                <a:gridCol w="29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8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80" name="직사각형 54"/>
          <p:cNvSpPr>
            <a:spLocks noChangeArrowheads="1"/>
          </p:cNvSpPr>
          <p:nvPr/>
        </p:nvSpPr>
        <p:spPr bwMode="auto">
          <a:xfrm>
            <a:off x="344488" y="5159375"/>
            <a:ext cx="9170987" cy="1077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한쪽 모서리가 둥근 사각형 28"/>
          <p:cNvSpPr/>
          <p:nvPr/>
        </p:nvSpPr>
        <p:spPr bwMode="auto">
          <a:xfrm>
            <a:off x="415925" y="5265738"/>
            <a:ext cx="792163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0" name="한쪽 모서리가 둥근 사각형 29"/>
          <p:cNvSpPr/>
          <p:nvPr/>
        </p:nvSpPr>
        <p:spPr bwMode="auto">
          <a:xfrm>
            <a:off x="1214438" y="5265738"/>
            <a:ext cx="792162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특정존제외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2" name="한쪽 모서리가 둥근 사각형 31"/>
          <p:cNvSpPr/>
          <p:nvPr/>
        </p:nvSpPr>
        <p:spPr bwMode="auto">
          <a:xfrm>
            <a:off x="2012950" y="5265738"/>
            <a:ext cx="11334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3" name="한쪽 모서리가 둥근 사각형 32"/>
          <p:cNvSpPr/>
          <p:nvPr/>
        </p:nvSpPr>
        <p:spPr bwMode="auto">
          <a:xfrm>
            <a:off x="3152775" y="5265738"/>
            <a:ext cx="113982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589" name="직사각형 51"/>
          <p:cNvSpPr>
            <a:spLocks noChangeArrowheads="1"/>
          </p:cNvSpPr>
          <p:nvPr/>
        </p:nvSpPr>
        <p:spPr bwMode="auto">
          <a:xfrm>
            <a:off x="9021763" y="28606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8590" name="직사각형 51"/>
          <p:cNvSpPr>
            <a:spLocks noChangeArrowheads="1"/>
          </p:cNvSpPr>
          <p:nvPr/>
        </p:nvSpPr>
        <p:spPr bwMode="auto">
          <a:xfrm>
            <a:off x="8494911" y="28606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8592" name="TextBox 65"/>
          <p:cNvSpPr txBox="1">
            <a:spLocks noChangeArrowheads="1"/>
          </p:cNvSpPr>
          <p:nvPr/>
        </p:nvSpPr>
        <p:spPr bwMode="auto">
          <a:xfrm>
            <a:off x="360363" y="1312863"/>
            <a:ext cx="728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전략코드</a:t>
            </a:r>
          </a:p>
        </p:txBody>
      </p:sp>
      <p:sp>
        <p:nvSpPr>
          <p:cNvPr id="18593" name="직사각형 66"/>
          <p:cNvSpPr>
            <a:spLocks noChangeArrowheads="1"/>
          </p:cNvSpPr>
          <p:nvPr/>
        </p:nvSpPr>
        <p:spPr bwMode="auto">
          <a:xfrm>
            <a:off x="1120775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4" name="TextBox 65"/>
          <p:cNvSpPr txBox="1">
            <a:spLocks noChangeArrowheads="1"/>
          </p:cNvSpPr>
          <p:nvPr/>
        </p:nvSpPr>
        <p:spPr bwMode="auto">
          <a:xfrm>
            <a:off x="3354388" y="1312863"/>
            <a:ext cx="9604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전략명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5" name="직사각형 66"/>
          <p:cNvSpPr>
            <a:spLocks noChangeArrowheads="1"/>
          </p:cNvSpPr>
          <p:nvPr/>
        </p:nvSpPr>
        <p:spPr bwMode="auto">
          <a:xfrm>
            <a:off x="4313238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전략설정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6389" name="직사각형 54"/>
          <p:cNvSpPr>
            <a:spLocks noChangeArrowheads="1"/>
          </p:cNvSpPr>
          <p:nvPr/>
        </p:nvSpPr>
        <p:spPr bwMode="auto">
          <a:xfrm>
            <a:off x="344488" y="1576388"/>
            <a:ext cx="9170987" cy="365546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0" name="TextBox 55"/>
          <p:cNvSpPr txBox="1">
            <a:spLocks noChangeArrowheads="1"/>
          </p:cNvSpPr>
          <p:nvPr/>
        </p:nvSpPr>
        <p:spPr bwMode="auto">
          <a:xfrm>
            <a:off x="415925" y="14525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할당상세</a:t>
            </a:r>
          </a:p>
        </p:txBody>
      </p:sp>
      <p:graphicFrame>
        <p:nvGraphicFramePr>
          <p:cNvPr id="2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33619"/>
              </p:ext>
            </p:extLst>
          </p:nvPr>
        </p:nvGraphicFramePr>
        <p:xfrm>
          <a:off x="414338" y="5834466"/>
          <a:ext cx="3080541" cy="528638"/>
        </p:xfrm>
        <a:graphic>
          <a:graphicData uri="http://schemas.openxmlformats.org/drawingml/2006/table">
            <a:tbl>
              <a:tblPr/>
              <a:tblGrid>
                <a:gridCol w="2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8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11" name="직사각형 54"/>
          <p:cNvSpPr>
            <a:spLocks noChangeArrowheads="1"/>
          </p:cNvSpPr>
          <p:nvPr/>
        </p:nvSpPr>
        <p:spPr bwMode="auto">
          <a:xfrm>
            <a:off x="344488" y="5501092"/>
            <a:ext cx="9170987" cy="903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한쪽 모서리가 둥근 사각형 31"/>
          <p:cNvSpPr/>
          <p:nvPr/>
        </p:nvSpPr>
        <p:spPr bwMode="auto">
          <a:xfrm>
            <a:off x="415925" y="5607454"/>
            <a:ext cx="792163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3" name="한쪽 모서리가 둥근 사각형 32"/>
          <p:cNvSpPr/>
          <p:nvPr/>
        </p:nvSpPr>
        <p:spPr bwMode="auto">
          <a:xfrm>
            <a:off x="1214438" y="5607454"/>
            <a:ext cx="792162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특정존제외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4" name="한쪽 모서리가 둥근 사각형 33"/>
          <p:cNvSpPr/>
          <p:nvPr/>
        </p:nvSpPr>
        <p:spPr bwMode="auto">
          <a:xfrm>
            <a:off x="2012950" y="5607454"/>
            <a:ext cx="11334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특정로케이션포함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5" name="한쪽 모서리가 둥근 사각형 34"/>
          <p:cNvSpPr/>
          <p:nvPr/>
        </p:nvSpPr>
        <p:spPr bwMode="auto">
          <a:xfrm>
            <a:off x="3152775" y="5607454"/>
            <a:ext cx="113982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특정로케이션제외</a:t>
            </a:r>
            <a:r>
              <a:rPr lang="en-US" altLang="ko-KR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(0)</a:t>
            </a:r>
            <a:endParaRPr lang="ko-KR" altLang="en-US" sz="9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6416" name="직사각형 51"/>
          <p:cNvSpPr>
            <a:spLocks noChangeArrowheads="1"/>
          </p:cNvSpPr>
          <p:nvPr/>
        </p:nvSpPr>
        <p:spPr bwMode="auto">
          <a:xfrm>
            <a:off x="8428038" y="1329206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6417" name="직사각형 51"/>
          <p:cNvSpPr>
            <a:spLocks noChangeArrowheads="1"/>
          </p:cNvSpPr>
          <p:nvPr/>
        </p:nvSpPr>
        <p:spPr bwMode="auto">
          <a:xfrm>
            <a:off x="8985250" y="5268049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6418" name="직사각형 51"/>
          <p:cNvSpPr>
            <a:spLocks noChangeArrowheads="1"/>
          </p:cNvSpPr>
          <p:nvPr/>
        </p:nvSpPr>
        <p:spPr bwMode="auto">
          <a:xfrm>
            <a:off x="8423275" y="5268049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grpSp>
        <p:nvGrpSpPr>
          <p:cNvPr id="37" name="그룹 52"/>
          <p:cNvGrpSpPr>
            <a:grpSpLocks/>
          </p:cNvGrpSpPr>
          <p:nvPr/>
        </p:nvGrpSpPr>
        <p:grpSpPr bwMode="auto">
          <a:xfrm>
            <a:off x="361217" y="1646958"/>
            <a:ext cx="2071687" cy="230187"/>
            <a:chOff x="3238492" y="1428736"/>
            <a:chExt cx="2071698" cy="230832"/>
          </a:xfrm>
          <a:noFill/>
        </p:grpSpPr>
        <p:sp>
          <p:nvSpPr>
            <p:cNvPr id="3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상세설명</a:t>
              </a:r>
            </a:p>
          </p:txBody>
        </p:sp>
        <p:sp>
          <p:nvSpPr>
            <p:cNvPr id="43" name="직사각형 66"/>
            <p:cNvSpPr>
              <a:spLocks noChangeArrowheads="1"/>
            </p:cNvSpPr>
            <p:nvPr/>
          </p:nvSpPr>
          <p:spPr bwMode="auto">
            <a:xfrm>
              <a:off x="4310060" y="1433511"/>
              <a:ext cx="1000130" cy="21491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20" name="TextBox 65"/>
          <p:cNvSpPr txBox="1">
            <a:spLocks noChangeArrowheads="1"/>
          </p:cNvSpPr>
          <p:nvPr/>
        </p:nvSpPr>
        <p:spPr bwMode="auto">
          <a:xfrm>
            <a:off x="2576513" y="1646238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</a:t>
            </a:r>
          </a:p>
        </p:txBody>
      </p:sp>
      <p:sp>
        <p:nvSpPr>
          <p:cNvPr id="16421" name="직사각형 66"/>
          <p:cNvSpPr>
            <a:spLocks noChangeArrowheads="1"/>
          </p:cNvSpPr>
          <p:nvPr/>
        </p:nvSpPr>
        <p:spPr bwMode="auto">
          <a:xfrm>
            <a:off x="3657600" y="164623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34" name="직사각형 51"/>
          <p:cNvSpPr>
            <a:spLocks noChangeArrowheads="1"/>
          </p:cNvSpPr>
          <p:nvPr/>
        </p:nvSpPr>
        <p:spPr bwMode="auto">
          <a:xfrm>
            <a:off x="9001125" y="13287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6445" name="TextBox 65"/>
          <p:cNvSpPr txBox="1">
            <a:spLocks noChangeArrowheads="1"/>
          </p:cNvSpPr>
          <p:nvPr/>
        </p:nvSpPr>
        <p:spPr bwMode="auto">
          <a:xfrm>
            <a:off x="358775" y="2385427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 체크</a:t>
            </a:r>
          </a:p>
        </p:txBody>
      </p:sp>
      <p:sp>
        <p:nvSpPr>
          <p:cNvPr id="16446" name="직사각형 66"/>
          <p:cNvSpPr>
            <a:spLocks noChangeArrowheads="1"/>
          </p:cNvSpPr>
          <p:nvPr/>
        </p:nvSpPr>
        <p:spPr bwMode="auto">
          <a:xfrm>
            <a:off x="1427164" y="2383839"/>
            <a:ext cx="282302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6447" name="TextBox 65"/>
          <p:cNvSpPr txBox="1">
            <a:spLocks noChangeArrowheads="1"/>
          </p:cNvSpPr>
          <p:nvPr/>
        </p:nvSpPr>
        <p:spPr bwMode="auto">
          <a:xfrm>
            <a:off x="344488" y="3479161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로트속성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</a:t>
            </a:r>
          </a:p>
        </p:txBody>
      </p:sp>
      <p:sp>
        <p:nvSpPr>
          <p:cNvPr id="16448" name="직사각형 66"/>
          <p:cNvSpPr>
            <a:spLocks noChangeArrowheads="1"/>
          </p:cNvSpPr>
          <p:nvPr/>
        </p:nvSpPr>
        <p:spPr bwMode="auto">
          <a:xfrm>
            <a:off x="1411288" y="3477573"/>
            <a:ext cx="301353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6449" name="TextBox 65"/>
          <p:cNvSpPr txBox="1">
            <a:spLocks noChangeArrowheads="1"/>
          </p:cNvSpPr>
          <p:nvPr/>
        </p:nvSpPr>
        <p:spPr bwMode="auto">
          <a:xfrm>
            <a:off x="1885228" y="3466155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로트속성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</a:t>
            </a:r>
          </a:p>
        </p:txBody>
      </p:sp>
      <p:sp>
        <p:nvSpPr>
          <p:cNvPr id="16450" name="직사각형 66"/>
          <p:cNvSpPr>
            <a:spLocks noChangeArrowheads="1"/>
          </p:cNvSpPr>
          <p:nvPr/>
        </p:nvSpPr>
        <p:spPr bwMode="auto">
          <a:xfrm>
            <a:off x="2944091" y="3483618"/>
            <a:ext cx="282303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6451" name="TextBox 65"/>
          <p:cNvSpPr txBox="1">
            <a:spLocks noChangeArrowheads="1"/>
          </p:cNvSpPr>
          <p:nvPr/>
        </p:nvSpPr>
        <p:spPr bwMode="auto">
          <a:xfrm>
            <a:off x="3541412" y="3472505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로트속성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</a:t>
            </a:r>
          </a:p>
        </p:txBody>
      </p:sp>
      <p:sp>
        <p:nvSpPr>
          <p:cNvPr id="16452" name="직사각형 66"/>
          <p:cNvSpPr>
            <a:spLocks noChangeArrowheads="1"/>
          </p:cNvSpPr>
          <p:nvPr/>
        </p:nvSpPr>
        <p:spPr bwMode="auto">
          <a:xfrm>
            <a:off x="4608212" y="3470918"/>
            <a:ext cx="258763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6453" name="TextBox 65"/>
          <p:cNvSpPr txBox="1">
            <a:spLocks noChangeArrowheads="1"/>
          </p:cNvSpPr>
          <p:nvPr/>
        </p:nvSpPr>
        <p:spPr bwMode="auto">
          <a:xfrm>
            <a:off x="5082154" y="3477268"/>
            <a:ext cx="11525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로트속성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</a:t>
            </a:r>
          </a:p>
        </p:txBody>
      </p:sp>
      <p:sp>
        <p:nvSpPr>
          <p:cNvPr id="16454" name="직사각형 66"/>
          <p:cNvSpPr>
            <a:spLocks noChangeArrowheads="1"/>
          </p:cNvSpPr>
          <p:nvPr/>
        </p:nvSpPr>
        <p:spPr bwMode="auto">
          <a:xfrm>
            <a:off x="6229918" y="3475680"/>
            <a:ext cx="263822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6455" name="TextBox 65"/>
          <p:cNvSpPr txBox="1">
            <a:spLocks noChangeArrowheads="1"/>
          </p:cNvSpPr>
          <p:nvPr/>
        </p:nvSpPr>
        <p:spPr bwMode="auto">
          <a:xfrm>
            <a:off x="6637756" y="3483618"/>
            <a:ext cx="1152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로트속성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</a:t>
            </a:r>
          </a:p>
        </p:txBody>
      </p:sp>
      <p:sp>
        <p:nvSpPr>
          <p:cNvPr id="16456" name="직사각형 66"/>
          <p:cNvSpPr>
            <a:spLocks noChangeArrowheads="1"/>
          </p:cNvSpPr>
          <p:nvPr/>
        </p:nvSpPr>
        <p:spPr bwMode="auto">
          <a:xfrm>
            <a:off x="7785520" y="3482030"/>
            <a:ext cx="263824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16457" name="TextBox 65"/>
          <p:cNvSpPr txBox="1">
            <a:spLocks noChangeArrowheads="1"/>
          </p:cNvSpPr>
          <p:nvPr/>
        </p:nvSpPr>
        <p:spPr bwMode="auto">
          <a:xfrm>
            <a:off x="342900" y="4422304"/>
            <a:ext cx="12678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lvl="0" eaLnBrk="1" fontAlgn="ctr" latinLnBrk="1" hangingPunct="1"/>
            <a:r>
              <a:rPr kumimoji="0"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할당정렬기준</a:t>
            </a:r>
            <a:endParaRPr kumimoji="0"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58" name="직사각형 66"/>
          <p:cNvSpPr>
            <a:spLocks noChangeArrowheads="1"/>
          </p:cNvSpPr>
          <p:nvPr/>
        </p:nvSpPr>
        <p:spPr bwMode="auto">
          <a:xfrm>
            <a:off x="1620267" y="4420716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16459" name="TextBox 65"/>
          <p:cNvSpPr txBox="1">
            <a:spLocks noChangeArrowheads="1"/>
          </p:cNvSpPr>
          <p:nvPr/>
        </p:nvSpPr>
        <p:spPr bwMode="auto">
          <a:xfrm>
            <a:off x="2946970" y="4411191"/>
            <a:ext cx="13453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정렬방법</a:t>
            </a:r>
          </a:p>
        </p:txBody>
      </p:sp>
      <p:sp>
        <p:nvSpPr>
          <p:cNvPr id="16460" name="직사각형 66"/>
          <p:cNvSpPr>
            <a:spLocks noChangeArrowheads="1"/>
          </p:cNvSpPr>
          <p:nvPr/>
        </p:nvSpPr>
        <p:spPr bwMode="auto">
          <a:xfrm>
            <a:off x="4301802" y="4409604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</a:p>
        </p:txBody>
      </p:sp>
      <p:sp>
        <p:nvSpPr>
          <p:cNvPr id="16461" name="TextBox 65"/>
          <p:cNvSpPr txBox="1">
            <a:spLocks noChangeArrowheads="1"/>
          </p:cNvSpPr>
          <p:nvPr/>
        </p:nvSpPr>
        <p:spPr bwMode="auto">
          <a:xfrm>
            <a:off x="349250" y="4710981"/>
            <a:ext cx="126149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할당정렬기준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62" name="직사각형 66"/>
          <p:cNvSpPr>
            <a:spLocks noChangeArrowheads="1"/>
          </p:cNvSpPr>
          <p:nvPr/>
        </p:nvSpPr>
        <p:spPr bwMode="auto">
          <a:xfrm>
            <a:off x="1626617" y="4709393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</a:p>
        </p:txBody>
      </p:sp>
      <p:sp>
        <p:nvSpPr>
          <p:cNvPr id="16463" name="TextBox 65"/>
          <p:cNvSpPr txBox="1">
            <a:spLocks noChangeArrowheads="1"/>
          </p:cNvSpPr>
          <p:nvPr/>
        </p:nvSpPr>
        <p:spPr bwMode="auto">
          <a:xfrm>
            <a:off x="2953320" y="4701456"/>
            <a:ext cx="133895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정렬방법</a:t>
            </a:r>
          </a:p>
        </p:txBody>
      </p:sp>
      <p:sp>
        <p:nvSpPr>
          <p:cNvPr id="16464" name="직사각형 66"/>
          <p:cNvSpPr>
            <a:spLocks noChangeArrowheads="1"/>
          </p:cNvSpPr>
          <p:nvPr/>
        </p:nvSpPr>
        <p:spPr bwMode="auto">
          <a:xfrm>
            <a:off x="4308152" y="4699868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</a:p>
        </p:txBody>
      </p:sp>
      <p:sp>
        <p:nvSpPr>
          <p:cNvPr id="16465" name="TextBox 65"/>
          <p:cNvSpPr txBox="1">
            <a:spLocks noChangeArrowheads="1"/>
          </p:cNvSpPr>
          <p:nvPr/>
        </p:nvSpPr>
        <p:spPr bwMode="auto">
          <a:xfrm>
            <a:off x="361950" y="4999012"/>
            <a:ext cx="124879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할당정렬기준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66" name="직사각형 66"/>
          <p:cNvSpPr>
            <a:spLocks noChangeArrowheads="1"/>
          </p:cNvSpPr>
          <p:nvPr/>
        </p:nvSpPr>
        <p:spPr bwMode="auto">
          <a:xfrm>
            <a:off x="1639317" y="4997425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</a:t>
            </a:r>
          </a:p>
        </p:txBody>
      </p:sp>
      <p:sp>
        <p:nvSpPr>
          <p:cNvPr id="16467" name="TextBox 65"/>
          <p:cNvSpPr txBox="1">
            <a:spLocks noChangeArrowheads="1"/>
          </p:cNvSpPr>
          <p:nvPr/>
        </p:nvSpPr>
        <p:spPr bwMode="auto">
          <a:xfrm>
            <a:off x="2964433" y="4989487"/>
            <a:ext cx="1327844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정렬방법</a:t>
            </a:r>
          </a:p>
        </p:txBody>
      </p:sp>
      <p:sp>
        <p:nvSpPr>
          <p:cNvPr id="16468" name="직사각형 66"/>
          <p:cNvSpPr>
            <a:spLocks noChangeArrowheads="1"/>
          </p:cNvSpPr>
          <p:nvPr/>
        </p:nvSpPr>
        <p:spPr bwMode="auto">
          <a:xfrm>
            <a:off x="4306565" y="4987900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</a:p>
        </p:txBody>
      </p:sp>
      <p:sp>
        <p:nvSpPr>
          <p:cNvPr id="16469" name="직사각형 33"/>
          <p:cNvSpPr>
            <a:spLocks noChangeArrowheads="1"/>
          </p:cNvSpPr>
          <p:nvPr/>
        </p:nvSpPr>
        <p:spPr bwMode="auto">
          <a:xfrm>
            <a:off x="2487042" y="4425479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70" name="직사각형 33"/>
          <p:cNvSpPr>
            <a:spLocks noChangeArrowheads="1"/>
          </p:cNvSpPr>
          <p:nvPr/>
        </p:nvSpPr>
        <p:spPr bwMode="auto">
          <a:xfrm>
            <a:off x="2487042" y="4712568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71" name="직사각형 33"/>
          <p:cNvSpPr>
            <a:spLocks noChangeArrowheads="1"/>
          </p:cNvSpPr>
          <p:nvPr/>
        </p:nvSpPr>
        <p:spPr bwMode="auto">
          <a:xfrm>
            <a:off x="2491804" y="4994250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72" name="직사각형 33"/>
          <p:cNvSpPr>
            <a:spLocks noChangeArrowheads="1"/>
          </p:cNvSpPr>
          <p:nvPr/>
        </p:nvSpPr>
        <p:spPr bwMode="auto">
          <a:xfrm>
            <a:off x="5159052" y="4414366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73" name="직사각형 33"/>
          <p:cNvSpPr>
            <a:spLocks noChangeArrowheads="1"/>
          </p:cNvSpPr>
          <p:nvPr/>
        </p:nvSpPr>
        <p:spPr bwMode="auto">
          <a:xfrm>
            <a:off x="5173340" y="4696693"/>
            <a:ext cx="139700" cy="2111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74" name="직사각형 33"/>
          <p:cNvSpPr>
            <a:spLocks noChangeArrowheads="1"/>
          </p:cNvSpPr>
          <p:nvPr/>
        </p:nvSpPr>
        <p:spPr bwMode="auto">
          <a:xfrm>
            <a:off x="5173340" y="4992662"/>
            <a:ext cx="139700" cy="2111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4" name="TextBox 65"/>
          <p:cNvSpPr txBox="1">
            <a:spLocks noChangeArrowheads="1"/>
          </p:cNvSpPr>
          <p:nvPr/>
        </p:nvSpPr>
        <p:spPr bwMode="auto">
          <a:xfrm>
            <a:off x="344488" y="4134917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선출구분</a:t>
            </a: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1621855" y="413332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선입선출</a:t>
            </a:r>
          </a:p>
        </p:txBody>
      </p:sp>
      <p:sp>
        <p:nvSpPr>
          <p:cNvPr id="76" name="TextBox 65"/>
          <p:cNvSpPr txBox="1">
            <a:spLocks noChangeArrowheads="1"/>
          </p:cNvSpPr>
          <p:nvPr/>
        </p:nvSpPr>
        <p:spPr bwMode="auto">
          <a:xfrm>
            <a:off x="2948558" y="4123804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선출기준</a:t>
            </a: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4303390" y="4122217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</a:p>
        </p:txBody>
      </p:sp>
      <p:sp>
        <p:nvSpPr>
          <p:cNvPr id="78" name="직사각형 33"/>
          <p:cNvSpPr>
            <a:spLocks noChangeArrowheads="1"/>
          </p:cNvSpPr>
          <p:nvPr/>
        </p:nvSpPr>
        <p:spPr bwMode="auto">
          <a:xfrm>
            <a:off x="2488630" y="413809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9" name="직사각형 33"/>
          <p:cNvSpPr>
            <a:spLocks noChangeArrowheads="1"/>
          </p:cNvSpPr>
          <p:nvPr/>
        </p:nvSpPr>
        <p:spPr bwMode="auto">
          <a:xfrm>
            <a:off x="5160640" y="412697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0" name="TextBox 65"/>
          <p:cNvSpPr txBox="1">
            <a:spLocks noChangeArrowheads="1"/>
          </p:cNvSpPr>
          <p:nvPr/>
        </p:nvSpPr>
        <p:spPr bwMode="auto">
          <a:xfrm>
            <a:off x="371475" y="3827834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존포함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체크</a:t>
            </a:r>
          </a:p>
        </p:txBody>
      </p:sp>
      <p:sp>
        <p:nvSpPr>
          <p:cNvPr id="81" name="직사각형 66"/>
          <p:cNvSpPr>
            <a:spLocks noChangeArrowheads="1"/>
          </p:cNvSpPr>
          <p:nvPr/>
        </p:nvSpPr>
        <p:spPr bwMode="auto">
          <a:xfrm>
            <a:off x="1430339" y="3845297"/>
            <a:ext cx="279128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82" name="TextBox 65"/>
          <p:cNvSpPr txBox="1">
            <a:spLocks noChangeArrowheads="1"/>
          </p:cNvSpPr>
          <p:nvPr/>
        </p:nvSpPr>
        <p:spPr bwMode="auto">
          <a:xfrm>
            <a:off x="1872024" y="3834184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존포함제외체크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66"/>
          <p:cNvSpPr>
            <a:spLocks noChangeArrowheads="1"/>
          </p:cNvSpPr>
          <p:nvPr/>
        </p:nvSpPr>
        <p:spPr bwMode="auto">
          <a:xfrm>
            <a:off x="2938824" y="3832597"/>
            <a:ext cx="298179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84" name="TextBox 65"/>
          <p:cNvSpPr txBox="1">
            <a:spLocks noChangeArrowheads="1"/>
          </p:cNvSpPr>
          <p:nvPr/>
        </p:nvSpPr>
        <p:spPr bwMode="auto">
          <a:xfrm>
            <a:off x="3448516" y="3838947"/>
            <a:ext cx="1152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로케이션포함체크</a:t>
            </a:r>
          </a:p>
        </p:txBody>
      </p:sp>
      <p:sp>
        <p:nvSpPr>
          <p:cNvPr id="85" name="직사각형 66"/>
          <p:cNvSpPr>
            <a:spLocks noChangeArrowheads="1"/>
          </p:cNvSpPr>
          <p:nvPr/>
        </p:nvSpPr>
        <p:spPr bwMode="auto">
          <a:xfrm>
            <a:off x="4596280" y="3837359"/>
            <a:ext cx="263821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86" name="TextBox 65"/>
          <p:cNvSpPr txBox="1">
            <a:spLocks noChangeArrowheads="1"/>
          </p:cNvSpPr>
          <p:nvPr/>
        </p:nvSpPr>
        <p:spPr bwMode="auto">
          <a:xfrm>
            <a:off x="5097016" y="3845297"/>
            <a:ext cx="1152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로케이션제외체크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66"/>
          <p:cNvSpPr>
            <a:spLocks noChangeArrowheads="1"/>
          </p:cNvSpPr>
          <p:nvPr/>
        </p:nvSpPr>
        <p:spPr bwMode="auto">
          <a:xfrm>
            <a:off x="6244780" y="3843709"/>
            <a:ext cx="244202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92" name="TextBox 65"/>
          <p:cNvSpPr txBox="1">
            <a:spLocks noChangeArrowheads="1"/>
          </p:cNvSpPr>
          <p:nvPr/>
        </p:nvSpPr>
        <p:spPr bwMode="auto">
          <a:xfrm>
            <a:off x="351402" y="2745467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 체크</a:t>
            </a:r>
          </a:p>
        </p:txBody>
      </p:sp>
      <p:sp>
        <p:nvSpPr>
          <p:cNvPr id="93" name="직사각형 66"/>
          <p:cNvSpPr>
            <a:spLocks noChangeArrowheads="1"/>
          </p:cNvSpPr>
          <p:nvPr/>
        </p:nvSpPr>
        <p:spPr bwMode="auto">
          <a:xfrm>
            <a:off x="1419791" y="2743879"/>
            <a:ext cx="282302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94" name="TextBox 65"/>
          <p:cNvSpPr txBox="1">
            <a:spLocks noChangeArrowheads="1"/>
          </p:cNvSpPr>
          <p:nvPr/>
        </p:nvSpPr>
        <p:spPr bwMode="auto">
          <a:xfrm>
            <a:off x="361950" y="3161764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 체크</a:t>
            </a:r>
          </a:p>
        </p:txBody>
      </p:sp>
      <p:sp>
        <p:nvSpPr>
          <p:cNvPr id="95" name="직사각형 66"/>
          <p:cNvSpPr>
            <a:spLocks noChangeArrowheads="1"/>
          </p:cNvSpPr>
          <p:nvPr/>
        </p:nvSpPr>
        <p:spPr bwMode="auto">
          <a:xfrm>
            <a:off x="1430339" y="3160176"/>
            <a:ext cx="282302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96" name="TextBox 65"/>
          <p:cNvSpPr txBox="1">
            <a:spLocks noChangeArrowheads="1"/>
          </p:cNvSpPr>
          <p:nvPr/>
        </p:nvSpPr>
        <p:spPr bwMode="auto">
          <a:xfrm>
            <a:off x="1922033" y="2361580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66"/>
          <p:cNvSpPr>
            <a:spLocks noChangeArrowheads="1"/>
          </p:cNvSpPr>
          <p:nvPr/>
        </p:nvSpPr>
        <p:spPr bwMode="auto">
          <a:xfrm>
            <a:off x="2990421" y="2359992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4173108" y="2350467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66"/>
          <p:cNvSpPr>
            <a:spLocks noChangeArrowheads="1"/>
          </p:cNvSpPr>
          <p:nvPr/>
        </p:nvSpPr>
        <p:spPr bwMode="auto">
          <a:xfrm>
            <a:off x="5239908" y="2348880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r"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1933496" y="2729716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66"/>
          <p:cNvSpPr>
            <a:spLocks noChangeArrowheads="1"/>
          </p:cNvSpPr>
          <p:nvPr/>
        </p:nvSpPr>
        <p:spPr bwMode="auto">
          <a:xfrm>
            <a:off x="3001884" y="2728128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65"/>
          <p:cNvSpPr txBox="1">
            <a:spLocks noChangeArrowheads="1"/>
          </p:cNvSpPr>
          <p:nvPr/>
        </p:nvSpPr>
        <p:spPr bwMode="auto">
          <a:xfrm>
            <a:off x="4184571" y="2718603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66"/>
          <p:cNvSpPr>
            <a:spLocks noChangeArrowheads="1"/>
          </p:cNvSpPr>
          <p:nvPr/>
        </p:nvSpPr>
        <p:spPr bwMode="auto">
          <a:xfrm>
            <a:off x="5251371" y="2717016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r"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65"/>
          <p:cNvSpPr txBox="1">
            <a:spLocks noChangeArrowheads="1"/>
          </p:cNvSpPr>
          <p:nvPr/>
        </p:nvSpPr>
        <p:spPr bwMode="auto">
          <a:xfrm>
            <a:off x="1933496" y="3135345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66"/>
          <p:cNvSpPr>
            <a:spLocks noChangeArrowheads="1"/>
          </p:cNvSpPr>
          <p:nvPr/>
        </p:nvSpPr>
        <p:spPr bwMode="auto">
          <a:xfrm>
            <a:off x="3001884" y="3133757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65"/>
          <p:cNvSpPr txBox="1">
            <a:spLocks noChangeArrowheads="1"/>
          </p:cNvSpPr>
          <p:nvPr/>
        </p:nvSpPr>
        <p:spPr bwMode="auto">
          <a:xfrm>
            <a:off x="4184571" y="3124232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66"/>
          <p:cNvSpPr>
            <a:spLocks noChangeArrowheads="1"/>
          </p:cNvSpPr>
          <p:nvPr/>
        </p:nvSpPr>
        <p:spPr bwMode="auto">
          <a:xfrm>
            <a:off x="5251371" y="3122645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r"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65"/>
          <p:cNvSpPr txBox="1">
            <a:spLocks noChangeArrowheads="1"/>
          </p:cNvSpPr>
          <p:nvPr/>
        </p:nvSpPr>
        <p:spPr bwMode="auto">
          <a:xfrm>
            <a:off x="4807067" y="1628627"/>
            <a:ext cx="11692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115" name="직사각형 66"/>
          <p:cNvSpPr>
            <a:spLocks noChangeArrowheads="1"/>
          </p:cNvSpPr>
          <p:nvPr/>
        </p:nvSpPr>
        <p:spPr bwMode="auto">
          <a:xfrm>
            <a:off x="5888155" y="1628627"/>
            <a:ext cx="341763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kumimoji="0"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65"/>
          <p:cNvSpPr txBox="1">
            <a:spLocks noChangeArrowheads="1"/>
          </p:cNvSpPr>
          <p:nvPr/>
        </p:nvSpPr>
        <p:spPr bwMode="auto">
          <a:xfrm>
            <a:off x="6575596" y="1628800"/>
            <a:ext cx="11692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최소할당단위</a:t>
            </a:r>
          </a:p>
        </p:txBody>
      </p:sp>
      <p:sp>
        <p:nvSpPr>
          <p:cNvPr id="117" name="직사각형 66"/>
          <p:cNvSpPr>
            <a:spLocks noChangeArrowheads="1"/>
          </p:cNvSpPr>
          <p:nvPr/>
        </p:nvSpPr>
        <p:spPr bwMode="auto">
          <a:xfrm>
            <a:off x="7656683" y="1628800"/>
            <a:ext cx="1000126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EA/BOX/PLT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65"/>
          <p:cNvSpPr txBox="1">
            <a:spLocks noChangeArrowheads="1"/>
          </p:cNvSpPr>
          <p:nvPr/>
        </p:nvSpPr>
        <p:spPr bwMode="auto">
          <a:xfrm>
            <a:off x="349250" y="1992903"/>
            <a:ext cx="11692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참조단위구분</a:t>
            </a:r>
          </a:p>
        </p:txBody>
      </p:sp>
      <p:sp>
        <p:nvSpPr>
          <p:cNvPr id="89" name="직사각형 66"/>
          <p:cNvSpPr>
            <a:spLocks noChangeArrowheads="1"/>
          </p:cNvSpPr>
          <p:nvPr/>
        </p:nvSpPr>
        <p:spPr bwMode="auto">
          <a:xfrm>
            <a:off x="1430338" y="1992903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65"/>
          <p:cNvSpPr txBox="1">
            <a:spLocks noChangeArrowheads="1"/>
          </p:cNvSpPr>
          <p:nvPr/>
        </p:nvSpPr>
        <p:spPr bwMode="auto">
          <a:xfrm>
            <a:off x="2568217" y="1973725"/>
            <a:ext cx="11692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단위수량여부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66"/>
          <p:cNvSpPr>
            <a:spLocks noChangeArrowheads="1"/>
          </p:cNvSpPr>
          <p:nvPr/>
        </p:nvSpPr>
        <p:spPr bwMode="auto">
          <a:xfrm>
            <a:off x="3649305" y="1973725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kumimoji="0"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939266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17665</TotalTime>
  <Words>963</Words>
  <Application>Microsoft Office PowerPoint</Application>
  <PresentationFormat>A4 용지(210x297mm)</PresentationFormat>
  <Paragraphs>662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굴림체</vt:lpstr>
      <vt:lpstr>맑은 고딕</vt:lpstr>
      <vt:lpstr>Optima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892</cp:revision>
  <dcterms:created xsi:type="dcterms:W3CDTF">2002-03-20T01:19:40Z</dcterms:created>
  <dcterms:modified xsi:type="dcterms:W3CDTF">2016-12-06T05:44:36Z</dcterms:modified>
</cp:coreProperties>
</file>