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79" r:id="rId2"/>
    <p:sldId id="280" r:id="rId3"/>
    <p:sldId id="284" r:id="rId4"/>
    <p:sldId id="281" r:id="rId5"/>
    <p:sldId id="282" r:id="rId6"/>
    <p:sldId id="283" r:id="rId7"/>
    <p:sldId id="286" r:id="rId8"/>
    <p:sldId id="285" r:id="rId9"/>
    <p:sldId id="287" r:id="rId10"/>
    <p:sldId id="288" r:id="rId11"/>
    <p:sldId id="293" r:id="rId12"/>
    <p:sldId id="295" r:id="rId13"/>
    <p:sldId id="289" r:id="rId14"/>
    <p:sldId id="290" r:id="rId15"/>
    <p:sldId id="291" r:id="rId16"/>
    <p:sldId id="294" r:id="rId17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538ED5"/>
    <a:srgbClr val="E1D8D3"/>
    <a:srgbClr val="B2B2B2"/>
    <a:srgbClr val="D7DACC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3623" autoAdjust="0"/>
  </p:normalViewPr>
  <p:slideViewPr>
    <p:cSldViewPr>
      <p:cViewPr varScale="1">
        <p:scale>
          <a:sx n="94" d="100"/>
          <a:sy n="94" d="100"/>
        </p:scale>
        <p:origin x="162" y="78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6862FA8-109E-4E8D-BA66-2A2507315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886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altLang="ko-KR" noProof="0" dirty="0"/>
          </a:p>
          <a:p>
            <a:pPr lvl="4"/>
            <a:endParaRPr lang="ko-KR" altLang="en-US" noProof="0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2147F54-6D26-4272-BB05-3D68F8A7D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6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8A610CD-0E07-49BD-8F1B-D45A4CBF2049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03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0C04593-CDE0-4AD3-90B3-2987782093B8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6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930BEB0-789C-41AE-982B-3CA5E4281A51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85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40084F-66A9-470F-8DE7-A5E3439CA420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10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DC492B-40E4-406C-9B3A-48AA3E121080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45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FD46782-3AEC-44BC-B5D5-660A8439C9E4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5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1080698-06D4-4057-9415-454A84E94876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4E84380-57FE-4FC9-9E11-97D2465F4965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5178D1D-C381-49C3-9D10-3EE8AC585467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8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BB5281A-F93C-4444-B81D-6F45948BFA94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승인 시 팔레트 수량 단위로 팔레트 </a:t>
            </a:r>
            <a:r>
              <a:rPr lang="en-US" altLang="ko-KR" dirty="0"/>
              <a:t>ID</a:t>
            </a:r>
            <a:r>
              <a:rPr lang="en-US" altLang="ko-KR" baseline="0" dirty="0"/>
              <a:t> </a:t>
            </a:r>
            <a:r>
              <a:rPr lang="ko-KR" altLang="en-US" baseline="0" dirty="0"/>
              <a:t>생성</a:t>
            </a:r>
            <a:endParaRPr lang="en-US" altLang="ko-KR" baseline="0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63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0D2BEE-3059-419C-8EB0-1AC5E7B338CE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6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40084F-66A9-470F-8DE7-A5E3439CA420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53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781376C-2108-43B1-B593-ABCE9A2DF4DC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2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BDBDA33-A9CB-4589-A3DC-97E2043BD6D8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89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B9E8134-EF38-4899-AB01-D7F29EA40145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2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C00A407-FF6B-4D8B-AEEF-A84C300D94AB}" type="slidenum">
              <a:rPr lang="en-US" altLang="ko-KR" smtClean="0">
                <a:latin typeface="Optima" panose="00000400000000000000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>
              <a:latin typeface="Optima" panose="00000400000000000000" pitchFamily="2" charset="2"/>
              <a:ea typeface="굴림체" panose="020B0609000101010101" pitchFamily="49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0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8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33552"/>
              </p:ext>
            </p:extLst>
          </p:nvPr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9" name="Text Box 162"/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ko-KR" altLang="ko-KR" sz="900" b="1">
              <a:solidFill>
                <a:srgbClr val="777777"/>
              </a:solidFill>
              <a:latin typeface="+mn-ea"/>
              <a:ea typeface="+mn-ea"/>
            </a:endParaRPr>
          </a:p>
        </p:txBody>
      </p:sp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D3000_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D3220_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화면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UI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87720"/>
              </p:ext>
            </p:extLst>
          </p:nvPr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C281E71A-C618-4194-8508-9F99E59270D4}" type="slidenum">
              <a:rPr lang="ko-KR" altLang="en-US" sz="900" b="1" smtClean="0">
                <a:solidFill>
                  <a:srgbClr val="7F7F7F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sz="900" b="1">
              <a:solidFill>
                <a:srgbClr val="7F7F7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92" y="415868"/>
            <a:ext cx="1460221" cy="37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입하예정등록</a:t>
            </a:r>
            <a:r>
              <a:rPr lang="en-US" altLang="ko-KR" sz="900">
                <a:latin typeface="+mn-ea"/>
                <a:ea typeface="+mn-ea"/>
              </a:rPr>
              <a:t>/ </a:t>
            </a:r>
            <a:r>
              <a:rPr lang="ko-KR" altLang="en-US" sz="900">
                <a:latin typeface="+mn-ea"/>
                <a:ea typeface="+mn-ea"/>
              </a:rPr>
              <a:t>내역조회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42886"/>
              </p:ext>
            </p:extLst>
          </p:nvPr>
        </p:nvGraphicFramePr>
        <p:xfrm>
          <a:off x="379413" y="2640013"/>
          <a:ext cx="9038082" cy="496277"/>
        </p:xfrm>
        <a:graphic>
          <a:graphicData uri="http://schemas.openxmlformats.org/drawingml/2006/table">
            <a:tbl>
              <a:tblPr/>
              <a:tblGrid>
                <a:gridCol w="220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5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44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44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44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44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544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발주번호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발주일자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검수확정일시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입고구분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20161027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 11:20:33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정상입고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입고예정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38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68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4139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입하예정 내역</a:t>
            </a:r>
          </a:p>
        </p:txBody>
      </p:sp>
      <p:sp>
        <p:nvSpPr>
          <p:cNvPr id="4140" name="직사각형 51"/>
          <p:cNvSpPr>
            <a:spLocks noChangeArrowheads="1"/>
          </p:cNvSpPr>
          <p:nvPr/>
        </p:nvSpPr>
        <p:spPr bwMode="auto">
          <a:xfrm>
            <a:off x="8488363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삭제</a:t>
            </a:r>
          </a:p>
        </p:txBody>
      </p:sp>
      <p:sp>
        <p:nvSpPr>
          <p:cNvPr id="4141" name="직사각형 51"/>
          <p:cNvSpPr>
            <a:spLocks noChangeArrowheads="1"/>
          </p:cNvSpPr>
          <p:nvPr/>
        </p:nvSpPr>
        <p:spPr bwMode="auto">
          <a:xfrm>
            <a:off x="7399338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조회</a:t>
            </a:r>
          </a:p>
        </p:txBody>
      </p:sp>
      <p:sp>
        <p:nvSpPr>
          <p:cNvPr id="414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414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4144" name="직사각형 51"/>
          <p:cNvSpPr>
            <a:spLocks noChangeArrowheads="1"/>
          </p:cNvSpPr>
          <p:nvPr/>
        </p:nvSpPr>
        <p:spPr bwMode="auto">
          <a:xfrm>
            <a:off x="7945438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신규</a:t>
            </a:r>
          </a:p>
        </p:txBody>
      </p:sp>
      <p:sp>
        <p:nvSpPr>
          <p:cNvPr id="4145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엑셀</a:t>
            </a:r>
          </a:p>
        </p:txBody>
      </p:sp>
      <p:sp>
        <p:nvSpPr>
          <p:cNvPr id="4146" name="직사각형 54"/>
          <p:cNvSpPr>
            <a:spLocks noChangeArrowheads="1"/>
          </p:cNvSpPr>
          <p:nvPr/>
        </p:nvSpPr>
        <p:spPr bwMode="auto">
          <a:xfrm>
            <a:off x="309563" y="4395788"/>
            <a:ext cx="9215437" cy="17700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4147" name="TextBox 55"/>
          <p:cNvSpPr txBox="1">
            <a:spLocks noChangeArrowheads="1"/>
          </p:cNvSpPr>
          <p:nvPr/>
        </p:nvSpPr>
        <p:spPr bwMode="auto">
          <a:xfrm>
            <a:off x="381000" y="42719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입하예정상세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42509"/>
              </p:ext>
            </p:extLst>
          </p:nvPr>
        </p:nvGraphicFramePr>
        <p:xfrm>
          <a:off x="379413" y="4502150"/>
          <a:ext cx="9038084" cy="503297"/>
        </p:xfrm>
        <a:graphic>
          <a:graphicData uri="http://schemas.openxmlformats.org/drawingml/2006/table">
            <a:tbl>
              <a:tblPr/>
              <a:tblGrid>
                <a:gridCol w="30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3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1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1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1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5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5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5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45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입고예정수량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입고수량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3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42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423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4239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4240" name="TextBox 65"/>
          <p:cNvSpPr txBox="1">
            <a:spLocks noChangeArrowheads="1"/>
          </p:cNvSpPr>
          <p:nvPr/>
        </p:nvSpPr>
        <p:spPr bwMode="auto">
          <a:xfrm>
            <a:off x="296863" y="1340644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+mn-ea"/>
                <a:ea typeface="+mn-ea"/>
              </a:rPr>
              <a:t>고객사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4241" name="직사각형 66"/>
          <p:cNvSpPr>
            <a:spLocks noChangeArrowheads="1"/>
          </p:cNvSpPr>
          <p:nvPr/>
        </p:nvSpPr>
        <p:spPr bwMode="auto">
          <a:xfrm>
            <a:off x="1239838" y="135016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+mn-ea"/>
                <a:ea typeface="+mn-ea"/>
              </a:rPr>
              <a:t>0000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42" name="TextBox 65"/>
          <p:cNvSpPr txBox="1">
            <a:spLocks noChangeArrowheads="1"/>
          </p:cNvSpPr>
          <p:nvPr/>
        </p:nvSpPr>
        <p:spPr bwMode="auto">
          <a:xfrm>
            <a:off x="3555815" y="1369463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입고예정일자</a:t>
            </a:r>
          </a:p>
        </p:txBody>
      </p:sp>
      <p:sp>
        <p:nvSpPr>
          <p:cNvPr id="4243" name="직사각형 66"/>
          <p:cNvSpPr>
            <a:spLocks noChangeArrowheads="1"/>
          </p:cNvSpPr>
          <p:nvPr/>
        </p:nvSpPr>
        <p:spPr bwMode="auto">
          <a:xfrm>
            <a:off x="4497203" y="1356763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2016-10-27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244" name="직사각형 66"/>
          <p:cNvSpPr>
            <a:spLocks noChangeArrowheads="1"/>
          </p:cNvSpPr>
          <p:nvPr/>
        </p:nvSpPr>
        <p:spPr bwMode="auto">
          <a:xfrm>
            <a:off x="5714815" y="1356763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2016-11-03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245" name="직사각형 48"/>
          <p:cNvSpPr>
            <a:spLocks noChangeArrowheads="1"/>
          </p:cNvSpPr>
          <p:nvPr/>
        </p:nvSpPr>
        <p:spPr bwMode="auto">
          <a:xfrm>
            <a:off x="5354453" y="1356763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246" name="직사각형 48"/>
          <p:cNvSpPr>
            <a:spLocks noChangeArrowheads="1"/>
          </p:cNvSpPr>
          <p:nvPr/>
        </p:nvSpPr>
        <p:spPr bwMode="auto">
          <a:xfrm>
            <a:off x="6572065" y="1356763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247" name="TextBox 65"/>
          <p:cNvSpPr txBox="1">
            <a:spLocks noChangeArrowheads="1"/>
          </p:cNvSpPr>
          <p:nvPr/>
        </p:nvSpPr>
        <p:spPr bwMode="auto">
          <a:xfrm>
            <a:off x="5486215" y="1339301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248" name="TextBox 65"/>
          <p:cNvSpPr txBox="1">
            <a:spLocks noChangeArrowheads="1"/>
          </p:cNvSpPr>
          <p:nvPr/>
        </p:nvSpPr>
        <p:spPr bwMode="auto">
          <a:xfrm>
            <a:off x="6784605" y="135493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4249" name="직사각형 66"/>
          <p:cNvSpPr>
            <a:spLocks noChangeArrowheads="1"/>
          </p:cNvSpPr>
          <p:nvPr/>
        </p:nvSpPr>
        <p:spPr bwMode="auto">
          <a:xfrm>
            <a:off x="7687893" y="1354932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입고예정</a:t>
            </a:r>
          </a:p>
        </p:txBody>
      </p:sp>
      <p:sp>
        <p:nvSpPr>
          <p:cNvPr id="4250" name="TextBox 65"/>
          <p:cNvSpPr txBox="1">
            <a:spLocks noChangeArrowheads="1"/>
          </p:cNvSpPr>
          <p:nvPr/>
        </p:nvSpPr>
        <p:spPr bwMode="auto">
          <a:xfrm>
            <a:off x="3430353" y="1692366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입고번호</a:t>
            </a:r>
          </a:p>
        </p:txBody>
      </p:sp>
      <p:sp>
        <p:nvSpPr>
          <p:cNvPr id="4251" name="직사각형 66"/>
          <p:cNvSpPr>
            <a:spLocks noChangeArrowheads="1"/>
          </p:cNvSpPr>
          <p:nvPr/>
        </p:nvSpPr>
        <p:spPr bwMode="auto">
          <a:xfrm>
            <a:off x="4482631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52" name="TextBox 65"/>
          <p:cNvSpPr txBox="1">
            <a:spLocks noChangeArrowheads="1"/>
          </p:cNvSpPr>
          <p:nvPr/>
        </p:nvSpPr>
        <p:spPr bwMode="auto">
          <a:xfrm>
            <a:off x="6784606" y="163726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차량번호</a:t>
            </a:r>
          </a:p>
        </p:txBody>
      </p:sp>
      <p:sp>
        <p:nvSpPr>
          <p:cNvPr id="4253" name="직사각형 66"/>
          <p:cNvSpPr>
            <a:spLocks noChangeArrowheads="1"/>
          </p:cNvSpPr>
          <p:nvPr/>
        </p:nvSpPr>
        <p:spPr bwMode="auto">
          <a:xfrm>
            <a:off x="7687893" y="1637262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06</a:t>
            </a:r>
            <a:r>
              <a:rPr lang="ko-KR" altLang="en-US">
                <a:latin typeface="+mn-ea"/>
                <a:ea typeface="+mn-ea"/>
              </a:rPr>
              <a:t>머</a:t>
            </a:r>
            <a:r>
              <a:rPr lang="en-US" altLang="ko-KR">
                <a:latin typeface="+mn-ea"/>
                <a:ea typeface="+mn-ea"/>
              </a:rPr>
              <a:t>-0407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254" name="직사각형 66"/>
          <p:cNvSpPr>
            <a:spLocks noChangeArrowheads="1"/>
          </p:cNvSpPr>
          <p:nvPr/>
        </p:nvSpPr>
        <p:spPr bwMode="auto">
          <a:xfrm>
            <a:off x="1239838" y="1693863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+mn-ea"/>
                <a:ea typeface="+mn-ea"/>
              </a:rPr>
              <a:t>정상입고</a:t>
            </a:r>
          </a:p>
        </p:txBody>
      </p:sp>
      <p:sp>
        <p:nvSpPr>
          <p:cNvPr id="4255" name="직사각형 33"/>
          <p:cNvSpPr>
            <a:spLocks noChangeArrowheads="1"/>
          </p:cNvSpPr>
          <p:nvPr/>
        </p:nvSpPr>
        <p:spPr bwMode="auto">
          <a:xfrm>
            <a:off x="2105025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4256" name="직사각형 42"/>
          <p:cNvSpPr>
            <a:spLocks noChangeArrowheads="1"/>
          </p:cNvSpPr>
          <p:nvPr/>
        </p:nvSpPr>
        <p:spPr bwMode="auto">
          <a:xfrm>
            <a:off x="9705975" y="4387850"/>
            <a:ext cx="1357313" cy="19288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+mn-ea"/>
                <a:ea typeface="+mn-ea"/>
              </a:rPr>
              <a:t>※</a:t>
            </a:r>
            <a:r>
              <a:rPr lang="ko-KR" altLang="en-US" sz="900" dirty="0">
                <a:latin typeface="+mn-ea"/>
                <a:ea typeface="+mn-ea"/>
              </a:rPr>
              <a:t>진행상태</a:t>
            </a:r>
            <a:endParaRPr lang="en-US" altLang="ko-KR" sz="900" dirty="0">
              <a:latin typeface="+mn-ea"/>
              <a:ea typeface="+mn-ea"/>
            </a:endParaRPr>
          </a:p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예정</a:t>
            </a:r>
            <a:endParaRPr lang="en-US" altLang="ko-KR" sz="900" dirty="0">
              <a:latin typeface="+mn-ea"/>
              <a:ea typeface="+mn-ea"/>
            </a:endParaRPr>
          </a:p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승인</a:t>
            </a:r>
            <a:endParaRPr lang="en-US" altLang="ko-KR" sz="900" dirty="0">
              <a:latin typeface="+mn-ea"/>
              <a:ea typeface="+mn-ea"/>
            </a:endParaRPr>
          </a:p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검수</a:t>
            </a:r>
            <a:endParaRPr lang="en-US" altLang="ko-KR" sz="900" dirty="0">
              <a:latin typeface="+mn-ea"/>
              <a:ea typeface="+mn-ea"/>
            </a:endParaRPr>
          </a:p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지시</a:t>
            </a:r>
            <a:endParaRPr lang="en-US" altLang="ko-KR" sz="900" dirty="0">
              <a:latin typeface="+mn-ea"/>
              <a:ea typeface="+mn-ea"/>
            </a:endParaRPr>
          </a:p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적치</a:t>
            </a:r>
            <a:endParaRPr lang="en-US" altLang="ko-KR" sz="900" dirty="0">
              <a:latin typeface="+mn-ea"/>
              <a:ea typeface="+mn-ea"/>
            </a:endParaRPr>
          </a:p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확정</a:t>
            </a:r>
            <a:endParaRPr lang="en-US" altLang="ko-KR" sz="900" dirty="0">
              <a:latin typeface="+mn-ea"/>
              <a:ea typeface="+mn-ea"/>
            </a:endParaRPr>
          </a:p>
          <a:p>
            <a:pPr eaLnBrk="1" hangingPunct="1"/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4257" name="직사각형 48"/>
          <p:cNvSpPr>
            <a:spLocks noChangeArrowheads="1"/>
          </p:cNvSpPr>
          <p:nvPr/>
        </p:nvSpPr>
        <p:spPr bwMode="auto">
          <a:xfrm>
            <a:off x="2298700" y="1346994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258" name="직사각형 66"/>
          <p:cNvSpPr>
            <a:spLocks noChangeArrowheads="1"/>
          </p:cNvSpPr>
          <p:nvPr/>
        </p:nvSpPr>
        <p:spPr bwMode="auto">
          <a:xfrm>
            <a:off x="2498725" y="1354932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59" name="직사각형 33"/>
          <p:cNvSpPr>
            <a:spLocks noChangeArrowheads="1"/>
          </p:cNvSpPr>
          <p:nvPr/>
        </p:nvSpPr>
        <p:spPr bwMode="auto">
          <a:xfrm>
            <a:off x="8549905" y="135493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42" name="TextBox 65"/>
          <p:cNvSpPr txBox="1">
            <a:spLocks noChangeArrowheads="1"/>
          </p:cNvSpPr>
          <p:nvPr/>
        </p:nvSpPr>
        <p:spPr bwMode="auto">
          <a:xfrm>
            <a:off x="311150" y="20542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공급처</a:t>
            </a:r>
          </a:p>
        </p:txBody>
      </p:sp>
      <p:sp>
        <p:nvSpPr>
          <p:cNvPr id="43" name="직사각형 66"/>
          <p:cNvSpPr>
            <a:spLocks noChangeArrowheads="1"/>
          </p:cNvSpPr>
          <p:nvPr/>
        </p:nvSpPr>
        <p:spPr bwMode="auto">
          <a:xfrm>
            <a:off x="1254125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44" name="직사각형 48"/>
          <p:cNvSpPr>
            <a:spLocks noChangeArrowheads="1"/>
          </p:cNvSpPr>
          <p:nvPr/>
        </p:nvSpPr>
        <p:spPr bwMode="auto">
          <a:xfrm>
            <a:off x="2312988" y="2060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5" name="직사각형 66"/>
          <p:cNvSpPr>
            <a:spLocks noChangeArrowheads="1"/>
          </p:cNvSpPr>
          <p:nvPr/>
        </p:nvSpPr>
        <p:spPr bwMode="auto">
          <a:xfrm>
            <a:off x="2513013" y="20685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87298"/>
              </p:ext>
            </p:extLst>
          </p:nvPr>
        </p:nvGraphicFramePr>
        <p:xfrm>
          <a:off x="381000" y="5157192"/>
          <a:ext cx="9036495" cy="466395"/>
        </p:xfrm>
        <a:graphic>
          <a:graphicData uri="http://schemas.openxmlformats.org/drawingml/2006/table">
            <a:tbl>
              <a:tblPr/>
              <a:tblGrid>
                <a:gridCol w="10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69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입고예정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+mn-ea"/>
              </a:rPr>
              <a:t>이고의뢰등록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23898"/>
              </p:ext>
            </p:extLst>
          </p:nvPr>
        </p:nvGraphicFramePr>
        <p:xfrm>
          <a:off x="412368" y="2640013"/>
          <a:ext cx="5533504" cy="428626"/>
        </p:xfrm>
        <a:graphic>
          <a:graphicData uri="http://schemas.openxmlformats.org/drawingml/2006/table">
            <a:tbl>
              <a:tblPr/>
              <a:tblGrid>
                <a:gridCol w="29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85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이고의뢰번호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이고의뢰일자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출고예정일자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이고의뢰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21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68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4622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이고발주</a:t>
            </a:r>
          </a:p>
        </p:txBody>
      </p:sp>
      <p:sp>
        <p:nvSpPr>
          <p:cNvPr id="24623" name="직사각형 51"/>
          <p:cNvSpPr>
            <a:spLocks noChangeArrowheads="1"/>
          </p:cNvSpPr>
          <p:nvPr/>
        </p:nvSpPr>
        <p:spPr bwMode="auto">
          <a:xfrm>
            <a:off x="8483997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삭제</a:t>
            </a:r>
          </a:p>
        </p:txBody>
      </p:sp>
      <p:sp>
        <p:nvSpPr>
          <p:cNvPr id="24624" name="직사각형 51"/>
          <p:cNvSpPr>
            <a:spLocks noChangeArrowheads="1"/>
          </p:cNvSpPr>
          <p:nvPr/>
        </p:nvSpPr>
        <p:spPr bwMode="auto">
          <a:xfrm>
            <a:off x="6856413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조회</a:t>
            </a:r>
          </a:p>
        </p:txBody>
      </p:sp>
      <p:sp>
        <p:nvSpPr>
          <p:cNvPr id="246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2462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24627" name="직사각형 51"/>
          <p:cNvSpPr>
            <a:spLocks noChangeArrowheads="1"/>
          </p:cNvSpPr>
          <p:nvPr/>
        </p:nvSpPr>
        <p:spPr bwMode="auto">
          <a:xfrm>
            <a:off x="7398941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신규</a:t>
            </a:r>
          </a:p>
        </p:txBody>
      </p:sp>
      <p:sp>
        <p:nvSpPr>
          <p:cNvPr id="24628" name="직사각형 51"/>
          <p:cNvSpPr>
            <a:spLocks noChangeArrowheads="1"/>
          </p:cNvSpPr>
          <p:nvPr/>
        </p:nvSpPr>
        <p:spPr bwMode="auto">
          <a:xfrm>
            <a:off x="7941469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확정</a:t>
            </a:r>
          </a:p>
        </p:txBody>
      </p:sp>
      <p:sp>
        <p:nvSpPr>
          <p:cNvPr id="24629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엑셀</a:t>
            </a:r>
          </a:p>
        </p:txBody>
      </p:sp>
      <p:sp>
        <p:nvSpPr>
          <p:cNvPr id="24630" name="직사각형 54"/>
          <p:cNvSpPr>
            <a:spLocks noChangeArrowheads="1"/>
          </p:cNvSpPr>
          <p:nvPr/>
        </p:nvSpPr>
        <p:spPr bwMode="auto">
          <a:xfrm>
            <a:off x="309563" y="4395788"/>
            <a:ext cx="9215437" cy="17700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4631" name="TextBox 55"/>
          <p:cNvSpPr txBox="1">
            <a:spLocks noChangeArrowheads="1"/>
          </p:cNvSpPr>
          <p:nvPr/>
        </p:nvSpPr>
        <p:spPr bwMode="auto">
          <a:xfrm>
            <a:off x="381000" y="42719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이고발주상세</a:t>
            </a:r>
          </a:p>
        </p:txBody>
      </p:sp>
      <p:grpSp>
        <p:nvGrpSpPr>
          <p:cNvPr id="2469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471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2471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2469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24693" name="TextBox 65"/>
          <p:cNvSpPr txBox="1">
            <a:spLocks noChangeArrowheads="1"/>
          </p:cNvSpPr>
          <p:nvPr/>
        </p:nvSpPr>
        <p:spPr bwMode="auto">
          <a:xfrm>
            <a:off x="3767237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24694" name="직사각형 66"/>
          <p:cNvSpPr>
            <a:spLocks noChangeArrowheads="1"/>
          </p:cNvSpPr>
          <p:nvPr/>
        </p:nvSpPr>
        <p:spPr bwMode="auto">
          <a:xfrm>
            <a:off x="4710212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en-US" altLang="ko-KR">
                <a:latin typeface="+mn-ea"/>
                <a:ea typeface="+mn-ea"/>
              </a:rPr>
              <a:t>000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695" name="TextBox 65"/>
          <p:cNvSpPr txBox="1">
            <a:spLocks noChangeArrowheads="1"/>
          </p:cNvSpPr>
          <p:nvPr/>
        </p:nvSpPr>
        <p:spPr bwMode="auto">
          <a:xfrm>
            <a:off x="310580" y="168148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+mn-ea"/>
                <a:ea typeface="+mn-ea"/>
              </a:rPr>
              <a:t>이고의뢰일자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4696" name="직사각형 66"/>
          <p:cNvSpPr>
            <a:spLocks noChangeArrowheads="1"/>
          </p:cNvSpPr>
          <p:nvPr/>
        </p:nvSpPr>
        <p:spPr bwMode="auto">
          <a:xfrm>
            <a:off x="1251968" y="166878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4697" name="직사각형 66"/>
          <p:cNvSpPr>
            <a:spLocks noChangeArrowheads="1"/>
          </p:cNvSpPr>
          <p:nvPr/>
        </p:nvSpPr>
        <p:spPr bwMode="auto">
          <a:xfrm>
            <a:off x="2469580" y="166878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4698" name="직사각형 48"/>
          <p:cNvSpPr>
            <a:spLocks noChangeArrowheads="1"/>
          </p:cNvSpPr>
          <p:nvPr/>
        </p:nvSpPr>
        <p:spPr bwMode="auto">
          <a:xfrm>
            <a:off x="2109218" y="166878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4699" name="직사각형 48"/>
          <p:cNvSpPr>
            <a:spLocks noChangeArrowheads="1"/>
          </p:cNvSpPr>
          <p:nvPr/>
        </p:nvSpPr>
        <p:spPr bwMode="auto">
          <a:xfrm>
            <a:off x="3326830" y="166878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4700" name="TextBox 65"/>
          <p:cNvSpPr txBox="1">
            <a:spLocks noChangeArrowheads="1"/>
          </p:cNvSpPr>
          <p:nvPr/>
        </p:nvSpPr>
        <p:spPr bwMode="auto">
          <a:xfrm>
            <a:off x="2259935" y="16589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+mn-ea"/>
                <a:ea typeface="+mn-ea"/>
              </a:rPr>
              <a:t>~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4701" name="TextBox 65"/>
          <p:cNvSpPr txBox="1">
            <a:spLocks noChangeArrowheads="1"/>
          </p:cNvSpPr>
          <p:nvPr/>
        </p:nvSpPr>
        <p:spPr bwMode="auto">
          <a:xfrm>
            <a:off x="7437689" y="1656496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24702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+mn-ea"/>
                <a:ea typeface="+mn-ea"/>
              </a:rPr>
              <a:t>이고의뢰번호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4703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4706" name="직사각형 66"/>
          <p:cNvSpPr>
            <a:spLocks noChangeArrowheads="1"/>
          </p:cNvSpPr>
          <p:nvPr/>
        </p:nvSpPr>
        <p:spPr bwMode="auto">
          <a:xfrm>
            <a:off x="8340977" y="1656496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이고의뢰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709" name="직사각형 33"/>
          <p:cNvSpPr>
            <a:spLocks noChangeArrowheads="1"/>
          </p:cNvSpPr>
          <p:nvPr/>
        </p:nvSpPr>
        <p:spPr bwMode="auto">
          <a:xfrm>
            <a:off x="9204577" y="1658084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24710" name="직사각형 48"/>
          <p:cNvSpPr>
            <a:spLocks noChangeArrowheads="1"/>
          </p:cNvSpPr>
          <p:nvPr/>
        </p:nvSpPr>
        <p:spPr bwMode="auto">
          <a:xfrm>
            <a:off x="5769074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4711" name="직사각형 66"/>
          <p:cNvSpPr>
            <a:spLocks noChangeArrowheads="1"/>
          </p:cNvSpPr>
          <p:nvPr/>
        </p:nvSpPr>
        <p:spPr bwMode="auto">
          <a:xfrm>
            <a:off x="5969099" y="13160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50397"/>
              </p:ext>
            </p:extLst>
          </p:nvPr>
        </p:nvGraphicFramePr>
        <p:xfrm>
          <a:off x="410528" y="4515842"/>
          <a:ext cx="8709809" cy="503921"/>
        </p:xfrm>
        <a:graphic>
          <a:graphicData uri="http://schemas.openxmlformats.org/drawingml/2006/table">
            <a:tbl>
              <a:tblPr/>
              <a:tblGrid>
                <a:gridCol w="31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481">
                  <a:extLst>
                    <a:ext uri="{9D8B030D-6E8A-4147-A177-3AD203B41FA5}">
                      <a16:colId xmlns:a16="http://schemas.microsoft.com/office/drawing/2014/main" val="3827935564"/>
                    </a:ext>
                  </a:extLst>
                </a:gridCol>
                <a:gridCol w="5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7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7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87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61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4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071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이고의뢰수량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가용재고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출고물류센터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이고의뢰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TextBox 65"/>
          <p:cNvSpPr txBox="1">
            <a:spLocks noChangeArrowheads="1"/>
          </p:cNvSpPr>
          <p:nvPr/>
        </p:nvSpPr>
        <p:spPr bwMode="auto">
          <a:xfrm>
            <a:off x="3752229" y="1676608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출고예정일자</a:t>
            </a:r>
          </a:p>
        </p:txBody>
      </p:sp>
      <p:sp>
        <p:nvSpPr>
          <p:cNvPr id="43" name="직사각형 66"/>
          <p:cNvSpPr>
            <a:spLocks noChangeArrowheads="1"/>
          </p:cNvSpPr>
          <p:nvPr/>
        </p:nvSpPr>
        <p:spPr bwMode="auto">
          <a:xfrm>
            <a:off x="4693617" y="1663908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44" name="직사각형 66"/>
          <p:cNvSpPr>
            <a:spLocks noChangeArrowheads="1"/>
          </p:cNvSpPr>
          <p:nvPr/>
        </p:nvSpPr>
        <p:spPr bwMode="auto">
          <a:xfrm>
            <a:off x="5911229" y="1663908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45" name="직사각형 48"/>
          <p:cNvSpPr>
            <a:spLocks noChangeArrowheads="1"/>
          </p:cNvSpPr>
          <p:nvPr/>
        </p:nvSpPr>
        <p:spPr bwMode="auto">
          <a:xfrm>
            <a:off x="5550867" y="1663908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6" name="직사각형 48"/>
          <p:cNvSpPr>
            <a:spLocks noChangeArrowheads="1"/>
          </p:cNvSpPr>
          <p:nvPr/>
        </p:nvSpPr>
        <p:spPr bwMode="auto">
          <a:xfrm>
            <a:off x="6768479" y="1663908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7" name="TextBox 65"/>
          <p:cNvSpPr txBox="1">
            <a:spLocks noChangeArrowheads="1"/>
          </p:cNvSpPr>
          <p:nvPr/>
        </p:nvSpPr>
        <p:spPr bwMode="auto">
          <a:xfrm>
            <a:off x="5682629" y="1646446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8" name="TextBox 65"/>
          <p:cNvSpPr txBox="1">
            <a:spLocks noChangeArrowheads="1"/>
          </p:cNvSpPr>
          <p:nvPr/>
        </p:nvSpPr>
        <p:spPr bwMode="auto">
          <a:xfrm>
            <a:off x="2520197" y="6560021"/>
            <a:ext cx="217341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진행상태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 err="1">
                <a:latin typeface="+mn-ea"/>
                <a:ea typeface="+mn-ea"/>
              </a:rPr>
              <a:t>이고의뢰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 err="1">
                <a:latin typeface="+mn-ea"/>
                <a:ea typeface="+mn-ea"/>
              </a:rPr>
              <a:t>이고의뢰확정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+mn-ea"/>
                <a:ea typeface="+mn-ea"/>
              </a:rPr>
              <a:t>이고의뢰등록</a:t>
            </a:r>
            <a:r>
              <a:rPr lang="ko-KR" altLang="en-US" sz="900" dirty="0">
                <a:latin typeface="+mn-ea"/>
                <a:ea typeface="+mn-ea"/>
              </a:rPr>
              <a:t> 팝업</a:t>
            </a:r>
          </a:p>
        </p:txBody>
      </p:sp>
      <p:sp>
        <p:nvSpPr>
          <p:cNvPr id="22531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81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2532" name="직사각형 51"/>
          <p:cNvSpPr>
            <a:spLocks noChangeArrowheads="1"/>
          </p:cNvSpPr>
          <p:nvPr/>
        </p:nvSpPr>
        <p:spPr bwMode="auto">
          <a:xfrm>
            <a:off x="89995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삭제</a:t>
            </a:r>
          </a:p>
        </p:txBody>
      </p:sp>
      <p:sp>
        <p:nvSpPr>
          <p:cNvPr id="2253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2253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22535" name="직사각형 51"/>
          <p:cNvSpPr>
            <a:spLocks noChangeArrowheads="1"/>
          </p:cNvSpPr>
          <p:nvPr/>
        </p:nvSpPr>
        <p:spPr bwMode="auto">
          <a:xfrm>
            <a:off x="843258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저장</a:t>
            </a:r>
          </a:p>
        </p:txBody>
      </p:sp>
      <p:grpSp>
        <p:nvGrpSpPr>
          <p:cNvPr id="6152" name="그룹 52"/>
          <p:cNvGrpSpPr>
            <a:grpSpLocks/>
          </p:cNvGrpSpPr>
          <p:nvPr/>
        </p:nvGrpSpPr>
        <p:grpSpPr bwMode="auto">
          <a:xfrm>
            <a:off x="2819360" y="1682750"/>
            <a:ext cx="2071687" cy="230188"/>
            <a:chOff x="3238492" y="1428736"/>
            <a:chExt cx="2071698" cy="230832"/>
          </a:xfrm>
          <a:noFill/>
        </p:grpSpPr>
        <p:sp>
          <p:nvSpPr>
            <p:cNvPr id="622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*</a:t>
              </a:r>
              <a:r>
                <a:rPr lang="ko-KR" altLang="en-US" sz="900" dirty="0" err="1">
                  <a:latin typeface="+mn-ea"/>
                  <a:ea typeface="+mn-ea"/>
                </a:rPr>
                <a:t>고객사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6223" name="직사각형 66"/>
            <p:cNvSpPr>
              <a:spLocks noChangeArrowheads="1"/>
            </p:cNvSpPr>
            <p:nvPr/>
          </p:nvSpPr>
          <p:spPr bwMode="auto">
            <a:xfrm>
              <a:off x="4310060" y="1433511"/>
              <a:ext cx="1000130" cy="21491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1000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22537" name="직사각형 48"/>
          <p:cNvSpPr>
            <a:spLocks noChangeArrowheads="1"/>
          </p:cNvSpPr>
          <p:nvPr/>
        </p:nvSpPr>
        <p:spPr bwMode="auto">
          <a:xfrm>
            <a:off x="4929147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6154" name="직사각형 66"/>
          <p:cNvSpPr>
            <a:spLocks noChangeArrowheads="1"/>
          </p:cNvSpPr>
          <p:nvPr/>
        </p:nvSpPr>
        <p:spPr bwMode="auto">
          <a:xfrm>
            <a:off x="5125997" y="16859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2539" name="TextBox 65"/>
          <p:cNvSpPr txBox="1">
            <a:spLocks noChangeArrowheads="1"/>
          </p:cNvSpPr>
          <p:nvPr/>
        </p:nvSpPr>
        <p:spPr bwMode="auto">
          <a:xfrm>
            <a:off x="536798" y="1752600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+mn-ea"/>
                <a:ea typeface="+mn-ea"/>
              </a:rPr>
              <a:t>이고의뢰번호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5" name="직사각형 66"/>
          <p:cNvSpPr>
            <a:spLocks noChangeArrowheads="1"/>
          </p:cNvSpPr>
          <p:nvPr/>
        </p:nvSpPr>
        <p:spPr bwMode="auto">
          <a:xfrm>
            <a:off x="1606773" y="17510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22551" name="TextBox 65"/>
          <p:cNvSpPr txBox="1">
            <a:spLocks noChangeArrowheads="1"/>
          </p:cNvSpPr>
          <p:nvPr/>
        </p:nvSpPr>
        <p:spPr bwMode="auto">
          <a:xfrm>
            <a:off x="389052" y="2152154"/>
            <a:ext cx="1158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+mn-ea"/>
                <a:ea typeface="+mn-ea"/>
              </a:rPr>
              <a:t>*</a:t>
            </a:r>
            <a:r>
              <a:rPr lang="ko-KR" altLang="en-US" sz="900" dirty="0" err="1">
                <a:latin typeface="+mn-ea"/>
                <a:ea typeface="+mn-ea"/>
              </a:rPr>
              <a:t>이고의뢰일자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2552" name="직사각형 66"/>
          <p:cNvSpPr>
            <a:spLocks noChangeArrowheads="1"/>
          </p:cNvSpPr>
          <p:nvPr/>
        </p:nvSpPr>
        <p:spPr bwMode="auto">
          <a:xfrm>
            <a:off x="1590789" y="2139454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2016-10-28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2553" name="직사각형 48"/>
          <p:cNvSpPr>
            <a:spLocks noChangeArrowheads="1"/>
          </p:cNvSpPr>
          <p:nvPr/>
        </p:nvSpPr>
        <p:spPr bwMode="auto">
          <a:xfrm>
            <a:off x="2448039" y="2139454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11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25558"/>
              </p:ext>
            </p:extLst>
          </p:nvPr>
        </p:nvGraphicFramePr>
        <p:xfrm>
          <a:off x="365125" y="3429000"/>
          <a:ext cx="8980363" cy="503921"/>
        </p:xfrm>
        <a:graphic>
          <a:graphicData uri="http://schemas.openxmlformats.org/drawingml/2006/table">
            <a:tbl>
              <a:tblPr/>
              <a:tblGrid>
                <a:gridCol w="34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379">
                  <a:extLst>
                    <a:ext uri="{9D8B030D-6E8A-4147-A177-3AD203B41FA5}">
                      <a16:colId xmlns:a16="http://schemas.microsoft.com/office/drawing/2014/main" val="1012440115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0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90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90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82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71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이고의뢰수량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가용재고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출고물류센터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05" name="직사각형 48"/>
          <p:cNvSpPr>
            <a:spLocks noChangeArrowheads="1"/>
          </p:cNvSpPr>
          <p:nvPr/>
        </p:nvSpPr>
        <p:spPr bwMode="auto">
          <a:xfrm>
            <a:off x="1784648" y="3703346"/>
            <a:ext cx="144307" cy="2373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260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261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2261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2260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39" name="TextBox 65"/>
          <p:cNvSpPr txBox="1">
            <a:spLocks noChangeArrowheads="1"/>
          </p:cNvSpPr>
          <p:nvPr/>
        </p:nvSpPr>
        <p:spPr bwMode="auto">
          <a:xfrm>
            <a:off x="2671321" y="2126312"/>
            <a:ext cx="1158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+mn-ea"/>
                <a:ea typeface="+mn-ea"/>
              </a:rPr>
              <a:t>*</a:t>
            </a:r>
            <a:r>
              <a:rPr lang="ko-KR" altLang="en-US" sz="900" dirty="0">
                <a:latin typeface="+mn-ea"/>
                <a:ea typeface="+mn-ea"/>
              </a:rPr>
              <a:t>출고예정일자</a:t>
            </a:r>
          </a:p>
        </p:txBody>
      </p:sp>
      <p:sp>
        <p:nvSpPr>
          <p:cNvPr id="40" name="직사각형 66"/>
          <p:cNvSpPr>
            <a:spLocks noChangeArrowheads="1"/>
          </p:cNvSpPr>
          <p:nvPr/>
        </p:nvSpPr>
        <p:spPr bwMode="auto">
          <a:xfrm>
            <a:off x="3873058" y="2113612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2016-10-28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1" name="직사각형 48"/>
          <p:cNvSpPr>
            <a:spLocks noChangeArrowheads="1"/>
          </p:cNvSpPr>
          <p:nvPr/>
        </p:nvSpPr>
        <p:spPr bwMode="auto">
          <a:xfrm>
            <a:off x="4730308" y="211361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2" name="직사각형 51"/>
          <p:cNvSpPr>
            <a:spLocks noChangeArrowheads="1"/>
          </p:cNvSpPr>
          <p:nvPr/>
        </p:nvSpPr>
        <p:spPr bwMode="auto">
          <a:xfrm>
            <a:off x="7865639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신규</a:t>
            </a:r>
          </a:p>
        </p:txBody>
      </p:sp>
      <p:sp>
        <p:nvSpPr>
          <p:cNvPr id="43" name="직사각형 51"/>
          <p:cNvSpPr>
            <a:spLocks noChangeArrowheads="1"/>
          </p:cNvSpPr>
          <p:nvPr/>
        </p:nvSpPr>
        <p:spPr bwMode="auto">
          <a:xfrm>
            <a:off x="7298690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생성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입고시리얼스캔</a:t>
            </a:r>
          </a:p>
        </p:txBody>
      </p:sp>
      <p:sp>
        <p:nvSpPr>
          <p:cNvPr id="12291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74111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292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입고시리얼</a:t>
            </a:r>
          </a:p>
        </p:txBody>
      </p:sp>
      <p:sp>
        <p:nvSpPr>
          <p:cNvPr id="1229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229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graphicFrame>
        <p:nvGraphicFramePr>
          <p:cNvPr id="4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53439"/>
              </p:ext>
            </p:extLst>
          </p:nvPr>
        </p:nvGraphicFramePr>
        <p:xfrm>
          <a:off x="373062" y="2640013"/>
          <a:ext cx="6668170" cy="428626"/>
        </p:xfrm>
        <a:graphic>
          <a:graphicData uri="http://schemas.openxmlformats.org/drawingml/2006/table">
            <a:tbl>
              <a:tblPr/>
              <a:tblGrid>
                <a:gridCol w="25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4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4625">
                  <a:extLst>
                    <a:ext uri="{9D8B030D-6E8A-4147-A177-3AD203B41FA5}">
                      <a16:colId xmlns:a16="http://schemas.microsoft.com/office/drawing/2014/main" val="288240255"/>
                    </a:ext>
                  </a:extLst>
                </a:gridCol>
                <a:gridCol w="881021">
                  <a:extLst>
                    <a:ext uri="{9D8B030D-6E8A-4147-A177-3AD203B41FA5}">
                      <a16:colId xmlns:a16="http://schemas.microsoft.com/office/drawing/2014/main" val="870579107"/>
                    </a:ext>
                  </a:extLst>
                </a:gridCol>
                <a:gridCol w="743524">
                  <a:extLst>
                    <a:ext uri="{9D8B030D-6E8A-4147-A177-3AD203B41FA5}">
                      <a16:colId xmlns:a16="http://schemas.microsoft.com/office/drawing/2014/main" val="3415790419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발주번호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입고구분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VERTEXID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정상입고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20635"/>
              </p:ext>
            </p:extLst>
          </p:nvPr>
        </p:nvGraphicFramePr>
        <p:xfrm>
          <a:off x="367540" y="3134529"/>
          <a:ext cx="3830878" cy="479033"/>
        </p:xfrm>
        <a:graphic>
          <a:graphicData uri="http://schemas.openxmlformats.org/drawingml/2006/table">
            <a:tbl>
              <a:tblPr/>
              <a:tblGrid>
                <a:gridCol w="7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37" name="직사각형 54"/>
          <p:cNvSpPr>
            <a:spLocks noChangeArrowheads="1"/>
          </p:cNvSpPr>
          <p:nvPr/>
        </p:nvSpPr>
        <p:spPr bwMode="auto">
          <a:xfrm>
            <a:off x="309564" y="4551859"/>
            <a:ext cx="9207500" cy="168545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441" name="TextBox 55"/>
          <p:cNvSpPr txBox="1">
            <a:spLocks noChangeArrowheads="1"/>
          </p:cNvSpPr>
          <p:nvPr/>
        </p:nvSpPr>
        <p:spPr bwMode="auto">
          <a:xfrm>
            <a:off x="367540" y="4436765"/>
            <a:ext cx="985060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입고시리얼상세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5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86824"/>
              </p:ext>
            </p:extLst>
          </p:nvPr>
        </p:nvGraphicFramePr>
        <p:xfrm>
          <a:off x="380656" y="4662915"/>
          <a:ext cx="2212694" cy="490582"/>
        </p:xfrm>
        <a:graphic>
          <a:graphicData uri="http://schemas.openxmlformats.org/drawingml/2006/table">
            <a:tbl>
              <a:tblPr/>
              <a:tblGrid>
                <a:gridCol w="25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2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시리얼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48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50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251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248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9034463" y="231016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13982"/>
              </p:ext>
            </p:extLst>
          </p:nvPr>
        </p:nvGraphicFramePr>
        <p:xfrm>
          <a:off x="4198418" y="3144741"/>
          <a:ext cx="2879819" cy="503920"/>
        </p:xfrm>
        <a:graphic>
          <a:graphicData uri="http://schemas.openxmlformats.org/drawingml/2006/table">
            <a:tbl>
              <a:tblPr/>
              <a:tblGrid>
                <a:gridCol w="517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5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직사각형 51"/>
          <p:cNvSpPr>
            <a:spLocks noChangeArrowheads="1"/>
          </p:cNvSpPr>
          <p:nvPr/>
        </p:nvSpPr>
        <p:spPr bwMode="auto">
          <a:xfrm>
            <a:off x="8471859" y="43195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신규</a:t>
            </a:r>
          </a:p>
        </p:txBody>
      </p:sp>
      <p:sp>
        <p:nvSpPr>
          <p:cNvPr id="48" name="직사각형 51"/>
          <p:cNvSpPr>
            <a:spLocks noChangeArrowheads="1"/>
          </p:cNvSpPr>
          <p:nvPr/>
        </p:nvSpPr>
        <p:spPr bwMode="auto">
          <a:xfrm>
            <a:off x="9017238" y="43195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삭제</a:t>
            </a:r>
          </a:p>
        </p:txBody>
      </p:sp>
      <p:sp>
        <p:nvSpPr>
          <p:cNvPr id="57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59" name="TextBox 65"/>
          <p:cNvSpPr txBox="1">
            <a:spLocks noChangeArrowheads="1"/>
          </p:cNvSpPr>
          <p:nvPr/>
        </p:nvSpPr>
        <p:spPr bwMode="auto">
          <a:xfrm>
            <a:off x="296863" y="1340644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+mn-ea"/>
                <a:ea typeface="+mn-ea"/>
              </a:rPr>
              <a:t>고객사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0" name="직사각형 66"/>
          <p:cNvSpPr>
            <a:spLocks noChangeArrowheads="1"/>
          </p:cNvSpPr>
          <p:nvPr/>
        </p:nvSpPr>
        <p:spPr bwMode="auto">
          <a:xfrm>
            <a:off x="1239838" y="135016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+mn-ea"/>
                <a:ea typeface="+mn-ea"/>
              </a:rPr>
              <a:t>0000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1" name="TextBox 65"/>
          <p:cNvSpPr txBox="1">
            <a:spLocks noChangeArrowheads="1"/>
          </p:cNvSpPr>
          <p:nvPr/>
        </p:nvSpPr>
        <p:spPr bwMode="auto">
          <a:xfrm>
            <a:off x="3555815" y="1369463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입고일자</a:t>
            </a:r>
          </a:p>
        </p:txBody>
      </p:sp>
      <p:sp>
        <p:nvSpPr>
          <p:cNvPr id="62" name="직사각형 66"/>
          <p:cNvSpPr>
            <a:spLocks noChangeArrowheads="1"/>
          </p:cNvSpPr>
          <p:nvPr/>
        </p:nvSpPr>
        <p:spPr bwMode="auto">
          <a:xfrm>
            <a:off x="4497203" y="1356763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2016-10-27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63" name="직사각형 66"/>
          <p:cNvSpPr>
            <a:spLocks noChangeArrowheads="1"/>
          </p:cNvSpPr>
          <p:nvPr/>
        </p:nvSpPr>
        <p:spPr bwMode="auto">
          <a:xfrm>
            <a:off x="5714815" y="1356763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2016-11-03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64" name="직사각형 48"/>
          <p:cNvSpPr>
            <a:spLocks noChangeArrowheads="1"/>
          </p:cNvSpPr>
          <p:nvPr/>
        </p:nvSpPr>
        <p:spPr bwMode="auto">
          <a:xfrm>
            <a:off x="5354453" y="1356763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65" name="직사각형 48"/>
          <p:cNvSpPr>
            <a:spLocks noChangeArrowheads="1"/>
          </p:cNvSpPr>
          <p:nvPr/>
        </p:nvSpPr>
        <p:spPr bwMode="auto">
          <a:xfrm>
            <a:off x="6572065" y="1356763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486215" y="1339301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7" name="TextBox 65"/>
          <p:cNvSpPr txBox="1">
            <a:spLocks noChangeArrowheads="1"/>
          </p:cNvSpPr>
          <p:nvPr/>
        </p:nvSpPr>
        <p:spPr bwMode="auto">
          <a:xfrm>
            <a:off x="6784605" y="135493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68" name="직사각형 66"/>
          <p:cNvSpPr>
            <a:spLocks noChangeArrowheads="1"/>
          </p:cNvSpPr>
          <p:nvPr/>
        </p:nvSpPr>
        <p:spPr bwMode="auto">
          <a:xfrm>
            <a:off x="7687893" y="1354932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입고지시</a:t>
            </a:r>
          </a:p>
        </p:txBody>
      </p:sp>
      <p:sp>
        <p:nvSpPr>
          <p:cNvPr id="69" name="TextBox 65"/>
          <p:cNvSpPr txBox="1">
            <a:spLocks noChangeArrowheads="1"/>
          </p:cNvSpPr>
          <p:nvPr/>
        </p:nvSpPr>
        <p:spPr bwMode="auto">
          <a:xfrm>
            <a:off x="3578994" y="1692366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입고번호</a:t>
            </a:r>
          </a:p>
        </p:txBody>
      </p:sp>
      <p:sp>
        <p:nvSpPr>
          <p:cNvPr id="70" name="직사각형 66"/>
          <p:cNvSpPr>
            <a:spLocks noChangeArrowheads="1"/>
          </p:cNvSpPr>
          <p:nvPr/>
        </p:nvSpPr>
        <p:spPr bwMode="auto">
          <a:xfrm>
            <a:off x="4528939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1" name="TextBox 65"/>
          <p:cNvSpPr txBox="1">
            <a:spLocks noChangeArrowheads="1"/>
          </p:cNvSpPr>
          <p:nvPr/>
        </p:nvSpPr>
        <p:spPr bwMode="auto">
          <a:xfrm>
            <a:off x="6784606" y="163726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차량번호</a:t>
            </a:r>
          </a:p>
        </p:txBody>
      </p:sp>
      <p:sp>
        <p:nvSpPr>
          <p:cNvPr id="72" name="직사각형 66"/>
          <p:cNvSpPr>
            <a:spLocks noChangeArrowheads="1"/>
          </p:cNvSpPr>
          <p:nvPr/>
        </p:nvSpPr>
        <p:spPr bwMode="auto">
          <a:xfrm>
            <a:off x="7687893" y="1637262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06</a:t>
            </a:r>
            <a:r>
              <a:rPr lang="ko-KR" altLang="en-US">
                <a:latin typeface="+mn-ea"/>
                <a:ea typeface="+mn-ea"/>
              </a:rPr>
              <a:t>머</a:t>
            </a:r>
            <a:r>
              <a:rPr lang="en-US" altLang="ko-KR">
                <a:latin typeface="+mn-ea"/>
                <a:ea typeface="+mn-ea"/>
              </a:rPr>
              <a:t>-0407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73" name="직사각형 66"/>
          <p:cNvSpPr>
            <a:spLocks noChangeArrowheads="1"/>
          </p:cNvSpPr>
          <p:nvPr/>
        </p:nvSpPr>
        <p:spPr bwMode="auto">
          <a:xfrm>
            <a:off x="1239838" y="1693863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+mn-ea"/>
                <a:ea typeface="+mn-ea"/>
              </a:rPr>
              <a:t>정상입고</a:t>
            </a:r>
          </a:p>
        </p:txBody>
      </p:sp>
      <p:sp>
        <p:nvSpPr>
          <p:cNvPr id="74" name="직사각형 33"/>
          <p:cNvSpPr>
            <a:spLocks noChangeArrowheads="1"/>
          </p:cNvSpPr>
          <p:nvPr/>
        </p:nvSpPr>
        <p:spPr bwMode="auto">
          <a:xfrm>
            <a:off x="2105025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75" name="직사각형 48"/>
          <p:cNvSpPr>
            <a:spLocks noChangeArrowheads="1"/>
          </p:cNvSpPr>
          <p:nvPr/>
        </p:nvSpPr>
        <p:spPr bwMode="auto">
          <a:xfrm>
            <a:off x="2298700" y="1346994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직사각형 66"/>
          <p:cNvSpPr>
            <a:spLocks noChangeArrowheads="1"/>
          </p:cNvSpPr>
          <p:nvPr/>
        </p:nvSpPr>
        <p:spPr bwMode="auto">
          <a:xfrm>
            <a:off x="2498725" y="1354932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7" name="직사각형 33"/>
          <p:cNvSpPr>
            <a:spLocks noChangeArrowheads="1"/>
          </p:cNvSpPr>
          <p:nvPr/>
        </p:nvSpPr>
        <p:spPr bwMode="auto">
          <a:xfrm>
            <a:off x="8549905" y="135493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78" name="TextBox 65"/>
          <p:cNvSpPr txBox="1">
            <a:spLocks noChangeArrowheads="1"/>
          </p:cNvSpPr>
          <p:nvPr/>
        </p:nvSpPr>
        <p:spPr bwMode="auto">
          <a:xfrm>
            <a:off x="311150" y="20542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공급처</a:t>
            </a:r>
          </a:p>
        </p:txBody>
      </p:sp>
      <p:sp>
        <p:nvSpPr>
          <p:cNvPr id="79" name="직사각형 66"/>
          <p:cNvSpPr>
            <a:spLocks noChangeArrowheads="1"/>
          </p:cNvSpPr>
          <p:nvPr/>
        </p:nvSpPr>
        <p:spPr bwMode="auto">
          <a:xfrm>
            <a:off x="1254125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0" name="직사각형 48"/>
          <p:cNvSpPr>
            <a:spLocks noChangeArrowheads="1"/>
          </p:cNvSpPr>
          <p:nvPr/>
        </p:nvSpPr>
        <p:spPr bwMode="auto">
          <a:xfrm>
            <a:off x="2312988" y="2060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1" name="직사각형 66"/>
          <p:cNvSpPr>
            <a:spLocks noChangeArrowheads="1"/>
          </p:cNvSpPr>
          <p:nvPr/>
        </p:nvSpPr>
        <p:spPr bwMode="auto">
          <a:xfrm>
            <a:off x="2513013" y="20685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버텍스아이디</a:t>
            </a:r>
          </a:p>
        </p:txBody>
      </p:sp>
    </p:spTree>
    <p:extLst>
      <p:ext uri="{BB962C8B-B14F-4D97-AF65-F5344CB8AC3E}">
        <p14:creationId xmlns:p14="http://schemas.microsoft.com/office/powerpoint/2010/main" val="272525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입고라벨</a:t>
            </a:r>
          </a:p>
        </p:txBody>
      </p:sp>
      <p:sp>
        <p:nvSpPr>
          <p:cNvPr id="2867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2867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28677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4503738" y="1844675"/>
            <a:ext cx="13192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입고라벨표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8679" name="TextBox 65"/>
          <p:cNvSpPr txBox="1">
            <a:spLocks noChangeArrowheads="1"/>
          </p:cNvSpPr>
          <p:nvPr/>
        </p:nvSpPr>
        <p:spPr bwMode="auto">
          <a:xfrm>
            <a:off x="6130925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바코드</a:t>
            </a:r>
            <a:r>
              <a:rPr lang="en-US" altLang="ko-KR" sz="900">
                <a:latin typeface="+mn-ea"/>
                <a:ea typeface="+mn-ea"/>
              </a:rPr>
              <a:t>(</a:t>
            </a:r>
            <a:r>
              <a:rPr lang="ko-KR" altLang="en-US" sz="900">
                <a:latin typeface="+mn-ea"/>
                <a:ea typeface="+mn-ea"/>
              </a:rPr>
              <a:t>제품코드</a:t>
            </a:r>
            <a:r>
              <a:rPr lang="en-US" altLang="ko-KR" sz="900">
                <a:latin typeface="+mn-ea"/>
                <a:ea typeface="+mn-ea"/>
              </a:rPr>
              <a:t>)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8680" name="TextBox 65"/>
          <p:cNvSpPr txBox="1">
            <a:spLocks noChangeArrowheads="1"/>
          </p:cNvSpPr>
          <p:nvPr/>
        </p:nvSpPr>
        <p:spPr bwMode="auto">
          <a:xfrm>
            <a:off x="776288" y="24130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제품코드</a:t>
            </a:r>
          </a:p>
        </p:txBody>
      </p:sp>
      <p:sp>
        <p:nvSpPr>
          <p:cNvPr id="28681" name="TextBox 65"/>
          <p:cNvSpPr txBox="1">
            <a:spLocks noChangeArrowheads="1"/>
          </p:cNvSpPr>
          <p:nvPr/>
        </p:nvSpPr>
        <p:spPr bwMode="auto">
          <a:xfrm>
            <a:off x="776288" y="26273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제품명</a:t>
            </a:r>
          </a:p>
        </p:txBody>
      </p:sp>
      <p:sp>
        <p:nvSpPr>
          <p:cNvPr id="28682" name="TextBox 65"/>
          <p:cNvSpPr txBox="1">
            <a:spLocks noChangeArrowheads="1"/>
          </p:cNvSpPr>
          <p:nvPr/>
        </p:nvSpPr>
        <p:spPr bwMode="auto">
          <a:xfrm>
            <a:off x="776288" y="28575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제품유형</a:t>
            </a:r>
          </a:p>
        </p:txBody>
      </p:sp>
      <p:sp>
        <p:nvSpPr>
          <p:cNvPr id="28683" name="TextBox 65"/>
          <p:cNvSpPr txBox="1">
            <a:spLocks noChangeArrowheads="1"/>
          </p:cNvSpPr>
          <p:nvPr/>
        </p:nvSpPr>
        <p:spPr bwMode="auto">
          <a:xfrm>
            <a:off x="776288" y="30718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재고상태</a:t>
            </a:r>
          </a:p>
        </p:txBody>
      </p:sp>
      <p:sp>
        <p:nvSpPr>
          <p:cNvPr id="28684" name="TextBox 65"/>
          <p:cNvSpPr txBox="1">
            <a:spLocks noChangeArrowheads="1"/>
          </p:cNvSpPr>
          <p:nvPr/>
        </p:nvSpPr>
        <p:spPr bwMode="auto">
          <a:xfrm>
            <a:off x="776288" y="327025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제조일자</a:t>
            </a:r>
          </a:p>
        </p:txBody>
      </p:sp>
      <p:sp>
        <p:nvSpPr>
          <p:cNvPr id="28685" name="TextBox 65"/>
          <p:cNvSpPr txBox="1">
            <a:spLocks noChangeArrowheads="1"/>
          </p:cNvSpPr>
          <p:nvPr/>
        </p:nvSpPr>
        <p:spPr bwMode="auto">
          <a:xfrm>
            <a:off x="776288" y="348456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유통일자</a:t>
            </a:r>
          </a:p>
        </p:txBody>
      </p:sp>
      <p:sp>
        <p:nvSpPr>
          <p:cNvPr id="28686" name="TextBox 65"/>
          <p:cNvSpPr txBox="1">
            <a:spLocks noChangeArrowheads="1"/>
          </p:cNvSpPr>
          <p:nvPr/>
        </p:nvSpPr>
        <p:spPr bwMode="auto">
          <a:xfrm>
            <a:off x="776288" y="3686175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로트번호</a:t>
            </a:r>
          </a:p>
        </p:txBody>
      </p:sp>
      <p:sp>
        <p:nvSpPr>
          <p:cNvPr id="28687" name="TextBox 65"/>
          <p:cNvSpPr txBox="1">
            <a:spLocks noChangeArrowheads="1"/>
          </p:cNvSpPr>
          <p:nvPr/>
        </p:nvSpPr>
        <p:spPr bwMode="auto">
          <a:xfrm>
            <a:off x="776288" y="390048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UOM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8688" name="TextBox 65"/>
          <p:cNvSpPr txBox="1">
            <a:spLocks noChangeArrowheads="1"/>
          </p:cNvSpPr>
          <p:nvPr/>
        </p:nvSpPr>
        <p:spPr bwMode="auto">
          <a:xfrm>
            <a:off x="776288" y="4114800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입수</a:t>
            </a:r>
          </a:p>
        </p:txBody>
      </p:sp>
      <p:sp>
        <p:nvSpPr>
          <p:cNvPr id="28689" name="TextBox 65"/>
          <p:cNvSpPr txBox="1">
            <a:spLocks noChangeArrowheads="1"/>
          </p:cNvSpPr>
          <p:nvPr/>
        </p:nvSpPr>
        <p:spPr bwMode="auto">
          <a:xfrm>
            <a:off x="776288" y="432911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제품바코드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검수지시서</a:t>
            </a:r>
          </a:p>
        </p:txBody>
      </p:sp>
      <p:sp>
        <p:nvSpPr>
          <p:cNvPr id="3072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3072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30725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16906"/>
              </p:ext>
            </p:extLst>
          </p:nvPr>
        </p:nvGraphicFramePr>
        <p:xfrm>
          <a:off x="415925" y="3429000"/>
          <a:ext cx="9001125" cy="627063"/>
        </p:xfrm>
        <a:graphic>
          <a:graphicData uri="http://schemas.openxmlformats.org/drawingml/2006/table">
            <a:tbl>
              <a:tblPr/>
              <a:tblGrid>
                <a:gridCol w="80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4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44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9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2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3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7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출력자</a:t>
            </a:r>
          </a:p>
        </p:txBody>
      </p:sp>
      <p:sp>
        <p:nvSpPr>
          <p:cNvPr id="3077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831715" cy="380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입하검수지시서</a:t>
            </a:r>
          </a:p>
        </p:txBody>
      </p:sp>
      <p:sp>
        <p:nvSpPr>
          <p:cNvPr id="3077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출력일시</a:t>
            </a:r>
          </a:p>
        </p:txBody>
      </p:sp>
      <p:sp>
        <p:nvSpPr>
          <p:cNvPr id="30776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3077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페이지</a:t>
            </a:r>
          </a:p>
        </p:txBody>
      </p:sp>
      <p:sp>
        <p:nvSpPr>
          <p:cNvPr id="30778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물류센터</a:t>
            </a:r>
          </a:p>
        </p:txBody>
      </p:sp>
      <p:sp>
        <p:nvSpPr>
          <p:cNvPr id="30779" name="TextBox 65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발주번호</a:t>
            </a:r>
          </a:p>
        </p:txBody>
      </p:sp>
      <p:sp>
        <p:nvSpPr>
          <p:cNvPr id="30780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바코드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발주번호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73461"/>
              </p:ext>
            </p:extLst>
          </p:nvPr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적치지시서</a:t>
            </a:r>
          </a:p>
        </p:txBody>
      </p:sp>
      <p:sp>
        <p:nvSpPr>
          <p:cNvPr id="3277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3277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32773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49546"/>
              </p:ext>
            </p:extLst>
          </p:nvPr>
        </p:nvGraphicFramePr>
        <p:xfrm>
          <a:off x="415925" y="3429000"/>
          <a:ext cx="9001126" cy="627063"/>
        </p:xfrm>
        <a:graphic>
          <a:graphicData uri="http://schemas.openxmlformats.org/drawingml/2006/table">
            <a:tbl>
              <a:tblPr/>
              <a:tblGrid>
                <a:gridCol w="73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6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UOM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23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출력자</a:t>
            </a:r>
          </a:p>
        </p:txBody>
      </p:sp>
      <p:sp>
        <p:nvSpPr>
          <p:cNvPr id="32824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4205288" y="1844675"/>
            <a:ext cx="13192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적치지시서</a:t>
            </a:r>
          </a:p>
        </p:txBody>
      </p:sp>
      <p:sp>
        <p:nvSpPr>
          <p:cNvPr id="32826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출력일시</a:t>
            </a:r>
          </a:p>
        </p:txBody>
      </p:sp>
      <p:sp>
        <p:nvSpPr>
          <p:cNvPr id="32827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32828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페이지</a:t>
            </a:r>
          </a:p>
        </p:txBody>
      </p:sp>
      <p:sp>
        <p:nvSpPr>
          <p:cNvPr id="32829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물류센터</a:t>
            </a:r>
          </a:p>
        </p:txBody>
      </p:sp>
      <p:sp>
        <p:nvSpPr>
          <p:cNvPr id="32830" name="TextBox 65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발주번호</a:t>
            </a:r>
          </a:p>
        </p:txBody>
      </p:sp>
      <p:sp>
        <p:nvSpPr>
          <p:cNvPr id="32831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바코드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발주번호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79408"/>
              </p:ext>
            </p:extLst>
          </p:nvPr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출고거래명세서</a:t>
            </a:r>
          </a:p>
        </p:txBody>
      </p:sp>
      <p:sp>
        <p:nvSpPr>
          <p:cNvPr id="3481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3482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34821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2827"/>
              </p:ext>
            </p:extLst>
          </p:nvPr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4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UOM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68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출력자</a:t>
            </a:r>
          </a:p>
        </p:txBody>
      </p:sp>
      <p:sp>
        <p:nvSpPr>
          <p:cNvPr id="34869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83197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입고거래명세서</a:t>
            </a:r>
          </a:p>
        </p:txBody>
      </p:sp>
      <p:sp>
        <p:nvSpPr>
          <p:cNvPr id="34871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출력일시</a:t>
            </a:r>
          </a:p>
        </p:txBody>
      </p:sp>
      <p:sp>
        <p:nvSpPr>
          <p:cNvPr id="34872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34873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페이지</a:t>
            </a:r>
          </a:p>
        </p:txBody>
      </p:sp>
      <p:sp>
        <p:nvSpPr>
          <p:cNvPr id="34874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물류센터</a:t>
            </a:r>
          </a:p>
        </p:txBody>
      </p:sp>
      <p:sp>
        <p:nvSpPr>
          <p:cNvPr id="34875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발주번호</a:t>
            </a:r>
          </a:p>
        </p:txBody>
      </p:sp>
      <p:sp>
        <p:nvSpPr>
          <p:cNvPr id="34876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바코드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발주번호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77203"/>
              </p:ext>
            </p:extLst>
          </p:nvPr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입하예정등록 팝업</a:t>
            </a:r>
          </a:p>
        </p:txBody>
      </p:sp>
      <p:sp>
        <p:nvSpPr>
          <p:cNvPr id="6147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81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6148" name="직사각형 51"/>
          <p:cNvSpPr>
            <a:spLocks noChangeArrowheads="1"/>
          </p:cNvSpPr>
          <p:nvPr/>
        </p:nvSpPr>
        <p:spPr bwMode="auto">
          <a:xfrm>
            <a:off x="89995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삭제</a:t>
            </a:r>
          </a:p>
        </p:txBody>
      </p:sp>
      <p:sp>
        <p:nvSpPr>
          <p:cNvPr id="614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615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6151" name="직사각형 51"/>
          <p:cNvSpPr>
            <a:spLocks noChangeArrowheads="1"/>
          </p:cNvSpPr>
          <p:nvPr/>
        </p:nvSpPr>
        <p:spPr bwMode="auto">
          <a:xfrm>
            <a:off x="845978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저장</a:t>
            </a:r>
          </a:p>
        </p:txBody>
      </p:sp>
      <p:grpSp>
        <p:nvGrpSpPr>
          <p:cNvPr id="6152" name="그룹 52"/>
          <p:cNvGrpSpPr>
            <a:grpSpLocks/>
          </p:cNvGrpSpPr>
          <p:nvPr/>
        </p:nvGrpSpPr>
        <p:grpSpPr bwMode="auto">
          <a:xfrm>
            <a:off x="5794276" y="1682750"/>
            <a:ext cx="2071687" cy="230188"/>
            <a:chOff x="3238492" y="1428736"/>
            <a:chExt cx="2071698" cy="230832"/>
          </a:xfrm>
          <a:noFill/>
        </p:grpSpPr>
        <p:sp>
          <p:nvSpPr>
            <p:cNvPr id="622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*</a:t>
              </a:r>
              <a:r>
                <a:rPr lang="ko-KR" altLang="en-US" sz="900" dirty="0" err="1">
                  <a:latin typeface="+mn-ea"/>
                  <a:ea typeface="+mn-ea"/>
                </a:rPr>
                <a:t>고객사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6223" name="직사각형 66"/>
            <p:cNvSpPr>
              <a:spLocks noChangeArrowheads="1"/>
            </p:cNvSpPr>
            <p:nvPr/>
          </p:nvSpPr>
          <p:spPr bwMode="auto">
            <a:xfrm>
              <a:off x="4310060" y="1433511"/>
              <a:ext cx="1000130" cy="21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6154" name="직사각형 66"/>
          <p:cNvSpPr>
            <a:spLocks noChangeArrowheads="1"/>
          </p:cNvSpPr>
          <p:nvPr/>
        </p:nvSpPr>
        <p:spPr bwMode="auto">
          <a:xfrm>
            <a:off x="8100913" y="16859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155" name="TextBox 65"/>
          <p:cNvSpPr txBox="1">
            <a:spLocks noChangeArrowheads="1"/>
          </p:cNvSpPr>
          <p:nvPr/>
        </p:nvSpPr>
        <p:spPr bwMode="auto">
          <a:xfrm>
            <a:off x="377825" y="1752600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입고예정번호</a:t>
            </a:r>
          </a:p>
        </p:txBody>
      </p:sp>
      <p:sp>
        <p:nvSpPr>
          <p:cNvPr id="95" name="직사각형 66"/>
          <p:cNvSpPr>
            <a:spLocks noChangeArrowheads="1"/>
          </p:cNvSpPr>
          <p:nvPr/>
        </p:nvSpPr>
        <p:spPr bwMode="auto">
          <a:xfrm>
            <a:off x="1447800" y="17510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157" name="TextBox 65"/>
          <p:cNvSpPr txBox="1">
            <a:spLocks noChangeArrowheads="1"/>
          </p:cNvSpPr>
          <p:nvPr/>
        </p:nvSpPr>
        <p:spPr bwMode="auto">
          <a:xfrm>
            <a:off x="371476" y="2119314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+mn-ea"/>
                <a:ea typeface="+mn-ea"/>
              </a:rPr>
              <a:t>발주번호</a:t>
            </a:r>
          </a:p>
        </p:txBody>
      </p:sp>
      <p:sp>
        <p:nvSpPr>
          <p:cNvPr id="6158" name="직사각형 66"/>
          <p:cNvSpPr>
            <a:spLocks noChangeArrowheads="1"/>
          </p:cNvSpPr>
          <p:nvPr/>
        </p:nvSpPr>
        <p:spPr bwMode="auto">
          <a:xfrm>
            <a:off x="1441451" y="2117726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6159" name="TextBox 65"/>
          <p:cNvSpPr txBox="1">
            <a:spLocks noChangeArrowheads="1"/>
          </p:cNvSpPr>
          <p:nvPr/>
        </p:nvSpPr>
        <p:spPr bwMode="auto">
          <a:xfrm>
            <a:off x="2792760" y="2115412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sz="900" dirty="0">
                <a:latin typeface="+mn-ea"/>
                <a:ea typeface="+mn-ea"/>
              </a:rPr>
              <a:t>발주일자</a:t>
            </a:r>
          </a:p>
        </p:txBody>
      </p:sp>
      <p:sp>
        <p:nvSpPr>
          <p:cNvPr id="6160" name="직사각형 66"/>
          <p:cNvSpPr>
            <a:spLocks noChangeArrowheads="1"/>
          </p:cNvSpPr>
          <p:nvPr/>
        </p:nvSpPr>
        <p:spPr bwMode="auto">
          <a:xfrm>
            <a:off x="4133750" y="2113824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+mn-ea"/>
              </a:rPr>
              <a:t>2016-10-28</a:t>
            </a:r>
            <a:endParaRPr lang="ko-KR" altLang="en-US" dirty="0">
              <a:latin typeface="+mn-ea"/>
            </a:endParaRPr>
          </a:p>
        </p:txBody>
      </p:sp>
      <p:sp>
        <p:nvSpPr>
          <p:cNvPr id="6161" name="TextBox 65"/>
          <p:cNvSpPr txBox="1">
            <a:spLocks noChangeArrowheads="1"/>
          </p:cNvSpPr>
          <p:nvPr/>
        </p:nvSpPr>
        <p:spPr bwMode="auto">
          <a:xfrm>
            <a:off x="3054251" y="253537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차량번호</a:t>
            </a:r>
          </a:p>
        </p:txBody>
      </p:sp>
      <p:sp>
        <p:nvSpPr>
          <p:cNvPr id="6162" name="직사각형 66"/>
          <p:cNvSpPr>
            <a:spLocks noChangeArrowheads="1"/>
          </p:cNvSpPr>
          <p:nvPr/>
        </p:nvSpPr>
        <p:spPr bwMode="auto">
          <a:xfrm>
            <a:off x="4124226" y="253378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6165" name="TextBox 65"/>
          <p:cNvSpPr txBox="1">
            <a:spLocks noChangeArrowheads="1"/>
          </p:cNvSpPr>
          <p:nvPr/>
        </p:nvSpPr>
        <p:spPr bwMode="auto">
          <a:xfrm>
            <a:off x="374650" y="2555875"/>
            <a:ext cx="10715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6166" name="직사각형 66"/>
          <p:cNvSpPr>
            <a:spLocks noChangeArrowheads="1"/>
          </p:cNvSpPr>
          <p:nvPr/>
        </p:nvSpPr>
        <p:spPr bwMode="auto">
          <a:xfrm>
            <a:off x="1444625" y="255428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정상입고</a:t>
            </a:r>
          </a:p>
        </p:txBody>
      </p:sp>
      <p:sp>
        <p:nvSpPr>
          <p:cNvPr id="6167" name="TextBox 65"/>
          <p:cNvSpPr txBox="1">
            <a:spLocks noChangeArrowheads="1"/>
          </p:cNvSpPr>
          <p:nvPr/>
        </p:nvSpPr>
        <p:spPr bwMode="auto">
          <a:xfrm>
            <a:off x="2936776" y="1791436"/>
            <a:ext cx="1158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+mn-ea"/>
                <a:ea typeface="+mn-ea"/>
              </a:rPr>
              <a:t>*</a:t>
            </a:r>
            <a:r>
              <a:rPr lang="ko-KR" altLang="en-US" sz="900" dirty="0">
                <a:latin typeface="+mn-ea"/>
                <a:ea typeface="+mn-ea"/>
              </a:rPr>
              <a:t>입고예정일자</a:t>
            </a:r>
          </a:p>
        </p:txBody>
      </p:sp>
      <p:sp>
        <p:nvSpPr>
          <p:cNvPr id="6168" name="직사각형 66"/>
          <p:cNvSpPr>
            <a:spLocks noChangeArrowheads="1"/>
          </p:cNvSpPr>
          <p:nvPr/>
        </p:nvSpPr>
        <p:spPr bwMode="auto">
          <a:xfrm>
            <a:off x="4138513" y="1778736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+mn-ea"/>
                <a:ea typeface="+mn-ea"/>
              </a:rPr>
              <a:t>2016-10-28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169" name="직사각형 48"/>
          <p:cNvSpPr>
            <a:spLocks noChangeArrowheads="1"/>
          </p:cNvSpPr>
          <p:nvPr/>
        </p:nvSpPr>
        <p:spPr bwMode="auto">
          <a:xfrm>
            <a:off x="4995763" y="1772816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</a:rPr>
              <a:t>▼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1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13687"/>
              </p:ext>
            </p:extLst>
          </p:nvPr>
        </p:nvGraphicFramePr>
        <p:xfrm>
          <a:off x="365123" y="3429000"/>
          <a:ext cx="8133953" cy="620714"/>
        </p:xfrm>
        <a:graphic>
          <a:graphicData uri="http://schemas.openxmlformats.org/drawingml/2006/table">
            <a:tbl>
              <a:tblPr/>
              <a:tblGrid>
                <a:gridCol w="282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5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27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73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92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83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33"/>
          <p:cNvSpPr>
            <a:spLocks noChangeArrowheads="1"/>
          </p:cNvSpPr>
          <p:nvPr/>
        </p:nvSpPr>
        <p:spPr bwMode="auto">
          <a:xfrm>
            <a:off x="4994175" y="211223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6224" name="직사각형 48"/>
          <p:cNvSpPr>
            <a:spLocks noChangeArrowheads="1"/>
          </p:cNvSpPr>
          <p:nvPr/>
        </p:nvSpPr>
        <p:spPr bwMode="auto">
          <a:xfrm>
            <a:off x="1560940" y="3788281"/>
            <a:ext cx="144016" cy="246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622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25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625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622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6227" name="직사각형 33"/>
          <p:cNvSpPr>
            <a:spLocks noChangeArrowheads="1"/>
          </p:cNvSpPr>
          <p:nvPr/>
        </p:nvSpPr>
        <p:spPr bwMode="auto">
          <a:xfrm>
            <a:off x="2293938" y="25479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graphicFrame>
        <p:nvGraphicFramePr>
          <p:cNvPr id="3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62996"/>
              </p:ext>
            </p:extLst>
          </p:nvPr>
        </p:nvGraphicFramePr>
        <p:xfrm>
          <a:off x="374650" y="4149725"/>
          <a:ext cx="4362324" cy="431403"/>
        </p:xfrm>
        <a:graphic>
          <a:graphicData uri="http://schemas.openxmlformats.org/drawingml/2006/table">
            <a:tbl>
              <a:tblPr/>
              <a:tblGrid>
                <a:gridCol w="72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51" name="TextBox 65"/>
          <p:cNvSpPr txBox="1">
            <a:spLocks noChangeArrowheads="1"/>
          </p:cNvSpPr>
          <p:nvPr/>
        </p:nvSpPr>
        <p:spPr bwMode="auto">
          <a:xfrm>
            <a:off x="5789513" y="2062436"/>
            <a:ext cx="1071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공급처</a:t>
            </a:r>
          </a:p>
        </p:txBody>
      </p:sp>
      <p:sp>
        <p:nvSpPr>
          <p:cNvPr id="6252" name="직사각형 66"/>
          <p:cNvSpPr>
            <a:spLocks noChangeArrowheads="1"/>
          </p:cNvSpPr>
          <p:nvPr/>
        </p:nvSpPr>
        <p:spPr bwMode="auto">
          <a:xfrm>
            <a:off x="6859488" y="2060848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6253" name="직사각형 48"/>
          <p:cNvSpPr>
            <a:spLocks noChangeArrowheads="1"/>
          </p:cNvSpPr>
          <p:nvPr/>
        </p:nvSpPr>
        <p:spPr bwMode="auto">
          <a:xfrm>
            <a:off x="7900888" y="2067198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1" name="직사각형 66"/>
          <p:cNvSpPr>
            <a:spLocks noChangeArrowheads="1"/>
          </p:cNvSpPr>
          <p:nvPr/>
        </p:nvSpPr>
        <p:spPr bwMode="auto">
          <a:xfrm>
            <a:off x="8097738" y="2065611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255" name="TextBox 65"/>
          <p:cNvSpPr txBox="1">
            <a:spLocks noChangeArrowheads="1"/>
          </p:cNvSpPr>
          <p:nvPr/>
        </p:nvSpPr>
        <p:spPr bwMode="auto">
          <a:xfrm>
            <a:off x="373063" y="296386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+mn-ea"/>
                <a:ea typeface="+mn-ea"/>
              </a:rPr>
              <a:t>비고</a:t>
            </a:r>
          </a:p>
        </p:txBody>
      </p:sp>
      <p:sp>
        <p:nvSpPr>
          <p:cNvPr id="6256" name="직사각형 66"/>
          <p:cNvSpPr>
            <a:spLocks noChangeArrowheads="1"/>
          </p:cNvSpPr>
          <p:nvPr/>
        </p:nvSpPr>
        <p:spPr bwMode="auto">
          <a:xfrm>
            <a:off x="1443038" y="296227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44" name="직사각형 51"/>
          <p:cNvSpPr>
            <a:spLocks noChangeArrowheads="1"/>
          </p:cNvSpPr>
          <p:nvPr/>
        </p:nvSpPr>
        <p:spPr bwMode="auto">
          <a:xfrm>
            <a:off x="7918847" y="1317716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신규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입하승인</a:t>
            </a:r>
          </a:p>
        </p:txBody>
      </p:sp>
      <p:sp>
        <p:nvSpPr>
          <p:cNvPr id="8195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244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196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684213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입하승인</a:t>
            </a:r>
          </a:p>
        </p:txBody>
      </p:sp>
      <p:sp>
        <p:nvSpPr>
          <p:cNvPr id="8197" name="직사각형 51"/>
          <p:cNvSpPr>
            <a:spLocks noChangeArrowheads="1"/>
          </p:cNvSpPr>
          <p:nvPr/>
        </p:nvSpPr>
        <p:spPr bwMode="auto">
          <a:xfrm>
            <a:off x="7358262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조회</a:t>
            </a:r>
          </a:p>
        </p:txBody>
      </p:sp>
      <p:sp>
        <p:nvSpPr>
          <p:cNvPr id="819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819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8200" name="직사각형 51"/>
          <p:cNvSpPr>
            <a:spLocks noChangeArrowheads="1"/>
          </p:cNvSpPr>
          <p:nvPr/>
        </p:nvSpPr>
        <p:spPr bwMode="auto">
          <a:xfrm>
            <a:off x="7901187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승인</a:t>
            </a:r>
          </a:p>
        </p:txBody>
      </p:sp>
      <p:sp>
        <p:nvSpPr>
          <p:cNvPr id="8201" name="직사각형 51"/>
          <p:cNvSpPr>
            <a:spLocks noChangeArrowheads="1"/>
          </p:cNvSpPr>
          <p:nvPr/>
        </p:nvSpPr>
        <p:spPr bwMode="auto">
          <a:xfrm>
            <a:off x="8444111" y="2274888"/>
            <a:ext cx="5413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승인취소</a:t>
            </a:r>
          </a:p>
        </p:txBody>
      </p:sp>
      <p:sp>
        <p:nvSpPr>
          <p:cNvPr id="8202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엑셀</a:t>
            </a:r>
          </a:p>
        </p:txBody>
      </p:sp>
      <p:sp>
        <p:nvSpPr>
          <p:cNvPr id="8203" name="직사각형 54"/>
          <p:cNvSpPr>
            <a:spLocks noChangeArrowheads="1"/>
          </p:cNvSpPr>
          <p:nvPr/>
        </p:nvSpPr>
        <p:spPr bwMode="auto">
          <a:xfrm>
            <a:off x="310323" y="4143375"/>
            <a:ext cx="9214677" cy="2165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204" name="TextBox 55"/>
          <p:cNvSpPr txBox="1">
            <a:spLocks noChangeArrowheads="1"/>
          </p:cNvSpPr>
          <p:nvPr/>
        </p:nvSpPr>
        <p:spPr bwMode="auto">
          <a:xfrm>
            <a:off x="381761" y="4019550"/>
            <a:ext cx="928687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입하검수상세</a:t>
            </a:r>
          </a:p>
        </p:txBody>
      </p:sp>
      <p:graphicFrame>
        <p:nvGraphicFramePr>
          <p:cNvPr id="3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1520"/>
              </p:ext>
            </p:extLst>
          </p:nvPr>
        </p:nvGraphicFramePr>
        <p:xfrm>
          <a:off x="355600" y="2640013"/>
          <a:ext cx="9061898" cy="496887"/>
        </p:xfrm>
        <a:graphic>
          <a:graphicData uri="http://schemas.openxmlformats.org/drawingml/2006/table">
            <a:tbl>
              <a:tblPr/>
              <a:tblGrid>
                <a:gridCol w="24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480">
                  <a:extLst>
                    <a:ext uri="{9D8B030D-6E8A-4147-A177-3AD203B41FA5}">
                      <a16:colId xmlns:a16="http://schemas.microsoft.com/office/drawing/2014/main" val="2641064622"/>
                    </a:ext>
                  </a:extLst>
                </a:gridCol>
                <a:gridCol w="6484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614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14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14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14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발주번호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입고구분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승인일시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정상입고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2016.10.28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53" name="TextBox 55"/>
          <p:cNvSpPr txBox="1">
            <a:spLocks noChangeArrowheads="1"/>
          </p:cNvSpPr>
          <p:nvPr/>
        </p:nvSpPr>
        <p:spPr bwMode="auto">
          <a:xfrm>
            <a:off x="381761" y="4019550"/>
            <a:ext cx="928687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입하승인상세</a:t>
            </a:r>
          </a:p>
        </p:txBody>
      </p:sp>
      <p:graphicFrame>
        <p:nvGraphicFramePr>
          <p:cNvPr id="4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4514"/>
              </p:ext>
            </p:extLst>
          </p:nvPr>
        </p:nvGraphicFramePr>
        <p:xfrm>
          <a:off x="362711" y="4268788"/>
          <a:ext cx="9054785" cy="503920"/>
        </p:xfrm>
        <a:graphic>
          <a:graphicData uri="http://schemas.openxmlformats.org/drawingml/2006/table">
            <a:tbl>
              <a:tblPr/>
              <a:tblGrid>
                <a:gridCol w="386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96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14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011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071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31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834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834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831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8319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8320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+mn-ea"/>
                <a:ea typeface="+mn-ea"/>
              </a:rPr>
              <a:t>고객사코드</a:t>
            </a:r>
          </a:p>
        </p:txBody>
      </p:sp>
      <p:sp>
        <p:nvSpPr>
          <p:cNvPr id="8321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322" name="TextBox 65"/>
          <p:cNvSpPr txBox="1">
            <a:spLocks noChangeArrowheads="1"/>
          </p:cNvSpPr>
          <p:nvPr/>
        </p:nvSpPr>
        <p:spPr bwMode="auto">
          <a:xfrm>
            <a:off x="2865438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입고예정일자</a:t>
            </a:r>
          </a:p>
        </p:txBody>
      </p:sp>
      <p:sp>
        <p:nvSpPr>
          <p:cNvPr id="8323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324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325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326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327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328" name="TextBox 65"/>
          <p:cNvSpPr txBox="1">
            <a:spLocks noChangeArrowheads="1"/>
          </p:cNvSpPr>
          <p:nvPr/>
        </p:nvSpPr>
        <p:spPr bwMode="auto">
          <a:xfrm>
            <a:off x="6361113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진행상태</a:t>
            </a:r>
          </a:p>
        </p:txBody>
      </p:sp>
      <p:sp>
        <p:nvSpPr>
          <p:cNvPr id="8329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입하예정</a:t>
            </a:r>
          </a:p>
        </p:txBody>
      </p:sp>
      <p:sp>
        <p:nvSpPr>
          <p:cNvPr id="8330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입고번호</a:t>
            </a:r>
          </a:p>
        </p:txBody>
      </p:sp>
      <p:sp>
        <p:nvSpPr>
          <p:cNvPr id="8331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332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+mn-ea"/>
                <a:ea typeface="+mn-ea"/>
              </a:rPr>
              <a:t>차량번호</a:t>
            </a:r>
          </a:p>
        </p:txBody>
      </p:sp>
      <p:sp>
        <p:nvSpPr>
          <p:cNvPr id="8333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334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정상입고</a:t>
            </a:r>
          </a:p>
        </p:txBody>
      </p:sp>
      <p:sp>
        <p:nvSpPr>
          <p:cNvPr id="8335" name="직사각형 33"/>
          <p:cNvSpPr>
            <a:spLocks noChangeArrowheads="1"/>
          </p:cNvSpPr>
          <p:nvPr/>
        </p:nvSpPr>
        <p:spPr bwMode="auto">
          <a:xfrm>
            <a:off x="2103438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+mn-ea"/>
                <a:ea typeface="+mn-ea"/>
              </a:rPr>
              <a:t>▼</a:t>
            </a:r>
          </a:p>
        </p:txBody>
      </p:sp>
      <p:sp>
        <p:nvSpPr>
          <p:cNvPr id="8336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+mn-ea"/>
                <a:ea typeface="+mn-ea"/>
              </a:rPr>
              <a:t>▼</a:t>
            </a:r>
          </a:p>
        </p:txBody>
      </p:sp>
      <p:sp>
        <p:nvSpPr>
          <p:cNvPr id="8337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338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341" name="TextBox 65"/>
          <p:cNvSpPr txBox="1">
            <a:spLocks noChangeArrowheads="1"/>
          </p:cNvSpPr>
          <p:nvPr/>
        </p:nvSpPr>
        <p:spPr bwMode="auto">
          <a:xfrm>
            <a:off x="311150" y="20542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공급처</a:t>
            </a:r>
          </a:p>
        </p:txBody>
      </p:sp>
      <p:sp>
        <p:nvSpPr>
          <p:cNvPr id="8342" name="직사각형 66"/>
          <p:cNvSpPr>
            <a:spLocks noChangeArrowheads="1"/>
          </p:cNvSpPr>
          <p:nvPr/>
        </p:nvSpPr>
        <p:spPr bwMode="auto">
          <a:xfrm>
            <a:off x="1254125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343" name="직사각형 48"/>
          <p:cNvSpPr>
            <a:spLocks noChangeArrowheads="1"/>
          </p:cNvSpPr>
          <p:nvPr/>
        </p:nvSpPr>
        <p:spPr bwMode="auto">
          <a:xfrm>
            <a:off x="2312988" y="2060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344" name="직사각형 66"/>
          <p:cNvSpPr>
            <a:spLocks noChangeArrowheads="1"/>
          </p:cNvSpPr>
          <p:nvPr/>
        </p:nvSpPr>
        <p:spPr bwMode="auto">
          <a:xfrm>
            <a:off x="2513013" y="20685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2" name="TextBox 65"/>
          <p:cNvSpPr txBox="1">
            <a:spLocks noChangeArrowheads="1"/>
          </p:cNvSpPr>
          <p:nvPr/>
        </p:nvSpPr>
        <p:spPr bwMode="auto">
          <a:xfrm>
            <a:off x="2520198" y="6560021"/>
            <a:ext cx="19397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진행상태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입하예정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입하승인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5198"/>
              </p:ext>
            </p:extLst>
          </p:nvPr>
        </p:nvGraphicFramePr>
        <p:xfrm>
          <a:off x="365632" y="4853792"/>
          <a:ext cx="9036495" cy="466395"/>
        </p:xfrm>
        <a:graphic>
          <a:graphicData uri="http://schemas.openxmlformats.org/drawingml/2006/table">
            <a:tbl>
              <a:tblPr/>
              <a:tblGrid>
                <a:gridCol w="10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69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입하검수</a:t>
            </a:r>
          </a:p>
        </p:txBody>
      </p:sp>
      <p:sp>
        <p:nvSpPr>
          <p:cNvPr id="1024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378080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024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입하 검수</a:t>
            </a:r>
          </a:p>
        </p:txBody>
      </p:sp>
      <p:sp>
        <p:nvSpPr>
          <p:cNvPr id="10245" name="직사각형 51"/>
          <p:cNvSpPr>
            <a:spLocks noChangeArrowheads="1"/>
          </p:cNvSpPr>
          <p:nvPr/>
        </p:nvSpPr>
        <p:spPr bwMode="auto">
          <a:xfrm>
            <a:off x="6578997" y="22637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조회</a:t>
            </a:r>
          </a:p>
        </p:txBody>
      </p:sp>
      <p:sp>
        <p:nvSpPr>
          <p:cNvPr id="10246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0247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10248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엑셀</a:t>
            </a:r>
          </a:p>
        </p:txBody>
      </p:sp>
      <p:graphicFrame>
        <p:nvGraphicFramePr>
          <p:cNvPr id="3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73284"/>
              </p:ext>
            </p:extLst>
          </p:nvPr>
        </p:nvGraphicFramePr>
        <p:xfrm>
          <a:off x="355600" y="2640013"/>
          <a:ext cx="9061893" cy="496887"/>
        </p:xfrm>
        <a:graphic>
          <a:graphicData uri="http://schemas.openxmlformats.org/drawingml/2006/table">
            <a:tbl>
              <a:tblPr/>
              <a:tblGrid>
                <a:gridCol w="29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7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2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25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24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45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발주번호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검수확정일시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검수확정자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입하승인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93" name="직사각형 51"/>
          <p:cNvSpPr>
            <a:spLocks noChangeArrowheads="1"/>
          </p:cNvSpPr>
          <p:nvPr/>
        </p:nvSpPr>
        <p:spPr bwMode="auto">
          <a:xfrm>
            <a:off x="7831534" y="2274888"/>
            <a:ext cx="5778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검수취소</a:t>
            </a:r>
          </a:p>
        </p:txBody>
      </p:sp>
      <p:graphicFrame>
        <p:nvGraphicFramePr>
          <p:cNvPr id="4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45074"/>
              </p:ext>
            </p:extLst>
          </p:nvPr>
        </p:nvGraphicFramePr>
        <p:xfrm>
          <a:off x="367540" y="3219329"/>
          <a:ext cx="3641078" cy="569711"/>
        </p:xfrm>
        <a:graphic>
          <a:graphicData uri="http://schemas.openxmlformats.org/drawingml/2006/table">
            <a:tbl>
              <a:tblPr/>
              <a:tblGrid>
                <a:gridCol w="714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3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18071"/>
              </p:ext>
            </p:extLst>
          </p:nvPr>
        </p:nvGraphicFramePr>
        <p:xfrm>
          <a:off x="4005488" y="3218588"/>
          <a:ext cx="5412006" cy="570452"/>
        </p:xfrm>
        <a:graphic>
          <a:graphicData uri="http://schemas.openxmlformats.org/drawingml/2006/table">
            <a:tbl>
              <a:tblPr/>
              <a:tblGrid>
                <a:gridCol w="61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7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542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승인수량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검수수량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검수대상수량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3696"/>
              </p:ext>
            </p:extLst>
          </p:nvPr>
        </p:nvGraphicFramePr>
        <p:xfrm>
          <a:off x="371595" y="3873648"/>
          <a:ext cx="9045900" cy="466395"/>
        </p:xfrm>
        <a:graphic>
          <a:graphicData uri="http://schemas.openxmlformats.org/drawingml/2006/table">
            <a:tbl>
              <a:tblPr/>
              <a:tblGrid>
                <a:gridCol w="85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69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PALLET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PALLET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입하승인</a:t>
                      </a: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438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046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046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0439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0440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10441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10442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0000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0443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입고일자</a:t>
            </a:r>
          </a:p>
        </p:txBody>
      </p:sp>
      <p:sp>
        <p:nvSpPr>
          <p:cNvPr id="10444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0445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0446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0447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0448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0449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10450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입고번호</a:t>
            </a:r>
          </a:p>
        </p:txBody>
      </p:sp>
      <p:sp>
        <p:nvSpPr>
          <p:cNvPr id="10451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0452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차량번호</a:t>
            </a:r>
          </a:p>
        </p:txBody>
      </p:sp>
      <p:sp>
        <p:nvSpPr>
          <p:cNvPr id="10453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0454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입하승인</a:t>
            </a:r>
          </a:p>
        </p:txBody>
      </p:sp>
      <p:sp>
        <p:nvSpPr>
          <p:cNvPr id="10455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정상입고</a:t>
            </a:r>
          </a:p>
        </p:txBody>
      </p:sp>
      <p:sp>
        <p:nvSpPr>
          <p:cNvPr id="10456" name="직사각형 33"/>
          <p:cNvSpPr>
            <a:spLocks noChangeArrowheads="1"/>
          </p:cNvSpPr>
          <p:nvPr/>
        </p:nvSpPr>
        <p:spPr bwMode="auto">
          <a:xfrm>
            <a:off x="2095500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0457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0458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0459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460" name="직사각형 51"/>
          <p:cNvSpPr>
            <a:spLocks noChangeArrowheads="1"/>
          </p:cNvSpPr>
          <p:nvPr/>
        </p:nvSpPr>
        <p:spPr bwMode="auto">
          <a:xfrm>
            <a:off x="7145734" y="2263775"/>
            <a:ext cx="5969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검수확정</a:t>
            </a:r>
          </a:p>
        </p:txBody>
      </p:sp>
      <p:sp>
        <p:nvSpPr>
          <p:cNvPr id="48" name="TextBox 65"/>
          <p:cNvSpPr txBox="1">
            <a:spLocks noChangeArrowheads="1"/>
          </p:cNvSpPr>
          <p:nvPr/>
        </p:nvSpPr>
        <p:spPr bwMode="auto">
          <a:xfrm>
            <a:off x="2543250" y="6560021"/>
            <a:ext cx="19397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진행상태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입하승인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입하검수</a:t>
            </a:r>
          </a:p>
        </p:txBody>
      </p:sp>
      <p:sp>
        <p:nvSpPr>
          <p:cNvPr id="49" name="TextBox 65"/>
          <p:cNvSpPr txBox="1">
            <a:spLocks noChangeArrowheads="1"/>
          </p:cNvSpPr>
          <p:nvPr/>
        </p:nvSpPr>
        <p:spPr bwMode="auto">
          <a:xfrm>
            <a:off x="6362424" y="1974676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출력종류</a:t>
            </a: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7273649" y="1974676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dirty="0">
                <a:latin typeface="+mn-ea"/>
                <a:ea typeface="+mn-ea"/>
              </a:rPr>
              <a:t>검수지시서</a:t>
            </a:r>
          </a:p>
        </p:txBody>
      </p:sp>
      <p:sp>
        <p:nvSpPr>
          <p:cNvPr id="51" name="직사각형 33"/>
          <p:cNvSpPr>
            <a:spLocks noChangeArrowheads="1"/>
          </p:cNvSpPr>
          <p:nvPr/>
        </p:nvSpPr>
        <p:spPr bwMode="auto">
          <a:xfrm>
            <a:off x="8149397" y="1979406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+mn-ea"/>
                <a:ea typeface="+mn-ea"/>
              </a:rPr>
              <a:t>▼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8471000" y="227481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인쇄</a:t>
            </a:r>
          </a:p>
        </p:txBody>
      </p:sp>
      <p:sp>
        <p:nvSpPr>
          <p:cNvPr id="54" name="TextBox 65"/>
          <p:cNvSpPr txBox="1">
            <a:spLocks noChangeArrowheads="1"/>
          </p:cNvSpPr>
          <p:nvPr/>
        </p:nvSpPr>
        <p:spPr bwMode="auto">
          <a:xfrm>
            <a:off x="4597400" y="6560343"/>
            <a:ext cx="2254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출력종류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검수지시서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en-US" altLang="ko-KR" sz="900" dirty="0" err="1">
                <a:latin typeface="+mn-ea"/>
                <a:ea typeface="+mn-ea"/>
              </a:rPr>
              <a:t>PalletID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>
                <a:latin typeface="+mn-ea"/>
                <a:ea typeface="+mn-ea"/>
              </a:rPr>
              <a:t>라벨</a:t>
            </a:r>
          </a:p>
        </p:txBody>
      </p:sp>
      <p:sp>
        <p:nvSpPr>
          <p:cNvPr id="55" name="직사각형 48"/>
          <p:cNvSpPr>
            <a:spLocks noChangeArrowheads="1"/>
          </p:cNvSpPr>
          <p:nvPr/>
        </p:nvSpPr>
        <p:spPr bwMode="auto">
          <a:xfrm>
            <a:off x="2776604" y="4110151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입고지시</a:t>
            </a:r>
          </a:p>
        </p:txBody>
      </p:sp>
      <p:sp>
        <p:nvSpPr>
          <p:cNvPr id="12291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74111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292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 지시</a:t>
            </a:r>
          </a:p>
        </p:txBody>
      </p:sp>
      <p:sp>
        <p:nvSpPr>
          <p:cNvPr id="12293" name="직사각형 51"/>
          <p:cNvSpPr>
            <a:spLocks noChangeArrowheads="1"/>
          </p:cNvSpPr>
          <p:nvPr/>
        </p:nvSpPr>
        <p:spPr bwMode="auto">
          <a:xfrm>
            <a:off x="8999538" y="229552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조회</a:t>
            </a:r>
          </a:p>
        </p:txBody>
      </p:sp>
      <p:sp>
        <p:nvSpPr>
          <p:cNvPr id="1229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229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graphicFrame>
        <p:nvGraphicFramePr>
          <p:cNvPr id="4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21285"/>
              </p:ext>
            </p:extLst>
          </p:nvPr>
        </p:nvGraphicFramePr>
        <p:xfrm>
          <a:off x="373063" y="2640013"/>
          <a:ext cx="6373787" cy="428626"/>
        </p:xfrm>
        <a:graphic>
          <a:graphicData uri="http://schemas.openxmlformats.org/drawingml/2006/table">
            <a:tbl>
              <a:tblPr/>
              <a:tblGrid>
                <a:gridCol w="25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오더번호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고객사코드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고객사사명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VERTEXID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 11:20:33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38457"/>
              </p:ext>
            </p:extLst>
          </p:nvPr>
        </p:nvGraphicFramePr>
        <p:xfrm>
          <a:off x="373063" y="3155950"/>
          <a:ext cx="2348646" cy="489074"/>
        </p:xfrm>
        <a:graphic>
          <a:graphicData uri="http://schemas.openxmlformats.org/drawingml/2006/table">
            <a:tbl>
              <a:tblPr/>
              <a:tblGrid>
                <a:gridCol w="734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입고구분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일반입고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54191"/>
              </p:ext>
            </p:extLst>
          </p:nvPr>
        </p:nvGraphicFramePr>
        <p:xfrm>
          <a:off x="2723604" y="3155950"/>
          <a:ext cx="3830878" cy="479033"/>
        </p:xfrm>
        <a:graphic>
          <a:graphicData uri="http://schemas.openxmlformats.org/drawingml/2006/table">
            <a:tbl>
              <a:tblPr/>
              <a:tblGrid>
                <a:gridCol w="7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37" name="직사각형 54"/>
          <p:cNvSpPr>
            <a:spLocks noChangeArrowheads="1"/>
          </p:cNvSpPr>
          <p:nvPr/>
        </p:nvSpPr>
        <p:spPr bwMode="auto">
          <a:xfrm>
            <a:off x="309564" y="4551859"/>
            <a:ext cx="9207500" cy="168545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441" name="TextBox 55"/>
          <p:cNvSpPr txBox="1">
            <a:spLocks noChangeArrowheads="1"/>
          </p:cNvSpPr>
          <p:nvPr/>
        </p:nvSpPr>
        <p:spPr bwMode="auto">
          <a:xfrm>
            <a:off x="367540" y="4436765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입고지시내역</a:t>
            </a:r>
          </a:p>
        </p:txBody>
      </p:sp>
      <p:graphicFrame>
        <p:nvGraphicFramePr>
          <p:cNvPr id="5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98548"/>
              </p:ext>
            </p:extLst>
          </p:nvPr>
        </p:nvGraphicFramePr>
        <p:xfrm>
          <a:off x="380656" y="4662915"/>
          <a:ext cx="2988168" cy="566285"/>
        </p:xfrm>
        <a:graphic>
          <a:graphicData uri="http://schemas.openxmlformats.org/drawingml/2006/table">
            <a:tbl>
              <a:tblPr/>
              <a:tblGrid>
                <a:gridCol w="25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09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지시수량</a:t>
                      </a: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3" marR="7643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48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50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251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248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2489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12490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12491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492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입고일자</a:t>
            </a:r>
          </a:p>
        </p:txBody>
      </p:sp>
      <p:sp>
        <p:nvSpPr>
          <p:cNvPr id="12493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494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495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2496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2497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498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12499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입고번호</a:t>
            </a:r>
          </a:p>
        </p:txBody>
      </p:sp>
      <p:sp>
        <p:nvSpPr>
          <p:cNvPr id="12500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501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차량번호</a:t>
            </a:r>
          </a:p>
        </p:txBody>
      </p:sp>
      <p:sp>
        <p:nvSpPr>
          <p:cNvPr id="12502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2503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입고검수</a:t>
            </a:r>
          </a:p>
        </p:txBody>
      </p:sp>
      <p:sp>
        <p:nvSpPr>
          <p:cNvPr id="12504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정상입고</a:t>
            </a:r>
          </a:p>
        </p:txBody>
      </p:sp>
      <p:sp>
        <p:nvSpPr>
          <p:cNvPr id="12505" name="직사각형 33"/>
          <p:cNvSpPr>
            <a:spLocks noChangeArrowheads="1"/>
          </p:cNvSpPr>
          <p:nvPr/>
        </p:nvSpPr>
        <p:spPr bwMode="auto">
          <a:xfrm>
            <a:off x="2095500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2506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2507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2508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1" name="TextBox 65"/>
          <p:cNvSpPr txBox="1">
            <a:spLocks noChangeArrowheads="1"/>
          </p:cNvSpPr>
          <p:nvPr/>
        </p:nvSpPr>
        <p:spPr bwMode="auto">
          <a:xfrm>
            <a:off x="2543250" y="6560021"/>
            <a:ext cx="19397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진행상태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입하검수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입고지시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7381101" y="2304257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조회</a:t>
            </a:r>
          </a:p>
        </p:txBody>
      </p:sp>
      <p:sp>
        <p:nvSpPr>
          <p:cNvPr id="53" name="직사각형 51"/>
          <p:cNvSpPr>
            <a:spLocks noChangeArrowheads="1"/>
          </p:cNvSpPr>
          <p:nvPr/>
        </p:nvSpPr>
        <p:spPr bwMode="auto">
          <a:xfrm>
            <a:off x="7926480" y="2301876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입고지시</a:t>
            </a:r>
          </a:p>
        </p:txBody>
      </p:sp>
      <p:sp>
        <p:nvSpPr>
          <p:cNvPr id="54" name="직사각형 51"/>
          <p:cNvSpPr>
            <a:spLocks noChangeArrowheads="1"/>
          </p:cNvSpPr>
          <p:nvPr/>
        </p:nvSpPr>
        <p:spPr bwMode="auto">
          <a:xfrm>
            <a:off x="8471859" y="2301876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지시취소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73141"/>
              </p:ext>
            </p:extLst>
          </p:nvPr>
        </p:nvGraphicFramePr>
        <p:xfrm>
          <a:off x="373063" y="3691553"/>
          <a:ext cx="4826496" cy="503920"/>
        </p:xfrm>
        <a:graphic>
          <a:graphicData uri="http://schemas.openxmlformats.org/drawingml/2006/table">
            <a:tbl>
              <a:tblPr/>
              <a:tblGrid>
                <a:gridCol w="603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지시수량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입고검수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37476"/>
              </p:ext>
            </p:extLst>
          </p:nvPr>
        </p:nvGraphicFramePr>
        <p:xfrm>
          <a:off x="4627469" y="4668295"/>
          <a:ext cx="1809936" cy="560905"/>
        </p:xfrm>
        <a:graphic>
          <a:graphicData uri="http://schemas.openxmlformats.org/drawingml/2006/table">
            <a:tbl>
              <a:tblPr/>
              <a:tblGrid>
                <a:gridCol w="603312">
                  <a:extLst>
                    <a:ext uri="{9D8B030D-6E8A-4147-A177-3AD203B41FA5}">
                      <a16:colId xmlns:a16="http://schemas.microsoft.com/office/drawing/2014/main" val="2896668572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1324065760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19318262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4160"/>
                  </a:ext>
                </a:extLst>
              </a:tr>
              <a:tr h="2398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9712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467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07810"/>
              </p:ext>
            </p:extLst>
          </p:nvPr>
        </p:nvGraphicFramePr>
        <p:xfrm>
          <a:off x="3372170" y="4662915"/>
          <a:ext cx="1297304" cy="566285"/>
        </p:xfrm>
        <a:graphic>
          <a:graphicData uri="http://schemas.openxmlformats.org/drawingml/2006/table">
            <a:tbl>
              <a:tblPr/>
              <a:tblGrid>
                <a:gridCol w="648652">
                  <a:extLst>
                    <a:ext uri="{9D8B030D-6E8A-4147-A177-3AD203B41FA5}">
                      <a16:colId xmlns:a16="http://schemas.microsoft.com/office/drawing/2014/main" val="4247649564"/>
                    </a:ext>
                  </a:extLst>
                </a:gridCol>
                <a:gridCol w="648652">
                  <a:extLst>
                    <a:ext uri="{9D8B030D-6E8A-4147-A177-3AD203B41FA5}">
                      <a16:colId xmlns:a16="http://schemas.microsoft.com/office/drawing/2014/main" val="165909600"/>
                    </a:ext>
                  </a:extLst>
                </a:gridCol>
              </a:tblGrid>
              <a:tr h="2742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09795"/>
                  </a:ext>
                </a:extLst>
              </a:tr>
              <a:tr h="2920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0667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47092"/>
              </p:ext>
            </p:extLst>
          </p:nvPr>
        </p:nvGraphicFramePr>
        <p:xfrm>
          <a:off x="6417280" y="4661645"/>
          <a:ext cx="2856200" cy="567555"/>
        </p:xfrm>
        <a:graphic>
          <a:graphicData uri="http://schemas.openxmlformats.org/drawingml/2006/table">
            <a:tbl>
              <a:tblPr/>
              <a:tblGrid>
                <a:gridCol w="571240">
                  <a:extLst>
                    <a:ext uri="{9D8B030D-6E8A-4147-A177-3AD203B41FA5}">
                      <a16:colId xmlns:a16="http://schemas.microsoft.com/office/drawing/2014/main" val="238265835"/>
                    </a:ext>
                  </a:extLst>
                </a:gridCol>
                <a:gridCol w="571240">
                  <a:extLst>
                    <a:ext uri="{9D8B030D-6E8A-4147-A177-3AD203B41FA5}">
                      <a16:colId xmlns:a16="http://schemas.microsoft.com/office/drawing/2014/main" val="3582032095"/>
                    </a:ext>
                  </a:extLst>
                </a:gridCol>
                <a:gridCol w="571240">
                  <a:extLst>
                    <a:ext uri="{9D8B030D-6E8A-4147-A177-3AD203B41FA5}">
                      <a16:colId xmlns:a16="http://schemas.microsoft.com/office/drawing/2014/main" val="3772446057"/>
                    </a:ext>
                  </a:extLst>
                </a:gridCol>
                <a:gridCol w="571240">
                  <a:extLst>
                    <a:ext uri="{9D8B030D-6E8A-4147-A177-3AD203B41FA5}">
                      <a16:colId xmlns:a16="http://schemas.microsoft.com/office/drawing/2014/main" val="2379553749"/>
                    </a:ext>
                  </a:extLst>
                </a:gridCol>
                <a:gridCol w="571240">
                  <a:extLst>
                    <a:ext uri="{9D8B030D-6E8A-4147-A177-3AD203B41FA5}">
                      <a16:colId xmlns:a16="http://schemas.microsoft.com/office/drawing/2014/main" val="1983791289"/>
                    </a:ext>
                  </a:extLst>
                </a:gridCol>
              </a:tblGrid>
              <a:tr h="269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57714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85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22376"/>
              </p:ext>
            </p:extLst>
          </p:nvPr>
        </p:nvGraphicFramePr>
        <p:xfrm>
          <a:off x="5199559" y="3692686"/>
          <a:ext cx="1895280" cy="528402"/>
        </p:xfrm>
        <a:graphic>
          <a:graphicData uri="http://schemas.openxmlformats.org/drawingml/2006/table">
            <a:tbl>
              <a:tblPr/>
              <a:tblGrid>
                <a:gridCol w="992766">
                  <a:extLst>
                    <a:ext uri="{9D8B030D-6E8A-4147-A177-3AD203B41FA5}">
                      <a16:colId xmlns:a16="http://schemas.microsoft.com/office/drawing/2014/main" val="4014561331"/>
                    </a:ext>
                  </a:extLst>
                </a:gridCol>
                <a:gridCol w="902514">
                  <a:extLst>
                    <a:ext uri="{9D8B030D-6E8A-4147-A177-3AD203B41FA5}">
                      <a16:colId xmlns:a16="http://schemas.microsoft.com/office/drawing/2014/main" val="3846625932"/>
                    </a:ext>
                  </a:extLst>
                </a:gridCol>
              </a:tblGrid>
              <a:tr h="3123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입고지시일시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입고지시자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7206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93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적치</a:t>
            </a:r>
          </a:p>
        </p:txBody>
      </p:sp>
      <p:sp>
        <p:nvSpPr>
          <p:cNvPr id="14339" name="직사각형 54"/>
          <p:cNvSpPr>
            <a:spLocks noChangeArrowheads="1"/>
          </p:cNvSpPr>
          <p:nvPr/>
        </p:nvSpPr>
        <p:spPr bwMode="auto">
          <a:xfrm>
            <a:off x="309563" y="2532062"/>
            <a:ext cx="9215437" cy="221312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4340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755650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입고적치</a:t>
            </a:r>
          </a:p>
        </p:txBody>
      </p:sp>
      <p:sp>
        <p:nvSpPr>
          <p:cNvPr id="14341" name="직사각형 51"/>
          <p:cNvSpPr>
            <a:spLocks noChangeArrowheads="1"/>
          </p:cNvSpPr>
          <p:nvPr/>
        </p:nvSpPr>
        <p:spPr bwMode="auto">
          <a:xfrm>
            <a:off x="6658767" y="22733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조회</a:t>
            </a:r>
          </a:p>
        </p:txBody>
      </p:sp>
      <p:sp>
        <p:nvSpPr>
          <p:cNvPr id="1434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434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14344" name="직사각형 51"/>
          <p:cNvSpPr>
            <a:spLocks noChangeArrowheads="1"/>
          </p:cNvSpPr>
          <p:nvPr/>
        </p:nvSpPr>
        <p:spPr bwMode="auto">
          <a:xfrm>
            <a:off x="9026525" y="22733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엑셀</a:t>
            </a:r>
          </a:p>
        </p:txBody>
      </p:sp>
      <p:graphicFrame>
        <p:nvGraphicFramePr>
          <p:cNvPr id="3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67588"/>
              </p:ext>
            </p:extLst>
          </p:nvPr>
        </p:nvGraphicFramePr>
        <p:xfrm>
          <a:off x="355600" y="2640013"/>
          <a:ext cx="9133904" cy="496887"/>
        </p:xfrm>
        <a:graphic>
          <a:graphicData uri="http://schemas.openxmlformats.org/drawingml/2006/table">
            <a:tbl>
              <a:tblPr/>
              <a:tblGrid>
                <a:gridCol w="19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7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7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07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07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07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07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07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45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입고번호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발주번호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입고예정일자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90" name="직사각형 54"/>
          <p:cNvSpPr>
            <a:spLocks noChangeArrowheads="1"/>
          </p:cNvSpPr>
          <p:nvPr/>
        </p:nvSpPr>
        <p:spPr bwMode="auto">
          <a:xfrm>
            <a:off x="309563" y="4876155"/>
            <a:ext cx="9293225" cy="143316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4392" name="TextBox 55"/>
          <p:cNvSpPr txBox="1">
            <a:spLocks noChangeArrowheads="1"/>
          </p:cNvSpPr>
          <p:nvPr/>
        </p:nvSpPr>
        <p:spPr bwMode="auto">
          <a:xfrm>
            <a:off x="381000" y="4761061"/>
            <a:ext cx="1001712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입고적치확정</a:t>
            </a:r>
          </a:p>
        </p:txBody>
      </p:sp>
      <p:grpSp>
        <p:nvGrpSpPr>
          <p:cNvPr id="14393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453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453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4394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4395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14396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14397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4398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입고일자</a:t>
            </a:r>
          </a:p>
        </p:txBody>
      </p:sp>
      <p:sp>
        <p:nvSpPr>
          <p:cNvPr id="14399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4400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4401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4402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4403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4404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14405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입고번호</a:t>
            </a:r>
          </a:p>
        </p:txBody>
      </p:sp>
      <p:sp>
        <p:nvSpPr>
          <p:cNvPr id="14406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4407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차량번호</a:t>
            </a:r>
          </a:p>
        </p:txBody>
      </p:sp>
      <p:sp>
        <p:nvSpPr>
          <p:cNvPr id="14408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6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73094"/>
              </p:ext>
            </p:extLst>
          </p:nvPr>
        </p:nvGraphicFramePr>
        <p:xfrm>
          <a:off x="369288" y="4997193"/>
          <a:ext cx="7204562" cy="592047"/>
        </p:xfrm>
        <a:graphic>
          <a:graphicData uri="http://schemas.openxmlformats.org/drawingml/2006/table">
            <a:tbl>
              <a:tblPr/>
              <a:tblGrid>
                <a:gridCol w="306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2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2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29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16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11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지시수량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적치수량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날개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18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입고지시</a:t>
            </a:r>
          </a:p>
        </p:txBody>
      </p:sp>
      <p:sp>
        <p:nvSpPr>
          <p:cNvPr id="14519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정상입고</a:t>
            </a:r>
          </a:p>
        </p:txBody>
      </p:sp>
      <p:sp>
        <p:nvSpPr>
          <p:cNvPr id="14520" name="직사각형 33"/>
          <p:cNvSpPr>
            <a:spLocks noChangeArrowheads="1"/>
          </p:cNvSpPr>
          <p:nvPr/>
        </p:nvSpPr>
        <p:spPr bwMode="auto">
          <a:xfrm>
            <a:off x="2095500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4521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4535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4536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버텍스아이디</a:t>
            </a:r>
          </a:p>
        </p:txBody>
      </p:sp>
      <p:sp>
        <p:nvSpPr>
          <p:cNvPr id="14537" name="직사각형 51"/>
          <p:cNvSpPr>
            <a:spLocks noChangeArrowheads="1"/>
          </p:cNvSpPr>
          <p:nvPr/>
        </p:nvSpPr>
        <p:spPr bwMode="auto">
          <a:xfrm>
            <a:off x="8449234" y="2273300"/>
            <a:ext cx="504429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인쇄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0" name="TextBox 65"/>
          <p:cNvSpPr txBox="1">
            <a:spLocks noChangeArrowheads="1"/>
          </p:cNvSpPr>
          <p:nvPr/>
        </p:nvSpPr>
        <p:spPr bwMode="auto">
          <a:xfrm>
            <a:off x="4597400" y="6560343"/>
            <a:ext cx="19397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출력종류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적치지시서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입고라벨</a:t>
            </a:r>
          </a:p>
        </p:txBody>
      </p:sp>
      <p:sp>
        <p:nvSpPr>
          <p:cNvPr id="51" name="TextBox 65"/>
          <p:cNvSpPr txBox="1">
            <a:spLocks noChangeArrowheads="1"/>
          </p:cNvSpPr>
          <p:nvPr/>
        </p:nvSpPr>
        <p:spPr bwMode="auto">
          <a:xfrm>
            <a:off x="6362424" y="1974676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출력종류</a:t>
            </a:r>
          </a:p>
        </p:txBody>
      </p:sp>
      <p:sp>
        <p:nvSpPr>
          <p:cNvPr id="52" name="직사각형 66"/>
          <p:cNvSpPr>
            <a:spLocks noChangeArrowheads="1"/>
          </p:cNvSpPr>
          <p:nvPr/>
        </p:nvSpPr>
        <p:spPr bwMode="auto">
          <a:xfrm>
            <a:off x="7273649" y="1974676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dirty="0">
                <a:latin typeface="+mn-ea"/>
                <a:ea typeface="+mn-ea"/>
              </a:rPr>
              <a:t>적치지시서</a:t>
            </a:r>
          </a:p>
        </p:txBody>
      </p:sp>
      <p:sp>
        <p:nvSpPr>
          <p:cNvPr id="53" name="직사각형 33"/>
          <p:cNvSpPr>
            <a:spLocks noChangeArrowheads="1"/>
          </p:cNvSpPr>
          <p:nvPr/>
        </p:nvSpPr>
        <p:spPr bwMode="auto">
          <a:xfrm>
            <a:off x="8149397" y="1979406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+mn-ea"/>
                <a:ea typeface="+mn-ea"/>
              </a:rPr>
              <a:t>▼</a:t>
            </a:r>
          </a:p>
        </p:txBody>
      </p:sp>
      <p:sp>
        <p:nvSpPr>
          <p:cNvPr id="54" name="직사각형 51"/>
          <p:cNvSpPr>
            <a:spLocks noChangeArrowheads="1"/>
          </p:cNvSpPr>
          <p:nvPr/>
        </p:nvSpPr>
        <p:spPr bwMode="auto">
          <a:xfrm>
            <a:off x="7222169" y="2273300"/>
            <a:ext cx="5400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적치확정</a:t>
            </a:r>
          </a:p>
        </p:txBody>
      </p:sp>
      <p:sp>
        <p:nvSpPr>
          <p:cNvPr id="55" name="직사각형 51"/>
          <p:cNvSpPr>
            <a:spLocks noChangeArrowheads="1"/>
          </p:cNvSpPr>
          <p:nvPr/>
        </p:nvSpPr>
        <p:spPr bwMode="auto">
          <a:xfrm>
            <a:off x="7835033" y="2273300"/>
            <a:ext cx="5413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+mn-ea"/>
                <a:ea typeface="+mn-ea"/>
              </a:rPr>
              <a:t>적치취소</a:t>
            </a:r>
          </a:p>
        </p:txBody>
      </p:sp>
      <p:sp>
        <p:nvSpPr>
          <p:cNvPr id="56" name="TextBox 65"/>
          <p:cNvSpPr txBox="1">
            <a:spLocks noChangeArrowheads="1"/>
          </p:cNvSpPr>
          <p:nvPr/>
        </p:nvSpPr>
        <p:spPr bwMode="auto">
          <a:xfrm>
            <a:off x="2095500" y="6560021"/>
            <a:ext cx="23875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+mn-ea"/>
                <a:ea typeface="+mn-ea"/>
              </a:rPr>
              <a:t>진행상태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입고지시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입고적치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입고완료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29544"/>
              </p:ext>
            </p:extLst>
          </p:nvPr>
        </p:nvGraphicFramePr>
        <p:xfrm>
          <a:off x="357948" y="3212976"/>
          <a:ext cx="4716017" cy="648072"/>
        </p:xfrm>
        <a:graphic>
          <a:graphicData uri="http://schemas.openxmlformats.org/drawingml/2006/table">
            <a:tbl>
              <a:tblPr/>
              <a:tblGrid>
                <a:gridCol w="418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850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862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지시수량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97109"/>
              </p:ext>
            </p:extLst>
          </p:nvPr>
        </p:nvGraphicFramePr>
        <p:xfrm>
          <a:off x="369288" y="5700680"/>
          <a:ext cx="1809936" cy="560905"/>
        </p:xfrm>
        <a:graphic>
          <a:graphicData uri="http://schemas.openxmlformats.org/drawingml/2006/table">
            <a:tbl>
              <a:tblPr/>
              <a:tblGrid>
                <a:gridCol w="603312">
                  <a:extLst>
                    <a:ext uri="{9D8B030D-6E8A-4147-A177-3AD203B41FA5}">
                      <a16:colId xmlns:a16="http://schemas.microsoft.com/office/drawing/2014/main" val="2896668572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1324065760"/>
                    </a:ext>
                  </a:extLst>
                </a:gridCol>
                <a:gridCol w="603312">
                  <a:extLst>
                    <a:ext uri="{9D8B030D-6E8A-4147-A177-3AD203B41FA5}">
                      <a16:colId xmlns:a16="http://schemas.microsoft.com/office/drawing/2014/main" val="19318262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4160"/>
                  </a:ext>
                </a:extLst>
              </a:tr>
              <a:tr h="2398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9712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4676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84538"/>
              </p:ext>
            </p:extLst>
          </p:nvPr>
        </p:nvGraphicFramePr>
        <p:xfrm>
          <a:off x="2159099" y="5694030"/>
          <a:ext cx="2856200" cy="567555"/>
        </p:xfrm>
        <a:graphic>
          <a:graphicData uri="http://schemas.openxmlformats.org/drawingml/2006/table">
            <a:tbl>
              <a:tblPr/>
              <a:tblGrid>
                <a:gridCol w="571240">
                  <a:extLst>
                    <a:ext uri="{9D8B030D-6E8A-4147-A177-3AD203B41FA5}">
                      <a16:colId xmlns:a16="http://schemas.microsoft.com/office/drawing/2014/main" val="238265835"/>
                    </a:ext>
                  </a:extLst>
                </a:gridCol>
                <a:gridCol w="571240">
                  <a:extLst>
                    <a:ext uri="{9D8B030D-6E8A-4147-A177-3AD203B41FA5}">
                      <a16:colId xmlns:a16="http://schemas.microsoft.com/office/drawing/2014/main" val="3582032095"/>
                    </a:ext>
                  </a:extLst>
                </a:gridCol>
                <a:gridCol w="571240">
                  <a:extLst>
                    <a:ext uri="{9D8B030D-6E8A-4147-A177-3AD203B41FA5}">
                      <a16:colId xmlns:a16="http://schemas.microsoft.com/office/drawing/2014/main" val="3772446057"/>
                    </a:ext>
                  </a:extLst>
                </a:gridCol>
                <a:gridCol w="571240">
                  <a:extLst>
                    <a:ext uri="{9D8B030D-6E8A-4147-A177-3AD203B41FA5}">
                      <a16:colId xmlns:a16="http://schemas.microsoft.com/office/drawing/2014/main" val="2379553749"/>
                    </a:ext>
                  </a:extLst>
                </a:gridCol>
                <a:gridCol w="571240">
                  <a:extLst>
                    <a:ext uri="{9D8B030D-6E8A-4147-A177-3AD203B41FA5}">
                      <a16:colId xmlns:a16="http://schemas.microsoft.com/office/drawing/2014/main" val="1983791289"/>
                    </a:ext>
                  </a:extLst>
                </a:gridCol>
              </a:tblGrid>
              <a:tr h="269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57714"/>
                  </a:ext>
                </a:extLst>
              </a:tr>
              <a:tr h="2981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85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3413"/>
              </p:ext>
            </p:extLst>
          </p:nvPr>
        </p:nvGraphicFramePr>
        <p:xfrm>
          <a:off x="5084860" y="3204988"/>
          <a:ext cx="1895280" cy="650339"/>
        </p:xfrm>
        <a:graphic>
          <a:graphicData uri="http://schemas.openxmlformats.org/drawingml/2006/table">
            <a:tbl>
              <a:tblPr/>
              <a:tblGrid>
                <a:gridCol w="992766">
                  <a:extLst>
                    <a:ext uri="{9D8B030D-6E8A-4147-A177-3AD203B41FA5}">
                      <a16:colId xmlns:a16="http://schemas.microsoft.com/office/drawing/2014/main" val="4014561331"/>
                    </a:ext>
                  </a:extLst>
                </a:gridCol>
                <a:gridCol w="902514">
                  <a:extLst>
                    <a:ext uri="{9D8B030D-6E8A-4147-A177-3AD203B41FA5}">
                      <a16:colId xmlns:a16="http://schemas.microsoft.com/office/drawing/2014/main" val="3846625932"/>
                    </a:ext>
                  </a:extLst>
                </a:gridCol>
              </a:tblGrid>
              <a:tr h="3680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적치확정일시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적치확정자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72067"/>
                  </a:ext>
                </a:extLst>
              </a:tr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93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공급처별 입고내역</a:t>
            </a:r>
          </a:p>
        </p:txBody>
      </p:sp>
      <p:sp>
        <p:nvSpPr>
          <p:cNvPr id="16387" name="직사각형 51"/>
          <p:cNvSpPr>
            <a:spLocks noChangeArrowheads="1"/>
          </p:cNvSpPr>
          <p:nvPr/>
        </p:nvSpPr>
        <p:spPr bwMode="auto">
          <a:xfrm>
            <a:off x="8483997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삭제</a:t>
            </a:r>
          </a:p>
        </p:txBody>
      </p:sp>
      <p:sp>
        <p:nvSpPr>
          <p:cNvPr id="16388" name="직사각형 51"/>
          <p:cNvSpPr>
            <a:spLocks noChangeArrowheads="1"/>
          </p:cNvSpPr>
          <p:nvPr/>
        </p:nvSpPr>
        <p:spPr bwMode="auto">
          <a:xfrm>
            <a:off x="6856413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조회</a:t>
            </a:r>
          </a:p>
        </p:txBody>
      </p:sp>
      <p:sp>
        <p:nvSpPr>
          <p:cNvPr id="1638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639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16391" name="직사각형 51"/>
          <p:cNvSpPr>
            <a:spLocks noChangeArrowheads="1"/>
          </p:cNvSpPr>
          <p:nvPr/>
        </p:nvSpPr>
        <p:spPr bwMode="auto">
          <a:xfrm>
            <a:off x="7398941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신규</a:t>
            </a:r>
          </a:p>
        </p:txBody>
      </p:sp>
      <p:sp>
        <p:nvSpPr>
          <p:cNvPr id="16392" name="직사각형 51"/>
          <p:cNvSpPr>
            <a:spLocks noChangeArrowheads="1"/>
          </p:cNvSpPr>
          <p:nvPr/>
        </p:nvSpPr>
        <p:spPr bwMode="auto">
          <a:xfrm>
            <a:off x="7941469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저장</a:t>
            </a:r>
          </a:p>
        </p:txBody>
      </p:sp>
      <p:sp>
        <p:nvSpPr>
          <p:cNvPr id="16393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엑셀</a:t>
            </a:r>
          </a:p>
        </p:txBody>
      </p:sp>
      <p:grpSp>
        <p:nvGrpSpPr>
          <p:cNvPr id="1639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648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648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639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6396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16397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16398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6399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입고일자</a:t>
            </a:r>
          </a:p>
        </p:txBody>
      </p:sp>
      <p:sp>
        <p:nvSpPr>
          <p:cNvPr id="16400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6401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6402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6403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6404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6405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16406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입고번호</a:t>
            </a:r>
          </a:p>
        </p:txBody>
      </p:sp>
      <p:sp>
        <p:nvSpPr>
          <p:cNvPr id="16407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6408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6409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정상입고</a:t>
            </a:r>
          </a:p>
        </p:txBody>
      </p:sp>
      <p:sp>
        <p:nvSpPr>
          <p:cNvPr id="16410" name="직사각형 33"/>
          <p:cNvSpPr>
            <a:spLocks noChangeArrowheads="1"/>
          </p:cNvSpPr>
          <p:nvPr/>
        </p:nvSpPr>
        <p:spPr bwMode="auto">
          <a:xfrm>
            <a:off x="2095500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6411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6412" name="직사각형 54"/>
          <p:cNvSpPr>
            <a:spLocks noChangeArrowheads="1"/>
          </p:cNvSpPr>
          <p:nvPr/>
        </p:nvSpPr>
        <p:spPr bwMode="auto">
          <a:xfrm>
            <a:off x="309563" y="2652713"/>
            <a:ext cx="9215437" cy="3513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7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8939"/>
              </p:ext>
            </p:extLst>
          </p:nvPr>
        </p:nvGraphicFramePr>
        <p:xfrm>
          <a:off x="349250" y="2728913"/>
          <a:ext cx="5874021" cy="563562"/>
        </p:xfrm>
        <a:graphic>
          <a:graphicData uri="http://schemas.openxmlformats.org/drawingml/2006/table">
            <a:tbl>
              <a:tblPr/>
              <a:tblGrid>
                <a:gridCol w="37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5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입고번호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입고구분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정상입고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83" name="TextBox 65"/>
          <p:cNvSpPr txBox="1">
            <a:spLocks noChangeArrowheads="1"/>
          </p:cNvSpPr>
          <p:nvPr/>
        </p:nvSpPr>
        <p:spPr bwMode="auto">
          <a:xfrm>
            <a:off x="6332538" y="1323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공급처코드</a:t>
            </a:r>
          </a:p>
        </p:txBody>
      </p:sp>
      <p:sp>
        <p:nvSpPr>
          <p:cNvPr id="16484" name="직사각형 66"/>
          <p:cNvSpPr>
            <a:spLocks noChangeArrowheads="1"/>
          </p:cNvSpPr>
          <p:nvPr/>
        </p:nvSpPr>
        <p:spPr bwMode="auto">
          <a:xfrm>
            <a:off x="727710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6485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6486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76406"/>
              </p:ext>
            </p:extLst>
          </p:nvPr>
        </p:nvGraphicFramePr>
        <p:xfrm>
          <a:off x="359093" y="3424238"/>
          <a:ext cx="6962117" cy="563562"/>
        </p:xfrm>
        <a:graphic>
          <a:graphicData uri="http://schemas.openxmlformats.org/drawingml/2006/table">
            <a:tbl>
              <a:tblPr/>
              <a:tblGrid>
                <a:gridCol w="757921">
                  <a:extLst>
                    <a:ext uri="{9D8B030D-6E8A-4147-A177-3AD203B41FA5}">
                      <a16:colId xmlns:a16="http://schemas.microsoft.com/office/drawing/2014/main" val="3350137656"/>
                    </a:ext>
                  </a:extLst>
                </a:gridCol>
                <a:gridCol w="1099964">
                  <a:extLst>
                    <a:ext uri="{9D8B030D-6E8A-4147-A177-3AD203B41FA5}">
                      <a16:colId xmlns:a16="http://schemas.microsoft.com/office/drawing/2014/main" val="281199900"/>
                    </a:ext>
                  </a:extLst>
                </a:gridCol>
                <a:gridCol w="598651">
                  <a:extLst>
                    <a:ext uri="{9D8B030D-6E8A-4147-A177-3AD203B41FA5}">
                      <a16:colId xmlns:a16="http://schemas.microsoft.com/office/drawing/2014/main" val="1067226878"/>
                    </a:ext>
                  </a:extLst>
                </a:gridCol>
                <a:gridCol w="796780">
                  <a:extLst>
                    <a:ext uri="{9D8B030D-6E8A-4147-A177-3AD203B41FA5}">
                      <a16:colId xmlns:a16="http://schemas.microsoft.com/office/drawing/2014/main" val="3627745993"/>
                    </a:ext>
                  </a:extLst>
                </a:gridCol>
                <a:gridCol w="479693">
                  <a:extLst>
                    <a:ext uri="{9D8B030D-6E8A-4147-A177-3AD203B41FA5}">
                      <a16:colId xmlns:a16="http://schemas.microsoft.com/office/drawing/2014/main" val="1583635947"/>
                    </a:ext>
                  </a:extLst>
                </a:gridCol>
                <a:gridCol w="657262">
                  <a:extLst>
                    <a:ext uri="{9D8B030D-6E8A-4147-A177-3AD203B41FA5}">
                      <a16:colId xmlns:a16="http://schemas.microsoft.com/office/drawing/2014/main" val="1917331573"/>
                    </a:ext>
                  </a:extLst>
                </a:gridCol>
                <a:gridCol w="784623">
                  <a:extLst>
                    <a:ext uri="{9D8B030D-6E8A-4147-A177-3AD203B41FA5}">
                      <a16:colId xmlns:a16="http://schemas.microsoft.com/office/drawing/2014/main" val="2723114286"/>
                    </a:ext>
                  </a:extLst>
                </a:gridCol>
                <a:gridCol w="856484">
                  <a:extLst>
                    <a:ext uri="{9D8B030D-6E8A-4147-A177-3AD203B41FA5}">
                      <a16:colId xmlns:a16="http://schemas.microsoft.com/office/drawing/2014/main" val="4208438245"/>
                    </a:ext>
                  </a:extLst>
                </a:gridCol>
                <a:gridCol w="930739">
                  <a:extLst>
                    <a:ext uri="{9D8B030D-6E8A-4147-A177-3AD203B41FA5}">
                      <a16:colId xmlns:a16="http://schemas.microsoft.com/office/drawing/2014/main" val="312670110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예정수량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확정수량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확정중량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82414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204/4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204/4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733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+mn-ea"/>
                <a:ea typeface="+mn-ea"/>
              </a:rPr>
              <a:t>제품별 입고내역</a:t>
            </a:r>
          </a:p>
        </p:txBody>
      </p:sp>
      <p:sp>
        <p:nvSpPr>
          <p:cNvPr id="18435" name="직사각형 51"/>
          <p:cNvSpPr>
            <a:spLocks noChangeArrowheads="1"/>
          </p:cNvSpPr>
          <p:nvPr/>
        </p:nvSpPr>
        <p:spPr bwMode="auto">
          <a:xfrm>
            <a:off x="8488363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삭제</a:t>
            </a:r>
          </a:p>
        </p:txBody>
      </p:sp>
      <p:sp>
        <p:nvSpPr>
          <p:cNvPr id="18436" name="직사각형 51"/>
          <p:cNvSpPr>
            <a:spLocks noChangeArrowheads="1"/>
          </p:cNvSpPr>
          <p:nvPr/>
        </p:nvSpPr>
        <p:spPr bwMode="auto">
          <a:xfrm>
            <a:off x="6856413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조회</a:t>
            </a:r>
          </a:p>
        </p:txBody>
      </p:sp>
      <p:sp>
        <p:nvSpPr>
          <p:cNvPr id="1843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843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18439" name="직사각형 51"/>
          <p:cNvSpPr>
            <a:spLocks noChangeArrowheads="1"/>
          </p:cNvSpPr>
          <p:nvPr/>
        </p:nvSpPr>
        <p:spPr bwMode="auto">
          <a:xfrm>
            <a:off x="7402513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신규</a:t>
            </a:r>
          </a:p>
        </p:txBody>
      </p:sp>
      <p:sp>
        <p:nvSpPr>
          <p:cNvPr id="18440" name="직사각형 51"/>
          <p:cNvSpPr>
            <a:spLocks noChangeArrowheads="1"/>
          </p:cNvSpPr>
          <p:nvPr/>
        </p:nvSpPr>
        <p:spPr bwMode="auto">
          <a:xfrm>
            <a:off x="7948613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저장</a:t>
            </a:r>
          </a:p>
        </p:txBody>
      </p:sp>
      <p:sp>
        <p:nvSpPr>
          <p:cNvPr id="18441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엑셀</a:t>
            </a:r>
          </a:p>
        </p:txBody>
      </p:sp>
      <p:sp>
        <p:nvSpPr>
          <p:cNvPr id="18442" name="직사각형 54"/>
          <p:cNvSpPr>
            <a:spLocks noChangeArrowheads="1"/>
          </p:cNvSpPr>
          <p:nvPr/>
        </p:nvSpPr>
        <p:spPr bwMode="auto">
          <a:xfrm>
            <a:off x="309563" y="2652713"/>
            <a:ext cx="9215437" cy="3513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25303"/>
              </p:ext>
            </p:extLst>
          </p:nvPr>
        </p:nvGraphicFramePr>
        <p:xfrm>
          <a:off x="349250" y="2728913"/>
          <a:ext cx="8420174" cy="563562"/>
        </p:xfrm>
        <a:graphic>
          <a:graphicData uri="http://schemas.openxmlformats.org/drawingml/2006/table">
            <a:tbl>
              <a:tblPr/>
              <a:tblGrid>
                <a:gridCol w="28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6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예정수량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확정수량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확정중량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2016-10-31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204/4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204/4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50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852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852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850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8502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18503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18504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8505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입고일자</a:t>
            </a:r>
          </a:p>
        </p:txBody>
      </p:sp>
      <p:sp>
        <p:nvSpPr>
          <p:cNvPr id="18506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8507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8508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8509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8510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8511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18512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입고번호</a:t>
            </a:r>
          </a:p>
        </p:txBody>
      </p:sp>
      <p:sp>
        <p:nvSpPr>
          <p:cNvPr id="18513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8514" name="TextBox 65"/>
          <p:cNvSpPr txBox="1">
            <a:spLocks noChangeArrowheads="1"/>
          </p:cNvSpPr>
          <p:nvPr/>
        </p:nvSpPr>
        <p:spPr bwMode="auto">
          <a:xfrm>
            <a:off x="6361113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차량번호</a:t>
            </a:r>
          </a:p>
        </p:txBody>
      </p:sp>
      <p:sp>
        <p:nvSpPr>
          <p:cNvPr id="18515" name="직사각형 66"/>
          <p:cNvSpPr>
            <a:spLocks noChangeArrowheads="1"/>
          </p:cNvSpPr>
          <p:nvPr/>
        </p:nvSpPr>
        <p:spPr bwMode="auto">
          <a:xfrm>
            <a:off x="7264400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8516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18517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정상입고</a:t>
            </a:r>
          </a:p>
        </p:txBody>
      </p:sp>
      <p:sp>
        <p:nvSpPr>
          <p:cNvPr id="18518" name="직사각형 33"/>
          <p:cNvSpPr>
            <a:spLocks noChangeArrowheads="1"/>
          </p:cNvSpPr>
          <p:nvPr/>
        </p:nvSpPr>
        <p:spPr bwMode="auto">
          <a:xfrm>
            <a:off x="2095500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8519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18520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8521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+mn-ea"/>
                <a:ea typeface="+mn-ea"/>
              </a:rPr>
              <a:t>버텍스아이디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88265"/>
              </p:ext>
            </p:extLst>
          </p:nvPr>
        </p:nvGraphicFramePr>
        <p:xfrm>
          <a:off x="8769424" y="2728913"/>
          <a:ext cx="720080" cy="563562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1577150553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35146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2852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입고진행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6662"/>
              </p:ext>
            </p:extLst>
          </p:nvPr>
        </p:nvGraphicFramePr>
        <p:xfrm>
          <a:off x="355600" y="2640013"/>
          <a:ext cx="6244456" cy="428626"/>
        </p:xfrm>
        <a:graphic>
          <a:graphicData uri="http://schemas.openxmlformats.org/drawingml/2006/table">
            <a:tbl>
              <a:tblPr/>
              <a:tblGrid>
                <a:gridCol w="25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9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9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949">
                  <a:extLst>
                    <a:ext uri="{9D8B030D-6E8A-4147-A177-3AD203B41FA5}">
                      <a16:colId xmlns:a16="http://schemas.microsoft.com/office/drawing/2014/main" val="2771086927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입고번호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입고구분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공급처명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20161027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정상입고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16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68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0517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입고진행</a:t>
            </a:r>
          </a:p>
        </p:txBody>
      </p:sp>
      <p:sp>
        <p:nvSpPr>
          <p:cNvPr id="20518" name="직사각형 51"/>
          <p:cNvSpPr>
            <a:spLocks noChangeArrowheads="1"/>
          </p:cNvSpPr>
          <p:nvPr/>
        </p:nvSpPr>
        <p:spPr bwMode="auto">
          <a:xfrm>
            <a:off x="8494713" y="227488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조회</a:t>
            </a:r>
          </a:p>
        </p:txBody>
      </p:sp>
      <p:sp>
        <p:nvSpPr>
          <p:cNvPr id="2051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2052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20521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엑셀</a:t>
            </a:r>
          </a:p>
        </p:txBody>
      </p:sp>
      <p:sp>
        <p:nvSpPr>
          <p:cNvPr id="20522" name="직사각형 54"/>
          <p:cNvSpPr>
            <a:spLocks noChangeArrowheads="1"/>
          </p:cNvSpPr>
          <p:nvPr/>
        </p:nvSpPr>
        <p:spPr bwMode="auto">
          <a:xfrm>
            <a:off x="309563" y="4395788"/>
            <a:ext cx="9215437" cy="17700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0523" name="TextBox 55"/>
          <p:cNvSpPr txBox="1">
            <a:spLocks noChangeArrowheads="1"/>
          </p:cNvSpPr>
          <p:nvPr/>
        </p:nvSpPr>
        <p:spPr bwMode="auto">
          <a:xfrm>
            <a:off x="381000" y="42719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입고진행상세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80619"/>
              </p:ext>
            </p:extLst>
          </p:nvPr>
        </p:nvGraphicFramePr>
        <p:xfrm>
          <a:off x="349250" y="4502150"/>
          <a:ext cx="7771010" cy="428626"/>
        </p:xfrm>
        <a:graphic>
          <a:graphicData uri="http://schemas.openxmlformats.org/drawingml/2006/table">
            <a:tbl>
              <a:tblPr/>
              <a:tblGrid>
                <a:gridCol w="27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6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3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예정수량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확정수량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확정중량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20*4*13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BOX/EA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20/4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20/4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56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058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2058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2056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20568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입고구분</a:t>
            </a:r>
          </a:p>
        </p:txBody>
      </p:sp>
      <p:sp>
        <p:nvSpPr>
          <p:cNvPr id="20569" name="TextBox 65"/>
          <p:cNvSpPr txBox="1">
            <a:spLocks noChangeArrowheads="1"/>
          </p:cNvSpPr>
          <p:nvPr/>
        </p:nvSpPr>
        <p:spPr bwMode="auto">
          <a:xfrm>
            <a:off x="2865438" y="1301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고객사</a:t>
            </a:r>
          </a:p>
        </p:txBody>
      </p:sp>
      <p:sp>
        <p:nvSpPr>
          <p:cNvPr id="20570" name="직사각형 66"/>
          <p:cNvSpPr>
            <a:spLocks noChangeArrowheads="1"/>
          </p:cNvSpPr>
          <p:nvPr/>
        </p:nvSpPr>
        <p:spPr bwMode="auto">
          <a:xfrm>
            <a:off x="3808413" y="1311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0571" name="TextBox 65"/>
          <p:cNvSpPr txBox="1">
            <a:spLocks noChangeArrowheads="1"/>
          </p:cNvSpPr>
          <p:nvPr/>
        </p:nvSpPr>
        <p:spPr bwMode="auto">
          <a:xfrm>
            <a:off x="2873375" y="17272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입고일자</a:t>
            </a:r>
          </a:p>
        </p:txBody>
      </p:sp>
      <p:sp>
        <p:nvSpPr>
          <p:cNvPr id="20572" name="직사각형 66"/>
          <p:cNvSpPr>
            <a:spLocks noChangeArrowheads="1"/>
          </p:cNvSpPr>
          <p:nvPr/>
        </p:nvSpPr>
        <p:spPr bwMode="auto">
          <a:xfrm>
            <a:off x="3814763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0573" name="직사각형 66"/>
          <p:cNvSpPr>
            <a:spLocks noChangeArrowheads="1"/>
          </p:cNvSpPr>
          <p:nvPr/>
        </p:nvSpPr>
        <p:spPr bwMode="auto">
          <a:xfrm>
            <a:off x="5032375" y="1714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0574" name="직사각형 48"/>
          <p:cNvSpPr>
            <a:spLocks noChangeArrowheads="1"/>
          </p:cNvSpPr>
          <p:nvPr/>
        </p:nvSpPr>
        <p:spPr bwMode="auto">
          <a:xfrm>
            <a:off x="4672013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0575" name="직사각형 48"/>
          <p:cNvSpPr>
            <a:spLocks noChangeArrowheads="1"/>
          </p:cNvSpPr>
          <p:nvPr/>
        </p:nvSpPr>
        <p:spPr bwMode="auto">
          <a:xfrm>
            <a:off x="5889625" y="1714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0576" name="TextBox 65"/>
          <p:cNvSpPr txBox="1">
            <a:spLocks noChangeArrowheads="1"/>
          </p:cNvSpPr>
          <p:nvPr/>
        </p:nvSpPr>
        <p:spPr bwMode="auto">
          <a:xfrm>
            <a:off x="4803775" y="16970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+mn-ea"/>
                <a:ea typeface="+mn-ea"/>
              </a:rPr>
              <a:t>~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0577" name="TextBox 65"/>
          <p:cNvSpPr txBox="1">
            <a:spLocks noChangeArrowheads="1"/>
          </p:cNvSpPr>
          <p:nvPr/>
        </p:nvSpPr>
        <p:spPr bwMode="auto">
          <a:xfrm>
            <a:off x="6369050" y="16859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진행상태</a:t>
            </a:r>
          </a:p>
        </p:txBody>
      </p:sp>
      <p:sp>
        <p:nvSpPr>
          <p:cNvPr id="20578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+mn-ea"/>
                <a:ea typeface="+mn-ea"/>
              </a:rPr>
              <a:t>입고번호</a:t>
            </a:r>
          </a:p>
        </p:txBody>
      </p:sp>
      <p:sp>
        <p:nvSpPr>
          <p:cNvPr id="20579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0580" name="직사각형 66"/>
          <p:cNvSpPr>
            <a:spLocks noChangeArrowheads="1"/>
          </p:cNvSpPr>
          <p:nvPr/>
        </p:nvSpPr>
        <p:spPr bwMode="auto">
          <a:xfrm>
            <a:off x="7272338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입고지시</a:t>
            </a:r>
          </a:p>
        </p:txBody>
      </p:sp>
      <p:sp>
        <p:nvSpPr>
          <p:cNvPr id="20581" name="직사각형 66"/>
          <p:cNvSpPr>
            <a:spLocks noChangeArrowheads="1"/>
          </p:cNvSpPr>
          <p:nvPr/>
        </p:nvSpPr>
        <p:spPr bwMode="auto">
          <a:xfrm>
            <a:off x="1246188" y="170180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정상입고</a:t>
            </a:r>
          </a:p>
        </p:txBody>
      </p:sp>
      <p:sp>
        <p:nvSpPr>
          <p:cNvPr id="20582" name="직사각형 33"/>
          <p:cNvSpPr>
            <a:spLocks noChangeArrowheads="1"/>
          </p:cNvSpPr>
          <p:nvPr/>
        </p:nvSpPr>
        <p:spPr bwMode="auto">
          <a:xfrm>
            <a:off x="2095500" y="1697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20583" name="직사각형 33"/>
          <p:cNvSpPr>
            <a:spLocks noChangeArrowheads="1"/>
          </p:cNvSpPr>
          <p:nvPr/>
        </p:nvSpPr>
        <p:spPr bwMode="auto">
          <a:xfrm>
            <a:off x="8135938" y="16875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20584" name="직사각형 48"/>
          <p:cNvSpPr>
            <a:spLocks noChangeArrowheads="1"/>
          </p:cNvSpPr>
          <p:nvPr/>
        </p:nvSpPr>
        <p:spPr bwMode="auto">
          <a:xfrm>
            <a:off x="4867275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0585" name="직사각형 66"/>
          <p:cNvSpPr>
            <a:spLocks noChangeArrowheads="1"/>
          </p:cNvSpPr>
          <p:nvPr/>
        </p:nvSpPr>
        <p:spPr bwMode="auto">
          <a:xfrm>
            <a:off x="5067300" y="13160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+mn-ea"/>
                <a:ea typeface="+mn-ea"/>
              </a:rPr>
              <a:t>버텍스아이디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18900</TotalTime>
  <Words>1400</Words>
  <Application>Microsoft Office PowerPoint</Application>
  <PresentationFormat>A4 용지(210x297mm)</PresentationFormat>
  <Paragraphs>1087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굴림체</vt:lpstr>
      <vt:lpstr>맑은 고딕</vt:lpstr>
      <vt:lpstr>Optima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1058</cp:revision>
  <dcterms:created xsi:type="dcterms:W3CDTF">2002-03-20T01:19:40Z</dcterms:created>
  <dcterms:modified xsi:type="dcterms:W3CDTF">2016-11-16T05:49:25Z</dcterms:modified>
</cp:coreProperties>
</file>