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0" r:id="rId3"/>
    <p:sldId id="303" r:id="rId4"/>
    <p:sldId id="279" r:id="rId5"/>
    <p:sldId id="282" r:id="rId6"/>
    <p:sldId id="301" r:id="rId7"/>
    <p:sldId id="283" r:id="rId8"/>
    <p:sldId id="284" r:id="rId9"/>
    <p:sldId id="287" r:id="rId10"/>
    <p:sldId id="286" r:id="rId11"/>
    <p:sldId id="288" r:id="rId12"/>
    <p:sldId id="289" r:id="rId13"/>
    <p:sldId id="290" r:id="rId14"/>
    <p:sldId id="291" r:id="rId15"/>
    <p:sldId id="300" r:id="rId16"/>
    <p:sldId id="292" r:id="rId17"/>
    <p:sldId id="294" r:id="rId18"/>
    <p:sldId id="293" r:id="rId19"/>
    <p:sldId id="302" r:id="rId20"/>
    <p:sldId id="295" r:id="rId21"/>
    <p:sldId id="296" r:id="rId22"/>
    <p:sldId id="297" r:id="rId23"/>
    <p:sldId id="305" r:id="rId24"/>
    <p:sldId id="306" r:id="rId25"/>
    <p:sldId id="307" r:id="rId26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FF66"/>
    <a:srgbClr val="E1D8D3"/>
    <a:srgbClr val="538ED5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0891" autoAdjust="0"/>
  </p:normalViewPr>
  <p:slideViewPr>
    <p:cSldViewPr>
      <p:cViewPr varScale="1">
        <p:scale>
          <a:sx n="120" d="100"/>
          <a:sy n="120" d="100"/>
        </p:scale>
        <p:origin x="1338" y="108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C200B7-AF2C-4CB9-B550-9C7EB9EAF19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3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en-US" altLang="ko-KR" noProof="0" dirty="0" smtClean="0"/>
          </a:p>
          <a:p>
            <a:pPr lvl="4"/>
            <a:endParaRPr lang="ko-KR" altLang="en-US" noProof="0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05C7832-D80B-4AF9-A40D-AD43E129F7E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6760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298FF5-75EE-4AF9-9BE7-289CAD2D510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10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출고확정일자</a:t>
            </a:r>
          </a:p>
        </p:txBody>
      </p:sp>
    </p:spTree>
    <p:extLst>
      <p:ext uri="{BB962C8B-B14F-4D97-AF65-F5344CB8AC3E}">
        <p14:creationId xmlns:p14="http://schemas.microsoft.com/office/powerpoint/2010/main" val="220392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BB26C4-688A-4D75-A7D0-EE0E85B0B7E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11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배송처별 소계</a:t>
            </a:r>
            <a:r>
              <a:rPr lang="en-US" altLang="ko-KR" smtClean="0"/>
              <a:t>/</a:t>
            </a:r>
            <a:r>
              <a:rPr lang="ko-KR" altLang="en-US" smtClean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64137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D92C7C-1FE8-4286-8C8F-3DCA562D311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12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소계</a:t>
            </a:r>
            <a:r>
              <a:rPr lang="en-US" altLang="ko-KR" smtClean="0"/>
              <a:t>/</a:t>
            </a:r>
            <a:r>
              <a:rPr lang="ko-KR" altLang="en-US" smtClean="0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0208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28C148-4CAD-4DBB-9880-09385AE956E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13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314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6304CF-3E6A-4BD9-A3C8-53F83A435FB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14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39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62C2D6-E04E-4926-B243-40CCB4CD801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15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5015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3A13B-F1E1-42AD-A426-533589A390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16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623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2154F9-627D-4876-8172-D287CBA648E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17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2647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B33CD9C-F26C-4D73-BB55-331A1598710C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8144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54E7E4-8E0F-4C0F-8112-44EC02020794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778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6705FF-2E64-467D-92A1-2521B5F279B1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1244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D9E2CF3-3272-4EEF-B5D0-A0C2B0C03E39}" type="slidenum">
              <a:rPr lang="en-US" altLang="ko-KR" smtClean="0"/>
              <a:pPr>
                <a:spcBef>
                  <a:spcPct val="0"/>
                </a:spcBef>
              </a:pPr>
              <a:t>20</a:t>
            </a:fld>
            <a:endParaRPr lang="en-US" altLang="ko-KR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0781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6B501-A359-4E92-9167-7907DD18A2B0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47023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8FCF319-5D93-4FA6-9678-691F54AC5A5F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96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CFB48AD2-ECDA-4C9F-9404-B4AAEEB952F8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23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34674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74921E30-A4E7-419A-B8E7-62BFB22D09C9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24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99909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F1233182-903C-4D74-9875-F4F36D4BE08C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25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6159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6960A8-06E3-43BF-B8E0-19358497463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3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기준조건 내용</a:t>
            </a:r>
            <a:r>
              <a:rPr lang="en-US" altLang="ko-KR" smtClean="0"/>
              <a:t>(</a:t>
            </a:r>
            <a:r>
              <a:rPr lang="ko-KR" altLang="en-US" smtClean="0"/>
              <a:t>고객사</a:t>
            </a:r>
            <a:r>
              <a:rPr lang="en-US" altLang="ko-KR" smtClean="0"/>
              <a:t>, </a:t>
            </a:r>
            <a:r>
              <a:rPr lang="ko-KR" altLang="en-US" smtClean="0"/>
              <a:t>출고예정일자</a:t>
            </a:r>
            <a:r>
              <a:rPr lang="en-US" altLang="ko-KR" smtClean="0"/>
              <a:t>, </a:t>
            </a:r>
            <a:r>
              <a:rPr lang="ko-KR" altLang="en-US" smtClean="0"/>
              <a:t>차량</a:t>
            </a:r>
            <a:r>
              <a:rPr lang="en-US" altLang="ko-KR" smtClean="0"/>
              <a:t>, </a:t>
            </a:r>
            <a:r>
              <a:rPr lang="ko-KR" altLang="en-US" smtClean="0"/>
              <a:t>배송차수</a:t>
            </a:r>
            <a:r>
              <a:rPr lang="en-US" altLang="ko-KR" smtClean="0"/>
              <a:t>, </a:t>
            </a:r>
            <a:r>
              <a:rPr lang="ko-KR" altLang="en-US" smtClean="0"/>
              <a:t>배송처</a:t>
            </a:r>
            <a:r>
              <a:rPr lang="en-US" altLang="ko-KR" smtClean="0"/>
              <a:t>, </a:t>
            </a:r>
            <a:r>
              <a:rPr lang="ko-KR" altLang="en-US" smtClean="0"/>
              <a:t>권역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567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495C83-FED6-4B57-886F-DA408AE6695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4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기준조건 내용</a:t>
            </a:r>
            <a:r>
              <a:rPr lang="en-US" altLang="ko-KR" smtClean="0"/>
              <a:t>(</a:t>
            </a:r>
            <a:r>
              <a:rPr lang="ko-KR" altLang="en-US" smtClean="0"/>
              <a:t>고객사</a:t>
            </a:r>
            <a:r>
              <a:rPr lang="en-US" altLang="ko-KR" smtClean="0"/>
              <a:t>, </a:t>
            </a:r>
            <a:r>
              <a:rPr lang="ko-KR" altLang="en-US" smtClean="0"/>
              <a:t>출고예정일자</a:t>
            </a:r>
            <a:r>
              <a:rPr lang="en-US" altLang="ko-KR" smtClean="0"/>
              <a:t>, </a:t>
            </a:r>
            <a:r>
              <a:rPr lang="ko-KR" altLang="en-US" smtClean="0"/>
              <a:t>차량</a:t>
            </a:r>
            <a:r>
              <a:rPr lang="en-US" altLang="ko-KR" smtClean="0"/>
              <a:t>, </a:t>
            </a:r>
            <a:r>
              <a:rPr lang="ko-KR" altLang="en-US" smtClean="0"/>
              <a:t>배송차수</a:t>
            </a:r>
            <a:r>
              <a:rPr lang="en-US" altLang="ko-KR" smtClean="0"/>
              <a:t>, </a:t>
            </a:r>
            <a:r>
              <a:rPr lang="ko-KR" altLang="en-US" smtClean="0"/>
              <a:t>배송처</a:t>
            </a:r>
            <a:r>
              <a:rPr lang="en-US" altLang="ko-KR" smtClean="0"/>
              <a:t>, </a:t>
            </a:r>
            <a:r>
              <a:rPr lang="ko-KR" altLang="en-US" smtClean="0"/>
              <a:t>권역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4739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5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483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B5EB84-CF40-4B64-9A9C-E87E3C4E03D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6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5802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5F057E-CD9E-4D61-AC15-22F90F2BED6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7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4850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6B252B-E13B-4409-9BE5-59DF4B676A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8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1242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EE845E-F50C-4766-8B98-3DED416C7470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9</a:t>
            </a:fld>
            <a:endParaRPr lang="en-US" altLang="ko-KR" smtClean="0">
              <a:latin typeface="Optima" pitchFamily="2" charset="2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9074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/>
                <a:gridCol w="2351087"/>
                <a:gridCol w="576263"/>
                <a:gridCol w="2025650"/>
                <a:gridCol w="838200"/>
                <a:gridCol w="1143000"/>
                <a:gridCol w="1509712"/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 smtClean="0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 smtClean="0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 smtClean="0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6BDACEE-C42F-495C-85B3-9F4C9E9CD526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 smtClean="0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532461"/>
                <a:gridCol w="1080120"/>
                <a:gridCol w="864096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6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91037"/>
                <a:gridCol w="726076"/>
                <a:gridCol w="747035"/>
                <a:gridCol w="974393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2531" name="직사각형 54"/>
          <p:cNvSpPr>
            <a:spLocks noChangeArrowheads="1"/>
          </p:cNvSpPr>
          <p:nvPr/>
        </p:nvSpPr>
        <p:spPr bwMode="auto">
          <a:xfrm>
            <a:off x="309563" y="3271838"/>
            <a:ext cx="9215437" cy="877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TextBox 55"/>
          <p:cNvSpPr txBox="1">
            <a:spLocks noChangeArrowheads="1"/>
          </p:cNvSpPr>
          <p:nvPr/>
        </p:nvSpPr>
        <p:spPr bwMode="auto">
          <a:xfrm>
            <a:off x="381000" y="3148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 내역</a:t>
            </a:r>
          </a:p>
        </p:txBody>
      </p:sp>
      <p:sp>
        <p:nvSpPr>
          <p:cNvPr id="22533" name="직사각형 51"/>
          <p:cNvSpPr>
            <a:spLocks noChangeArrowheads="1"/>
          </p:cNvSpPr>
          <p:nvPr/>
        </p:nvSpPr>
        <p:spPr bwMode="auto">
          <a:xfrm>
            <a:off x="6824663" y="30146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253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2536" name="직사각형 51"/>
          <p:cNvSpPr>
            <a:spLocks noChangeArrowheads="1"/>
          </p:cNvSpPr>
          <p:nvPr/>
        </p:nvSpPr>
        <p:spPr bwMode="auto">
          <a:xfrm>
            <a:off x="73850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2537" name="직사각형 51"/>
          <p:cNvSpPr>
            <a:spLocks noChangeArrowheads="1"/>
          </p:cNvSpPr>
          <p:nvPr/>
        </p:nvSpPr>
        <p:spPr bwMode="auto">
          <a:xfrm>
            <a:off x="9026525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2538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139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9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508500"/>
          <a:ext cx="7859712" cy="727075"/>
        </p:xfrm>
        <a:graphic>
          <a:graphicData uri="http://schemas.openxmlformats.org/drawingml/2006/table">
            <a:tbl>
              <a:tblPr/>
              <a:tblGrid>
                <a:gridCol w="260557"/>
                <a:gridCol w="758571"/>
                <a:gridCol w="889108"/>
                <a:gridCol w="471111"/>
                <a:gridCol w="628810"/>
                <a:gridCol w="419208"/>
                <a:gridCol w="698680"/>
                <a:gridCol w="419208"/>
                <a:gridCol w="419208"/>
                <a:gridCol w="419208"/>
                <a:gridCol w="407727"/>
                <a:gridCol w="407727"/>
                <a:gridCol w="407727"/>
                <a:gridCol w="643087"/>
                <a:gridCol w="609776"/>
              </a:tblGrid>
              <a:tr h="184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84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86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2591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2592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2593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2594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5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2596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7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8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9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0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1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2602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2603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2604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5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7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2608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9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2610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1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3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4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5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2616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7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2618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9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Group 139"/>
          <p:cNvGraphicFramePr>
            <a:graphicFrameLocks noGrp="1"/>
          </p:cNvGraphicFramePr>
          <p:nvPr/>
        </p:nvGraphicFramePr>
        <p:xfrm>
          <a:off x="379413" y="3414713"/>
          <a:ext cx="9110662" cy="563562"/>
        </p:xfrm>
        <a:graphic>
          <a:graphicData uri="http://schemas.openxmlformats.org/drawingml/2006/table">
            <a:tbl>
              <a:tblPr/>
              <a:tblGrid>
                <a:gridCol w="185555"/>
                <a:gridCol w="185555"/>
                <a:gridCol w="504705"/>
                <a:gridCol w="715875"/>
                <a:gridCol w="715875"/>
                <a:gridCol w="715875"/>
                <a:gridCol w="588443"/>
                <a:gridCol w="412873"/>
                <a:gridCol w="1109820"/>
                <a:gridCol w="815930"/>
                <a:gridCol w="611947"/>
                <a:gridCol w="596816"/>
                <a:gridCol w="427857"/>
                <a:gridCol w="507846"/>
                <a:gridCol w="507846"/>
                <a:gridCol w="507846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출고상차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2672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2673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67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68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268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7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76" name="직사각형 51"/>
          <p:cNvSpPr>
            <a:spLocks noChangeArrowheads="1"/>
          </p:cNvSpPr>
          <p:nvPr/>
        </p:nvSpPr>
        <p:spPr bwMode="auto">
          <a:xfrm>
            <a:off x="79438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647065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738187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출고거래명세서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2679" name="직사각형 33"/>
          <p:cNvSpPr>
            <a:spLocks noChangeArrowheads="1"/>
          </p:cNvSpPr>
          <p:nvPr/>
        </p:nvSpPr>
        <p:spPr bwMode="auto">
          <a:xfrm>
            <a:off x="823912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80" name="직사각형 51"/>
          <p:cNvSpPr>
            <a:spLocks noChangeArrowheads="1"/>
          </p:cNvSpPr>
          <p:nvPr/>
        </p:nvSpPr>
        <p:spPr bwMode="auto">
          <a:xfrm>
            <a:off x="8483600" y="30162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2268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268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</a:p>
        </p:txBody>
      </p:sp>
      <p:sp>
        <p:nvSpPr>
          <p:cNvPr id="24579" name="직사각형 54"/>
          <p:cNvSpPr>
            <a:spLocks noChangeArrowheads="1"/>
          </p:cNvSpPr>
          <p:nvPr/>
        </p:nvSpPr>
        <p:spPr bwMode="auto">
          <a:xfrm>
            <a:off x="309563" y="2822575"/>
            <a:ext cx="9215437" cy="3486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0" name="TextBox 55"/>
          <p:cNvSpPr txBox="1">
            <a:spLocks noChangeArrowheads="1"/>
          </p:cNvSpPr>
          <p:nvPr/>
        </p:nvSpPr>
        <p:spPr bwMode="auto">
          <a:xfrm>
            <a:off x="381000" y="26987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출고배송처</a:t>
            </a:r>
          </a:p>
        </p:txBody>
      </p:sp>
      <p:sp>
        <p:nvSpPr>
          <p:cNvPr id="24581" name="직사각형 51"/>
          <p:cNvSpPr>
            <a:spLocks noChangeArrowheads="1"/>
          </p:cNvSpPr>
          <p:nvPr/>
        </p:nvSpPr>
        <p:spPr bwMode="auto">
          <a:xfrm>
            <a:off x="8482013" y="2565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458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458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4584" name="직사각형 51"/>
          <p:cNvSpPr>
            <a:spLocks noChangeArrowheads="1"/>
          </p:cNvSpPr>
          <p:nvPr/>
        </p:nvSpPr>
        <p:spPr bwMode="auto">
          <a:xfrm>
            <a:off x="90265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458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458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458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458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459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459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459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459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460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460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9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610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4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3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4614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5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Group 139"/>
          <p:cNvGraphicFramePr>
            <a:graphicFrameLocks noGrp="1"/>
          </p:cNvGraphicFramePr>
          <p:nvPr/>
        </p:nvGraphicFramePr>
        <p:xfrm>
          <a:off x="406400" y="2997200"/>
          <a:ext cx="9110663" cy="563563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769206"/>
                <a:gridCol w="720080"/>
                <a:gridCol w="561483"/>
                <a:gridCol w="758135"/>
                <a:gridCol w="623180"/>
                <a:gridCol w="437246"/>
                <a:gridCol w="1292364"/>
                <a:gridCol w="864096"/>
                <a:gridCol w="709977"/>
                <a:gridCol w="514159"/>
                <a:gridCol w="504056"/>
                <a:gridCol w="504056"/>
                <a:gridCol w="459607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roup 139"/>
          <p:cNvGraphicFramePr>
            <a:graphicFrameLocks noGrp="1"/>
          </p:cNvGraphicFramePr>
          <p:nvPr/>
        </p:nvGraphicFramePr>
        <p:xfrm>
          <a:off x="381000" y="3644900"/>
          <a:ext cx="2263775" cy="503238"/>
        </p:xfrm>
        <a:graphic>
          <a:graphicData uri="http://schemas.openxmlformats.org/drawingml/2006/table">
            <a:tbl>
              <a:tblPr/>
              <a:tblGrid>
                <a:gridCol w="790907"/>
                <a:gridCol w="725956"/>
                <a:gridCol w="746912"/>
              </a:tblGrid>
              <a:tr h="1447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pSp>
        <p:nvGrpSpPr>
          <p:cNvPr id="2468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46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46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68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</a:p>
        </p:txBody>
      </p:sp>
      <p:sp>
        <p:nvSpPr>
          <p:cNvPr id="26627" name="직사각형 51"/>
          <p:cNvSpPr>
            <a:spLocks noChangeArrowheads="1"/>
          </p:cNvSpPr>
          <p:nvPr/>
        </p:nvSpPr>
        <p:spPr bwMode="auto">
          <a:xfrm>
            <a:off x="8488363" y="29241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62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662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6630" name="직사각형 51"/>
          <p:cNvSpPr>
            <a:spLocks noChangeArrowheads="1"/>
          </p:cNvSpPr>
          <p:nvPr/>
        </p:nvSpPr>
        <p:spPr bwMode="auto">
          <a:xfrm>
            <a:off x="9026525" y="29241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6631" name="직사각형 54"/>
          <p:cNvSpPr>
            <a:spLocks noChangeArrowheads="1"/>
          </p:cNvSpPr>
          <p:nvPr/>
        </p:nvSpPr>
        <p:spPr bwMode="auto">
          <a:xfrm>
            <a:off x="309563" y="3181350"/>
            <a:ext cx="9215437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79413" y="4005263"/>
          <a:ext cx="5062537" cy="588962"/>
        </p:xfrm>
        <a:graphic>
          <a:graphicData uri="http://schemas.openxmlformats.org/drawingml/2006/table">
            <a:tbl>
              <a:tblPr/>
              <a:tblGrid>
                <a:gridCol w="794736"/>
                <a:gridCol w="985875"/>
                <a:gridCol w="439193"/>
                <a:gridCol w="731990"/>
                <a:gridCol w="427166"/>
                <a:gridCol w="427166"/>
                <a:gridCol w="427166"/>
                <a:gridCol w="829245"/>
              </a:tblGrid>
              <a:tr h="213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6662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6663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6664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6665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6667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8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9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0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1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2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6673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6674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6675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6" name="직사각형 51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8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6679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0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6681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2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4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5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6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6687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87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668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0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6691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4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6695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6" name="TextBox 65"/>
          <p:cNvSpPr txBox="1">
            <a:spLocks noChangeArrowheads="1"/>
          </p:cNvSpPr>
          <p:nvPr/>
        </p:nvSpPr>
        <p:spPr bwMode="auto">
          <a:xfrm>
            <a:off x="3284538" y="24225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6697" name="직사각형 66"/>
          <p:cNvSpPr>
            <a:spLocks noChangeArrowheads="1"/>
          </p:cNvSpPr>
          <p:nvPr/>
        </p:nvSpPr>
        <p:spPr bwMode="auto">
          <a:xfrm>
            <a:off x="4179888" y="24225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8" name="직사각형 48"/>
          <p:cNvSpPr>
            <a:spLocks noChangeArrowheads="1"/>
          </p:cNvSpPr>
          <p:nvPr/>
        </p:nvSpPr>
        <p:spPr bwMode="auto">
          <a:xfrm>
            <a:off x="5237163" y="24193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5434013" y="241935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/>
        </p:nvGraphicFramePr>
        <p:xfrm>
          <a:off x="363538" y="3297238"/>
          <a:ext cx="9110662" cy="563562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37246"/>
                <a:gridCol w="1175335"/>
                <a:gridCol w="864096"/>
                <a:gridCol w="648072"/>
                <a:gridCol w="632048"/>
                <a:gridCol w="453114"/>
                <a:gridCol w="537825"/>
                <a:gridCol w="537825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6748" name="TextBox 55"/>
          <p:cNvSpPr txBox="1">
            <a:spLocks noChangeArrowheads="1"/>
          </p:cNvSpPr>
          <p:nvPr/>
        </p:nvSpPr>
        <p:spPr bwMode="auto">
          <a:xfrm>
            <a:off x="415925" y="303688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출고제품별</a:t>
            </a:r>
          </a:p>
        </p:txBody>
      </p:sp>
      <p:grpSp>
        <p:nvGrpSpPr>
          <p:cNvPr id="267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67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67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7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2867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867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2867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88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88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6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2" cy="563563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60453"/>
                <a:gridCol w="1224136"/>
                <a:gridCol w="792088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872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2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</a:p>
        </p:txBody>
      </p:sp>
      <p:sp>
        <p:nvSpPr>
          <p:cNvPr id="2872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873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8731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8732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8733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34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배송완료상세</a:t>
            </a:r>
          </a:p>
        </p:txBody>
      </p:sp>
      <p:graphicFrame>
        <p:nvGraphicFramePr>
          <p:cNvPr id="52" name="Group 139"/>
          <p:cNvGraphicFramePr>
            <a:graphicFrameLocks noGrp="1"/>
          </p:cNvGraphicFramePr>
          <p:nvPr/>
        </p:nvGraphicFramePr>
        <p:xfrm>
          <a:off x="379413" y="4838700"/>
          <a:ext cx="9037637" cy="503238"/>
        </p:xfrm>
        <a:graphic>
          <a:graphicData uri="http://schemas.openxmlformats.org/drawingml/2006/table">
            <a:tbl>
              <a:tblPr/>
              <a:tblGrid>
                <a:gridCol w="190120"/>
                <a:gridCol w="783023"/>
                <a:gridCol w="864053"/>
                <a:gridCol w="1055096"/>
                <a:gridCol w="439171"/>
                <a:gridCol w="439171"/>
                <a:gridCol w="585559"/>
                <a:gridCol w="561161"/>
                <a:gridCol w="35082"/>
                <a:gridCol w="512364"/>
                <a:gridCol w="35082"/>
                <a:gridCol w="561161"/>
                <a:gridCol w="561161"/>
                <a:gridCol w="561161"/>
                <a:gridCol w="414184"/>
                <a:gridCol w="708138"/>
                <a:gridCol w="731950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미배송수량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미배송사유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87350" y="5626100"/>
          <a:ext cx="9036050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8820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8821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8822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8823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4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8825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6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7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8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9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0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8831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8832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8833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4" name="직사각형 67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6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8837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8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8839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0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2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3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4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8845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884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8" name="TextBox 81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8849" name="직사각형 82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50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07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088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088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2" cy="563563"/>
        </p:xfrm>
        <a:graphic>
          <a:graphicData uri="http://schemas.openxmlformats.org/drawingml/2006/table">
            <a:tbl>
              <a:tblPr/>
              <a:tblGrid>
                <a:gridCol w="196509"/>
                <a:gridCol w="196509"/>
                <a:gridCol w="534499"/>
                <a:gridCol w="758135"/>
                <a:gridCol w="758135"/>
                <a:gridCol w="758135"/>
                <a:gridCol w="623180"/>
                <a:gridCol w="437246"/>
                <a:gridCol w="1247343"/>
                <a:gridCol w="792088"/>
                <a:gridCol w="827006"/>
                <a:gridCol w="453114"/>
                <a:gridCol w="453114"/>
                <a:gridCol w="537825"/>
                <a:gridCol w="537825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0775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6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77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778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0779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0780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0781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2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838700"/>
          <a:ext cx="9037637" cy="503238"/>
        </p:xfrm>
        <a:graphic>
          <a:graphicData uri="http://schemas.openxmlformats.org/drawingml/2006/table">
            <a:tbl>
              <a:tblPr/>
              <a:tblGrid>
                <a:gridCol w="253094"/>
                <a:gridCol w="1258672"/>
                <a:gridCol w="1461589"/>
                <a:gridCol w="876953"/>
                <a:gridCol w="584637"/>
                <a:gridCol w="584637"/>
                <a:gridCol w="779514"/>
                <a:gridCol w="747035"/>
                <a:gridCol w="44002"/>
                <a:gridCol w="682074"/>
                <a:gridCol w="44002"/>
                <a:gridCol w="747035"/>
                <a:gridCol w="974393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387350" y="5445125"/>
          <a:ext cx="9036050" cy="466725"/>
        </p:xfrm>
        <a:graphic>
          <a:graphicData uri="http://schemas.openxmlformats.org/drawingml/2006/table">
            <a:tbl>
              <a:tblPr/>
              <a:tblGrid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  <a:gridCol w="1004006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0854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0855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0856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0857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58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0859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0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1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2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3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4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0865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0866" name="TextBox 67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0867" name="직사각형 68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8" name="직사각형 69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0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0871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2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0873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4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6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7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8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0879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0" name="TextBox 83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0881" name="직사각형 84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884" name="직선 연결선 2"/>
          <p:cNvCxnSpPr>
            <a:cxnSpLocks noChangeShapeType="1"/>
          </p:cNvCxnSpPr>
          <p:nvPr/>
        </p:nvCxnSpPr>
        <p:spPr bwMode="auto">
          <a:xfrm>
            <a:off x="1136650" y="1219200"/>
            <a:ext cx="9072563" cy="5449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85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0886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출고시리얼스캔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3267075"/>
            <a:ext cx="9215437" cy="199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423863" y="3148013"/>
            <a:ext cx="7762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출고시리얼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3" y="5591175"/>
            <a:ext cx="9207500" cy="790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8300" y="5476875"/>
            <a:ext cx="9842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</a:t>
            </a:r>
            <a:r>
              <a:rPr lang="ko-KR" altLang="en-US" sz="900" dirty="0" smtClean="0">
                <a:latin typeface="+mn-ea"/>
                <a:ea typeface="+mn-ea"/>
              </a:rPr>
              <a:t>고시리얼상세</a:t>
            </a:r>
            <a:endParaRPr lang="ko-KR" altLang="en-US" sz="900" dirty="0">
              <a:latin typeface="+mn-ea"/>
              <a:ea typeface="+mn-ea"/>
            </a:endParaRPr>
          </a:p>
        </p:txBody>
      </p:sp>
      <p:graphicFrame>
        <p:nvGraphicFramePr>
          <p:cNvPr id="55" name="Group 139"/>
          <p:cNvGraphicFramePr>
            <a:graphicFrameLocks noGrp="1"/>
          </p:cNvGraphicFramePr>
          <p:nvPr/>
        </p:nvGraphicFramePr>
        <p:xfrm>
          <a:off x="381000" y="5702300"/>
          <a:ext cx="3132138" cy="490538"/>
        </p:xfrm>
        <a:graphic>
          <a:graphicData uri="http://schemas.openxmlformats.org/drawingml/2006/table">
            <a:tbl>
              <a:tblPr/>
              <a:tblGrid>
                <a:gridCol w="320087">
                  <a:extLst>
                    <a:ext uri="{9D8B030D-6E8A-4147-A177-3AD203B41FA5}"/>
                  </a:extLst>
                </a:gridCol>
                <a:gridCol w="320087"/>
                <a:gridCol w="1189668">
                  <a:extLst>
                    <a:ext uri="{9D8B030D-6E8A-4147-A177-3AD203B41FA5}"/>
                  </a:extLst>
                </a:gridCol>
                <a:gridCol w="1302295">
                  <a:extLst>
                    <a:ext uri="{9D8B030D-6E8A-4147-A177-3AD203B41FA5}"/>
                  </a:extLst>
                </a:gridCol>
              </a:tblGrid>
              <a:tr h="2062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/>
                </a:extLst>
              </a:tr>
              <a:tr h="28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3279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9017000" y="29972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8472488" y="5359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신규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9017000" y="5359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삭제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15925" y="3371850"/>
          <a:ext cx="9001125" cy="496888"/>
        </p:xfrm>
        <a:graphic>
          <a:graphicData uri="http://schemas.openxmlformats.org/drawingml/2006/table">
            <a:tbl>
              <a:tblPr/>
              <a:tblGrid>
                <a:gridCol w="220136"/>
                <a:gridCol w="220136"/>
                <a:gridCol w="711872"/>
                <a:gridCol w="736185"/>
                <a:gridCol w="849291"/>
                <a:gridCol w="849291"/>
                <a:gridCol w="698110"/>
                <a:gridCol w="489820"/>
                <a:gridCol w="1316655"/>
                <a:gridCol w="967994"/>
                <a:gridCol w="645474"/>
                <a:gridCol w="788565"/>
                <a:gridCol w="507596"/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39"/>
          <p:cNvGraphicFramePr>
            <a:graphicFrameLocks noGrp="1"/>
          </p:cNvGraphicFramePr>
          <p:nvPr/>
        </p:nvGraphicFramePr>
        <p:xfrm>
          <a:off x="431800" y="4008438"/>
          <a:ext cx="7400925" cy="503237"/>
        </p:xfrm>
        <a:graphic>
          <a:graphicData uri="http://schemas.openxmlformats.org/drawingml/2006/table">
            <a:tbl>
              <a:tblPr/>
              <a:tblGrid>
                <a:gridCol w="1052217"/>
                <a:gridCol w="1221853"/>
                <a:gridCol w="733112"/>
                <a:gridCol w="488741"/>
                <a:gridCol w="488741"/>
                <a:gridCol w="651653"/>
                <a:gridCol w="624504"/>
                <a:gridCol w="701032"/>
                <a:gridCol w="624504"/>
                <a:gridCol w="814569"/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47675" y="4656138"/>
          <a:ext cx="5259388" cy="492125"/>
        </p:xfrm>
        <a:graphic>
          <a:graphicData uri="http://schemas.openxmlformats.org/drawingml/2006/table">
            <a:tbl>
              <a:tblPr/>
              <a:tblGrid>
                <a:gridCol w="657424"/>
                <a:gridCol w="657424"/>
                <a:gridCol w="657424"/>
                <a:gridCol w="657424"/>
                <a:gridCol w="657424"/>
                <a:gridCol w="657424"/>
                <a:gridCol w="657424"/>
                <a:gridCol w="657424"/>
              </a:tblGrid>
              <a:tr h="2822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32903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2904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2905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2906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7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2908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9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0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1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2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3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2914" name="직사각형 61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2915" name="TextBox 62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2916" name="직사각형 63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7" name="직사각형 64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9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2920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1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2922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3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5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6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7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2928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9" name="TextBox 78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2930" name="직사각형 79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1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3" name="TextBox 82"/>
          <p:cNvSpPr txBox="1">
            <a:spLocks noChangeArrowheads="1"/>
          </p:cNvSpPr>
          <p:nvPr/>
        </p:nvSpPr>
        <p:spPr bwMode="auto">
          <a:xfrm>
            <a:off x="152400" y="24034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2934" name="직사각형 83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5" name="직사각형 48"/>
          <p:cNvSpPr>
            <a:spLocks noChangeArrowheads="1"/>
          </p:cNvSpPr>
          <p:nvPr/>
        </p:nvSpPr>
        <p:spPr bwMode="auto">
          <a:xfrm>
            <a:off x="2105025" y="24034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6" name="직사각형 85"/>
          <p:cNvSpPr>
            <a:spLocks noChangeArrowheads="1"/>
          </p:cNvSpPr>
          <p:nvPr/>
        </p:nvSpPr>
        <p:spPr bwMode="auto">
          <a:xfrm>
            <a:off x="229552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7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2938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출고라벨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482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503738" y="1844675"/>
            <a:ext cx="8064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출고표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34823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4" name="TextBox 65"/>
          <p:cNvSpPr txBox="1">
            <a:spLocks noChangeArrowheads="1"/>
          </p:cNvSpPr>
          <p:nvPr/>
        </p:nvSpPr>
        <p:spPr bwMode="auto">
          <a:xfrm>
            <a:off x="738188" y="24130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4825" name="TextBox 65"/>
          <p:cNvSpPr txBox="1">
            <a:spLocks noChangeArrowheads="1"/>
          </p:cNvSpPr>
          <p:nvPr/>
        </p:nvSpPr>
        <p:spPr bwMode="auto">
          <a:xfrm>
            <a:off x="738188" y="2627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</a:p>
        </p:txBody>
      </p:sp>
      <p:sp>
        <p:nvSpPr>
          <p:cNvPr id="34826" name="TextBox 65"/>
          <p:cNvSpPr txBox="1">
            <a:spLocks noChangeArrowheads="1"/>
          </p:cNvSpPr>
          <p:nvPr/>
        </p:nvSpPr>
        <p:spPr bwMode="auto">
          <a:xfrm>
            <a:off x="738188" y="28575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제품유형</a:t>
            </a:r>
          </a:p>
        </p:txBody>
      </p:sp>
      <p:sp>
        <p:nvSpPr>
          <p:cNvPr id="34827" name="TextBox 65"/>
          <p:cNvSpPr txBox="1">
            <a:spLocks noChangeArrowheads="1"/>
          </p:cNvSpPr>
          <p:nvPr/>
        </p:nvSpPr>
        <p:spPr bwMode="auto">
          <a:xfrm>
            <a:off x="738188" y="30718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</a:t>
            </a:r>
          </a:p>
        </p:txBody>
      </p:sp>
      <p:sp>
        <p:nvSpPr>
          <p:cNvPr id="34828" name="TextBox 65"/>
          <p:cNvSpPr txBox="1">
            <a:spLocks noChangeArrowheads="1"/>
          </p:cNvSpPr>
          <p:nvPr/>
        </p:nvSpPr>
        <p:spPr bwMode="auto">
          <a:xfrm>
            <a:off x="738188" y="327025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34829" name="TextBox 65"/>
          <p:cNvSpPr txBox="1">
            <a:spLocks noChangeArrowheads="1"/>
          </p:cNvSpPr>
          <p:nvPr/>
        </p:nvSpPr>
        <p:spPr bwMode="auto">
          <a:xfrm>
            <a:off x="738188" y="34845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</a:p>
        </p:txBody>
      </p:sp>
      <p:sp>
        <p:nvSpPr>
          <p:cNvPr id="34830" name="TextBox 65"/>
          <p:cNvSpPr txBox="1">
            <a:spLocks noChangeArrowheads="1"/>
          </p:cNvSpPr>
          <p:nvPr/>
        </p:nvSpPr>
        <p:spPr bwMode="auto">
          <a:xfrm>
            <a:off x="738188" y="36845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로트번호</a:t>
            </a:r>
          </a:p>
        </p:txBody>
      </p:sp>
      <p:sp>
        <p:nvSpPr>
          <p:cNvPr id="34831" name="TextBox 65"/>
          <p:cNvSpPr txBox="1">
            <a:spLocks noChangeArrowheads="1"/>
          </p:cNvSpPr>
          <p:nvPr/>
        </p:nvSpPr>
        <p:spPr bwMode="auto">
          <a:xfrm>
            <a:off x="738188" y="3898900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UOM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2" name="TextBox 65"/>
          <p:cNvSpPr txBox="1">
            <a:spLocks noChangeArrowheads="1"/>
          </p:cNvSpPr>
          <p:nvPr/>
        </p:nvSpPr>
        <p:spPr bwMode="auto">
          <a:xfrm>
            <a:off x="738188" y="41132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34833" name="TextBox 65"/>
          <p:cNvSpPr txBox="1">
            <a:spLocks noChangeArrowheads="1"/>
          </p:cNvSpPr>
          <p:nvPr/>
        </p:nvSpPr>
        <p:spPr bwMode="auto">
          <a:xfrm>
            <a:off x="738188" y="432752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86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686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6869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01125" cy="627063"/>
        </p:xfrm>
        <a:graphic>
          <a:graphicData uri="http://schemas.openxmlformats.org/drawingml/2006/table">
            <a:tbl>
              <a:tblPr/>
              <a:tblGrid>
                <a:gridCol w="738981"/>
                <a:gridCol w="738980"/>
                <a:gridCol w="833438"/>
                <a:gridCol w="676011"/>
                <a:gridCol w="668602"/>
                <a:gridCol w="609336"/>
                <a:gridCol w="729721"/>
                <a:gridCol w="729721"/>
                <a:gridCol w="646377"/>
                <a:gridCol w="646378"/>
                <a:gridCol w="557476"/>
                <a:gridCol w="477837"/>
                <a:gridCol w="474134"/>
                <a:gridCol w="474134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9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6920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922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6923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6924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6925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6926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6927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1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891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8917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/>
                <a:gridCol w="915292"/>
                <a:gridCol w="740862"/>
                <a:gridCol w="735235"/>
                <a:gridCol w="669589"/>
                <a:gridCol w="800880"/>
                <a:gridCol w="800880"/>
                <a:gridCol w="710853"/>
                <a:gridCol w="710852"/>
                <a:gridCol w="611445"/>
                <a:gridCol w="525168"/>
                <a:gridCol w="521417"/>
                <a:gridCol w="51954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4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8965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67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8968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8969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8970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8971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8972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409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096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096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/>
                <a:gridCol w="915292"/>
                <a:gridCol w="740862"/>
                <a:gridCol w="735235"/>
                <a:gridCol w="669589"/>
                <a:gridCol w="800880"/>
                <a:gridCol w="800880"/>
                <a:gridCol w="710853"/>
                <a:gridCol w="710852"/>
                <a:gridCol w="611445"/>
                <a:gridCol w="525168"/>
                <a:gridCol w="521417"/>
                <a:gridCol w="51954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1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4101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피킹지시서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4101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41016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01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41018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41019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1020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 팝업</a:t>
            </a: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79216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/>
        </p:nvGraphicFramePr>
        <p:xfrm>
          <a:off x="365125" y="3429000"/>
          <a:ext cx="8234363" cy="647700"/>
        </p:xfrm>
        <a:graphic>
          <a:graphicData uri="http://schemas.openxmlformats.org/drawingml/2006/table">
            <a:tbl>
              <a:tblPr/>
              <a:tblGrid>
                <a:gridCol w="285146"/>
                <a:gridCol w="307149"/>
                <a:gridCol w="1347124"/>
                <a:gridCol w="1144997"/>
                <a:gridCol w="572498"/>
                <a:gridCol w="572498"/>
                <a:gridCol w="572498"/>
                <a:gridCol w="714169"/>
                <a:gridCol w="666855"/>
                <a:gridCol w="666855"/>
                <a:gridCol w="666855"/>
                <a:gridCol w="717719"/>
              </a:tblGrid>
              <a:tr h="196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4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6193" name="직사각형 48"/>
          <p:cNvSpPr>
            <a:spLocks noChangeArrowheads="1"/>
          </p:cNvSpPr>
          <p:nvPr/>
        </p:nvSpPr>
        <p:spPr bwMode="auto">
          <a:xfrm>
            <a:off x="2122488" y="3814763"/>
            <a:ext cx="166687" cy="261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4" name="직사각형 51"/>
          <p:cNvSpPr>
            <a:spLocks noChangeArrowheads="1"/>
          </p:cNvSpPr>
          <p:nvPr/>
        </p:nvSpPr>
        <p:spPr bwMode="auto">
          <a:xfrm>
            <a:off x="84677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195" name="TextBox 65"/>
          <p:cNvSpPr txBox="1">
            <a:spLocks noChangeArrowheads="1"/>
          </p:cNvSpPr>
          <p:nvPr/>
        </p:nvSpPr>
        <p:spPr bwMode="auto">
          <a:xfrm>
            <a:off x="400050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6196" name="직사각형 66"/>
          <p:cNvSpPr>
            <a:spLocks noChangeArrowheads="1"/>
          </p:cNvSpPr>
          <p:nvPr/>
        </p:nvSpPr>
        <p:spPr bwMode="auto">
          <a:xfrm>
            <a:off x="111125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6197" name="TextBox 65"/>
          <p:cNvSpPr txBox="1">
            <a:spLocks noChangeArrowheads="1"/>
          </p:cNvSpPr>
          <p:nvPr/>
        </p:nvSpPr>
        <p:spPr bwMode="auto">
          <a:xfrm>
            <a:off x="3217863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6198" name="직사각형 66"/>
          <p:cNvSpPr>
            <a:spLocks noChangeArrowheads="1"/>
          </p:cNvSpPr>
          <p:nvPr/>
        </p:nvSpPr>
        <p:spPr bwMode="auto">
          <a:xfrm>
            <a:off x="4078288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9" name="TextBox 65"/>
          <p:cNvSpPr txBox="1">
            <a:spLocks noChangeArrowheads="1"/>
          </p:cNvSpPr>
          <p:nvPr/>
        </p:nvSpPr>
        <p:spPr bwMode="auto">
          <a:xfrm>
            <a:off x="3217863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6200" name="직사각형 66"/>
          <p:cNvSpPr>
            <a:spLocks noChangeArrowheads="1"/>
          </p:cNvSpPr>
          <p:nvPr/>
        </p:nvSpPr>
        <p:spPr bwMode="auto">
          <a:xfrm>
            <a:off x="4068763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1" name="직사각형 48"/>
          <p:cNvSpPr>
            <a:spLocks noChangeArrowheads="1"/>
          </p:cNvSpPr>
          <p:nvPr/>
        </p:nvSpPr>
        <p:spPr bwMode="auto">
          <a:xfrm>
            <a:off x="493553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2" name="TextBox 65"/>
          <p:cNvSpPr txBox="1">
            <a:spLocks noChangeArrowheads="1"/>
          </p:cNvSpPr>
          <p:nvPr/>
        </p:nvSpPr>
        <p:spPr bwMode="auto">
          <a:xfrm>
            <a:off x="40005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6203" name="직사각형 66"/>
          <p:cNvSpPr>
            <a:spLocks noChangeArrowheads="1"/>
          </p:cNvSpPr>
          <p:nvPr/>
        </p:nvSpPr>
        <p:spPr bwMode="auto">
          <a:xfrm>
            <a:off x="1095375" y="2406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6204" name="TextBox 65"/>
          <p:cNvSpPr txBox="1">
            <a:spLocks noChangeArrowheads="1"/>
          </p:cNvSpPr>
          <p:nvPr/>
        </p:nvSpPr>
        <p:spPr bwMode="auto">
          <a:xfrm>
            <a:off x="400050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05" name="직사각형 66"/>
          <p:cNvSpPr>
            <a:spLocks noChangeArrowheads="1"/>
          </p:cNvSpPr>
          <p:nvPr/>
        </p:nvSpPr>
        <p:spPr bwMode="auto">
          <a:xfrm>
            <a:off x="1111250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6" name="직사각형 48"/>
          <p:cNvSpPr>
            <a:spLocks noChangeArrowheads="1"/>
          </p:cNvSpPr>
          <p:nvPr/>
        </p:nvSpPr>
        <p:spPr bwMode="auto">
          <a:xfrm>
            <a:off x="199548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7" name="직사각형 66"/>
          <p:cNvSpPr>
            <a:spLocks noChangeArrowheads="1"/>
          </p:cNvSpPr>
          <p:nvPr/>
        </p:nvSpPr>
        <p:spPr bwMode="auto">
          <a:xfrm>
            <a:off x="2216150" y="1704975"/>
            <a:ext cx="1000125" cy="2143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08" name="TextBox 65"/>
          <p:cNvSpPr txBox="1">
            <a:spLocks noChangeArrowheads="1"/>
          </p:cNvSpPr>
          <p:nvPr/>
        </p:nvSpPr>
        <p:spPr bwMode="auto">
          <a:xfrm>
            <a:off x="6345238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6209" name="직사각형 66"/>
          <p:cNvSpPr>
            <a:spLocks noChangeArrowheads="1"/>
          </p:cNvSpPr>
          <p:nvPr/>
        </p:nvSpPr>
        <p:spPr bwMode="auto">
          <a:xfrm>
            <a:off x="7250113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0" name="TextBox 65"/>
          <p:cNvSpPr txBox="1">
            <a:spLocks noChangeArrowheads="1"/>
          </p:cNvSpPr>
          <p:nvPr/>
        </p:nvSpPr>
        <p:spPr bwMode="auto">
          <a:xfrm>
            <a:off x="6345238" y="1704975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6211" name="직사각형 66"/>
          <p:cNvSpPr>
            <a:spLocks noChangeArrowheads="1"/>
          </p:cNvSpPr>
          <p:nvPr/>
        </p:nvSpPr>
        <p:spPr bwMode="auto">
          <a:xfrm>
            <a:off x="7232650" y="1704975"/>
            <a:ext cx="1000125" cy="214313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2" name="직사각형 61"/>
          <p:cNvSpPr>
            <a:spLocks noChangeArrowheads="1"/>
          </p:cNvSpPr>
          <p:nvPr/>
        </p:nvSpPr>
        <p:spPr bwMode="auto">
          <a:xfrm>
            <a:off x="8297863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3" name="직사각형 66"/>
          <p:cNvSpPr>
            <a:spLocks noChangeArrowheads="1"/>
          </p:cNvSpPr>
          <p:nvPr/>
        </p:nvSpPr>
        <p:spPr bwMode="auto">
          <a:xfrm>
            <a:off x="8493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4" name="직사각형 33"/>
          <p:cNvSpPr>
            <a:spLocks noChangeArrowheads="1"/>
          </p:cNvSpPr>
          <p:nvPr/>
        </p:nvSpPr>
        <p:spPr bwMode="auto">
          <a:xfrm>
            <a:off x="1970088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215" name="직사각형 33"/>
          <p:cNvSpPr>
            <a:spLocks noChangeArrowheads="1"/>
          </p:cNvSpPr>
          <p:nvPr/>
        </p:nvSpPr>
        <p:spPr bwMode="auto">
          <a:xfrm>
            <a:off x="1947863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21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1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68300" y="4221163"/>
          <a:ext cx="8032750" cy="466725"/>
        </p:xfrm>
        <a:graphic>
          <a:graphicData uri="http://schemas.openxmlformats.org/drawingml/2006/table">
            <a:tbl>
              <a:tblPr/>
              <a:tblGrid>
                <a:gridCol w="892528"/>
                <a:gridCol w="892528"/>
                <a:gridCol w="892528"/>
                <a:gridCol w="892528"/>
                <a:gridCol w="892528"/>
                <a:gridCol w="895371"/>
                <a:gridCol w="889686"/>
                <a:gridCol w="892528"/>
                <a:gridCol w="892528"/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" name="TextBox 65"/>
          <p:cNvSpPr txBox="1">
            <a:spLocks noChangeArrowheads="1"/>
          </p:cNvSpPr>
          <p:nvPr/>
        </p:nvSpPr>
        <p:spPr bwMode="auto">
          <a:xfrm>
            <a:off x="632460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250" name="직사각형 66"/>
          <p:cNvSpPr>
            <a:spLocks noChangeArrowheads="1"/>
          </p:cNvSpPr>
          <p:nvPr/>
        </p:nvSpPr>
        <p:spPr bwMode="auto">
          <a:xfrm>
            <a:off x="7229475" y="2406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1" name="직사각형 48"/>
          <p:cNvSpPr>
            <a:spLocks noChangeArrowheads="1"/>
          </p:cNvSpPr>
          <p:nvPr/>
        </p:nvSpPr>
        <p:spPr bwMode="auto">
          <a:xfrm>
            <a:off x="8277225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474075" y="240665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3" name="TextBox 65"/>
          <p:cNvSpPr txBox="1">
            <a:spLocks noChangeArrowheads="1"/>
          </p:cNvSpPr>
          <p:nvPr/>
        </p:nvSpPr>
        <p:spPr bwMode="auto">
          <a:xfrm>
            <a:off x="3219450" y="24161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254" name="직사각형 66"/>
          <p:cNvSpPr>
            <a:spLocks noChangeArrowheads="1"/>
          </p:cNvSpPr>
          <p:nvPr/>
        </p:nvSpPr>
        <p:spPr bwMode="auto">
          <a:xfrm>
            <a:off x="4079875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5" name="TextBox 65"/>
          <p:cNvSpPr txBox="1">
            <a:spLocks noChangeArrowheads="1"/>
          </p:cNvSpPr>
          <p:nvPr/>
        </p:nvSpPr>
        <p:spPr bwMode="auto">
          <a:xfrm>
            <a:off x="5273675" y="2060575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5922963" y="206851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3019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LO06010R</a:t>
            </a:r>
          </a:p>
        </p:txBody>
      </p:sp>
      <p:pic>
        <p:nvPicPr>
          <p:cNvPr id="430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97013"/>
            <a:ext cx="7781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6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오더별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LO06020R</a:t>
            </a:r>
          </a:p>
        </p:txBody>
      </p:sp>
      <p:pic>
        <p:nvPicPr>
          <p:cNvPr id="45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00188"/>
            <a:ext cx="7762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/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14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</a:p>
        </p:txBody>
      </p:sp>
      <p:sp>
        <p:nvSpPr>
          <p:cNvPr id="47115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LO06030R</a:t>
            </a:r>
          </a:p>
        </p:txBody>
      </p:sp>
      <p:pic>
        <p:nvPicPr>
          <p:cNvPr id="47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47788"/>
            <a:ext cx="7886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49155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90550"/>
                <a:gridCol w="592138"/>
                <a:gridCol w="666750"/>
                <a:gridCol w="541337"/>
                <a:gridCol w="534988"/>
                <a:gridCol w="488950"/>
                <a:gridCol w="584200"/>
                <a:gridCol w="584200"/>
                <a:gridCol w="584200"/>
                <a:gridCol w="584200"/>
                <a:gridCol w="517525"/>
                <a:gridCol w="519112"/>
                <a:gridCol w="446088"/>
                <a:gridCol w="381000"/>
                <a:gridCol w="381000"/>
                <a:gridCol w="37941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1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4921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122613" y="1714500"/>
            <a:ext cx="2616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j-lt"/>
              </a:rPr>
              <a:t>차량</a:t>
            </a:r>
            <a:r>
              <a:rPr lang="en-US" altLang="ko-KR" sz="2000" b="1" dirty="0">
                <a:latin typeface="+mj-lt"/>
              </a:rPr>
              <a:t>TOTAL</a:t>
            </a:r>
            <a:r>
              <a:rPr lang="ko-KR" altLang="en-US" sz="2000" b="1" dirty="0" err="1">
                <a:latin typeface="+mj-lt"/>
              </a:rPr>
              <a:t>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921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49215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4921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49217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4921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21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49220" name="TextBox 46"/>
          <p:cNvSpPr txBox="1">
            <a:spLocks noChangeArrowheads="1"/>
          </p:cNvSpPr>
          <p:nvPr/>
        </p:nvSpPr>
        <p:spPr bwMode="auto">
          <a:xfrm>
            <a:off x="3881438" y="214312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graphicFrame>
        <p:nvGraphicFramePr>
          <p:cNvPr id="15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1203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52450"/>
                <a:gridCol w="552450"/>
                <a:gridCol w="552450"/>
                <a:gridCol w="622300"/>
                <a:gridCol w="506413"/>
                <a:gridCol w="500062"/>
                <a:gridCol w="455613"/>
                <a:gridCol w="546100"/>
                <a:gridCol w="544512"/>
                <a:gridCol w="546100"/>
                <a:gridCol w="546100"/>
                <a:gridCol w="484188"/>
                <a:gridCol w="484187"/>
                <a:gridCol w="415925"/>
                <a:gridCol w="357188"/>
                <a:gridCol w="355600"/>
                <a:gridCol w="354012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6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126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365500" y="1714500"/>
            <a:ext cx="2344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+mj-lt"/>
              </a:rPr>
              <a:t>배송처별피킹지시서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5126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126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126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126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126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</a:t>
            </a: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3251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595313" y="3643313"/>
          <a:ext cx="8501062" cy="627062"/>
        </p:xfrm>
        <a:graphic>
          <a:graphicData uri="http://schemas.openxmlformats.org/drawingml/2006/table">
            <a:tbl>
              <a:tblPr/>
              <a:tblGrid>
                <a:gridCol w="784225"/>
                <a:gridCol w="885825"/>
                <a:gridCol w="717550"/>
                <a:gridCol w="709612"/>
                <a:gridCol w="647700"/>
                <a:gridCol w="774700"/>
                <a:gridCol w="685800"/>
                <a:gridCol w="687388"/>
                <a:gridCol w="592137"/>
                <a:gridCol w="506413"/>
                <a:gridCol w="504825"/>
                <a:gridCol w="501650"/>
                <a:gridCol w="503237"/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8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3299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상차지시서</a:t>
            </a:r>
          </a:p>
        </p:txBody>
      </p:sp>
      <p:sp>
        <p:nvSpPr>
          <p:cNvPr id="53301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3302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3303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3304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3305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306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53307" name="TextBox 46"/>
          <p:cNvSpPr txBox="1">
            <a:spLocks noChangeArrowheads="1"/>
          </p:cNvSpPr>
          <p:nvPr/>
        </p:nvSpPr>
        <p:spPr bwMode="auto">
          <a:xfrm>
            <a:off x="4667250" y="22145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sp>
        <p:nvSpPr>
          <p:cNvPr id="53308" name="TextBox 46"/>
          <p:cNvSpPr txBox="1">
            <a:spLocks noChangeArrowheads="1"/>
          </p:cNvSpPr>
          <p:nvPr/>
        </p:nvSpPr>
        <p:spPr bwMode="auto">
          <a:xfrm>
            <a:off x="595313" y="3413125"/>
            <a:ext cx="8501062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배송처명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실배송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TEL,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지시사항 </a:t>
            </a:r>
          </a:p>
        </p:txBody>
      </p:sp>
      <p:graphicFrame>
        <p:nvGraphicFramePr>
          <p:cNvPr id="16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/>
                <a:gridCol w="912813"/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직사각형 54"/>
          <p:cNvSpPr>
            <a:spLocks noChangeArrowheads="1"/>
          </p:cNvSpPr>
          <p:nvPr/>
        </p:nvSpPr>
        <p:spPr bwMode="auto">
          <a:xfrm>
            <a:off x="273050" y="4467225"/>
            <a:ext cx="9215438" cy="906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사전재고배분</a:t>
            </a:r>
          </a:p>
        </p:txBody>
      </p:sp>
      <p:sp>
        <p:nvSpPr>
          <p:cNvPr id="8196" name="직사각형 54"/>
          <p:cNvSpPr>
            <a:spLocks noChangeArrowheads="1"/>
          </p:cNvSpPr>
          <p:nvPr/>
        </p:nvSpPr>
        <p:spPr bwMode="auto">
          <a:xfrm>
            <a:off x="309563" y="30273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7918450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200" name="직사각형 51"/>
          <p:cNvSpPr>
            <a:spLocks noChangeArrowheads="1"/>
          </p:cNvSpPr>
          <p:nvPr/>
        </p:nvSpPr>
        <p:spPr bwMode="auto">
          <a:xfrm>
            <a:off x="8470900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01" name="직사각형 51"/>
          <p:cNvSpPr>
            <a:spLocks noChangeArrowheads="1"/>
          </p:cNvSpPr>
          <p:nvPr/>
        </p:nvSpPr>
        <p:spPr bwMode="auto">
          <a:xfrm>
            <a:off x="9026525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82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3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04" name="TextBox 65"/>
          <p:cNvSpPr txBox="1">
            <a:spLocks noChangeArrowheads="1"/>
          </p:cNvSpPr>
          <p:nvPr/>
        </p:nvSpPr>
        <p:spPr bwMode="auto">
          <a:xfrm>
            <a:off x="420688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8205" name="직사각형 66"/>
          <p:cNvSpPr>
            <a:spLocks noChangeArrowheads="1"/>
          </p:cNvSpPr>
          <p:nvPr/>
        </p:nvSpPr>
        <p:spPr bwMode="auto">
          <a:xfrm>
            <a:off x="113188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8206" name="TextBox 65"/>
          <p:cNvSpPr txBox="1">
            <a:spLocks noChangeArrowheads="1"/>
          </p:cNvSpPr>
          <p:nvPr/>
        </p:nvSpPr>
        <p:spPr bwMode="auto">
          <a:xfrm>
            <a:off x="3238500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8207" name="직사각형 66"/>
          <p:cNvSpPr>
            <a:spLocks noChangeArrowheads="1"/>
          </p:cNvSpPr>
          <p:nvPr/>
        </p:nvSpPr>
        <p:spPr bwMode="auto">
          <a:xfrm>
            <a:off x="4098925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8" name="TextBox 65"/>
          <p:cNvSpPr txBox="1">
            <a:spLocks noChangeArrowheads="1"/>
          </p:cNvSpPr>
          <p:nvPr/>
        </p:nvSpPr>
        <p:spPr bwMode="auto">
          <a:xfrm>
            <a:off x="3238500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8209" name="직사각형 66"/>
          <p:cNvSpPr>
            <a:spLocks noChangeArrowheads="1"/>
          </p:cNvSpPr>
          <p:nvPr/>
        </p:nvSpPr>
        <p:spPr bwMode="auto">
          <a:xfrm>
            <a:off x="4089400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0" name="직사각형 48"/>
          <p:cNvSpPr>
            <a:spLocks noChangeArrowheads="1"/>
          </p:cNvSpPr>
          <p:nvPr/>
        </p:nvSpPr>
        <p:spPr bwMode="auto">
          <a:xfrm>
            <a:off x="495617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1" name="TextBox 65"/>
          <p:cNvSpPr txBox="1">
            <a:spLocks noChangeArrowheads="1"/>
          </p:cNvSpPr>
          <p:nvPr/>
        </p:nvSpPr>
        <p:spPr bwMode="auto">
          <a:xfrm>
            <a:off x="420688" y="20367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8212" name="직사각형 66"/>
          <p:cNvSpPr>
            <a:spLocks noChangeArrowheads="1"/>
          </p:cNvSpPr>
          <p:nvPr/>
        </p:nvSpPr>
        <p:spPr bwMode="auto">
          <a:xfrm>
            <a:off x="1116013" y="20367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8213" name="TextBox 65"/>
          <p:cNvSpPr txBox="1">
            <a:spLocks noChangeArrowheads="1"/>
          </p:cNvSpPr>
          <p:nvPr/>
        </p:nvSpPr>
        <p:spPr bwMode="auto">
          <a:xfrm>
            <a:off x="420688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214" name="직사각형 66"/>
          <p:cNvSpPr>
            <a:spLocks noChangeArrowheads="1"/>
          </p:cNvSpPr>
          <p:nvPr/>
        </p:nvSpPr>
        <p:spPr bwMode="auto">
          <a:xfrm>
            <a:off x="1131888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5" name="직사각형 48"/>
          <p:cNvSpPr>
            <a:spLocks noChangeArrowheads="1"/>
          </p:cNvSpPr>
          <p:nvPr/>
        </p:nvSpPr>
        <p:spPr bwMode="auto">
          <a:xfrm>
            <a:off x="201612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6" name="직사각형 66"/>
          <p:cNvSpPr>
            <a:spLocks noChangeArrowheads="1"/>
          </p:cNvSpPr>
          <p:nvPr/>
        </p:nvSpPr>
        <p:spPr bwMode="auto">
          <a:xfrm>
            <a:off x="2236788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17" name="TextBox 65"/>
          <p:cNvSpPr txBox="1">
            <a:spLocks noChangeArrowheads="1"/>
          </p:cNvSpPr>
          <p:nvPr/>
        </p:nvSpPr>
        <p:spPr bwMode="auto">
          <a:xfrm>
            <a:off x="6469063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8218" name="직사각형 66"/>
          <p:cNvSpPr>
            <a:spLocks noChangeArrowheads="1"/>
          </p:cNvSpPr>
          <p:nvPr/>
        </p:nvSpPr>
        <p:spPr bwMode="auto">
          <a:xfrm>
            <a:off x="737393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TextBox 65"/>
          <p:cNvSpPr txBox="1">
            <a:spLocks noChangeArrowheads="1"/>
          </p:cNvSpPr>
          <p:nvPr/>
        </p:nvSpPr>
        <p:spPr bwMode="auto">
          <a:xfrm>
            <a:off x="6469063" y="1335088"/>
            <a:ext cx="9890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8220" name="직사각형 66"/>
          <p:cNvSpPr>
            <a:spLocks noChangeArrowheads="1"/>
          </p:cNvSpPr>
          <p:nvPr/>
        </p:nvSpPr>
        <p:spPr bwMode="auto">
          <a:xfrm>
            <a:off x="7356475" y="1335088"/>
            <a:ext cx="1000125" cy="214312"/>
          </a:xfrm>
          <a:prstGeom prst="rect">
            <a:avLst/>
          </a:prstGeom>
          <a:solidFill>
            <a:srgbClr val="B2B2B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1" name="직사각형 61"/>
          <p:cNvSpPr>
            <a:spLocks noChangeArrowheads="1"/>
          </p:cNvSpPr>
          <p:nvPr/>
        </p:nvSpPr>
        <p:spPr bwMode="auto">
          <a:xfrm>
            <a:off x="8421688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2" name="직사각형 66"/>
          <p:cNvSpPr>
            <a:spLocks noChangeArrowheads="1"/>
          </p:cNvSpPr>
          <p:nvPr/>
        </p:nvSpPr>
        <p:spPr bwMode="auto">
          <a:xfrm>
            <a:off x="8616950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3" name="직사각형 33"/>
          <p:cNvSpPr>
            <a:spLocks noChangeArrowheads="1"/>
          </p:cNvSpPr>
          <p:nvPr/>
        </p:nvSpPr>
        <p:spPr bwMode="auto">
          <a:xfrm>
            <a:off x="1990725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24" name="직사각형 33"/>
          <p:cNvSpPr>
            <a:spLocks noChangeArrowheads="1"/>
          </p:cNvSpPr>
          <p:nvPr/>
        </p:nvSpPr>
        <p:spPr bwMode="auto">
          <a:xfrm>
            <a:off x="1968500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25" name="TextBox 65"/>
          <p:cNvSpPr txBox="1">
            <a:spLocks noChangeArrowheads="1"/>
          </p:cNvSpPr>
          <p:nvPr/>
        </p:nvSpPr>
        <p:spPr bwMode="auto">
          <a:xfrm>
            <a:off x="6448425" y="20367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8226" name="직사각형 66"/>
          <p:cNvSpPr>
            <a:spLocks noChangeArrowheads="1"/>
          </p:cNvSpPr>
          <p:nvPr/>
        </p:nvSpPr>
        <p:spPr bwMode="auto">
          <a:xfrm>
            <a:off x="7353300" y="20367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7" name="직사각형 48"/>
          <p:cNvSpPr>
            <a:spLocks noChangeArrowheads="1"/>
          </p:cNvSpPr>
          <p:nvPr/>
        </p:nvSpPr>
        <p:spPr bwMode="auto">
          <a:xfrm>
            <a:off x="8401050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/>
          <p:cNvSpPr>
            <a:spLocks noChangeArrowheads="1"/>
          </p:cNvSpPr>
          <p:nvPr/>
        </p:nvSpPr>
        <p:spPr bwMode="auto">
          <a:xfrm>
            <a:off x="8597900" y="203676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9" name="TextBox 65"/>
          <p:cNvSpPr txBox="1">
            <a:spLocks noChangeArrowheads="1"/>
          </p:cNvSpPr>
          <p:nvPr/>
        </p:nvSpPr>
        <p:spPr bwMode="auto">
          <a:xfrm>
            <a:off x="3240088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8230" name="직사각형 66"/>
          <p:cNvSpPr>
            <a:spLocks noChangeArrowheads="1"/>
          </p:cNvSpPr>
          <p:nvPr/>
        </p:nvSpPr>
        <p:spPr bwMode="auto">
          <a:xfrm>
            <a:off x="4100513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421"/>
          <p:cNvGraphicFramePr>
            <a:graphicFrameLocks noGrp="1"/>
          </p:cNvGraphicFramePr>
          <p:nvPr/>
        </p:nvGraphicFramePr>
        <p:xfrm>
          <a:off x="381000" y="4581525"/>
          <a:ext cx="4276725" cy="503238"/>
        </p:xfrm>
        <a:graphic>
          <a:graphicData uri="http://schemas.openxmlformats.org/drawingml/2006/table">
            <a:tbl>
              <a:tblPr/>
              <a:tblGrid>
                <a:gridCol w="356464"/>
                <a:gridCol w="1340512"/>
                <a:gridCol w="1071323"/>
                <a:gridCol w="377107"/>
                <a:gridCol w="377107"/>
                <a:gridCol w="754212"/>
              </a:tblGrid>
              <a:tr h="144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주문번호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44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7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Group 422"/>
          <p:cNvGraphicFramePr>
            <a:graphicFrameLocks noGrp="1"/>
          </p:cNvGraphicFramePr>
          <p:nvPr/>
        </p:nvGraphicFramePr>
        <p:xfrm>
          <a:off x="415925" y="3141663"/>
          <a:ext cx="8181975" cy="642937"/>
        </p:xfrm>
        <a:graphic>
          <a:graphicData uri="http://schemas.openxmlformats.org/drawingml/2006/table">
            <a:tbl>
              <a:tblPr/>
              <a:tblGrid>
                <a:gridCol w="360611"/>
                <a:gridCol w="982535"/>
                <a:gridCol w="764312"/>
                <a:gridCol w="762713"/>
                <a:gridCol w="753120"/>
                <a:gridCol w="753120"/>
                <a:gridCol w="484490"/>
                <a:gridCol w="486089"/>
                <a:gridCol w="484489"/>
                <a:gridCol w="484490"/>
                <a:gridCol w="486089"/>
                <a:gridCol w="484489"/>
                <a:gridCol w="447714"/>
                <a:gridCol w="447714"/>
              </a:tblGrid>
              <a:tr h="2047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가용수량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부족수량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238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EA/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8300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8301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2" name="직사각형 66"/>
          <p:cNvSpPr>
            <a:spLocks noChangeArrowheads="1"/>
          </p:cNvSpPr>
          <p:nvPr/>
        </p:nvSpPr>
        <p:spPr bwMode="auto">
          <a:xfrm>
            <a:off x="5297488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3" name="직사각형 48"/>
          <p:cNvSpPr>
            <a:spLocks noChangeArrowheads="1"/>
          </p:cNvSpPr>
          <p:nvPr/>
        </p:nvSpPr>
        <p:spPr bwMode="auto">
          <a:xfrm>
            <a:off x="615473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4" name="TextBox 65"/>
          <p:cNvSpPr txBox="1">
            <a:spLocks noChangeArrowheads="1"/>
          </p:cNvSpPr>
          <p:nvPr/>
        </p:nvSpPr>
        <p:spPr bwMode="auto">
          <a:xfrm>
            <a:off x="5068888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5" name="TextBox 55"/>
          <p:cNvSpPr txBox="1">
            <a:spLocks noChangeArrowheads="1"/>
          </p:cNvSpPr>
          <p:nvPr/>
        </p:nvSpPr>
        <p:spPr bwMode="auto">
          <a:xfrm>
            <a:off x="342900" y="4349750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  <p:sp>
        <p:nvSpPr>
          <p:cNvPr id="8306" name="TextBox 55"/>
          <p:cNvSpPr txBox="1">
            <a:spLocks noChangeArrowheads="1"/>
          </p:cNvSpPr>
          <p:nvPr/>
        </p:nvSpPr>
        <p:spPr bwMode="auto">
          <a:xfrm>
            <a:off x="441325" y="2835275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640013"/>
          <a:ext cx="6361112" cy="642937"/>
        </p:xfrm>
        <a:graphic>
          <a:graphicData uri="http://schemas.openxmlformats.org/drawingml/2006/table">
            <a:tbl>
              <a:tblPr/>
              <a:tblGrid>
                <a:gridCol w="261165"/>
                <a:gridCol w="271645"/>
                <a:gridCol w="858969"/>
                <a:gridCol w="1529160"/>
                <a:gridCol w="590552"/>
                <a:gridCol w="853019"/>
                <a:gridCol w="721785"/>
                <a:gridCol w="656169"/>
                <a:gridCol w="618646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5" name="직사각형 51"/>
          <p:cNvSpPr>
            <a:spLocks noChangeArrowheads="1"/>
          </p:cNvSpPr>
          <p:nvPr/>
        </p:nvSpPr>
        <p:spPr bwMode="auto">
          <a:xfrm>
            <a:off x="847090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86" name="직사각형 51"/>
          <p:cNvSpPr>
            <a:spLocks noChangeArrowheads="1"/>
          </p:cNvSpPr>
          <p:nvPr/>
        </p:nvSpPr>
        <p:spPr bwMode="auto">
          <a:xfrm>
            <a:off x="68040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89" name="직사각형 51"/>
          <p:cNvSpPr>
            <a:spLocks noChangeArrowheads="1"/>
          </p:cNvSpPr>
          <p:nvPr/>
        </p:nvSpPr>
        <p:spPr bwMode="auto">
          <a:xfrm>
            <a:off x="735965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290" name="직사각형 51"/>
          <p:cNvSpPr>
            <a:spLocks noChangeArrowheads="1"/>
          </p:cNvSpPr>
          <p:nvPr/>
        </p:nvSpPr>
        <p:spPr bwMode="auto">
          <a:xfrm>
            <a:off x="791527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29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0292" name="TextBox 65"/>
          <p:cNvSpPr txBox="1">
            <a:spLocks noChangeArrowheads="1"/>
          </p:cNvSpPr>
          <p:nvPr/>
        </p:nvSpPr>
        <p:spPr bwMode="auto">
          <a:xfrm>
            <a:off x="344488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0293" name="직사각형 66"/>
          <p:cNvSpPr>
            <a:spLocks noChangeArrowheads="1"/>
          </p:cNvSpPr>
          <p:nvPr/>
        </p:nvSpPr>
        <p:spPr bwMode="auto">
          <a:xfrm>
            <a:off x="1525588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9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2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02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9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96" name="TextBox 65"/>
          <p:cNvSpPr txBox="1">
            <a:spLocks noChangeArrowheads="1"/>
          </p:cNvSpPr>
          <p:nvPr/>
        </p:nvSpPr>
        <p:spPr bwMode="auto">
          <a:xfrm>
            <a:off x="3267075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웨이브기준설명</a:t>
            </a:r>
          </a:p>
        </p:txBody>
      </p:sp>
      <p:sp>
        <p:nvSpPr>
          <p:cNvPr id="10297" name="직사각형 66"/>
          <p:cNvSpPr>
            <a:spLocks noChangeArrowheads="1"/>
          </p:cNvSpPr>
          <p:nvPr/>
        </p:nvSpPr>
        <p:spPr bwMode="auto">
          <a:xfrm>
            <a:off x="4448175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640013"/>
          <a:ext cx="9037637" cy="563562"/>
        </p:xfrm>
        <a:graphic>
          <a:graphicData uri="http://schemas.openxmlformats.org/drawingml/2006/table">
            <a:tbl>
              <a:tblPr/>
              <a:tblGrid>
                <a:gridCol w="295156"/>
                <a:gridCol w="317866"/>
                <a:gridCol w="988281"/>
                <a:gridCol w="791426"/>
                <a:gridCol w="884555"/>
                <a:gridCol w="936057"/>
                <a:gridCol w="1080066"/>
                <a:gridCol w="720044"/>
                <a:gridCol w="720044"/>
                <a:gridCol w="627989"/>
                <a:gridCol w="558717"/>
                <a:gridCol w="558717"/>
                <a:gridCol w="558717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기준조건상세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기준조건상세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기준조건상세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기준조건상세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기준조건상세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고객사출고예정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20161110~21061111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715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</a:p>
        </p:txBody>
      </p:sp>
      <p:sp>
        <p:nvSpPr>
          <p:cNvPr id="12335" name="직사각형 51"/>
          <p:cNvSpPr>
            <a:spLocks noChangeArrowheads="1"/>
          </p:cNvSpPr>
          <p:nvPr/>
        </p:nvSpPr>
        <p:spPr bwMode="auto">
          <a:xfrm>
            <a:off x="84804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7378700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339" name="직사각형 51"/>
          <p:cNvSpPr>
            <a:spLocks noChangeArrowheads="1"/>
          </p:cNvSpPr>
          <p:nvPr/>
        </p:nvSpPr>
        <p:spPr bwMode="auto">
          <a:xfrm>
            <a:off x="79343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2340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2341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2342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3" name="TextBox 65"/>
          <p:cNvSpPr txBox="1">
            <a:spLocks noChangeArrowheads="1"/>
          </p:cNvSpPr>
          <p:nvPr/>
        </p:nvSpPr>
        <p:spPr bwMode="auto">
          <a:xfrm>
            <a:off x="488950" y="1685925"/>
            <a:ext cx="1079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344" name="직사각형 66"/>
          <p:cNvSpPr>
            <a:spLocks noChangeArrowheads="1"/>
          </p:cNvSpPr>
          <p:nvPr/>
        </p:nvSpPr>
        <p:spPr bwMode="auto">
          <a:xfrm>
            <a:off x="1630363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5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2346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1000000001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39"/>
          <p:cNvGraphicFramePr>
            <a:graphicFrameLocks noGrp="1"/>
          </p:cNvGraphicFramePr>
          <p:nvPr/>
        </p:nvGraphicFramePr>
        <p:xfrm>
          <a:off x="388938" y="4443413"/>
          <a:ext cx="8526462" cy="711200"/>
        </p:xfrm>
        <a:graphic>
          <a:graphicData uri="http://schemas.openxmlformats.org/drawingml/2006/table">
            <a:tbl>
              <a:tblPr/>
              <a:tblGrid>
                <a:gridCol w="196750"/>
                <a:gridCol w="224463"/>
                <a:gridCol w="920324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  <a:gridCol w="798325"/>
              </a:tblGrid>
              <a:tr h="282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2016-11-10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99" name="직사각형 54"/>
          <p:cNvSpPr>
            <a:spLocks noChangeArrowheads="1"/>
          </p:cNvSpPr>
          <p:nvPr/>
        </p:nvSpPr>
        <p:spPr bwMode="auto">
          <a:xfrm>
            <a:off x="319088" y="4335463"/>
            <a:ext cx="9215437" cy="1973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00" name="TextBox 55"/>
          <p:cNvSpPr txBox="1">
            <a:spLocks noChangeArrowheads="1"/>
          </p:cNvSpPr>
          <p:nvPr/>
        </p:nvSpPr>
        <p:spPr bwMode="auto">
          <a:xfrm>
            <a:off x="390525" y="4211638"/>
            <a:ext cx="1033463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sp>
        <p:nvSpPr>
          <p:cNvPr id="12401" name="직사각형 51"/>
          <p:cNvSpPr>
            <a:spLocks noChangeArrowheads="1"/>
          </p:cNvSpPr>
          <p:nvPr/>
        </p:nvSpPr>
        <p:spPr bwMode="auto">
          <a:xfrm>
            <a:off x="9026525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4" name="직사각형 51"/>
          <p:cNvSpPr>
            <a:spLocks noChangeArrowheads="1"/>
          </p:cNvSpPr>
          <p:nvPr/>
        </p:nvSpPr>
        <p:spPr bwMode="auto">
          <a:xfrm>
            <a:off x="8477250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40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240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12407" name="직사각형 33"/>
          <p:cNvSpPr>
            <a:spLocks noChangeArrowheads="1"/>
          </p:cNvSpPr>
          <p:nvPr/>
        </p:nvSpPr>
        <p:spPr bwMode="auto">
          <a:xfrm>
            <a:off x="5954713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8" name="직사각형 51"/>
          <p:cNvSpPr>
            <a:spLocks noChangeArrowheads="1"/>
          </p:cNvSpPr>
          <p:nvPr/>
        </p:nvSpPr>
        <p:spPr bwMode="auto">
          <a:xfrm>
            <a:off x="7926388" y="40719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2409" name="TextBox 65"/>
          <p:cNvSpPr txBox="1">
            <a:spLocks noChangeArrowheads="1"/>
          </p:cNvSpPr>
          <p:nvPr/>
        </p:nvSpPr>
        <p:spPr bwMode="auto">
          <a:xfrm>
            <a:off x="3657600" y="1671638"/>
            <a:ext cx="10795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410" name="직사각형 66"/>
          <p:cNvSpPr>
            <a:spLocks noChangeArrowheads="1"/>
          </p:cNvSpPr>
          <p:nvPr/>
        </p:nvSpPr>
        <p:spPr bwMode="auto">
          <a:xfrm>
            <a:off x="5105400" y="16716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기준 상세등록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팝업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39" name="직사각형 54"/>
          <p:cNvSpPr>
            <a:spLocks noChangeArrowheads="1"/>
          </p:cNvSpPr>
          <p:nvPr/>
        </p:nvSpPr>
        <p:spPr bwMode="auto">
          <a:xfrm>
            <a:off x="309563" y="19161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40" name="직사각형 51"/>
          <p:cNvSpPr>
            <a:spLocks noChangeArrowheads="1"/>
          </p:cNvSpPr>
          <p:nvPr/>
        </p:nvSpPr>
        <p:spPr bwMode="auto">
          <a:xfrm>
            <a:off x="8999538" y="16287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434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434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4343" name="직사각형 51"/>
          <p:cNvSpPr>
            <a:spLocks noChangeArrowheads="1"/>
          </p:cNvSpPr>
          <p:nvPr/>
        </p:nvSpPr>
        <p:spPr bwMode="auto">
          <a:xfrm>
            <a:off x="8443913" y="16287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grpSp>
        <p:nvGrpSpPr>
          <p:cNvPr id="1434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439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439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34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26" name="Group 139"/>
          <p:cNvGraphicFramePr>
            <a:graphicFrameLocks noGrp="1"/>
          </p:cNvGraphicFramePr>
          <p:nvPr/>
        </p:nvGraphicFramePr>
        <p:xfrm>
          <a:off x="379413" y="1989138"/>
          <a:ext cx="6373812" cy="495300"/>
        </p:xfrm>
        <a:graphic>
          <a:graphicData uri="http://schemas.openxmlformats.org/drawingml/2006/table">
            <a:tbl>
              <a:tblPr/>
              <a:tblGrid>
                <a:gridCol w="275789"/>
                <a:gridCol w="286857"/>
                <a:gridCol w="893312"/>
                <a:gridCol w="893312"/>
                <a:gridCol w="804908"/>
                <a:gridCol w="742993"/>
                <a:gridCol w="804908"/>
                <a:gridCol w="866825"/>
                <a:gridCol w="804907"/>
              </a:tblGrid>
              <a:tr h="2135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1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76" name="직사각형 66"/>
          <p:cNvSpPr>
            <a:spLocks noChangeArrowheads="1"/>
          </p:cNvSpPr>
          <p:nvPr/>
        </p:nvSpPr>
        <p:spPr bwMode="auto">
          <a:xfrm>
            <a:off x="1535113" y="30130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4377" name="TextBox 65"/>
          <p:cNvSpPr txBox="1">
            <a:spLocks noChangeArrowheads="1"/>
          </p:cNvSpPr>
          <p:nvPr/>
        </p:nvSpPr>
        <p:spPr bwMode="auto">
          <a:xfrm>
            <a:off x="344488" y="2997200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4378" name="직사각형 66"/>
          <p:cNvSpPr>
            <a:spLocks noChangeArrowheads="1"/>
          </p:cNvSpPr>
          <p:nvPr/>
        </p:nvSpPr>
        <p:spPr bwMode="auto">
          <a:xfrm>
            <a:off x="1535113" y="3367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2016-11-10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79" name="TextBox 65"/>
          <p:cNvSpPr txBox="1">
            <a:spLocks noChangeArrowheads="1"/>
          </p:cNvSpPr>
          <p:nvPr/>
        </p:nvSpPr>
        <p:spPr bwMode="auto">
          <a:xfrm>
            <a:off x="344488" y="3351213"/>
            <a:ext cx="1120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14380" name="직사각형 66"/>
          <p:cNvSpPr>
            <a:spLocks noChangeArrowheads="1"/>
          </p:cNvSpPr>
          <p:nvPr/>
        </p:nvSpPr>
        <p:spPr bwMode="auto">
          <a:xfrm>
            <a:off x="1522413" y="37211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1" name="TextBox 65"/>
          <p:cNvSpPr txBox="1">
            <a:spLocks noChangeArrowheads="1"/>
          </p:cNvSpPr>
          <p:nvPr/>
        </p:nvSpPr>
        <p:spPr bwMode="auto">
          <a:xfrm>
            <a:off x="331788" y="37052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14382" name="직사각형 66"/>
          <p:cNvSpPr>
            <a:spLocks noChangeArrowheads="1"/>
          </p:cNvSpPr>
          <p:nvPr/>
        </p:nvSpPr>
        <p:spPr bwMode="auto">
          <a:xfrm>
            <a:off x="1522413" y="4075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3" name="TextBox 65"/>
          <p:cNvSpPr txBox="1">
            <a:spLocks noChangeArrowheads="1"/>
          </p:cNvSpPr>
          <p:nvPr/>
        </p:nvSpPr>
        <p:spPr bwMode="auto">
          <a:xfrm>
            <a:off x="331788" y="4059238"/>
            <a:ext cx="1120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</a:t>
            </a:r>
          </a:p>
        </p:txBody>
      </p:sp>
      <p:sp>
        <p:nvSpPr>
          <p:cNvPr id="14384" name="직사각형 66"/>
          <p:cNvSpPr>
            <a:spLocks noChangeArrowheads="1"/>
          </p:cNvSpPr>
          <p:nvPr/>
        </p:nvSpPr>
        <p:spPr bwMode="auto">
          <a:xfrm>
            <a:off x="2792413" y="30130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4385" name="직사각형 66"/>
          <p:cNvSpPr>
            <a:spLocks noChangeArrowheads="1"/>
          </p:cNvSpPr>
          <p:nvPr/>
        </p:nvSpPr>
        <p:spPr bwMode="auto">
          <a:xfrm>
            <a:off x="2792413" y="3367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2016-11-11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6" name="직사각형 66"/>
          <p:cNvSpPr>
            <a:spLocks noChangeArrowheads="1"/>
          </p:cNvSpPr>
          <p:nvPr/>
        </p:nvSpPr>
        <p:spPr bwMode="auto">
          <a:xfrm>
            <a:off x="2779713" y="37211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7" name="직사각형 66"/>
          <p:cNvSpPr>
            <a:spLocks noChangeArrowheads="1"/>
          </p:cNvSpPr>
          <p:nvPr/>
        </p:nvSpPr>
        <p:spPr bwMode="auto">
          <a:xfrm>
            <a:off x="2779713" y="4075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8" name="직사각형 66"/>
          <p:cNvSpPr>
            <a:spLocks noChangeArrowheads="1"/>
          </p:cNvSpPr>
          <p:nvPr/>
        </p:nvSpPr>
        <p:spPr bwMode="auto">
          <a:xfrm>
            <a:off x="1522413" y="44132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89" name="TextBox 65"/>
          <p:cNvSpPr txBox="1">
            <a:spLocks noChangeArrowheads="1"/>
          </p:cNvSpPr>
          <p:nvPr/>
        </p:nvSpPr>
        <p:spPr bwMode="auto">
          <a:xfrm>
            <a:off x="331788" y="439737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14390" name="직사각형 66"/>
          <p:cNvSpPr>
            <a:spLocks noChangeArrowheads="1"/>
          </p:cNvSpPr>
          <p:nvPr/>
        </p:nvSpPr>
        <p:spPr bwMode="auto">
          <a:xfrm>
            <a:off x="2779713" y="44132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1" name="TextBox 65"/>
          <p:cNvSpPr txBox="1">
            <a:spLocks noChangeArrowheads="1"/>
          </p:cNvSpPr>
          <p:nvPr/>
        </p:nvSpPr>
        <p:spPr bwMode="auto">
          <a:xfrm>
            <a:off x="2535238" y="3005138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2" name="TextBox 65"/>
          <p:cNvSpPr txBox="1">
            <a:spLocks noChangeArrowheads="1"/>
          </p:cNvSpPr>
          <p:nvPr/>
        </p:nvSpPr>
        <p:spPr bwMode="auto">
          <a:xfrm>
            <a:off x="2535238" y="3351213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3" name="TextBox 65"/>
          <p:cNvSpPr txBox="1">
            <a:spLocks noChangeArrowheads="1"/>
          </p:cNvSpPr>
          <p:nvPr/>
        </p:nvSpPr>
        <p:spPr bwMode="auto">
          <a:xfrm>
            <a:off x="2519363" y="3697288"/>
            <a:ext cx="2143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4" name="TextBox 65"/>
          <p:cNvSpPr txBox="1">
            <a:spLocks noChangeArrowheads="1"/>
          </p:cNvSpPr>
          <p:nvPr/>
        </p:nvSpPr>
        <p:spPr bwMode="auto">
          <a:xfrm>
            <a:off x="2517775" y="40544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95" name="TextBox 65"/>
          <p:cNvSpPr txBox="1">
            <a:spLocks noChangeArrowheads="1"/>
          </p:cNvSpPr>
          <p:nvPr/>
        </p:nvSpPr>
        <p:spPr bwMode="auto">
          <a:xfrm>
            <a:off x="2517775" y="4397375"/>
            <a:ext cx="2143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476500"/>
          <a:ext cx="4286250" cy="563563"/>
        </p:xfrm>
        <a:graphic>
          <a:graphicData uri="http://schemas.openxmlformats.org/drawingml/2006/table">
            <a:tbl>
              <a:tblPr/>
              <a:tblGrid>
                <a:gridCol w="455860"/>
                <a:gridCol w="474157"/>
                <a:gridCol w="926313"/>
                <a:gridCol w="1278906"/>
                <a:gridCol w="1151014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405" name="직사각형 54"/>
          <p:cNvSpPr>
            <a:spLocks noChangeArrowheads="1"/>
          </p:cNvSpPr>
          <p:nvPr/>
        </p:nvSpPr>
        <p:spPr bwMode="auto">
          <a:xfrm>
            <a:off x="309563" y="2368550"/>
            <a:ext cx="4572000" cy="104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6" name="TextBox 55"/>
          <p:cNvSpPr txBox="1">
            <a:spLocks noChangeArrowheads="1"/>
          </p:cNvSpPr>
          <p:nvPr/>
        </p:nvSpPr>
        <p:spPr bwMode="auto">
          <a:xfrm>
            <a:off x="381000" y="2244725"/>
            <a:ext cx="982663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7" name="직사각형 51"/>
          <p:cNvSpPr>
            <a:spLocks noChangeArrowheads="1"/>
          </p:cNvSpPr>
          <p:nvPr/>
        </p:nvSpPr>
        <p:spPr bwMode="auto">
          <a:xfrm>
            <a:off x="7769225" y="2060575"/>
            <a:ext cx="6286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할당취소</a:t>
            </a:r>
          </a:p>
        </p:txBody>
      </p:sp>
      <p:sp>
        <p:nvSpPr>
          <p:cNvPr id="16408" name="직사각형 51"/>
          <p:cNvSpPr>
            <a:spLocks noChangeArrowheads="1"/>
          </p:cNvSpPr>
          <p:nvPr/>
        </p:nvSpPr>
        <p:spPr bwMode="auto">
          <a:xfrm>
            <a:off x="6681788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0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41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411" name="직사각형 51"/>
          <p:cNvSpPr>
            <a:spLocks noChangeArrowheads="1"/>
          </p:cNvSpPr>
          <p:nvPr/>
        </p:nvSpPr>
        <p:spPr bwMode="auto">
          <a:xfrm>
            <a:off x="7226300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</a:p>
        </p:txBody>
      </p:sp>
      <p:sp>
        <p:nvSpPr>
          <p:cNvPr id="16412" name="직사각형 51"/>
          <p:cNvSpPr>
            <a:spLocks noChangeArrowheads="1"/>
          </p:cNvSpPr>
          <p:nvPr/>
        </p:nvSpPr>
        <p:spPr bwMode="auto">
          <a:xfrm>
            <a:off x="9026525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6413" name="직사각형 54"/>
          <p:cNvSpPr>
            <a:spLocks noChangeArrowheads="1"/>
          </p:cNvSpPr>
          <p:nvPr/>
        </p:nvSpPr>
        <p:spPr bwMode="auto">
          <a:xfrm>
            <a:off x="303213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4" name="TextBox 55"/>
          <p:cNvSpPr txBox="1">
            <a:spLocks noChangeArrowheads="1"/>
          </p:cNvSpPr>
          <p:nvPr/>
        </p:nvSpPr>
        <p:spPr bwMode="auto">
          <a:xfrm>
            <a:off x="344488" y="3497263"/>
            <a:ext cx="720725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</a:p>
        </p:txBody>
      </p:sp>
      <p:grpSp>
        <p:nvGrpSpPr>
          <p:cNvPr id="1641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61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61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1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7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1119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6418" name="직사각형 66"/>
          <p:cNvSpPr>
            <a:spLocks noChangeArrowheads="1"/>
          </p:cNvSpPr>
          <p:nvPr/>
        </p:nvSpPr>
        <p:spPr bwMode="auto">
          <a:xfrm>
            <a:off x="1635125" y="17065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9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6420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6421" name="TextBox 65"/>
          <p:cNvSpPr txBox="1">
            <a:spLocks noChangeArrowheads="1"/>
          </p:cNvSpPr>
          <p:nvPr/>
        </p:nvSpPr>
        <p:spPr bwMode="auto">
          <a:xfrm>
            <a:off x="3675063" y="1685925"/>
            <a:ext cx="1422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 기준 설명</a:t>
            </a:r>
          </a:p>
        </p:txBody>
      </p:sp>
      <p:sp>
        <p:nvSpPr>
          <p:cNvPr id="16422" name="직사각형 66"/>
          <p:cNvSpPr>
            <a:spLocks noChangeArrowheads="1"/>
          </p:cNvSpPr>
          <p:nvPr/>
        </p:nvSpPr>
        <p:spPr bwMode="auto">
          <a:xfrm>
            <a:off x="5105400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3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6424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642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16427" name="직사각형 54"/>
          <p:cNvSpPr>
            <a:spLocks noChangeArrowheads="1"/>
          </p:cNvSpPr>
          <p:nvPr/>
        </p:nvSpPr>
        <p:spPr bwMode="auto">
          <a:xfrm>
            <a:off x="5024438" y="2379663"/>
            <a:ext cx="4554537" cy="1022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8" name="TextBox 55"/>
          <p:cNvSpPr txBox="1">
            <a:spLocks noChangeArrowheads="1"/>
          </p:cNvSpPr>
          <p:nvPr/>
        </p:nvSpPr>
        <p:spPr bwMode="auto">
          <a:xfrm>
            <a:off x="5095875" y="2244725"/>
            <a:ext cx="12334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내역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/>
        </p:nvGraphicFramePr>
        <p:xfrm>
          <a:off x="5095875" y="2489200"/>
          <a:ext cx="4421188" cy="846138"/>
        </p:xfrm>
        <a:graphic>
          <a:graphicData uri="http://schemas.openxmlformats.org/drawingml/2006/table">
            <a:tbl>
              <a:tblPr/>
              <a:tblGrid>
                <a:gridCol w="217166"/>
                <a:gridCol w="648072"/>
                <a:gridCol w="648072"/>
                <a:gridCol w="432048"/>
                <a:gridCol w="388417"/>
                <a:gridCol w="509510"/>
                <a:gridCol w="509510"/>
                <a:gridCol w="509510"/>
                <a:gridCol w="558886"/>
              </a:tblGrid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469" name="직사각형 33"/>
          <p:cNvSpPr>
            <a:spLocks noChangeArrowheads="1"/>
          </p:cNvSpPr>
          <p:nvPr/>
        </p:nvSpPr>
        <p:spPr bwMode="auto">
          <a:xfrm>
            <a:off x="5956300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00050" y="3706813"/>
          <a:ext cx="4408488" cy="706437"/>
        </p:xfrm>
        <a:graphic>
          <a:graphicData uri="http://schemas.openxmlformats.org/drawingml/2006/table">
            <a:tbl>
              <a:tblPr/>
              <a:tblGrid>
                <a:gridCol w="232328"/>
                <a:gridCol w="702712"/>
                <a:gridCol w="576939"/>
                <a:gridCol w="358100"/>
                <a:gridCol w="467520"/>
                <a:gridCol w="467520"/>
                <a:gridCol w="467520"/>
                <a:gridCol w="327399"/>
                <a:gridCol w="373469"/>
                <a:gridCol w="434980"/>
              </a:tblGrid>
              <a:tr h="2101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EA/BOX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8938" y="4497388"/>
          <a:ext cx="1785937" cy="706437"/>
        </p:xfrm>
        <a:graphic>
          <a:graphicData uri="http://schemas.openxmlformats.org/drawingml/2006/table">
            <a:tbl>
              <a:tblPr/>
              <a:tblGrid>
                <a:gridCol w="446484"/>
                <a:gridCol w="446484"/>
                <a:gridCol w="446484"/>
                <a:gridCol w="446484"/>
              </a:tblGrid>
              <a:tr h="21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38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6524" name="직사각형 54"/>
          <p:cNvSpPr>
            <a:spLocks noChangeArrowheads="1"/>
          </p:cNvSpPr>
          <p:nvPr/>
        </p:nvSpPr>
        <p:spPr bwMode="auto">
          <a:xfrm>
            <a:off x="5024438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25" name="TextBox 55"/>
          <p:cNvSpPr txBox="1">
            <a:spLocks noChangeArrowheads="1"/>
          </p:cNvSpPr>
          <p:nvPr/>
        </p:nvSpPr>
        <p:spPr bwMode="auto">
          <a:xfrm>
            <a:off x="5065713" y="3497263"/>
            <a:ext cx="92868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5121275" y="3729038"/>
          <a:ext cx="1630363" cy="630237"/>
        </p:xfrm>
        <a:graphic>
          <a:graphicData uri="http://schemas.openxmlformats.org/drawingml/2006/table">
            <a:tbl>
              <a:tblPr/>
              <a:tblGrid>
                <a:gridCol w="289216"/>
                <a:gridCol w="600597"/>
                <a:gridCol w="740551"/>
              </a:tblGrid>
              <a:tr h="3483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8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126038" y="4641850"/>
          <a:ext cx="3978275" cy="773113"/>
        </p:xfrm>
        <a:graphic>
          <a:graphicData uri="http://schemas.openxmlformats.org/drawingml/2006/table">
            <a:tbl>
              <a:tblPr/>
              <a:tblGrid>
                <a:gridCol w="291566"/>
                <a:gridCol w="291566"/>
                <a:gridCol w="291566"/>
                <a:gridCol w="291566"/>
                <a:gridCol w="317218"/>
                <a:gridCol w="265914"/>
                <a:gridCol w="382019"/>
                <a:gridCol w="359962"/>
                <a:gridCol w="503948"/>
                <a:gridCol w="604521"/>
                <a:gridCol w="378429"/>
              </a:tblGrid>
              <a:tr h="2096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피킹부족사유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0" name="TextBox 65"/>
          <p:cNvSpPr txBox="1">
            <a:spLocks noChangeArrowheads="1"/>
          </p:cNvSpPr>
          <p:nvPr/>
        </p:nvSpPr>
        <p:spPr bwMode="auto">
          <a:xfrm>
            <a:off x="6931025" y="1663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1" name="직사각형 66"/>
          <p:cNvSpPr>
            <a:spLocks noChangeArrowheads="1"/>
          </p:cNvSpPr>
          <p:nvPr/>
        </p:nvSpPr>
        <p:spPr bwMode="auto">
          <a:xfrm>
            <a:off x="7842250" y="1663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err="1" smtClean="0">
                <a:latin typeface="+mn-ea"/>
                <a:ea typeface="+mn-ea"/>
              </a:rPr>
              <a:t>피킹지시서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580" name="직사각형 33"/>
          <p:cNvSpPr>
            <a:spLocks noChangeArrowheads="1"/>
          </p:cNvSpPr>
          <p:nvPr/>
        </p:nvSpPr>
        <p:spPr bwMode="auto">
          <a:xfrm>
            <a:off x="8699500" y="166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581" name="직사각형 51"/>
          <p:cNvSpPr>
            <a:spLocks noChangeArrowheads="1"/>
          </p:cNvSpPr>
          <p:nvPr/>
        </p:nvSpPr>
        <p:spPr bwMode="auto">
          <a:xfrm>
            <a:off x="8475663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81000" y="5373688"/>
          <a:ext cx="4278313" cy="563562"/>
        </p:xfrm>
        <a:graphic>
          <a:graphicData uri="http://schemas.openxmlformats.org/drawingml/2006/table">
            <a:tbl>
              <a:tblPr/>
              <a:tblGrid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  <a:gridCol w="427831"/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3506788"/>
          <a:ext cx="9037637" cy="773112"/>
        </p:xfrm>
        <a:graphic>
          <a:graphicData uri="http://schemas.openxmlformats.org/drawingml/2006/table">
            <a:tbl>
              <a:tblPr/>
              <a:tblGrid>
                <a:gridCol w="234009"/>
                <a:gridCol w="249474"/>
                <a:gridCol w="485953"/>
                <a:gridCol w="485953"/>
                <a:gridCol w="485953"/>
                <a:gridCol w="599193"/>
                <a:gridCol w="377177"/>
                <a:gridCol w="410447"/>
                <a:gridCol w="393813"/>
                <a:gridCol w="429219"/>
                <a:gridCol w="244627"/>
                <a:gridCol w="382145"/>
                <a:gridCol w="309541"/>
                <a:gridCol w="309541"/>
                <a:gridCol w="309541"/>
                <a:gridCol w="309541"/>
                <a:gridCol w="247633"/>
                <a:gridCol w="371449"/>
                <a:gridCol w="371449"/>
                <a:gridCol w="371449"/>
                <a:gridCol w="433359"/>
                <a:gridCol w="584381"/>
                <a:gridCol w="641792"/>
              </a:tblGrid>
              <a:tr h="209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결품사유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재고속성들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출고할당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8510" name="직사각형 54"/>
          <p:cNvSpPr>
            <a:spLocks noChangeArrowheads="1"/>
          </p:cNvSpPr>
          <p:nvPr/>
        </p:nvSpPr>
        <p:spPr bwMode="auto">
          <a:xfrm>
            <a:off x="309563" y="3398838"/>
            <a:ext cx="9215437" cy="2909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1" name="TextBox 55"/>
          <p:cNvSpPr txBox="1">
            <a:spLocks noChangeArrowheads="1"/>
          </p:cNvSpPr>
          <p:nvPr/>
        </p:nvSpPr>
        <p:spPr bwMode="auto">
          <a:xfrm>
            <a:off x="381000" y="3275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</a:t>
            </a:r>
          </a:p>
        </p:txBody>
      </p:sp>
      <p:sp>
        <p:nvSpPr>
          <p:cNvPr id="18512" name="직사각형 51"/>
          <p:cNvSpPr>
            <a:spLocks noChangeArrowheads="1"/>
          </p:cNvSpPr>
          <p:nvPr/>
        </p:nvSpPr>
        <p:spPr bwMode="auto">
          <a:xfrm>
            <a:off x="732948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51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51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515" name="직사각형 51"/>
          <p:cNvSpPr>
            <a:spLocks noChangeArrowheads="1"/>
          </p:cNvSpPr>
          <p:nvPr/>
        </p:nvSpPr>
        <p:spPr bwMode="auto">
          <a:xfrm>
            <a:off x="7897813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8516" name="직사각형 51"/>
          <p:cNvSpPr>
            <a:spLocks noChangeArrowheads="1"/>
          </p:cNvSpPr>
          <p:nvPr/>
        </p:nvSpPr>
        <p:spPr bwMode="auto">
          <a:xfrm>
            <a:off x="9026525" y="31353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517" name="TextBox 65"/>
          <p:cNvSpPr txBox="1">
            <a:spLocks noChangeArrowheads="1"/>
          </p:cNvSpPr>
          <p:nvPr/>
        </p:nvSpPr>
        <p:spPr bwMode="auto">
          <a:xfrm>
            <a:off x="171450" y="2395538"/>
            <a:ext cx="819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8" name="직사각형 66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9" name="TextBox 65"/>
          <p:cNvSpPr txBox="1">
            <a:spLocks noChangeArrowheads="1"/>
          </p:cNvSpPr>
          <p:nvPr/>
        </p:nvSpPr>
        <p:spPr bwMode="auto">
          <a:xfrm>
            <a:off x="3311525" y="2382838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0" name="직사각형 66"/>
          <p:cNvSpPr>
            <a:spLocks noChangeArrowheads="1"/>
          </p:cNvSpPr>
          <p:nvPr/>
        </p:nvSpPr>
        <p:spPr bwMode="auto">
          <a:xfrm>
            <a:off x="4210050" y="23828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52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62" name="Group 139"/>
          <p:cNvGraphicFramePr>
            <a:graphicFrameLocks noGrp="1"/>
          </p:cNvGraphicFramePr>
          <p:nvPr/>
        </p:nvGraphicFramePr>
        <p:xfrm>
          <a:off x="381000" y="4481513"/>
          <a:ext cx="8316913" cy="598487"/>
        </p:xfrm>
        <a:graphic>
          <a:graphicData uri="http://schemas.openxmlformats.org/drawingml/2006/table">
            <a:tbl>
              <a:tblPr/>
              <a:tblGrid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437170"/>
                <a:gridCol w="571589"/>
                <a:gridCol w="571589"/>
                <a:gridCol w="469839"/>
                <a:gridCol w="974931"/>
                <a:gridCol w="424471"/>
                <a:gridCol w="530589"/>
                <a:gridCol w="402206"/>
              </a:tblGrid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1857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1857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1858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858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1858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858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1859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59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1859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1859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860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1860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8" name="TextBox 65"/>
          <p:cNvSpPr txBox="1">
            <a:spLocks noChangeArrowheads="1"/>
          </p:cNvSpPr>
          <p:nvPr/>
        </p:nvSpPr>
        <p:spPr bwMode="auto">
          <a:xfrm>
            <a:off x="176213" y="2749550"/>
            <a:ext cx="842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8609" name="직사각형 66"/>
          <p:cNvSpPr>
            <a:spLocks noChangeArrowheads="1"/>
          </p:cNvSpPr>
          <p:nvPr/>
        </p:nvSpPr>
        <p:spPr bwMode="auto">
          <a:xfrm>
            <a:off x="1076325" y="27495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10" name="직사각형 51"/>
          <p:cNvSpPr>
            <a:spLocks noChangeArrowheads="1"/>
          </p:cNvSpPr>
          <p:nvPr/>
        </p:nvSpPr>
        <p:spPr bwMode="auto">
          <a:xfrm>
            <a:off x="846613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8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18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483" name="직사각형 51"/>
          <p:cNvSpPr>
            <a:spLocks noChangeArrowheads="1"/>
          </p:cNvSpPr>
          <p:nvPr/>
        </p:nvSpPr>
        <p:spPr bwMode="auto">
          <a:xfrm>
            <a:off x="6824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8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86" name="직사각형 51"/>
          <p:cNvSpPr>
            <a:spLocks noChangeArrowheads="1"/>
          </p:cNvSpPr>
          <p:nvPr/>
        </p:nvSpPr>
        <p:spPr bwMode="auto">
          <a:xfrm>
            <a:off x="7375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0487" name="직사각형 51"/>
          <p:cNvSpPr>
            <a:spLocks noChangeArrowheads="1"/>
          </p:cNvSpPr>
          <p:nvPr/>
        </p:nvSpPr>
        <p:spPr bwMode="auto">
          <a:xfrm>
            <a:off x="9026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3" name="Group 139"/>
          <p:cNvGraphicFramePr>
            <a:graphicFrameLocks noGrp="1"/>
          </p:cNvGraphicFramePr>
          <p:nvPr/>
        </p:nvGraphicFramePr>
        <p:xfrm>
          <a:off x="379413" y="3581400"/>
          <a:ext cx="9110662" cy="563563"/>
        </p:xfrm>
        <a:graphic>
          <a:graphicData uri="http://schemas.openxmlformats.org/drawingml/2006/table">
            <a:tbl>
              <a:tblPr/>
              <a:tblGrid>
                <a:gridCol w="227037"/>
                <a:gridCol w="314102"/>
                <a:gridCol w="530469"/>
                <a:gridCol w="875911"/>
                <a:gridCol w="875911"/>
                <a:gridCol w="719993"/>
                <a:gridCol w="505172"/>
                <a:gridCol w="1103913"/>
                <a:gridCol w="523505"/>
                <a:gridCol w="625766"/>
                <a:gridCol w="576064"/>
                <a:gridCol w="368685"/>
                <a:gridCol w="621377"/>
                <a:gridCol w="666122"/>
                <a:gridCol w="576632"/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fontAlgn="ctr" latinLnBrk="1" hangingPunct="1"/>
                      <a:r>
                        <a:rPr kumimoji="0" lang="en-US" altLang="ko-KR" sz="900" b="1" dirty="0" smtClean="0">
                          <a:latin typeface="맑은 고딕" panose="020B0503020000020004" pitchFamily="50" charset="-127"/>
                          <a:ea typeface="+mn-ea"/>
                        </a:rPr>
                        <a:t>1000001001</a:t>
                      </a:r>
                      <a:endParaRPr kumimoji="0" lang="ko-KR" altLang="en-US" sz="9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20536" name="직사각형 54"/>
          <p:cNvSpPr>
            <a:spLocks noChangeArrowheads="1"/>
          </p:cNvSpPr>
          <p:nvPr/>
        </p:nvSpPr>
        <p:spPr bwMode="auto">
          <a:xfrm>
            <a:off x="309563" y="3473450"/>
            <a:ext cx="9215437" cy="7477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7" name="TextBox 55"/>
          <p:cNvSpPr txBox="1">
            <a:spLocks noChangeArrowheads="1"/>
          </p:cNvSpPr>
          <p:nvPr/>
        </p:nvSpPr>
        <p:spPr bwMode="auto">
          <a:xfrm>
            <a:off x="381000" y="33464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538" name="직사각형 54"/>
          <p:cNvSpPr>
            <a:spLocks noChangeArrowheads="1"/>
          </p:cNvSpPr>
          <p:nvPr/>
        </p:nvSpPr>
        <p:spPr bwMode="auto">
          <a:xfrm>
            <a:off x="309563" y="4400550"/>
            <a:ext cx="61674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9" name="TextBox 55"/>
          <p:cNvSpPr txBox="1">
            <a:spLocks noChangeArrowheads="1"/>
          </p:cNvSpPr>
          <p:nvPr/>
        </p:nvSpPr>
        <p:spPr bwMode="auto">
          <a:xfrm>
            <a:off x="381000" y="42783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출고상차상세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9413" y="4567238"/>
          <a:ext cx="5953125" cy="663575"/>
        </p:xfrm>
        <a:graphic>
          <a:graphicData uri="http://schemas.openxmlformats.org/drawingml/2006/table">
            <a:tbl>
              <a:tblPr/>
              <a:tblGrid>
                <a:gridCol w="405655"/>
                <a:gridCol w="784677"/>
                <a:gridCol w="1056902"/>
                <a:gridCol w="528451"/>
                <a:gridCol w="704601"/>
                <a:gridCol w="440375"/>
                <a:gridCol w="704601"/>
                <a:gridCol w="442621"/>
                <a:gridCol w="442621"/>
                <a:gridCol w="442621"/>
              </a:tblGrid>
              <a:tr h="2338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194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34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2588" y="5414963"/>
          <a:ext cx="4306887" cy="642937"/>
        </p:xfrm>
        <a:graphic>
          <a:graphicData uri="http://schemas.openxmlformats.org/drawingml/2006/table">
            <a:tbl>
              <a:tblPr/>
              <a:tblGrid>
                <a:gridCol w="683632"/>
                <a:gridCol w="790435"/>
                <a:gridCol w="648072"/>
                <a:gridCol w="680756"/>
                <a:gridCol w="975427"/>
                <a:gridCol w="528566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2143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  <a:tr h="2143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97" name="직사각형 51"/>
          <p:cNvSpPr>
            <a:spLocks noChangeArrowheads="1"/>
          </p:cNvSpPr>
          <p:nvPr/>
        </p:nvSpPr>
        <p:spPr bwMode="auto">
          <a:xfrm>
            <a:off x="7926388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059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059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060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060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060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060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sp>
        <p:nvSpPr>
          <p:cNvPr id="2061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61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061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061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062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062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8" name="TextBox 65"/>
          <p:cNvSpPr txBox="1">
            <a:spLocks noChangeArrowheads="1"/>
          </p:cNvSpPr>
          <p:nvPr/>
        </p:nvSpPr>
        <p:spPr bwMode="auto">
          <a:xfrm>
            <a:off x="139700" y="2416175"/>
            <a:ext cx="1068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0629" name="직사각형 66"/>
          <p:cNvSpPr>
            <a:spLocks noChangeArrowheads="1"/>
          </p:cNvSpPr>
          <p:nvPr/>
        </p:nvSpPr>
        <p:spPr bwMode="auto">
          <a:xfrm>
            <a:off x="1065213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63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6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06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3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2" name="직사각형 51"/>
          <p:cNvSpPr>
            <a:spLocks noChangeArrowheads="1"/>
          </p:cNvSpPr>
          <p:nvPr/>
        </p:nvSpPr>
        <p:spPr bwMode="auto">
          <a:xfrm>
            <a:off x="8475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55" name="TextBox 65"/>
          <p:cNvSpPr txBox="1">
            <a:spLocks noChangeArrowheads="1"/>
          </p:cNvSpPr>
          <p:nvPr/>
        </p:nvSpPr>
        <p:spPr bwMode="auto">
          <a:xfrm>
            <a:off x="647700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출력종류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738822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smtClean="0">
                <a:latin typeface="+mn-ea"/>
                <a:ea typeface="+mn-ea"/>
              </a:rPr>
              <a:t>상차지시서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635" name="직사각형 33"/>
          <p:cNvSpPr>
            <a:spLocks noChangeArrowheads="1"/>
          </p:cNvSpPr>
          <p:nvPr/>
        </p:nvSpPr>
        <p:spPr bwMode="auto">
          <a:xfrm>
            <a:off x="824547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063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8" name="직사각형 54"/>
          <p:cNvSpPr>
            <a:spLocks noChangeArrowheads="1"/>
          </p:cNvSpPr>
          <p:nvPr/>
        </p:nvSpPr>
        <p:spPr bwMode="auto">
          <a:xfrm>
            <a:off x="6608763" y="4392613"/>
            <a:ext cx="29162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9" name="TextBox 55"/>
          <p:cNvSpPr txBox="1">
            <a:spLocks noChangeArrowheads="1"/>
          </p:cNvSpPr>
          <p:nvPr/>
        </p:nvSpPr>
        <p:spPr bwMode="auto">
          <a:xfrm>
            <a:off x="6691313" y="4310063"/>
            <a:ext cx="93027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691313" y="4557713"/>
          <a:ext cx="2122487" cy="642937"/>
        </p:xfrm>
        <a:graphic>
          <a:graphicData uri="http://schemas.openxmlformats.org/drawingml/2006/table">
            <a:tbl>
              <a:tblPr/>
              <a:tblGrid>
                <a:gridCol w="683744"/>
                <a:gridCol w="790565"/>
                <a:gridCol w="648178"/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19063</TotalTime>
  <Words>1999</Words>
  <Application>Microsoft Office PowerPoint</Application>
  <PresentationFormat>A4 용지(210x297mm)</PresentationFormat>
  <Paragraphs>1544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Optima</vt:lpstr>
      <vt:lpstr>굴림체</vt:lpstr>
      <vt:lpstr>Arial</vt:lpstr>
      <vt:lpstr>맑은 고딕</vt:lpstr>
      <vt:lpstr>굴림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vertexID</cp:lastModifiedBy>
  <cp:revision>1073</cp:revision>
  <dcterms:created xsi:type="dcterms:W3CDTF">2002-03-20T01:19:40Z</dcterms:created>
  <dcterms:modified xsi:type="dcterms:W3CDTF">2016-11-15T04:42:08Z</dcterms:modified>
</cp:coreProperties>
</file>