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81" r:id="rId2"/>
    <p:sldId id="280" r:id="rId3"/>
    <p:sldId id="308" r:id="rId4"/>
    <p:sldId id="303" r:id="rId5"/>
    <p:sldId id="279" r:id="rId6"/>
    <p:sldId id="282" r:id="rId7"/>
    <p:sldId id="309" r:id="rId8"/>
    <p:sldId id="283" r:id="rId9"/>
    <p:sldId id="284" r:id="rId10"/>
    <p:sldId id="287" r:id="rId11"/>
    <p:sldId id="286" r:id="rId12"/>
    <p:sldId id="288" r:id="rId13"/>
    <p:sldId id="289" r:id="rId14"/>
    <p:sldId id="290" r:id="rId15"/>
    <p:sldId id="291" r:id="rId16"/>
    <p:sldId id="300" r:id="rId17"/>
    <p:sldId id="292" r:id="rId18"/>
    <p:sldId id="294" r:id="rId19"/>
    <p:sldId id="293" r:id="rId20"/>
    <p:sldId id="302" r:id="rId21"/>
    <p:sldId id="295" r:id="rId22"/>
    <p:sldId id="296" r:id="rId23"/>
    <p:sldId id="297" r:id="rId24"/>
    <p:sldId id="305" r:id="rId25"/>
    <p:sldId id="306" r:id="rId26"/>
    <p:sldId id="307" r:id="rId27"/>
  </p:sldIdLst>
  <p:sldSz cx="9906000" cy="6858000" type="A4"/>
  <p:notesSz cx="9925050" cy="67929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Optima" pitchFamily="2" charset="2"/>
        <a:ea typeface="굴림체" panose="020B0609000101010101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 pos="6144">
          <p15:clr>
            <a:srgbClr val="A4A3A4"/>
          </p15:clr>
        </p15:guide>
        <p15:guide id="3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B2B2B2"/>
    <a:srgbClr val="E1D8D3"/>
    <a:srgbClr val="538ED5"/>
    <a:srgbClr val="D7DACC"/>
    <a:srgbClr val="EAEAEA"/>
    <a:srgbClr val="5E7586"/>
    <a:srgbClr val="CCE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3" autoAdjust="0"/>
    <p:restoredTop sz="90891" autoAdjust="0"/>
  </p:normalViewPr>
  <p:slideViewPr>
    <p:cSldViewPr>
      <p:cViewPr varScale="1">
        <p:scale>
          <a:sx n="100" d="100"/>
          <a:sy n="100" d="100"/>
        </p:scale>
        <p:origin x="1878" y="84"/>
      </p:cViewPr>
      <p:guideLst>
        <p:guide orient="horz" pos="4247"/>
        <p:guide pos="6144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34" d="100"/>
          <a:sy n="134" d="100"/>
        </p:scale>
        <p:origin x="1512" y="102"/>
      </p:cViewPr>
      <p:guideLst>
        <p:guide orient="horz" pos="2139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160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160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7C200B7-AF2C-4CB9-B550-9C7EB9EAF19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933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4200" y="509588"/>
            <a:ext cx="3678238" cy="2546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5800"/>
            <a:ext cx="79406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  <a:endParaRPr lang="en-US" altLang="ko-KR" noProof="0" dirty="0"/>
          </a:p>
          <a:p>
            <a:pPr lvl="4"/>
            <a:endParaRPr lang="ko-KR" altLang="en-US" noProof="0" dirty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160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5"/>
          </p:nvPr>
        </p:nvSpPr>
        <p:spPr>
          <a:xfrm>
            <a:off x="5621338" y="6451600"/>
            <a:ext cx="4302125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05C7832-D80B-4AF9-A40D-AD43E129F7E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733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790AD09-3161-4D3D-A9D5-7637FB15CDB8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Optima" pitchFamily="2" charset="2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601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EEE845E-F50C-4766-8B98-3DED416C7470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10</a:t>
            </a:fld>
            <a:endParaRPr lang="en-US" altLang="ko-KR">
              <a:latin typeface="Optima" pitchFamily="2" charset="2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40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0298FF5-75EE-4AF9-9BE7-289CAD2D5109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11</a:t>
            </a:fld>
            <a:endParaRPr lang="en-US" altLang="ko-KR">
              <a:latin typeface="Optima" pitchFamily="2" charset="2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dirty="0"/>
              <a:t>출력종류</a:t>
            </a:r>
            <a:r>
              <a:rPr lang="en-US" altLang="ko-KR" dirty="0"/>
              <a:t>:</a:t>
            </a:r>
            <a:r>
              <a:rPr lang="ko-KR" altLang="en-US" dirty="0"/>
              <a:t>거래명세서</a:t>
            </a:r>
            <a:r>
              <a:rPr lang="en-US" altLang="ko-KR" dirty="0"/>
              <a:t>, </a:t>
            </a:r>
            <a:r>
              <a:rPr lang="ko-KR" altLang="en-US" dirty="0"/>
              <a:t>출고시리얼리스트</a:t>
            </a:r>
          </a:p>
        </p:txBody>
      </p:sp>
    </p:spTree>
    <p:extLst>
      <p:ext uri="{BB962C8B-B14F-4D97-AF65-F5344CB8AC3E}">
        <p14:creationId xmlns:p14="http://schemas.microsoft.com/office/powerpoint/2010/main" val="2203926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5BB26C4-688A-4D75-A7D0-EE0E85B0B7E9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12</a:t>
            </a:fld>
            <a:endParaRPr lang="en-US" altLang="ko-KR">
              <a:latin typeface="Optima" pitchFamily="2" charset="2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/>
              <a:t>배송처별 소계</a:t>
            </a:r>
            <a:r>
              <a:rPr lang="en-US" altLang="ko-KR"/>
              <a:t>/</a:t>
            </a:r>
            <a:r>
              <a:rPr lang="ko-KR" altLang="en-US"/>
              <a:t>합계</a:t>
            </a:r>
          </a:p>
        </p:txBody>
      </p:sp>
    </p:spTree>
    <p:extLst>
      <p:ext uri="{BB962C8B-B14F-4D97-AF65-F5344CB8AC3E}">
        <p14:creationId xmlns:p14="http://schemas.microsoft.com/office/powerpoint/2010/main" val="1641379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6D92C7C-1FE8-4286-8C8F-3DCA562D311B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13</a:t>
            </a:fld>
            <a:endParaRPr lang="en-US" altLang="ko-KR">
              <a:latin typeface="Optima" pitchFamily="2" charset="2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/>
              <a:t>소계</a:t>
            </a:r>
            <a:r>
              <a:rPr lang="en-US" altLang="ko-KR"/>
              <a:t>/</a:t>
            </a:r>
            <a:r>
              <a:rPr lang="ko-KR" altLang="en-US"/>
              <a:t>합계</a:t>
            </a:r>
          </a:p>
        </p:txBody>
      </p:sp>
    </p:spTree>
    <p:extLst>
      <p:ext uri="{BB962C8B-B14F-4D97-AF65-F5344CB8AC3E}">
        <p14:creationId xmlns:p14="http://schemas.microsoft.com/office/powerpoint/2010/main" val="1020880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428C148-4CAD-4DBB-9880-09385AE956EA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14</a:t>
            </a:fld>
            <a:endParaRPr lang="en-US" altLang="ko-KR">
              <a:latin typeface="Optima" pitchFamily="2" charset="2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47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A6304CF-3E6A-4BD9-A3C8-53F83A435FB6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15</a:t>
            </a:fld>
            <a:endParaRPr lang="en-US" altLang="ko-KR">
              <a:latin typeface="Optima" pitchFamily="2" charset="2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96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362C2D6-E04E-4926-B243-40CCB4CD801A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16</a:t>
            </a:fld>
            <a:endParaRPr lang="en-US" altLang="ko-KR">
              <a:latin typeface="Optima" pitchFamily="2" charset="2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154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D53A13B-F1E1-42AD-A426-533589A390F3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17</a:t>
            </a:fld>
            <a:endParaRPr lang="en-US" altLang="ko-KR">
              <a:latin typeface="Optima" pitchFamily="2" charset="2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30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32154F9-627D-4876-8172-D287CBA648EE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18</a:t>
            </a:fld>
            <a:endParaRPr lang="en-US" altLang="ko-KR">
              <a:latin typeface="Optima" pitchFamily="2" charset="2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470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B33CD9C-F26C-4D73-BB55-331A1598710C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19</a:t>
            </a:fld>
            <a:endParaRPr lang="en-US" altLang="ko-KR">
              <a:latin typeface="Optima" pitchFamily="2" charset="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44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96705FF-2E64-467D-92A1-2521B5F279B1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2</a:t>
            </a:fld>
            <a:endParaRPr lang="en-US" altLang="ko-KR">
              <a:latin typeface="Optima" pitchFamily="2" charset="2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4459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E54E7E4-8E0F-4C0F-8112-44EC02020794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20</a:t>
            </a:fld>
            <a:endParaRPr lang="en-US" altLang="ko-KR">
              <a:latin typeface="Optima" pitchFamily="2" charset="2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8958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D9E2CF3-3272-4EEF-B5D0-A0C2B0C03E39}" type="slidenum">
              <a:rPr lang="en-US" altLang="ko-KR" smtClean="0"/>
              <a:pPr>
                <a:spcBef>
                  <a:spcPct val="0"/>
                </a:spcBef>
              </a:pPr>
              <a:t>21</a:t>
            </a:fld>
            <a:endParaRPr lang="en-US" altLang="ko-KR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07818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E26B501-A359-4E92-9167-7907DD18A2B0}" type="slidenum">
              <a:rPr lang="en-US" altLang="ko-KR" smtClean="0"/>
              <a:pPr>
                <a:spcBef>
                  <a:spcPct val="0"/>
                </a:spcBef>
              </a:pPr>
              <a:t>22</a:t>
            </a:fld>
            <a:endParaRPr lang="en-US" altLang="ko-KR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470232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8FCF319-5D93-4FA6-9678-691F54AC5A5F}" type="slidenum">
              <a:rPr lang="en-US" altLang="ko-KR" smtClean="0"/>
              <a:pPr>
                <a:spcBef>
                  <a:spcPct val="0"/>
                </a:spcBef>
              </a:pPr>
              <a:t>23</a:t>
            </a:fld>
            <a:endParaRPr lang="en-US" altLang="ko-K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323962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5622925" y="6451600"/>
            <a:ext cx="43005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0" hangingPunct="1">
              <a:spcBef>
                <a:spcPct val="0"/>
              </a:spcBef>
            </a:pPr>
            <a:fld id="{CFB48AD2-ECDA-4C9F-9404-B4AAEEB952F8}" type="slidenum">
              <a:rPr lang="en-US" altLang="ko-KR">
                <a:latin typeface="Optima" pitchFamily="2" charset="2"/>
                <a:ea typeface="굴림체" panose="020B0609000101010101" pitchFamily="49" charset="-127"/>
              </a:rPr>
              <a:pPr algn="r" eaLnBrk="1" latinLnBrk="0" hangingPunct="1">
                <a:spcBef>
                  <a:spcPct val="0"/>
                </a:spcBef>
              </a:pPr>
              <a:t>24</a:t>
            </a:fld>
            <a:endParaRPr lang="en-US" altLang="ko-KR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6746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 noChangeArrowheads="1"/>
          </p:cNvSpPr>
          <p:nvPr/>
        </p:nvSpPr>
        <p:spPr bwMode="auto">
          <a:xfrm>
            <a:off x="5622925" y="6451600"/>
            <a:ext cx="43005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0" hangingPunct="1">
              <a:spcBef>
                <a:spcPct val="0"/>
              </a:spcBef>
            </a:pPr>
            <a:fld id="{74921E30-A4E7-419A-B8E7-62BFB22D09C9}" type="slidenum">
              <a:rPr lang="en-US" altLang="ko-KR">
                <a:latin typeface="Optima" pitchFamily="2" charset="2"/>
                <a:ea typeface="굴림체" panose="020B0609000101010101" pitchFamily="49" charset="-127"/>
              </a:rPr>
              <a:pPr algn="r" eaLnBrk="1" latinLnBrk="0" hangingPunct="1">
                <a:spcBef>
                  <a:spcPct val="0"/>
                </a:spcBef>
              </a:pPr>
              <a:t>25</a:t>
            </a:fld>
            <a:endParaRPr lang="en-US" altLang="ko-KR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9091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 noChangeArrowheads="1"/>
          </p:cNvSpPr>
          <p:nvPr/>
        </p:nvSpPr>
        <p:spPr bwMode="auto">
          <a:xfrm>
            <a:off x="5622925" y="6451600"/>
            <a:ext cx="43005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0" hangingPunct="1">
              <a:spcBef>
                <a:spcPct val="0"/>
              </a:spcBef>
            </a:pPr>
            <a:fld id="{F1233182-903C-4D74-9875-F4F36D4BE08C}" type="slidenum">
              <a:rPr lang="en-US" altLang="ko-KR">
                <a:latin typeface="Optima" pitchFamily="2" charset="2"/>
                <a:ea typeface="굴림체" panose="020B0609000101010101" pitchFamily="49" charset="-127"/>
              </a:rPr>
              <a:pPr algn="r" eaLnBrk="1" latinLnBrk="0" hangingPunct="1">
                <a:spcBef>
                  <a:spcPct val="0"/>
                </a:spcBef>
              </a:pPr>
              <a:t>26</a:t>
            </a:fld>
            <a:endParaRPr lang="en-US" altLang="ko-KR">
              <a:latin typeface="Optima" pitchFamily="2" charset="2"/>
              <a:ea typeface="굴림체" panose="020B0609000101010101" pitchFamily="49" charset="-127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596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790AD09-3161-4D3D-A9D5-7637FB15CDB8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3</a:t>
            </a:fld>
            <a:endParaRPr lang="en-US" altLang="ko-KR">
              <a:latin typeface="Optima" pitchFamily="2" charset="2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918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96960A8-06E3-43BF-B8E0-19358497463D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4</a:t>
            </a:fld>
            <a:endParaRPr lang="en-US" altLang="ko-KR">
              <a:latin typeface="Optima" pitchFamily="2" charset="2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/>
              <a:t>기준조건 내용</a:t>
            </a:r>
            <a:r>
              <a:rPr lang="en-US" altLang="ko-KR"/>
              <a:t>(</a:t>
            </a:r>
            <a:r>
              <a:rPr lang="ko-KR" altLang="en-US"/>
              <a:t>고객사</a:t>
            </a:r>
            <a:r>
              <a:rPr lang="en-US" altLang="ko-KR"/>
              <a:t>, </a:t>
            </a:r>
            <a:r>
              <a:rPr lang="ko-KR" altLang="en-US"/>
              <a:t>출고예정일자</a:t>
            </a:r>
            <a:r>
              <a:rPr lang="en-US" altLang="ko-KR"/>
              <a:t>, </a:t>
            </a:r>
            <a:r>
              <a:rPr lang="ko-KR" altLang="en-US"/>
              <a:t>차량</a:t>
            </a:r>
            <a:r>
              <a:rPr lang="en-US" altLang="ko-KR"/>
              <a:t>, </a:t>
            </a:r>
            <a:r>
              <a:rPr lang="ko-KR" altLang="en-US"/>
              <a:t>배송차수</a:t>
            </a:r>
            <a:r>
              <a:rPr lang="en-US" altLang="ko-KR"/>
              <a:t>, </a:t>
            </a:r>
            <a:r>
              <a:rPr lang="ko-KR" altLang="en-US"/>
              <a:t>배송처</a:t>
            </a:r>
            <a:r>
              <a:rPr lang="en-US" altLang="ko-KR"/>
              <a:t>, </a:t>
            </a:r>
            <a:r>
              <a:rPr lang="ko-KR" altLang="en-US"/>
              <a:t>권역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75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7495C83-FED6-4B57-886F-DA408AE6695A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5</a:t>
            </a:fld>
            <a:endParaRPr lang="en-US" altLang="ko-KR">
              <a:latin typeface="Optima" pitchFamily="2" charset="2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dirty="0"/>
              <a:t>기준조건 내용</a:t>
            </a:r>
            <a:r>
              <a:rPr lang="en-US" altLang="ko-KR" dirty="0"/>
              <a:t>(</a:t>
            </a:r>
            <a:r>
              <a:rPr lang="ko-KR" altLang="en-US" dirty="0" err="1"/>
              <a:t>고객사</a:t>
            </a:r>
            <a:r>
              <a:rPr lang="en-US" altLang="ko-KR" dirty="0"/>
              <a:t>, </a:t>
            </a:r>
            <a:r>
              <a:rPr lang="ko-KR" altLang="en-US" dirty="0"/>
              <a:t>출고구분</a:t>
            </a:r>
            <a:r>
              <a:rPr lang="en-US" altLang="ko-KR" dirty="0"/>
              <a:t>, </a:t>
            </a:r>
            <a:r>
              <a:rPr lang="ko-KR" altLang="en-US" dirty="0"/>
              <a:t>출고예정일자</a:t>
            </a:r>
            <a:r>
              <a:rPr lang="en-US" altLang="ko-KR" dirty="0"/>
              <a:t>, </a:t>
            </a:r>
            <a:r>
              <a:rPr lang="ko-KR" altLang="en-US" dirty="0"/>
              <a:t>배송권역</a:t>
            </a:r>
            <a:r>
              <a:rPr lang="en-US" altLang="ko-KR" dirty="0"/>
              <a:t>, </a:t>
            </a:r>
            <a:r>
              <a:rPr lang="ko-KR" altLang="en-US" dirty="0"/>
              <a:t>차량번호</a:t>
            </a:r>
            <a:r>
              <a:rPr lang="en-US" altLang="ko-KR" dirty="0"/>
              <a:t>, </a:t>
            </a:r>
            <a:r>
              <a:rPr lang="ko-KR" altLang="en-US" dirty="0"/>
              <a:t>배송차수</a:t>
            </a:r>
            <a:r>
              <a:rPr lang="en-US" altLang="ko-KR" dirty="0"/>
              <a:t>, </a:t>
            </a:r>
            <a:r>
              <a:rPr lang="ko-KR" altLang="en-US" dirty="0" err="1"/>
              <a:t>배송처</a:t>
            </a:r>
            <a:r>
              <a:rPr lang="en-US" altLang="ko-KR" dirty="0"/>
              <a:t>, </a:t>
            </a:r>
            <a:r>
              <a:rPr lang="ko-KR" altLang="en-US" dirty="0"/>
              <a:t>출고번호</a:t>
            </a:r>
            <a:r>
              <a:rPr lang="en-US" altLang="ko-KR" dirty="0"/>
              <a:t>, </a:t>
            </a:r>
            <a:r>
              <a:rPr lang="ko-KR" altLang="en-US" dirty="0"/>
              <a:t>주문번호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391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342568-5716-48F8-8DFE-FF2DA897E1BB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6</a:t>
            </a:fld>
            <a:endParaRPr lang="en-US" altLang="ko-KR">
              <a:latin typeface="Optima" pitchFamily="2" charset="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836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9342568-5716-48F8-8DFE-FF2DA897E1BB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7</a:t>
            </a:fld>
            <a:endParaRPr lang="en-US" altLang="ko-KR">
              <a:latin typeface="Optima" pitchFamily="2" charset="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72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D5F057E-CD9E-4D61-AC15-22F90F2BED6E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8</a:t>
            </a:fld>
            <a:endParaRPr lang="en-US" altLang="ko-KR">
              <a:latin typeface="Optima" pitchFamily="2" charset="2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503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1600"/>
            <a:ext cx="4300538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F6B252B-E13B-4409-9BE5-59DF4B676AF3}" type="slidenum">
              <a:rPr lang="en-US" altLang="ko-KR" smtClean="0">
                <a:latin typeface="Optima" pitchFamily="2" charset="2"/>
              </a:rPr>
              <a:pPr>
                <a:spcBef>
                  <a:spcPct val="0"/>
                </a:spcBef>
              </a:pPr>
              <a:t>9</a:t>
            </a:fld>
            <a:endParaRPr lang="en-US" altLang="ko-KR">
              <a:latin typeface="Optima" pitchFamily="2" charset="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25800"/>
            <a:ext cx="7943850" cy="3057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25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43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9"/>
          <p:cNvSpPr>
            <a:spLocks noChangeShapeType="1"/>
          </p:cNvSpPr>
          <p:nvPr userDrawn="1"/>
        </p:nvSpPr>
        <p:spPr bwMode="auto">
          <a:xfrm>
            <a:off x="220663" y="6524625"/>
            <a:ext cx="9432925" cy="0"/>
          </a:xfrm>
          <a:prstGeom prst="line">
            <a:avLst/>
          </a:prstGeom>
          <a:noFill/>
          <a:ln w="22225">
            <a:solidFill>
              <a:srgbClr val="7A6F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4529" name="Group 193"/>
          <p:cNvGraphicFramePr>
            <a:graphicFrameLocks noGrp="1"/>
          </p:cNvGraphicFramePr>
          <p:nvPr/>
        </p:nvGraphicFramePr>
        <p:xfrm>
          <a:off x="203200" y="260350"/>
          <a:ext cx="9474200" cy="692154"/>
        </p:xfrm>
        <a:graphic>
          <a:graphicData uri="http://schemas.openxmlformats.org/drawingml/2006/table">
            <a:tbl>
              <a:tblPr/>
              <a:tblGrid>
                <a:gridCol w="1030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097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프로젝트명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창고관리시스템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(WMS)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구축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프로젝트 공정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문서명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+mn-ea"/>
                          <a:ea typeface="+mn-ea"/>
                        </a:rPr>
                        <a:t>페이지</a:t>
                      </a: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79" marB="46779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59" name="Text Box 162"/>
          <p:cNvSpPr txBox="1">
            <a:spLocks noChangeArrowheads="1"/>
          </p:cNvSpPr>
          <p:nvPr userDrawn="1"/>
        </p:nvSpPr>
        <p:spPr bwMode="auto">
          <a:xfrm>
            <a:off x="6865938" y="261938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ko-KR" altLang="ko-KR" sz="900" b="1">
              <a:solidFill>
                <a:srgbClr val="777777"/>
              </a:solidFill>
              <a:latin typeface="+mn-ea"/>
              <a:ea typeface="+mn-ea"/>
            </a:endParaRPr>
          </a:p>
        </p:txBody>
      </p:sp>
      <p:sp>
        <p:nvSpPr>
          <p:cNvPr id="1061" name="Text Box 165"/>
          <p:cNvSpPr txBox="1">
            <a:spLocks noChangeArrowheads="1"/>
          </p:cNvSpPr>
          <p:nvPr userDrawn="1"/>
        </p:nvSpPr>
        <p:spPr bwMode="auto">
          <a:xfrm>
            <a:off x="1219200" y="476250"/>
            <a:ext cx="49577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D3000_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설계단계</a:t>
            </a:r>
          </a:p>
        </p:txBody>
      </p:sp>
      <p:sp>
        <p:nvSpPr>
          <p:cNvPr id="1062" name="Text Box 166"/>
          <p:cNvSpPr txBox="1">
            <a:spLocks noChangeArrowheads="1"/>
          </p:cNvSpPr>
          <p:nvPr userDrawn="1"/>
        </p:nvSpPr>
        <p:spPr bwMode="auto">
          <a:xfrm>
            <a:off x="1219200" y="711200"/>
            <a:ext cx="49482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 algn="ctr" latinLnBrk="1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D3220_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화면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UI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설계서</a:t>
            </a:r>
          </a:p>
        </p:txBody>
      </p:sp>
      <p:graphicFrame>
        <p:nvGraphicFramePr>
          <p:cNvPr id="10" name="Group 13"/>
          <p:cNvGraphicFramePr>
            <a:graphicFrameLocks noGrp="1"/>
          </p:cNvGraphicFramePr>
          <p:nvPr/>
        </p:nvGraphicFramePr>
        <p:xfrm>
          <a:off x="200025" y="981075"/>
          <a:ext cx="9463088" cy="5472113"/>
        </p:xfrm>
        <a:graphic>
          <a:graphicData uri="http://schemas.openxmlformats.org/drawingml/2006/table">
            <a:tbl>
              <a:tblPr/>
              <a:tblGrid>
                <a:gridCol w="9463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  면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 userDrawn="1"/>
        </p:nvSpPr>
        <p:spPr>
          <a:xfrm>
            <a:off x="7024688" y="723900"/>
            <a:ext cx="1143000" cy="2301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fld id="{76BDACEE-C42F-495C-85B3-9F4C9E9CD526}" type="slidenum">
              <a:rPr lang="ko-KR" altLang="en-US" sz="900" b="1" smtClean="0">
                <a:solidFill>
                  <a:srgbClr val="7F7F7F"/>
                </a:solidFill>
                <a:latin typeface="+mn-ea"/>
                <a:ea typeface="+mn-ea"/>
              </a:rPr>
              <a:pPr algn="ctr" eaLnBrk="1" latinLnBrk="1" hangingPunct="1">
                <a:defRPr/>
              </a:pPr>
              <a:t>‹#›</a:t>
            </a:fld>
            <a:endParaRPr lang="ko-KR" altLang="en-US" sz="900" b="1">
              <a:solidFill>
                <a:srgbClr val="7F7F7F"/>
              </a:solidFill>
              <a:latin typeface="+mn-ea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694" y="6578811"/>
            <a:ext cx="816894" cy="196532"/>
          </a:xfrm>
          <a:prstGeom prst="rect">
            <a:avLst/>
          </a:prstGeom>
        </p:spPr>
      </p:pic>
      <p:pic>
        <p:nvPicPr>
          <p:cNvPr id="1072" name="그림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439738"/>
            <a:ext cx="1327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출고예정등록</a:t>
            </a:r>
          </a:p>
        </p:txBody>
      </p:sp>
      <p:graphicFrame>
        <p:nvGraphicFramePr>
          <p:cNvPr id="2187" name="Group 139"/>
          <p:cNvGraphicFramePr>
            <a:graphicFrameLocks noGrp="1"/>
          </p:cNvGraphicFramePr>
          <p:nvPr/>
        </p:nvGraphicFramePr>
        <p:xfrm>
          <a:off x="379413" y="3009900"/>
          <a:ext cx="9110663" cy="563888"/>
        </p:xfrm>
        <a:graphic>
          <a:graphicData uri="http://schemas.openxmlformats.org/drawingml/2006/table">
            <a:tbl>
              <a:tblPr/>
              <a:tblGrid>
                <a:gridCol w="196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8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24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270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31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31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78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78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출고예정일자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47" name="직사각형 54"/>
          <p:cNvSpPr>
            <a:spLocks noChangeArrowheads="1"/>
          </p:cNvSpPr>
          <p:nvPr/>
        </p:nvSpPr>
        <p:spPr bwMode="auto">
          <a:xfrm>
            <a:off x="309563" y="2901950"/>
            <a:ext cx="9215437" cy="1654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48" name="TextBox 55"/>
          <p:cNvSpPr txBox="1">
            <a:spLocks noChangeArrowheads="1"/>
          </p:cNvSpPr>
          <p:nvPr/>
        </p:nvSpPr>
        <p:spPr bwMode="auto">
          <a:xfrm>
            <a:off x="381000" y="2774950"/>
            <a:ext cx="92868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</a:t>
            </a:r>
          </a:p>
        </p:txBody>
      </p:sp>
      <p:sp>
        <p:nvSpPr>
          <p:cNvPr id="4149" name="직사각형 51"/>
          <p:cNvSpPr>
            <a:spLocks noChangeArrowheads="1"/>
          </p:cNvSpPr>
          <p:nvPr/>
        </p:nvSpPr>
        <p:spPr bwMode="auto">
          <a:xfrm>
            <a:off x="8488363" y="263683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4150" name="직사각형 51"/>
          <p:cNvSpPr>
            <a:spLocks noChangeArrowheads="1"/>
          </p:cNvSpPr>
          <p:nvPr/>
        </p:nvSpPr>
        <p:spPr bwMode="auto">
          <a:xfrm>
            <a:off x="7397750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415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415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4153" name="직사각형 51"/>
          <p:cNvSpPr>
            <a:spLocks noChangeArrowheads="1"/>
          </p:cNvSpPr>
          <p:nvPr/>
        </p:nvSpPr>
        <p:spPr bwMode="auto">
          <a:xfrm>
            <a:off x="7943850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4154" name="직사각형 51"/>
          <p:cNvSpPr>
            <a:spLocks noChangeArrowheads="1"/>
          </p:cNvSpPr>
          <p:nvPr/>
        </p:nvSpPr>
        <p:spPr bwMode="auto">
          <a:xfrm>
            <a:off x="9026525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4155" name="직사각형 54"/>
          <p:cNvSpPr>
            <a:spLocks noChangeArrowheads="1"/>
          </p:cNvSpPr>
          <p:nvPr/>
        </p:nvSpPr>
        <p:spPr bwMode="auto">
          <a:xfrm>
            <a:off x="309563" y="4672013"/>
            <a:ext cx="9215437" cy="17097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56" name="TextBox 55"/>
          <p:cNvSpPr txBox="1">
            <a:spLocks noChangeArrowheads="1"/>
          </p:cNvSpPr>
          <p:nvPr/>
        </p:nvSpPr>
        <p:spPr bwMode="auto">
          <a:xfrm>
            <a:off x="381000" y="4565650"/>
            <a:ext cx="92868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출고예정상세</a:t>
            </a:r>
          </a:p>
        </p:txBody>
      </p:sp>
      <p:graphicFrame>
        <p:nvGraphicFramePr>
          <p:cNvPr id="51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798560"/>
              </p:ext>
            </p:extLst>
          </p:nvPr>
        </p:nvGraphicFramePr>
        <p:xfrm>
          <a:off x="379413" y="4838700"/>
          <a:ext cx="9037637" cy="503270"/>
        </p:xfrm>
        <a:graphic>
          <a:graphicData uri="http://schemas.openxmlformats.org/drawingml/2006/table">
            <a:tbl>
              <a:tblPr/>
              <a:tblGrid>
                <a:gridCol w="253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9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5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1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0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0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7439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4476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출고예정수량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예정중량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7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20*3*4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95" name="TextBox 65"/>
          <p:cNvSpPr txBox="1">
            <a:spLocks noChangeArrowheads="1"/>
          </p:cNvSpPr>
          <p:nvPr/>
        </p:nvSpPr>
        <p:spPr bwMode="auto">
          <a:xfrm>
            <a:off x="203200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4196" name="직사각형 66"/>
          <p:cNvSpPr>
            <a:spLocks noChangeArrowheads="1"/>
          </p:cNvSpPr>
          <p:nvPr/>
        </p:nvSpPr>
        <p:spPr bwMode="auto">
          <a:xfrm>
            <a:off x="107315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4197" name="TextBox 65"/>
          <p:cNvSpPr txBox="1">
            <a:spLocks noChangeArrowheads="1"/>
          </p:cNvSpPr>
          <p:nvPr/>
        </p:nvSpPr>
        <p:spPr bwMode="auto">
          <a:xfrm>
            <a:off x="326548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4198" name="직사각형 66"/>
          <p:cNvSpPr>
            <a:spLocks noChangeArrowheads="1"/>
          </p:cNvSpPr>
          <p:nvPr/>
        </p:nvSpPr>
        <p:spPr bwMode="auto">
          <a:xfrm>
            <a:off x="419100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99" name="TextBox 65"/>
          <p:cNvSpPr txBox="1">
            <a:spLocks noChangeArrowheads="1"/>
          </p:cNvSpPr>
          <p:nvPr/>
        </p:nvSpPr>
        <p:spPr bwMode="auto">
          <a:xfrm>
            <a:off x="3265488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출고예정일자</a:t>
            </a:r>
          </a:p>
        </p:txBody>
      </p:sp>
      <p:sp>
        <p:nvSpPr>
          <p:cNvPr id="4200" name="직사각형 66"/>
          <p:cNvSpPr>
            <a:spLocks noChangeArrowheads="1"/>
          </p:cNvSpPr>
          <p:nvPr/>
        </p:nvSpPr>
        <p:spPr bwMode="auto">
          <a:xfrm>
            <a:off x="4181475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1" name="직사각형 66"/>
          <p:cNvSpPr>
            <a:spLocks noChangeArrowheads="1"/>
          </p:cNvSpPr>
          <p:nvPr/>
        </p:nvSpPr>
        <p:spPr bwMode="auto">
          <a:xfrm>
            <a:off x="5408613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2" name="직사각형 48"/>
          <p:cNvSpPr>
            <a:spLocks noChangeArrowheads="1"/>
          </p:cNvSpPr>
          <p:nvPr/>
        </p:nvSpPr>
        <p:spPr bwMode="auto">
          <a:xfrm>
            <a:off x="5048250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3" name="직사각형 48"/>
          <p:cNvSpPr>
            <a:spLocks noChangeArrowheads="1"/>
          </p:cNvSpPr>
          <p:nvPr/>
        </p:nvSpPr>
        <p:spPr bwMode="auto">
          <a:xfrm>
            <a:off x="6265863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4" name="TextBox 65"/>
          <p:cNvSpPr txBox="1">
            <a:spLocks noChangeArrowheads="1"/>
          </p:cNvSpPr>
          <p:nvPr/>
        </p:nvSpPr>
        <p:spPr bwMode="auto">
          <a:xfrm>
            <a:off x="5180013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5" name="TextBox 65"/>
          <p:cNvSpPr txBox="1">
            <a:spLocks noChangeArrowheads="1"/>
          </p:cNvSpPr>
          <p:nvPr/>
        </p:nvSpPr>
        <p:spPr bwMode="auto">
          <a:xfrm>
            <a:off x="203200" y="20462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4206" name="직사각형 66"/>
          <p:cNvSpPr>
            <a:spLocks noChangeArrowheads="1"/>
          </p:cNvSpPr>
          <p:nvPr/>
        </p:nvSpPr>
        <p:spPr bwMode="auto">
          <a:xfrm>
            <a:off x="1057275" y="20462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</a:t>
            </a:r>
          </a:p>
        </p:txBody>
      </p:sp>
      <p:sp>
        <p:nvSpPr>
          <p:cNvPr id="4207" name="TextBox 65"/>
          <p:cNvSpPr txBox="1">
            <a:spLocks noChangeArrowheads="1"/>
          </p:cNvSpPr>
          <p:nvPr/>
        </p:nvSpPr>
        <p:spPr bwMode="auto">
          <a:xfrm>
            <a:off x="203200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4208" name="직사각형 66"/>
          <p:cNvSpPr>
            <a:spLocks noChangeArrowheads="1"/>
          </p:cNvSpPr>
          <p:nvPr/>
        </p:nvSpPr>
        <p:spPr bwMode="auto">
          <a:xfrm>
            <a:off x="10731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9" name="직사각형 48"/>
          <p:cNvSpPr>
            <a:spLocks noChangeArrowheads="1"/>
          </p:cNvSpPr>
          <p:nvPr/>
        </p:nvSpPr>
        <p:spPr bwMode="auto">
          <a:xfrm>
            <a:off x="195738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40" name="직사각형 66"/>
          <p:cNvSpPr>
            <a:spLocks noChangeArrowheads="1"/>
          </p:cNvSpPr>
          <p:nvPr/>
        </p:nvSpPr>
        <p:spPr bwMode="auto">
          <a:xfrm>
            <a:off x="2178050" y="133350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4211" name="TextBox 65"/>
          <p:cNvSpPr txBox="1">
            <a:spLocks noChangeArrowheads="1"/>
          </p:cNvSpPr>
          <p:nvPr/>
        </p:nvSpPr>
        <p:spPr bwMode="auto">
          <a:xfrm>
            <a:off x="645953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</a:p>
        </p:txBody>
      </p:sp>
      <p:sp>
        <p:nvSpPr>
          <p:cNvPr id="4212" name="직사각형 66"/>
          <p:cNvSpPr>
            <a:spLocks noChangeArrowheads="1"/>
          </p:cNvSpPr>
          <p:nvPr/>
        </p:nvSpPr>
        <p:spPr bwMode="auto">
          <a:xfrm>
            <a:off x="7364413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13" name="TextBox 65"/>
          <p:cNvSpPr txBox="1">
            <a:spLocks noChangeArrowheads="1"/>
          </p:cNvSpPr>
          <p:nvPr/>
        </p:nvSpPr>
        <p:spPr bwMode="auto">
          <a:xfrm>
            <a:off x="6459538" y="1333500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4214" name="직사각형 66"/>
          <p:cNvSpPr>
            <a:spLocks noChangeArrowheads="1"/>
          </p:cNvSpPr>
          <p:nvPr/>
        </p:nvSpPr>
        <p:spPr bwMode="auto">
          <a:xfrm>
            <a:off x="73469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1000001001</a:t>
            </a:r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15" name="직사각형 48"/>
          <p:cNvSpPr>
            <a:spLocks noChangeArrowheads="1"/>
          </p:cNvSpPr>
          <p:nvPr/>
        </p:nvSpPr>
        <p:spPr bwMode="auto">
          <a:xfrm>
            <a:off x="8412163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66"/>
          <p:cNvSpPr>
            <a:spLocks noChangeArrowheads="1"/>
          </p:cNvSpPr>
          <p:nvPr/>
        </p:nvSpPr>
        <p:spPr bwMode="auto">
          <a:xfrm>
            <a:off x="8609013" y="169227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4217" name="직사각형 33"/>
          <p:cNvSpPr>
            <a:spLocks noChangeArrowheads="1"/>
          </p:cNvSpPr>
          <p:nvPr/>
        </p:nvSpPr>
        <p:spPr bwMode="auto">
          <a:xfrm>
            <a:off x="1931988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218" name="직사각형 33"/>
          <p:cNvSpPr>
            <a:spLocks noChangeArrowheads="1"/>
          </p:cNvSpPr>
          <p:nvPr/>
        </p:nvSpPr>
        <p:spPr bwMode="auto">
          <a:xfrm>
            <a:off x="1917700" y="20462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4219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4260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4261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20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847232"/>
              </p:ext>
            </p:extLst>
          </p:nvPr>
        </p:nvGraphicFramePr>
        <p:xfrm>
          <a:off x="387350" y="5445125"/>
          <a:ext cx="9036054" cy="466725"/>
        </p:xfrm>
        <a:graphic>
          <a:graphicData uri="http://schemas.openxmlformats.org/drawingml/2006/table">
            <a:tbl>
              <a:tblPr/>
              <a:tblGrid>
                <a:gridCol w="1004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70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유통일자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진행상태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2016.10.25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2016.12.31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출고예정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52" name="TextBox 65"/>
          <p:cNvSpPr txBox="1">
            <a:spLocks noChangeArrowheads="1"/>
          </p:cNvSpPr>
          <p:nvPr/>
        </p:nvSpPr>
        <p:spPr bwMode="auto">
          <a:xfrm>
            <a:off x="3265488" y="2044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4253" name="직사각형 66"/>
          <p:cNvSpPr>
            <a:spLocks noChangeArrowheads="1"/>
          </p:cNvSpPr>
          <p:nvPr/>
        </p:nvSpPr>
        <p:spPr bwMode="auto">
          <a:xfrm>
            <a:off x="4191000" y="2044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54" name="TextBox 65"/>
          <p:cNvSpPr txBox="1">
            <a:spLocks noChangeArrowheads="1"/>
          </p:cNvSpPr>
          <p:nvPr/>
        </p:nvSpPr>
        <p:spPr bwMode="auto">
          <a:xfrm>
            <a:off x="6477000" y="204311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4255" name="직사각형 66"/>
          <p:cNvSpPr>
            <a:spLocks noChangeArrowheads="1"/>
          </p:cNvSpPr>
          <p:nvPr/>
        </p:nvSpPr>
        <p:spPr bwMode="auto">
          <a:xfrm>
            <a:off x="7381875" y="204311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56" name="직사각형 48"/>
          <p:cNvSpPr>
            <a:spLocks noChangeArrowheads="1"/>
          </p:cNvSpPr>
          <p:nvPr/>
        </p:nvSpPr>
        <p:spPr bwMode="auto">
          <a:xfrm>
            <a:off x="8429625" y="20431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66"/>
          <p:cNvSpPr>
            <a:spLocks noChangeArrowheads="1"/>
          </p:cNvSpPr>
          <p:nvPr/>
        </p:nvSpPr>
        <p:spPr bwMode="auto">
          <a:xfrm>
            <a:off x="8626475" y="2043113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4258" name="TextBox 65"/>
          <p:cNvSpPr txBox="1">
            <a:spLocks noChangeArrowheads="1"/>
          </p:cNvSpPr>
          <p:nvPr/>
        </p:nvSpPr>
        <p:spPr bwMode="auto">
          <a:xfrm>
            <a:off x="5273675" y="1685925"/>
            <a:ext cx="649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</a:p>
        </p:txBody>
      </p:sp>
      <p:sp>
        <p:nvSpPr>
          <p:cNvPr id="4259" name="직사각형 66"/>
          <p:cNvSpPr>
            <a:spLocks noChangeArrowheads="1"/>
          </p:cNvSpPr>
          <p:nvPr/>
        </p:nvSpPr>
        <p:spPr bwMode="auto">
          <a:xfrm>
            <a:off x="5922963" y="1693863"/>
            <a:ext cx="48895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출고상차</a:t>
            </a:r>
          </a:p>
        </p:txBody>
      </p:sp>
      <p:sp>
        <p:nvSpPr>
          <p:cNvPr id="20483" name="직사각형 51"/>
          <p:cNvSpPr>
            <a:spLocks noChangeArrowheads="1"/>
          </p:cNvSpPr>
          <p:nvPr/>
        </p:nvSpPr>
        <p:spPr bwMode="auto">
          <a:xfrm>
            <a:off x="6824663" y="323056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20484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20485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20486" name="직사각형 51"/>
          <p:cNvSpPr>
            <a:spLocks noChangeArrowheads="1"/>
          </p:cNvSpPr>
          <p:nvPr/>
        </p:nvSpPr>
        <p:spPr bwMode="auto">
          <a:xfrm>
            <a:off x="7375525" y="323056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</a:p>
        </p:txBody>
      </p:sp>
      <p:sp>
        <p:nvSpPr>
          <p:cNvPr id="20487" name="직사각형 51"/>
          <p:cNvSpPr>
            <a:spLocks noChangeArrowheads="1"/>
          </p:cNvSpPr>
          <p:nvPr/>
        </p:nvSpPr>
        <p:spPr bwMode="auto">
          <a:xfrm>
            <a:off x="9026525" y="323056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graphicFrame>
        <p:nvGraphicFramePr>
          <p:cNvPr id="33" name="Group 139"/>
          <p:cNvGraphicFramePr>
            <a:graphicFrameLocks noGrp="1"/>
          </p:cNvGraphicFramePr>
          <p:nvPr/>
        </p:nvGraphicFramePr>
        <p:xfrm>
          <a:off x="379413" y="3581400"/>
          <a:ext cx="9110659" cy="563906"/>
        </p:xfrm>
        <a:graphic>
          <a:graphicData uri="http://schemas.openxmlformats.org/drawingml/2006/table">
            <a:tbl>
              <a:tblPr/>
              <a:tblGrid>
                <a:gridCol w="227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51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39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35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57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6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137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661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766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출고일자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웨이브번호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1" fontAlgn="ctr" latinLnBrk="1" hangingPunct="1"/>
                      <a:r>
                        <a:rPr kumimoji="0" lang="en-US" altLang="ko-KR" sz="900" b="1" dirty="0">
                          <a:latin typeface="맑은 고딕" panose="020B0503020000020004" pitchFamily="50" charset="-127"/>
                          <a:ea typeface="+mn-ea"/>
                        </a:rPr>
                        <a:t>1000001001</a:t>
                      </a:r>
                      <a:endParaRPr kumimoji="0" lang="ko-KR" altLang="en-US" sz="900" b="1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출고피킹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3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536" name="직사각형 54"/>
          <p:cNvSpPr>
            <a:spLocks noChangeArrowheads="1"/>
          </p:cNvSpPr>
          <p:nvPr/>
        </p:nvSpPr>
        <p:spPr bwMode="auto">
          <a:xfrm>
            <a:off x="309563" y="3473450"/>
            <a:ext cx="9215437" cy="7477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37" name="TextBox 55"/>
          <p:cNvSpPr txBox="1">
            <a:spLocks noChangeArrowheads="1"/>
          </p:cNvSpPr>
          <p:nvPr/>
        </p:nvSpPr>
        <p:spPr bwMode="auto">
          <a:xfrm>
            <a:off x="381000" y="3346450"/>
            <a:ext cx="92868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출고상차</a:t>
            </a:r>
          </a:p>
        </p:txBody>
      </p:sp>
      <p:sp>
        <p:nvSpPr>
          <p:cNvPr id="20538" name="직사각형 54"/>
          <p:cNvSpPr>
            <a:spLocks noChangeArrowheads="1"/>
          </p:cNvSpPr>
          <p:nvPr/>
        </p:nvSpPr>
        <p:spPr bwMode="auto">
          <a:xfrm>
            <a:off x="309563" y="4400550"/>
            <a:ext cx="6167437" cy="17653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39" name="TextBox 55"/>
          <p:cNvSpPr txBox="1">
            <a:spLocks noChangeArrowheads="1"/>
          </p:cNvSpPr>
          <p:nvPr/>
        </p:nvSpPr>
        <p:spPr bwMode="auto">
          <a:xfrm>
            <a:off x="381000" y="4278313"/>
            <a:ext cx="928688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출고상차상세</a:t>
            </a:r>
          </a:p>
        </p:txBody>
      </p:sp>
      <p:graphicFrame>
        <p:nvGraphicFramePr>
          <p:cNvPr id="38" name="Group 139"/>
          <p:cNvGraphicFramePr>
            <a:graphicFrameLocks noGrp="1"/>
          </p:cNvGraphicFramePr>
          <p:nvPr/>
        </p:nvGraphicFramePr>
        <p:xfrm>
          <a:off x="379413" y="4567238"/>
          <a:ext cx="5953125" cy="663574"/>
        </p:xfrm>
        <a:graphic>
          <a:graphicData uri="http://schemas.openxmlformats.org/drawingml/2006/table">
            <a:tbl>
              <a:tblPr/>
              <a:tblGrid>
                <a:gridCol w="405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6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26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26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26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383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피킹수량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8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20*4*3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131784"/>
              </p:ext>
            </p:extLst>
          </p:nvPr>
        </p:nvGraphicFramePr>
        <p:xfrm>
          <a:off x="382588" y="5414963"/>
          <a:ext cx="2868381" cy="642936"/>
        </p:xfrm>
        <a:graphic>
          <a:graphicData uri="http://schemas.openxmlformats.org/drawingml/2006/table">
            <a:tbl>
              <a:tblPr/>
              <a:tblGrid>
                <a:gridCol w="683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예정중량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웨이브번호</a:t>
                      </a: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출고피킹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597" name="직사각형 51"/>
          <p:cNvSpPr>
            <a:spLocks noChangeArrowheads="1"/>
          </p:cNvSpPr>
          <p:nvPr/>
        </p:nvSpPr>
        <p:spPr bwMode="auto">
          <a:xfrm>
            <a:off x="7926388" y="323056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20598" name="TextBox 65"/>
          <p:cNvSpPr txBox="1">
            <a:spLocks noChangeArrowheads="1"/>
          </p:cNvSpPr>
          <p:nvPr/>
        </p:nvSpPr>
        <p:spPr bwMode="auto">
          <a:xfrm>
            <a:off x="203200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20599" name="직사각형 66"/>
          <p:cNvSpPr>
            <a:spLocks noChangeArrowheads="1"/>
          </p:cNvSpPr>
          <p:nvPr/>
        </p:nvSpPr>
        <p:spPr bwMode="auto">
          <a:xfrm>
            <a:off x="107315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20600" name="TextBox 65"/>
          <p:cNvSpPr txBox="1">
            <a:spLocks noChangeArrowheads="1"/>
          </p:cNvSpPr>
          <p:nvPr/>
        </p:nvSpPr>
        <p:spPr bwMode="auto">
          <a:xfrm>
            <a:off x="326548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20601" name="직사각형 66"/>
          <p:cNvSpPr>
            <a:spLocks noChangeArrowheads="1"/>
          </p:cNvSpPr>
          <p:nvPr/>
        </p:nvSpPr>
        <p:spPr bwMode="auto">
          <a:xfrm>
            <a:off x="419100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02" name="TextBox 65"/>
          <p:cNvSpPr txBox="1">
            <a:spLocks noChangeArrowheads="1"/>
          </p:cNvSpPr>
          <p:nvPr/>
        </p:nvSpPr>
        <p:spPr bwMode="auto">
          <a:xfrm>
            <a:off x="3265488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출고일자</a:t>
            </a:r>
          </a:p>
        </p:txBody>
      </p:sp>
      <p:sp>
        <p:nvSpPr>
          <p:cNvPr id="20603" name="직사각형 66"/>
          <p:cNvSpPr>
            <a:spLocks noChangeArrowheads="1"/>
          </p:cNvSpPr>
          <p:nvPr/>
        </p:nvSpPr>
        <p:spPr bwMode="auto">
          <a:xfrm>
            <a:off x="4181475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04" name="직사각형 66"/>
          <p:cNvSpPr>
            <a:spLocks noChangeArrowheads="1"/>
          </p:cNvSpPr>
          <p:nvPr/>
        </p:nvSpPr>
        <p:spPr bwMode="auto">
          <a:xfrm>
            <a:off x="5408613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05" name="직사각형 48"/>
          <p:cNvSpPr>
            <a:spLocks noChangeArrowheads="1"/>
          </p:cNvSpPr>
          <p:nvPr/>
        </p:nvSpPr>
        <p:spPr bwMode="auto">
          <a:xfrm>
            <a:off x="5048250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06" name="직사각형 48"/>
          <p:cNvSpPr>
            <a:spLocks noChangeArrowheads="1"/>
          </p:cNvSpPr>
          <p:nvPr/>
        </p:nvSpPr>
        <p:spPr bwMode="auto">
          <a:xfrm>
            <a:off x="6265863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07" name="TextBox 65"/>
          <p:cNvSpPr txBox="1">
            <a:spLocks noChangeArrowheads="1"/>
          </p:cNvSpPr>
          <p:nvPr/>
        </p:nvSpPr>
        <p:spPr bwMode="auto">
          <a:xfrm>
            <a:off x="5180013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08" name="TextBox 65"/>
          <p:cNvSpPr txBox="1">
            <a:spLocks noChangeArrowheads="1"/>
          </p:cNvSpPr>
          <p:nvPr/>
        </p:nvSpPr>
        <p:spPr bwMode="auto">
          <a:xfrm>
            <a:off x="203200" y="20462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20609" name="직사각형 66"/>
          <p:cNvSpPr>
            <a:spLocks noChangeArrowheads="1"/>
          </p:cNvSpPr>
          <p:nvPr/>
        </p:nvSpPr>
        <p:spPr bwMode="auto">
          <a:xfrm>
            <a:off x="1057275" y="20462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출고피킹</a:t>
            </a:r>
          </a:p>
        </p:txBody>
      </p:sp>
      <p:sp>
        <p:nvSpPr>
          <p:cNvPr id="20610" name="TextBox 65"/>
          <p:cNvSpPr txBox="1">
            <a:spLocks noChangeArrowheads="1"/>
          </p:cNvSpPr>
          <p:nvPr/>
        </p:nvSpPr>
        <p:spPr bwMode="auto">
          <a:xfrm>
            <a:off x="203200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20611" name="직사각형 66"/>
          <p:cNvSpPr>
            <a:spLocks noChangeArrowheads="1"/>
          </p:cNvSpPr>
          <p:nvPr/>
        </p:nvSpPr>
        <p:spPr bwMode="auto">
          <a:xfrm>
            <a:off x="10731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12" name="직사각형 48"/>
          <p:cNvSpPr>
            <a:spLocks noChangeArrowheads="1"/>
          </p:cNvSpPr>
          <p:nvPr/>
        </p:nvSpPr>
        <p:spPr bwMode="auto">
          <a:xfrm>
            <a:off x="195738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66"/>
          <p:cNvSpPr>
            <a:spLocks noChangeArrowheads="1"/>
          </p:cNvSpPr>
          <p:nvPr/>
        </p:nvSpPr>
        <p:spPr bwMode="auto">
          <a:xfrm>
            <a:off x="2178050" y="133350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20614" name="TextBox 65"/>
          <p:cNvSpPr txBox="1">
            <a:spLocks noChangeArrowheads="1"/>
          </p:cNvSpPr>
          <p:nvPr/>
        </p:nvSpPr>
        <p:spPr bwMode="auto">
          <a:xfrm>
            <a:off x="645953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</a:p>
        </p:txBody>
      </p:sp>
      <p:sp>
        <p:nvSpPr>
          <p:cNvPr id="20615" name="직사각형 66"/>
          <p:cNvSpPr>
            <a:spLocks noChangeArrowheads="1"/>
          </p:cNvSpPr>
          <p:nvPr/>
        </p:nvSpPr>
        <p:spPr bwMode="auto">
          <a:xfrm>
            <a:off x="7364413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16" name="TextBox 65"/>
          <p:cNvSpPr txBox="1">
            <a:spLocks noChangeArrowheads="1"/>
          </p:cNvSpPr>
          <p:nvPr/>
        </p:nvSpPr>
        <p:spPr bwMode="auto">
          <a:xfrm>
            <a:off x="6459538" y="1333500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20617" name="직사각형 66"/>
          <p:cNvSpPr>
            <a:spLocks noChangeArrowheads="1"/>
          </p:cNvSpPr>
          <p:nvPr/>
        </p:nvSpPr>
        <p:spPr bwMode="auto">
          <a:xfrm>
            <a:off x="73469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1000001001</a:t>
            </a:r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18" name="직사각형 48"/>
          <p:cNvSpPr>
            <a:spLocks noChangeArrowheads="1"/>
          </p:cNvSpPr>
          <p:nvPr/>
        </p:nvSpPr>
        <p:spPr bwMode="auto">
          <a:xfrm>
            <a:off x="8412163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66"/>
          <p:cNvSpPr>
            <a:spLocks noChangeArrowheads="1"/>
          </p:cNvSpPr>
          <p:nvPr/>
        </p:nvSpPr>
        <p:spPr bwMode="auto">
          <a:xfrm>
            <a:off x="8609013" y="169227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20620" name="직사각형 33"/>
          <p:cNvSpPr>
            <a:spLocks noChangeArrowheads="1"/>
          </p:cNvSpPr>
          <p:nvPr/>
        </p:nvSpPr>
        <p:spPr bwMode="auto">
          <a:xfrm>
            <a:off x="1931988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0621" name="직사각형 33"/>
          <p:cNvSpPr>
            <a:spLocks noChangeArrowheads="1"/>
          </p:cNvSpPr>
          <p:nvPr/>
        </p:nvSpPr>
        <p:spPr bwMode="auto">
          <a:xfrm>
            <a:off x="1917700" y="20462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0622" name="TextBox 65"/>
          <p:cNvSpPr txBox="1">
            <a:spLocks noChangeArrowheads="1"/>
          </p:cNvSpPr>
          <p:nvPr/>
        </p:nvSpPr>
        <p:spPr bwMode="auto">
          <a:xfrm>
            <a:off x="3265488" y="2044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20623" name="직사각형 66"/>
          <p:cNvSpPr>
            <a:spLocks noChangeArrowheads="1"/>
          </p:cNvSpPr>
          <p:nvPr/>
        </p:nvSpPr>
        <p:spPr bwMode="auto">
          <a:xfrm>
            <a:off x="4191000" y="2044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24" name="TextBox 65"/>
          <p:cNvSpPr txBox="1">
            <a:spLocks noChangeArrowheads="1"/>
          </p:cNvSpPr>
          <p:nvPr/>
        </p:nvSpPr>
        <p:spPr bwMode="auto">
          <a:xfrm>
            <a:off x="6477000" y="204311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20625" name="직사각형 66"/>
          <p:cNvSpPr>
            <a:spLocks noChangeArrowheads="1"/>
          </p:cNvSpPr>
          <p:nvPr/>
        </p:nvSpPr>
        <p:spPr bwMode="auto">
          <a:xfrm>
            <a:off x="7381875" y="204311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26" name="직사각형 48"/>
          <p:cNvSpPr>
            <a:spLocks noChangeArrowheads="1"/>
          </p:cNvSpPr>
          <p:nvPr/>
        </p:nvSpPr>
        <p:spPr bwMode="auto">
          <a:xfrm>
            <a:off x="8429625" y="20431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6"/>
          <p:cNvSpPr>
            <a:spLocks noChangeArrowheads="1"/>
          </p:cNvSpPr>
          <p:nvPr/>
        </p:nvSpPr>
        <p:spPr bwMode="auto">
          <a:xfrm>
            <a:off x="8626475" y="2043113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20628" name="TextBox 65"/>
          <p:cNvSpPr txBox="1">
            <a:spLocks noChangeArrowheads="1"/>
          </p:cNvSpPr>
          <p:nvPr/>
        </p:nvSpPr>
        <p:spPr bwMode="auto">
          <a:xfrm>
            <a:off x="139700" y="2416175"/>
            <a:ext cx="10683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웨이브번호</a:t>
            </a:r>
          </a:p>
        </p:txBody>
      </p:sp>
      <p:sp>
        <p:nvSpPr>
          <p:cNvPr id="20629" name="직사각형 66"/>
          <p:cNvSpPr>
            <a:spLocks noChangeArrowheads="1"/>
          </p:cNvSpPr>
          <p:nvPr/>
        </p:nvSpPr>
        <p:spPr bwMode="auto">
          <a:xfrm>
            <a:off x="1065213" y="24161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630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20653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20654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631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0632" name="직사각형 51"/>
          <p:cNvSpPr>
            <a:spLocks noChangeArrowheads="1"/>
          </p:cNvSpPr>
          <p:nvPr/>
        </p:nvSpPr>
        <p:spPr bwMode="auto">
          <a:xfrm>
            <a:off x="8475663" y="323056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인쇄</a:t>
            </a:r>
          </a:p>
        </p:txBody>
      </p:sp>
      <p:sp>
        <p:nvSpPr>
          <p:cNvPr id="55" name="TextBox 65"/>
          <p:cNvSpPr txBox="1">
            <a:spLocks noChangeArrowheads="1"/>
          </p:cNvSpPr>
          <p:nvPr/>
        </p:nvSpPr>
        <p:spPr bwMode="auto">
          <a:xfrm>
            <a:off x="6477000" y="23891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900" dirty="0">
                <a:latin typeface="+mn-ea"/>
                <a:ea typeface="+mn-ea"/>
              </a:rPr>
              <a:t>출력종류</a:t>
            </a:r>
          </a:p>
        </p:txBody>
      </p:sp>
      <p:sp>
        <p:nvSpPr>
          <p:cNvPr id="57" name="직사각형 66"/>
          <p:cNvSpPr>
            <a:spLocks noChangeArrowheads="1"/>
          </p:cNvSpPr>
          <p:nvPr/>
        </p:nvSpPr>
        <p:spPr bwMode="auto">
          <a:xfrm>
            <a:off x="7388225" y="23891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dirty="0">
                <a:latin typeface="+mn-ea"/>
                <a:ea typeface="+mn-ea"/>
              </a:rPr>
              <a:t>상차지시서</a:t>
            </a:r>
          </a:p>
        </p:txBody>
      </p:sp>
      <p:sp>
        <p:nvSpPr>
          <p:cNvPr id="20635" name="직사각형 33"/>
          <p:cNvSpPr>
            <a:spLocks noChangeArrowheads="1"/>
          </p:cNvSpPr>
          <p:nvPr/>
        </p:nvSpPr>
        <p:spPr bwMode="auto">
          <a:xfrm>
            <a:off x="8245475" y="23860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0636" name="TextBox 65"/>
          <p:cNvSpPr txBox="1">
            <a:spLocks noChangeArrowheads="1"/>
          </p:cNvSpPr>
          <p:nvPr/>
        </p:nvSpPr>
        <p:spPr bwMode="auto">
          <a:xfrm>
            <a:off x="5273675" y="1685925"/>
            <a:ext cx="649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</a:p>
        </p:txBody>
      </p:sp>
      <p:sp>
        <p:nvSpPr>
          <p:cNvPr id="20637" name="직사각형 66"/>
          <p:cNvSpPr>
            <a:spLocks noChangeArrowheads="1"/>
          </p:cNvSpPr>
          <p:nvPr/>
        </p:nvSpPr>
        <p:spPr bwMode="auto">
          <a:xfrm>
            <a:off x="5922963" y="1693863"/>
            <a:ext cx="48895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38" name="직사각형 54"/>
          <p:cNvSpPr>
            <a:spLocks noChangeArrowheads="1"/>
          </p:cNvSpPr>
          <p:nvPr/>
        </p:nvSpPr>
        <p:spPr bwMode="auto">
          <a:xfrm>
            <a:off x="6608763" y="4392613"/>
            <a:ext cx="2916237" cy="17653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39" name="TextBox 55"/>
          <p:cNvSpPr txBox="1">
            <a:spLocks noChangeArrowheads="1"/>
          </p:cNvSpPr>
          <p:nvPr/>
        </p:nvSpPr>
        <p:spPr bwMode="auto">
          <a:xfrm>
            <a:off x="6691313" y="4310063"/>
            <a:ext cx="930275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출고상차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6691313" y="4557713"/>
          <a:ext cx="2122487" cy="642937"/>
        </p:xfrm>
        <a:graphic>
          <a:graphicData uri="http://schemas.openxmlformats.org/drawingml/2006/table">
            <a:tbl>
              <a:tblPr/>
              <a:tblGrid>
                <a:gridCol w="683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7" marR="7647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출고확정</a:t>
            </a:r>
          </a:p>
        </p:txBody>
      </p:sp>
      <p:sp>
        <p:nvSpPr>
          <p:cNvPr id="22531" name="직사각형 54"/>
          <p:cNvSpPr>
            <a:spLocks noChangeArrowheads="1"/>
          </p:cNvSpPr>
          <p:nvPr/>
        </p:nvSpPr>
        <p:spPr bwMode="auto">
          <a:xfrm>
            <a:off x="309563" y="3271838"/>
            <a:ext cx="9215437" cy="8778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32" name="TextBox 55"/>
          <p:cNvSpPr txBox="1">
            <a:spLocks noChangeArrowheads="1"/>
          </p:cNvSpPr>
          <p:nvPr/>
        </p:nvSpPr>
        <p:spPr bwMode="auto">
          <a:xfrm>
            <a:off x="381000" y="3148013"/>
            <a:ext cx="928688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출고확정 내역</a:t>
            </a:r>
          </a:p>
        </p:txBody>
      </p:sp>
      <p:sp>
        <p:nvSpPr>
          <p:cNvPr id="22533" name="직사각형 51"/>
          <p:cNvSpPr>
            <a:spLocks noChangeArrowheads="1"/>
          </p:cNvSpPr>
          <p:nvPr/>
        </p:nvSpPr>
        <p:spPr bwMode="auto">
          <a:xfrm>
            <a:off x="6824663" y="301466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22534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22535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22536" name="직사각형 51"/>
          <p:cNvSpPr>
            <a:spLocks noChangeArrowheads="1"/>
          </p:cNvSpPr>
          <p:nvPr/>
        </p:nvSpPr>
        <p:spPr bwMode="auto">
          <a:xfrm>
            <a:off x="7385050" y="301466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</a:p>
        </p:txBody>
      </p:sp>
      <p:sp>
        <p:nvSpPr>
          <p:cNvPr id="22537" name="직사각형 51"/>
          <p:cNvSpPr>
            <a:spLocks noChangeArrowheads="1"/>
          </p:cNvSpPr>
          <p:nvPr/>
        </p:nvSpPr>
        <p:spPr bwMode="auto">
          <a:xfrm>
            <a:off x="9026525" y="301466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22538" name="직사각형 54"/>
          <p:cNvSpPr>
            <a:spLocks noChangeArrowheads="1"/>
          </p:cNvSpPr>
          <p:nvPr/>
        </p:nvSpPr>
        <p:spPr bwMode="auto">
          <a:xfrm>
            <a:off x="309563" y="4395788"/>
            <a:ext cx="9215437" cy="11398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39" name="TextBox 55"/>
          <p:cNvSpPr txBox="1">
            <a:spLocks noChangeArrowheads="1"/>
          </p:cNvSpPr>
          <p:nvPr/>
        </p:nvSpPr>
        <p:spPr bwMode="auto">
          <a:xfrm>
            <a:off x="381000" y="4271963"/>
            <a:ext cx="928688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출고확정상세</a:t>
            </a:r>
          </a:p>
        </p:txBody>
      </p:sp>
      <p:graphicFrame>
        <p:nvGraphicFramePr>
          <p:cNvPr id="51" name="Group 139"/>
          <p:cNvGraphicFramePr>
            <a:graphicFrameLocks noGrp="1"/>
          </p:cNvGraphicFramePr>
          <p:nvPr/>
        </p:nvGraphicFramePr>
        <p:xfrm>
          <a:off x="379413" y="4508500"/>
          <a:ext cx="7859713" cy="727076"/>
        </p:xfrm>
        <a:graphic>
          <a:graphicData uri="http://schemas.openxmlformats.org/drawingml/2006/table">
            <a:tbl>
              <a:tblPr/>
              <a:tblGrid>
                <a:gridCol w="260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8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2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2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92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77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77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772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430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977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84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67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20*4*3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출하상차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591" name="TextBox 65"/>
          <p:cNvSpPr txBox="1">
            <a:spLocks noChangeArrowheads="1"/>
          </p:cNvSpPr>
          <p:nvPr/>
        </p:nvSpPr>
        <p:spPr bwMode="auto">
          <a:xfrm>
            <a:off x="203200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22592" name="직사각형 66"/>
          <p:cNvSpPr>
            <a:spLocks noChangeArrowheads="1"/>
          </p:cNvSpPr>
          <p:nvPr/>
        </p:nvSpPr>
        <p:spPr bwMode="auto">
          <a:xfrm>
            <a:off x="107315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22593" name="TextBox 65"/>
          <p:cNvSpPr txBox="1">
            <a:spLocks noChangeArrowheads="1"/>
          </p:cNvSpPr>
          <p:nvPr/>
        </p:nvSpPr>
        <p:spPr bwMode="auto">
          <a:xfrm>
            <a:off x="326548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22594" name="직사각형 66"/>
          <p:cNvSpPr>
            <a:spLocks noChangeArrowheads="1"/>
          </p:cNvSpPr>
          <p:nvPr/>
        </p:nvSpPr>
        <p:spPr bwMode="auto">
          <a:xfrm>
            <a:off x="419100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95" name="TextBox 65"/>
          <p:cNvSpPr txBox="1">
            <a:spLocks noChangeArrowheads="1"/>
          </p:cNvSpPr>
          <p:nvPr/>
        </p:nvSpPr>
        <p:spPr bwMode="auto">
          <a:xfrm>
            <a:off x="3265488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출고일자</a:t>
            </a:r>
          </a:p>
        </p:txBody>
      </p:sp>
      <p:sp>
        <p:nvSpPr>
          <p:cNvPr id="22596" name="직사각형 66"/>
          <p:cNvSpPr>
            <a:spLocks noChangeArrowheads="1"/>
          </p:cNvSpPr>
          <p:nvPr/>
        </p:nvSpPr>
        <p:spPr bwMode="auto">
          <a:xfrm>
            <a:off x="4181475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97" name="직사각형 66"/>
          <p:cNvSpPr>
            <a:spLocks noChangeArrowheads="1"/>
          </p:cNvSpPr>
          <p:nvPr/>
        </p:nvSpPr>
        <p:spPr bwMode="auto">
          <a:xfrm>
            <a:off x="5408613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98" name="직사각형 48"/>
          <p:cNvSpPr>
            <a:spLocks noChangeArrowheads="1"/>
          </p:cNvSpPr>
          <p:nvPr/>
        </p:nvSpPr>
        <p:spPr bwMode="auto">
          <a:xfrm>
            <a:off x="5048250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99" name="직사각형 48"/>
          <p:cNvSpPr>
            <a:spLocks noChangeArrowheads="1"/>
          </p:cNvSpPr>
          <p:nvPr/>
        </p:nvSpPr>
        <p:spPr bwMode="auto">
          <a:xfrm>
            <a:off x="6265863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00" name="TextBox 65"/>
          <p:cNvSpPr txBox="1">
            <a:spLocks noChangeArrowheads="1"/>
          </p:cNvSpPr>
          <p:nvPr/>
        </p:nvSpPr>
        <p:spPr bwMode="auto">
          <a:xfrm>
            <a:off x="5180013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01" name="TextBox 65"/>
          <p:cNvSpPr txBox="1">
            <a:spLocks noChangeArrowheads="1"/>
          </p:cNvSpPr>
          <p:nvPr/>
        </p:nvSpPr>
        <p:spPr bwMode="auto">
          <a:xfrm>
            <a:off x="203200" y="20462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22602" name="직사각형 66"/>
          <p:cNvSpPr>
            <a:spLocks noChangeArrowheads="1"/>
          </p:cNvSpPr>
          <p:nvPr/>
        </p:nvSpPr>
        <p:spPr bwMode="auto">
          <a:xfrm>
            <a:off x="1057275" y="20462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</a:t>
            </a:r>
          </a:p>
        </p:txBody>
      </p:sp>
      <p:sp>
        <p:nvSpPr>
          <p:cNvPr id="22603" name="TextBox 65"/>
          <p:cNvSpPr txBox="1">
            <a:spLocks noChangeArrowheads="1"/>
          </p:cNvSpPr>
          <p:nvPr/>
        </p:nvSpPr>
        <p:spPr bwMode="auto">
          <a:xfrm>
            <a:off x="203200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22604" name="직사각형 66"/>
          <p:cNvSpPr>
            <a:spLocks noChangeArrowheads="1"/>
          </p:cNvSpPr>
          <p:nvPr/>
        </p:nvSpPr>
        <p:spPr bwMode="auto">
          <a:xfrm>
            <a:off x="10731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05" name="직사각형 48"/>
          <p:cNvSpPr>
            <a:spLocks noChangeArrowheads="1"/>
          </p:cNvSpPr>
          <p:nvPr/>
        </p:nvSpPr>
        <p:spPr bwMode="auto">
          <a:xfrm>
            <a:off x="195738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66"/>
          <p:cNvSpPr>
            <a:spLocks noChangeArrowheads="1"/>
          </p:cNvSpPr>
          <p:nvPr/>
        </p:nvSpPr>
        <p:spPr bwMode="auto">
          <a:xfrm>
            <a:off x="2178050" y="133350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22607" name="TextBox 65"/>
          <p:cNvSpPr txBox="1">
            <a:spLocks noChangeArrowheads="1"/>
          </p:cNvSpPr>
          <p:nvPr/>
        </p:nvSpPr>
        <p:spPr bwMode="auto">
          <a:xfrm>
            <a:off x="645953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</a:p>
        </p:txBody>
      </p:sp>
      <p:sp>
        <p:nvSpPr>
          <p:cNvPr id="22608" name="직사각형 66"/>
          <p:cNvSpPr>
            <a:spLocks noChangeArrowheads="1"/>
          </p:cNvSpPr>
          <p:nvPr/>
        </p:nvSpPr>
        <p:spPr bwMode="auto">
          <a:xfrm>
            <a:off x="7364413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09" name="TextBox 65"/>
          <p:cNvSpPr txBox="1">
            <a:spLocks noChangeArrowheads="1"/>
          </p:cNvSpPr>
          <p:nvPr/>
        </p:nvSpPr>
        <p:spPr bwMode="auto">
          <a:xfrm>
            <a:off x="6459538" y="1333500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22610" name="직사각형 66"/>
          <p:cNvSpPr>
            <a:spLocks noChangeArrowheads="1"/>
          </p:cNvSpPr>
          <p:nvPr/>
        </p:nvSpPr>
        <p:spPr bwMode="auto">
          <a:xfrm>
            <a:off x="73469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1000001001</a:t>
            </a:r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11" name="직사각형 48"/>
          <p:cNvSpPr>
            <a:spLocks noChangeArrowheads="1"/>
          </p:cNvSpPr>
          <p:nvPr/>
        </p:nvSpPr>
        <p:spPr bwMode="auto">
          <a:xfrm>
            <a:off x="8412163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66"/>
          <p:cNvSpPr>
            <a:spLocks noChangeArrowheads="1"/>
          </p:cNvSpPr>
          <p:nvPr/>
        </p:nvSpPr>
        <p:spPr bwMode="auto">
          <a:xfrm>
            <a:off x="8609013" y="169227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22613" name="직사각형 33"/>
          <p:cNvSpPr>
            <a:spLocks noChangeArrowheads="1"/>
          </p:cNvSpPr>
          <p:nvPr/>
        </p:nvSpPr>
        <p:spPr bwMode="auto">
          <a:xfrm>
            <a:off x="1931988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2614" name="직사각형 33"/>
          <p:cNvSpPr>
            <a:spLocks noChangeArrowheads="1"/>
          </p:cNvSpPr>
          <p:nvPr/>
        </p:nvSpPr>
        <p:spPr bwMode="auto">
          <a:xfrm>
            <a:off x="1917700" y="20462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2615" name="TextBox 65"/>
          <p:cNvSpPr txBox="1">
            <a:spLocks noChangeArrowheads="1"/>
          </p:cNvSpPr>
          <p:nvPr/>
        </p:nvSpPr>
        <p:spPr bwMode="auto">
          <a:xfrm>
            <a:off x="3265488" y="2044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22616" name="직사각형 66"/>
          <p:cNvSpPr>
            <a:spLocks noChangeArrowheads="1"/>
          </p:cNvSpPr>
          <p:nvPr/>
        </p:nvSpPr>
        <p:spPr bwMode="auto">
          <a:xfrm>
            <a:off x="4191000" y="2044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17" name="TextBox 65"/>
          <p:cNvSpPr txBox="1">
            <a:spLocks noChangeArrowheads="1"/>
          </p:cNvSpPr>
          <p:nvPr/>
        </p:nvSpPr>
        <p:spPr bwMode="auto">
          <a:xfrm>
            <a:off x="6477000" y="204311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22618" name="직사각형 66"/>
          <p:cNvSpPr>
            <a:spLocks noChangeArrowheads="1"/>
          </p:cNvSpPr>
          <p:nvPr/>
        </p:nvSpPr>
        <p:spPr bwMode="auto">
          <a:xfrm>
            <a:off x="7381875" y="204311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19" name="직사각형 48"/>
          <p:cNvSpPr>
            <a:spLocks noChangeArrowheads="1"/>
          </p:cNvSpPr>
          <p:nvPr/>
        </p:nvSpPr>
        <p:spPr bwMode="auto">
          <a:xfrm>
            <a:off x="8429625" y="20431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>
            <a:spLocks noChangeArrowheads="1"/>
          </p:cNvSpPr>
          <p:nvPr/>
        </p:nvSpPr>
        <p:spPr bwMode="auto">
          <a:xfrm>
            <a:off x="8626475" y="2043113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graphicFrame>
        <p:nvGraphicFramePr>
          <p:cNvPr id="68" name="Group 139"/>
          <p:cNvGraphicFramePr>
            <a:graphicFrameLocks noGrp="1"/>
          </p:cNvGraphicFramePr>
          <p:nvPr/>
        </p:nvGraphicFramePr>
        <p:xfrm>
          <a:off x="379413" y="3414713"/>
          <a:ext cx="9110664" cy="563888"/>
        </p:xfrm>
        <a:graphic>
          <a:graphicData uri="http://schemas.openxmlformats.org/drawingml/2006/table">
            <a:tbl>
              <a:tblPr/>
              <a:tblGrid>
                <a:gridCol w="185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5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5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5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84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8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98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9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19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681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785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78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784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784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출고일자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출고상차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672" name="TextBox 65"/>
          <p:cNvSpPr txBox="1">
            <a:spLocks noChangeArrowheads="1"/>
          </p:cNvSpPr>
          <p:nvPr/>
        </p:nvSpPr>
        <p:spPr bwMode="auto">
          <a:xfrm>
            <a:off x="182563" y="235902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웨이브번호</a:t>
            </a:r>
          </a:p>
        </p:txBody>
      </p:sp>
      <p:sp>
        <p:nvSpPr>
          <p:cNvPr id="22673" name="직사각형 66"/>
          <p:cNvSpPr>
            <a:spLocks noChangeArrowheads="1"/>
          </p:cNvSpPr>
          <p:nvPr/>
        </p:nvSpPr>
        <p:spPr bwMode="auto">
          <a:xfrm>
            <a:off x="1077913" y="23590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674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22683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22684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675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2676" name="직사각형 51"/>
          <p:cNvSpPr>
            <a:spLocks noChangeArrowheads="1"/>
          </p:cNvSpPr>
          <p:nvPr/>
        </p:nvSpPr>
        <p:spPr bwMode="auto">
          <a:xfrm>
            <a:off x="7943850" y="301466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53" name="TextBox 65"/>
          <p:cNvSpPr txBox="1">
            <a:spLocks noChangeArrowheads="1"/>
          </p:cNvSpPr>
          <p:nvPr/>
        </p:nvSpPr>
        <p:spPr bwMode="auto">
          <a:xfrm>
            <a:off x="6470650" y="23891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900" dirty="0">
                <a:latin typeface="+mn-ea"/>
                <a:ea typeface="+mn-ea"/>
              </a:rPr>
              <a:t>출력종류</a:t>
            </a:r>
          </a:p>
        </p:txBody>
      </p:sp>
      <p:sp>
        <p:nvSpPr>
          <p:cNvPr id="54" name="직사각형 66"/>
          <p:cNvSpPr>
            <a:spLocks noChangeArrowheads="1"/>
          </p:cNvSpPr>
          <p:nvPr/>
        </p:nvSpPr>
        <p:spPr bwMode="auto">
          <a:xfrm>
            <a:off x="7381875" y="23891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dirty="0">
                <a:latin typeface="+mn-ea"/>
                <a:ea typeface="+mn-ea"/>
              </a:rPr>
              <a:t>출고거래명세서</a:t>
            </a:r>
          </a:p>
        </p:txBody>
      </p:sp>
      <p:sp>
        <p:nvSpPr>
          <p:cNvPr id="22679" name="직사각형 33"/>
          <p:cNvSpPr>
            <a:spLocks noChangeArrowheads="1"/>
          </p:cNvSpPr>
          <p:nvPr/>
        </p:nvSpPr>
        <p:spPr bwMode="auto">
          <a:xfrm>
            <a:off x="8239125" y="23860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2680" name="직사각형 51"/>
          <p:cNvSpPr>
            <a:spLocks noChangeArrowheads="1"/>
          </p:cNvSpPr>
          <p:nvPr/>
        </p:nvSpPr>
        <p:spPr bwMode="auto">
          <a:xfrm>
            <a:off x="8483600" y="30162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인쇄</a:t>
            </a:r>
          </a:p>
        </p:txBody>
      </p:sp>
      <p:sp>
        <p:nvSpPr>
          <p:cNvPr id="22681" name="TextBox 65"/>
          <p:cNvSpPr txBox="1">
            <a:spLocks noChangeArrowheads="1"/>
          </p:cNvSpPr>
          <p:nvPr/>
        </p:nvSpPr>
        <p:spPr bwMode="auto">
          <a:xfrm>
            <a:off x="5273675" y="1685925"/>
            <a:ext cx="649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</a:p>
        </p:txBody>
      </p:sp>
      <p:sp>
        <p:nvSpPr>
          <p:cNvPr id="22682" name="직사각형 66"/>
          <p:cNvSpPr>
            <a:spLocks noChangeArrowheads="1"/>
          </p:cNvSpPr>
          <p:nvPr/>
        </p:nvSpPr>
        <p:spPr bwMode="auto">
          <a:xfrm>
            <a:off x="5922963" y="1693863"/>
            <a:ext cx="48895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65"/>
          <p:cNvSpPr txBox="1">
            <a:spLocks noChangeArrowheads="1"/>
          </p:cNvSpPr>
          <p:nvPr/>
        </p:nvSpPr>
        <p:spPr bwMode="auto">
          <a:xfrm>
            <a:off x="141288" y="2926556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출고확정일자</a:t>
            </a:r>
          </a:p>
        </p:txBody>
      </p:sp>
      <p:sp>
        <p:nvSpPr>
          <p:cNvPr id="59" name="직사각형 66"/>
          <p:cNvSpPr>
            <a:spLocks noChangeArrowheads="1"/>
          </p:cNvSpPr>
          <p:nvPr/>
        </p:nvSpPr>
        <p:spPr bwMode="auto">
          <a:xfrm>
            <a:off x="1057275" y="2926556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48"/>
          <p:cNvSpPr>
            <a:spLocks noChangeArrowheads="1"/>
          </p:cNvSpPr>
          <p:nvPr/>
        </p:nvSpPr>
        <p:spPr bwMode="auto">
          <a:xfrm>
            <a:off x="1924050" y="2926556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출고조회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배송처별</a:t>
            </a:r>
          </a:p>
        </p:txBody>
      </p:sp>
      <p:sp>
        <p:nvSpPr>
          <p:cNvPr id="24579" name="직사각형 54"/>
          <p:cNvSpPr>
            <a:spLocks noChangeArrowheads="1"/>
          </p:cNvSpPr>
          <p:nvPr/>
        </p:nvSpPr>
        <p:spPr bwMode="auto">
          <a:xfrm>
            <a:off x="309563" y="2822575"/>
            <a:ext cx="9215437" cy="34861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80" name="TextBox 55"/>
          <p:cNvSpPr txBox="1">
            <a:spLocks noChangeArrowheads="1"/>
          </p:cNvSpPr>
          <p:nvPr/>
        </p:nvSpPr>
        <p:spPr bwMode="auto">
          <a:xfrm>
            <a:off x="381000" y="2698750"/>
            <a:ext cx="92868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출고배송처</a:t>
            </a:r>
          </a:p>
        </p:txBody>
      </p:sp>
      <p:sp>
        <p:nvSpPr>
          <p:cNvPr id="24581" name="직사각형 51"/>
          <p:cNvSpPr>
            <a:spLocks noChangeArrowheads="1"/>
          </p:cNvSpPr>
          <p:nvPr/>
        </p:nvSpPr>
        <p:spPr bwMode="auto">
          <a:xfrm>
            <a:off x="8482013" y="256540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24582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24583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24584" name="직사각형 51"/>
          <p:cNvSpPr>
            <a:spLocks noChangeArrowheads="1"/>
          </p:cNvSpPr>
          <p:nvPr/>
        </p:nvSpPr>
        <p:spPr bwMode="auto">
          <a:xfrm>
            <a:off x="9026525" y="256540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24585" name="TextBox 65"/>
          <p:cNvSpPr txBox="1">
            <a:spLocks noChangeArrowheads="1"/>
          </p:cNvSpPr>
          <p:nvPr/>
        </p:nvSpPr>
        <p:spPr bwMode="auto">
          <a:xfrm>
            <a:off x="203200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24586" name="직사각형 66"/>
          <p:cNvSpPr>
            <a:spLocks noChangeArrowheads="1"/>
          </p:cNvSpPr>
          <p:nvPr/>
        </p:nvSpPr>
        <p:spPr bwMode="auto">
          <a:xfrm>
            <a:off x="107315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24587" name="TextBox 65"/>
          <p:cNvSpPr txBox="1">
            <a:spLocks noChangeArrowheads="1"/>
          </p:cNvSpPr>
          <p:nvPr/>
        </p:nvSpPr>
        <p:spPr bwMode="auto">
          <a:xfrm>
            <a:off x="326548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24588" name="직사각형 66"/>
          <p:cNvSpPr>
            <a:spLocks noChangeArrowheads="1"/>
          </p:cNvSpPr>
          <p:nvPr/>
        </p:nvSpPr>
        <p:spPr bwMode="auto">
          <a:xfrm>
            <a:off x="419100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89" name="TextBox 65"/>
          <p:cNvSpPr txBox="1">
            <a:spLocks noChangeArrowheads="1"/>
          </p:cNvSpPr>
          <p:nvPr/>
        </p:nvSpPr>
        <p:spPr bwMode="auto">
          <a:xfrm>
            <a:off x="3265488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출고일자</a:t>
            </a:r>
          </a:p>
        </p:txBody>
      </p:sp>
      <p:sp>
        <p:nvSpPr>
          <p:cNvPr id="24590" name="직사각형 66"/>
          <p:cNvSpPr>
            <a:spLocks noChangeArrowheads="1"/>
          </p:cNvSpPr>
          <p:nvPr/>
        </p:nvSpPr>
        <p:spPr bwMode="auto">
          <a:xfrm>
            <a:off x="4181475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91" name="직사각형 66"/>
          <p:cNvSpPr>
            <a:spLocks noChangeArrowheads="1"/>
          </p:cNvSpPr>
          <p:nvPr/>
        </p:nvSpPr>
        <p:spPr bwMode="auto">
          <a:xfrm>
            <a:off x="5408613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92" name="직사각형 48"/>
          <p:cNvSpPr>
            <a:spLocks noChangeArrowheads="1"/>
          </p:cNvSpPr>
          <p:nvPr/>
        </p:nvSpPr>
        <p:spPr bwMode="auto">
          <a:xfrm>
            <a:off x="5048250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93" name="직사각형 48"/>
          <p:cNvSpPr>
            <a:spLocks noChangeArrowheads="1"/>
          </p:cNvSpPr>
          <p:nvPr/>
        </p:nvSpPr>
        <p:spPr bwMode="auto">
          <a:xfrm>
            <a:off x="6265863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94" name="TextBox 65"/>
          <p:cNvSpPr txBox="1">
            <a:spLocks noChangeArrowheads="1"/>
          </p:cNvSpPr>
          <p:nvPr/>
        </p:nvSpPr>
        <p:spPr bwMode="auto">
          <a:xfrm>
            <a:off x="5180013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95" name="TextBox 65"/>
          <p:cNvSpPr txBox="1">
            <a:spLocks noChangeArrowheads="1"/>
          </p:cNvSpPr>
          <p:nvPr/>
        </p:nvSpPr>
        <p:spPr bwMode="auto">
          <a:xfrm>
            <a:off x="203200" y="20462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24596" name="직사각형 66"/>
          <p:cNvSpPr>
            <a:spLocks noChangeArrowheads="1"/>
          </p:cNvSpPr>
          <p:nvPr/>
        </p:nvSpPr>
        <p:spPr bwMode="auto">
          <a:xfrm>
            <a:off x="1057275" y="20462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출고확정</a:t>
            </a:r>
          </a:p>
        </p:txBody>
      </p:sp>
      <p:sp>
        <p:nvSpPr>
          <p:cNvPr id="24597" name="TextBox 65"/>
          <p:cNvSpPr txBox="1">
            <a:spLocks noChangeArrowheads="1"/>
          </p:cNvSpPr>
          <p:nvPr/>
        </p:nvSpPr>
        <p:spPr bwMode="auto">
          <a:xfrm>
            <a:off x="203200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24598" name="직사각형 66"/>
          <p:cNvSpPr>
            <a:spLocks noChangeArrowheads="1"/>
          </p:cNvSpPr>
          <p:nvPr/>
        </p:nvSpPr>
        <p:spPr bwMode="auto">
          <a:xfrm>
            <a:off x="10731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99" name="직사각형 48"/>
          <p:cNvSpPr>
            <a:spLocks noChangeArrowheads="1"/>
          </p:cNvSpPr>
          <p:nvPr/>
        </p:nvSpPr>
        <p:spPr bwMode="auto">
          <a:xfrm>
            <a:off x="195738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66"/>
          <p:cNvSpPr>
            <a:spLocks noChangeArrowheads="1"/>
          </p:cNvSpPr>
          <p:nvPr/>
        </p:nvSpPr>
        <p:spPr bwMode="auto">
          <a:xfrm>
            <a:off x="2178050" y="133350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24601" name="TextBox 65"/>
          <p:cNvSpPr txBox="1">
            <a:spLocks noChangeArrowheads="1"/>
          </p:cNvSpPr>
          <p:nvPr/>
        </p:nvSpPr>
        <p:spPr bwMode="auto">
          <a:xfrm>
            <a:off x="645953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</a:p>
        </p:txBody>
      </p:sp>
      <p:sp>
        <p:nvSpPr>
          <p:cNvPr id="24602" name="직사각형 66"/>
          <p:cNvSpPr>
            <a:spLocks noChangeArrowheads="1"/>
          </p:cNvSpPr>
          <p:nvPr/>
        </p:nvSpPr>
        <p:spPr bwMode="auto">
          <a:xfrm>
            <a:off x="7364413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03" name="TextBox 65"/>
          <p:cNvSpPr txBox="1">
            <a:spLocks noChangeArrowheads="1"/>
          </p:cNvSpPr>
          <p:nvPr/>
        </p:nvSpPr>
        <p:spPr bwMode="auto">
          <a:xfrm>
            <a:off x="6459538" y="1333500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24604" name="직사각형 66"/>
          <p:cNvSpPr>
            <a:spLocks noChangeArrowheads="1"/>
          </p:cNvSpPr>
          <p:nvPr/>
        </p:nvSpPr>
        <p:spPr bwMode="auto">
          <a:xfrm>
            <a:off x="73469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1000001001</a:t>
            </a:r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05" name="직사각형 48"/>
          <p:cNvSpPr>
            <a:spLocks noChangeArrowheads="1"/>
          </p:cNvSpPr>
          <p:nvPr/>
        </p:nvSpPr>
        <p:spPr bwMode="auto">
          <a:xfrm>
            <a:off x="8412163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66"/>
          <p:cNvSpPr>
            <a:spLocks noChangeArrowheads="1"/>
          </p:cNvSpPr>
          <p:nvPr/>
        </p:nvSpPr>
        <p:spPr bwMode="auto">
          <a:xfrm>
            <a:off x="8609013" y="169227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24607" name="직사각형 33"/>
          <p:cNvSpPr>
            <a:spLocks noChangeArrowheads="1"/>
          </p:cNvSpPr>
          <p:nvPr/>
        </p:nvSpPr>
        <p:spPr bwMode="auto">
          <a:xfrm>
            <a:off x="1931988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4608" name="직사각형 33"/>
          <p:cNvSpPr>
            <a:spLocks noChangeArrowheads="1"/>
          </p:cNvSpPr>
          <p:nvPr/>
        </p:nvSpPr>
        <p:spPr bwMode="auto">
          <a:xfrm>
            <a:off x="1917700" y="20462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4609" name="TextBox 65"/>
          <p:cNvSpPr txBox="1">
            <a:spLocks noChangeArrowheads="1"/>
          </p:cNvSpPr>
          <p:nvPr/>
        </p:nvSpPr>
        <p:spPr bwMode="auto">
          <a:xfrm>
            <a:off x="3265488" y="2044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24610" name="직사각형 66"/>
          <p:cNvSpPr>
            <a:spLocks noChangeArrowheads="1"/>
          </p:cNvSpPr>
          <p:nvPr/>
        </p:nvSpPr>
        <p:spPr bwMode="auto">
          <a:xfrm>
            <a:off x="4191000" y="2044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11" name="TextBox 65"/>
          <p:cNvSpPr txBox="1">
            <a:spLocks noChangeArrowheads="1"/>
          </p:cNvSpPr>
          <p:nvPr/>
        </p:nvSpPr>
        <p:spPr bwMode="auto">
          <a:xfrm>
            <a:off x="5273675" y="1685925"/>
            <a:ext cx="649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</a:p>
        </p:txBody>
      </p:sp>
      <p:sp>
        <p:nvSpPr>
          <p:cNvPr id="24612" name="직사각형 66"/>
          <p:cNvSpPr>
            <a:spLocks noChangeArrowheads="1"/>
          </p:cNvSpPr>
          <p:nvPr/>
        </p:nvSpPr>
        <p:spPr bwMode="auto">
          <a:xfrm>
            <a:off x="5922963" y="1693863"/>
            <a:ext cx="48260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13" name="TextBox 65"/>
          <p:cNvSpPr txBox="1">
            <a:spLocks noChangeArrowheads="1"/>
          </p:cNvSpPr>
          <p:nvPr/>
        </p:nvSpPr>
        <p:spPr bwMode="auto">
          <a:xfrm>
            <a:off x="6477000" y="204311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24614" name="직사각형 66"/>
          <p:cNvSpPr>
            <a:spLocks noChangeArrowheads="1"/>
          </p:cNvSpPr>
          <p:nvPr/>
        </p:nvSpPr>
        <p:spPr bwMode="auto">
          <a:xfrm>
            <a:off x="7381875" y="204311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15" name="직사각형 48"/>
          <p:cNvSpPr>
            <a:spLocks noChangeArrowheads="1"/>
          </p:cNvSpPr>
          <p:nvPr/>
        </p:nvSpPr>
        <p:spPr bwMode="auto">
          <a:xfrm>
            <a:off x="8429625" y="20431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6"/>
          <p:cNvSpPr>
            <a:spLocks noChangeArrowheads="1"/>
          </p:cNvSpPr>
          <p:nvPr/>
        </p:nvSpPr>
        <p:spPr bwMode="auto">
          <a:xfrm>
            <a:off x="8626475" y="2043113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graphicFrame>
        <p:nvGraphicFramePr>
          <p:cNvPr id="65" name="Group 139"/>
          <p:cNvGraphicFramePr>
            <a:graphicFrameLocks noGrp="1"/>
          </p:cNvGraphicFramePr>
          <p:nvPr/>
        </p:nvGraphicFramePr>
        <p:xfrm>
          <a:off x="406400" y="2997200"/>
          <a:ext cx="9110663" cy="563888"/>
        </p:xfrm>
        <a:graphic>
          <a:graphicData uri="http://schemas.openxmlformats.org/drawingml/2006/table">
            <a:tbl>
              <a:tblPr/>
              <a:tblGrid>
                <a:gridCol w="196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4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8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72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92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997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1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96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출고일자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Group 139"/>
          <p:cNvGraphicFramePr>
            <a:graphicFrameLocks noGrp="1"/>
          </p:cNvGraphicFramePr>
          <p:nvPr/>
        </p:nvGraphicFramePr>
        <p:xfrm>
          <a:off x="381000" y="3644900"/>
          <a:ext cx="2263775" cy="503270"/>
        </p:xfrm>
        <a:graphic>
          <a:graphicData uri="http://schemas.openxmlformats.org/drawingml/2006/table">
            <a:tbl>
              <a:tblPr/>
              <a:tblGrid>
                <a:gridCol w="790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76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출고수량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6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7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4680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24682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24683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4681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출고조회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제품별</a:t>
            </a:r>
          </a:p>
        </p:txBody>
      </p:sp>
      <p:sp>
        <p:nvSpPr>
          <p:cNvPr id="26627" name="직사각형 51"/>
          <p:cNvSpPr>
            <a:spLocks noChangeArrowheads="1"/>
          </p:cNvSpPr>
          <p:nvPr/>
        </p:nvSpPr>
        <p:spPr bwMode="auto">
          <a:xfrm>
            <a:off x="8488363" y="2924175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26628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26629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26630" name="직사각형 51"/>
          <p:cNvSpPr>
            <a:spLocks noChangeArrowheads="1"/>
          </p:cNvSpPr>
          <p:nvPr/>
        </p:nvSpPr>
        <p:spPr bwMode="auto">
          <a:xfrm>
            <a:off x="9026525" y="2924175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26631" name="직사각형 54"/>
          <p:cNvSpPr>
            <a:spLocks noChangeArrowheads="1"/>
          </p:cNvSpPr>
          <p:nvPr/>
        </p:nvSpPr>
        <p:spPr bwMode="auto">
          <a:xfrm>
            <a:off x="309563" y="3181350"/>
            <a:ext cx="9215437" cy="3200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082116"/>
              </p:ext>
            </p:extLst>
          </p:nvPr>
        </p:nvGraphicFramePr>
        <p:xfrm>
          <a:off x="379413" y="4005263"/>
          <a:ext cx="5062538" cy="588961"/>
        </p:xfrm>
        <a:graphic>
          <a:graphicData uri="http://schemas.openxmlformats.org/drawingml/2006/table">
            <a:tbl>
              <a:tblPr/>
              <a:tblGrid>
                <a:gridCol w="677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40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40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0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66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354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출고수량</a:t>
                      </a: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6" marR="7646" marT="766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9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5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8" marR="7648" marT="766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62" name="TextBox 65"/>
          <p:cNvSpPr txBox="1">
            <a:spLocks noChangeArrowheads="1"/>
          </p:cNvSpPr>
          <p:nvPr/>
        </p:nvSpPr>
        <p:spPr bwMode="auto">
          <a:xfrm>
            <a:off x="203200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26663" name="직사각형 66"/>
          <p:cNvSpPr>
            <a:spLocks noChangeArrowheads="1"/>
          </p:cNvSpPr>
          <p:nvPr/>
        </p:nvSpPr>
        <p:spPr bwMode="auto">
          <a:xfrm>
            <a:off x="107315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26664" name="TextBox 65"/>
          <p:cNvSpPr txBox="1">
            <a:spLocks noChangeArrowheads="1"/>
          </p:cNvSpPr>
          <p:nvPr/>
        </p:nvSpPr>
        <p:spPr bwMode="auto">
          <a:xfrm>
            <a:off x="326548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26665" name="직사각형 66"/>
          <p:cNvSpPr>
            <a:spLocks noChangeArrowheads="1"/>
          </p:cNvSpPr>
          <p:nvPr/>
        </p:nvSpPr>
        <p:spPr bwMode="auto">
          <a:xfrm>
            <a:off x="419100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66" name="TextBox 65"/>
          <p:cNvSpPr txBox="1">
            <a:spLocks noChangeArrowheads="1"/>
          </p:cNvSpPr>
          <p:nvPr/>
        </p:nvSpPr>
        <p:spPr bwMode="auto">
          <a:xfrm>
            <a:off x="3265488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출고일자</a:t>
            </a:r>
          </a:p>
        </p:txBody>
      </p:sp>
      <p:sp>
        <p:nvSpPr>
          <p:cNvPr id="26667" name="직사각형 66"/>
          <p:cNvSpPr>
            <a:spLocks noChangeArrowheads="1"/>
          </p:cNvSpPr>
          <p:nvPr/>
        </p:nvSpPr>
        <p:spPr bwMode="auto">
          <a:xfrm>
            <a:off x="4181475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68" name="직사각형 66"/>
          <p:cNvSpPr>
            <a:spLocks noChangeArrowheads="1"/>
          </p:cNvSpPr>
          <p:nvPr/>
        </p:nvSpPr>
        <p:spPr bwMode="auto">
          <a:xfrm>
            <a:off x="5408613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69" name="직사각형 48"/>
          <p:cNvSpPr>
            <a:spLocks noChangeArrowheads="1"/>
          </p:cNvSpPr>
          <p:nvPr/>
        </p:nvSpPr>
        <p:spPr bwMode="auto">
          <a:xfrm>
            <a:off x="5048250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70" name="직사각형 48"/>
          <p:cNvSpPr>
            <a:spLocks noChangeArrowheads="1"/>
          </p:cNvSpPr>
          <p:nvPr/>
        </p:nvSpPr>
        <p:spPr bwMode="auto">
          <a:xfrm>
            <a:off x="6265863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71" name="TextBox 65"/>
          <p:cNvSpPr txBox="1">
            <a:spLocks noChangeArrowheads="1"/>
          </p:cNvSpPr>
          <p:nvPr/>
        </p:nvSpPr>
        <p:spPr bwMode="auto">
          <a:xfrm>
            <a:off x="5180013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72" name="TextBox 65"/>
          <p:cNvSpPr txBox="1">
            <a:spLocks noChangeArrowheads="1"/>
          </p:cNvSpPr>
          <p:nvPr/>
        </p:nvSpPr>
        <p:spPr bwMode="auto">
          <a:xfrm>
            <a:off x="203200" y="20462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26673" name="직사각형 66"/>
          <p:cNvSpPr>
            <a:spLocks noChangeArrowheads="1"/>
          </p:cNvSpPr>
          <p:nvPr/>
        </p:nvSpPr>
        <p:spPr bwMode="auto">
          <a:xfrm>
            <a:off x="1057275" y="20462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</a:t>
            </a:r>
          </a:p>
        </p:txBody>
      </p:sp>
      <p:sp>
        <p:nvSpPr>
          <p:cNvPr id="26674" name="TextBox 65"/>
          <p:cNvSpPr txBox="1">
            <a:spLocks noChangeArrowheads="1"/>
          </p:cNvSpPr>
          <p:nvPr/>
        </p:nvSpPr>
        <p:spPr bwMode="auto">
          <a:xfrm>
            <a:off x="203200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26675" name="직사각형 66"/>
          <p:cNvSpPr>
            <a:spLocks noChangeArrowheads="1"/>
          </p:cNvSpPr>
          <p:nvPr/>
        </p:nvSpPr>
        <p:spPr bwMode="auto">
          <a:xfrm>
            <a:off x="10731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76" name="직사각형 51"/>
          <p:cNvSpPr>
            <a:spLocks noChangeArrowheads="1"/>
          </p:cNvSpPr>
          <p:nvPr/>
        </p:nvSpPr>
        <p:spPr bwMode="auto">
          <a:xfrm>
            <a:off x="195738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66"/>
          <p:cNvSpPr>
            <a:spLocks noChangeArrowheads="1"/>
          </p:cNvSpPr>
          <p:nvPr/>
        </p:nvSpPr>
        <p:spPr bwMode="auto">
          <a:xfrm>
            <a:off x="2178050" y="133350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26678" name="TextBox 65"/>
          <p:cNvSpPr txBox="1">
            <a:spLocks noChangeArrowheads="1"/>
          </p:cNvSpPr>
          <p:nvPr/>
        </p:nvSpPr>
        <p:spPr bwMode="auto">
          <a:xfrm>
            <a:off x="645953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</a:p>
        </p:txBody>
      </p:sp>
      <p:sp>
        <p:nvSpPr>
          <p:cNvPr id="26679" name="직사각형 66"/>
          <p:cNvSpPr>
            <a:spLocks noChangeArrowheads="1"/>
          </p:cNvSpPr>
          <p:nvPr/>
        </p:nvSpPr>
        <p:spPr bwMode="auto">
          <a:xfrm>
            <a:off x="7364413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80" name="TextBox 65"/>
          <p:cNvSpPr txBox="1">
            <a:spLocks noChangeArrowheads="1"/>
          </p:cNvSpPr>
          <p:nvPr/>
        </p:nvSpPr>
        <p:spPr bwMode="auto">
          <a:xfrm>
            <a:off x="6459538" y="1333500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26681" name="직사각형 66"/>
          <p:cNvSpPr>
            <a:spLocks noChangeArrowheads="1"/>
          </p:cNvSpPr>
          <p:nvPr/>
        </p:nvSpPr>
        <p:spPr bwMode="auto">
          <a:xfrm>
            <a:off x="73469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1000001001</a:t>
            </a:r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82" name="직사각형 48"/>
          <p:cNvSpPr>
            <a:spLocks noChangeArrowheads="1"/>
          </p:cNvSpPr>
          <p:nvPr/>
        </p:nvSpPr>
        <p:spPr bwMode="auto">
          <a:xfrm>
            <a:off x="8412163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66"/>
          <p:cNvSpPr>
            <a:spLocks noChangeArrowheads="1"/>
          </p:cNvSpPr>
          <p:nvPr/>
        </p:nvSpPr>
        <p:spPr bwMode="auto">
          <a:xfrm>
            <a:off x="8609013" y="169227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26684" name="직사각형 33"/>
          <p:cNvSpPr>
            <a:spLocks noChangeArrowheads="1"/>
          </p:cNvSpPr>
          <p:nvPr/>
        </p:nvSpPr>
        <p:spPr bwMode="auto">
          <a:xfrm>
            <a:off x="1931988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6685" name="직사각형 33"/>
          <p:cNvSpPr>
            <a:spLocks noChangeArrowheads="1"/>
          </p:cNvSpPr>
          <p:nvPr/>
        </p:nvSpPr>
        <p:spPr bwMode="auto">
          <a:xfrm>
            <a:off x="1917700" y="20462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6686" name="TextBox 65"/>
          <p:cNvSpPr txBox="1">
            <a:spLocks noChangeArrowheads="1"/>
          </p:cNvSpPr>
          <p:nvPr/>
        </p:nvSpPr>
        <p:spPr bwMode="auto">
          <a:xfrm>
            <a:off x="3265488" y="2044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26687" name="직사각형 66"/>
          <p:cNvSpPr>
            <a:spLocks noChangeArrowheads="1"/>
          </p:cNvSpPr>
          <p:nvPr/>
        </p:nvSpPr>
        <p:spPr bwMode="auto">
          <a:xfrm>
            <a:off x="4191000" y="2044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88" name="TextBox 65"/>
          <p:cNvSpPr txBox="1">
            <a:spLocks noChangeArrowheads="1"/>
          </p:cNvSpPr>
          <p:nvPr/>
        </p:nvSpPr>
        <p:spPr bwMode="auto">
          <a:xfrm>
            <a:off x="5273675" y="1685925"/>
            <a:ext cx="6873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</a:p>
        </p:txBody>
      </p:sp>
      <p:sp>
        <p:nvSpPr>
          <p:cNvPr id="26689" name="직사각형 66"/>
          <p:cNvSpPr>
            <a:spLocks noChangeArrowheads="1"/>
          </p:cNvSpPr>
          <p:nvPr/>
        </p:nvSpPr>
        <p:spPr bwMode="auto">
          <a:xfrm>
            <a:off x="5922963" y="1693863"/>
            <a:ext cx="48260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90" name="TextBox 65"/>
          <p:cNvSpPr txBox="1">
            <a:spLocks noChangeArrowheads="1"/>
          </p:cNvSpPr>
          <p:nvPr/>
        </p:nvSpPr>
        <p:spPr bwMode="auto">
          <a:xfrm>
            <a:off x="6477000" y="204311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26691" name="직사각형 66"/>
          <p:cNvSpPr>
            <a:spLocks noChangeArrowheads="1"/>
          </p:cNvSpPr>
          <p:nvPr/>
        </p:nvSpPr>
        <p:spPr bwMode="auto">
          <a:xfrm>
            <a:off x="7381875" y="204311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92" name="직사각형 48"/>
          <p:cNvSpPr>
            <a:spLocks noChangeArrowheads="1"/>
          </p:cNvSpPr>
          <p:nvPr/>
        </p:nvSpPr>
        <p:spPr bwMode="auto">
          <a:xfrm>
            <a:off x="8429625" y="20431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>
            <a:spLocks noChangeArrowheads="1"/>
          </p:cNvSpPr>
          <p:nvPr/>
        </p:nvSpPr>
        <p:spPr bwMode="auto">
          <a:xfrm>
            <a:off x="8626475" y="2043113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26694" name="TextBox 65"/>
          <p:cNvSpPr txBox="1">
            <a:spLocks noChangeArrowheads="1"/>
          </p:cNvSpPr>
          <p:nvPr/>
        </p:nvSpPr>
        <p:spPr bwMode="auto">
          <a:xfrm>
            <a:off x="182563" y="235902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웨이브번호</a:t>
            </a:r>
          </a:p>
        </p:txBody>
      </p:sp>
      <p:sp>
        <p:nvSpPr>
          <p:cNvPr id="26695" name="직사각형 66"/>
          <p:cNvSpPr>
            <a:spLocks noChangeArrowheads="1"/>
          </p:cNvSpPr>
          <p:nvPr/>
        </p:nvSpPr>
        <p:spPr bwMode="auto">
          <a:xfrm>
            <a:off x="1077913" y="23590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96" name="TextBox 65"/>
          <p:cNvSpPr txBox="1">
            <a:spLocks noChangeArrowheads="1"/>
          </p:cNvSpPr>
          <p:nvPr/>
        </p:nvSpPr>
        <p:spPr bwMode="auto">
          <a:xfrm>
            <a:off x="3284538" y="242252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</a:p>
        </p:txBody>
      </p:sp>
      <p:sp>
        <p:nvSpPr>
          <p:cNvPr id="26697" name="직사각형 66"/>
          <p:cNvSpPr>
            <a:spLocks noChangeArrowheads="1"/>
          </p:cNvSpPr>
          <p:nvPr/>
        </p:nvSpPr>
        <p:spPr bwMode="auto">
          <a:xfrm>
            <a:off x="4179888" y="24225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98" name="직사각형 48"/>
          <p:cNvSpPr>
            <a:spLocks noChangeArrowheads="1"/>
          </p:cNvSpPr>
          <p:nvPr/>
        </p:nvSpPr>
        <p:spPr bwMode="auto">
          <a:xfrm>
            <a:off x="5237163" y="241935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66"/>
          <p:cNvSpPr>
            <a:spLocks noChangeArrowheads="1"/>
          </p:cNvSpPr>
          <p:nvPr/>
        </p:nvSpPr>
        <p:spPr bwMode="auto">
          <a:xfrm>
            <a:off x="5434013" y="2419350"/>
            <a:ext cx="1000125" cy="214313"/>
          </a:xfrm>
          <a:prstGeom prst="rect">
            <a:avLst/>
          </a:prstGeom>
          <a:solidFill>
            <a:srgbClr val="CC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6" name="Group 139"/>
          <p:cNvGraphicFramePr>
            <a:graphicFrameLocks noGrp="1"/>
          </p:cNvGraphicFramePr>
          <p:nvPr/>
        </p:nvGraphicFramePr>
        <p:xfrm>
          <a:off x="363538" y="3297238"/>
          <a:ext cx="9110663" cy="563888"/>
        </p:xfrm>
        <a:graphic>
          <a:graphicData uri="http://schemas.openxmlformats.org/drawingml/2006/table">
            <a:tbl>
              <a:tblPr/>
              <a:tblGrid>
                <a:gridCol w="196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8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72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53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20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31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78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78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출고일자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748" name="TextBox 55"/>
          <p:cNvSpPr txBox="1">
            <a:spLocks noChangeArrowheads="1"/>
          </p:cNvSpPr>
          <p:nvPr/>
        </p:nvSpPr>
        <p:spPr bwMode="auto">
          <a:xfrm>
            <a:off x="415925" y="3036888"/>
            <a:ext cx="928688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출고제품별</a:t>
            </a:r>
          </a:p>
        </p:txBody>
      </p:sp>
      <p:grpSp>
        <p:nvGrpSpPr>
          <p:cNvPr id="26749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26751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26752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6750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배송완료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미배송</a:t>
            </a:r>
          </a:p>
        </p:txBody>
      </p:sp>
      <p:sp>
        <p:nvSpPr>
          <p:cNvPr id="2867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28676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grpSp>
        <p:nvGrpSpPr>
          <p:cNvPr id="28677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28852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28853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8678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42" name="Group 139"/>
          <p:cNvGraphicFramePr>
            <a:graphicFrameLocks noGrp="1"/>
          </p:cNvGraphicFramePr>
          <p:nvPr/>
        </p:nvGraphicFramePr>
        <p:xfrm>
          <a:off x="379413" y="3009900"/>
          <a:ext cx="9110663" cy="563888"/>
        </p:xfrm>
        <a:graphic>
          <a:graphicData uri="http://schemas.openxmlformats.org/drawingml/2006/table">
            <a:tbl>
              <a:tblPr/>
              <a:tblGrid>
                <a:gridCol w="196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8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4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270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31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31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78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78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출고예정일자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출고확정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727" name="직사각형 54"/>
          <p:cNvSpPr>
            <a:spLocks noChangeArrowheads="1"/>
          </p:cNvSpPr>
          <p:nvPr/>
        </p:nvSpPr>
        <p:spPr bwMode="auto">
          <a:xfrm>
            <a:off x="309563" y="2901950"/>
            <a:ext cx="9215437" cy="1654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728" name="TextBox 55"/>
          <p:cNvSpPr txBox="1">
            <a:spLocks noChangeArrowheads="1"/>
          </p:cNvSpPr>
          <p:nvPr/>
        </p:nvSpPr>
        <p:spPr bwMode="auto">
          <a:xfrm>
            <a:off x="381000" y="2774950"/>
            <a:ext cx="92868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배송완료</a:t>
            </a:r>
          </a:p>
        </p:txBody>
      </p:sp>
      <p:sp>
        <p:nvSpPr>
          <p:cNvPr id="28729" name="직사각형 51"/>
          <p:cNvSpPr>
            <a:spLocks noChangeArrowheads="1"/>
          </p:cNvSpPr>
          <p:nvPr/>
        </p:nvSpPr>
        <p:spPr bwMode="auto">
          <a:xfrm>
            <a:off x="8488363" y="263683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28730" name="직사각형 51"/>
          <p:cNvSpPr>
            <a:spLocks noChangeArrowheads="1"/>
          </p:cNvSpPr>
          <p:nvPr/>
        </p:nvSpPr>
        <p:spPr bwMode="auto">
          <a:xfrm>
            <a:off x="7397750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28731" name="직사각형 51"/>
          <p:cNvSpPr>
            <a:spLocks noChangeArrowheads="1"/>
          </p:cNvSpPr>
          <p:nvPr/>
        </p:nvSpPr>
        <p:spPr bwMode="auto">
          <a:xfrm>
            <a:off x="7943850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28732" name="직사각형 51"/>
          <p:cNvSpPr>
            <a:spLocks noChangeArrowheads="1"/>
          </p:cNvSpPr>
          <p:nvPr/>
        </p:nvSpPr>
        <p:spPr bwMode="auto">
          <a:xfrm>
            <a:off x="9026525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28733" name="직사각형 54"/>
          <p:cNvSpPr>
            <a:spLocks noChangeArrowheads="1"/>
          </p:cNvSpPr>
          <p:nvPr/>
        </p:nvSpPr>
        <p:spPr bwMode="auto">
          <a:xfrm>
            <a:off x="309563" y="4672013"/>
            <a:ext cx="9215437" cy="17097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734" name="TextBox 55"/>
          <p:cNvSpPr txBox="1">
            <a:spLocks noChangeArrowheads="1"/>
          </p:cNvSpPr>
          <p:nvPr/>
        </p:nvSpPr>
        <p:spPr bwMode="auto">
          <a:xfrm>
            <a:off x="381000" y="4565650"/>
            <a:ext cx="92868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배송완료상세</a:t>
            </a:r>
          </a:p>
        </p:txBody>
      </p:sp>
      <p:graphicFrame>
        <p:nvGraphicFramePr>
          <p:cNvPr id="52" name="Group 139"/>
          <p:cNvGraphicFramePr>
            <a:graphicFrameLocks noGrp="1"/>
          </p:cNvGraphicFramePr>
          <p:nvPr/>
        </p:nvGraphicFramePr>
        <p:xfrm>
          <a:off x="379413" y="4838700"/>
          <a:ext cx="9037637" cy="503270"/>
        </p:xfrm>
        <a:graphic>
          <a:graphicData uri="http://schemas.openxmlformats.org/drawingml/2006/table">
            <a:tbl>
              <a:tblPr/>
              <a:tblGrid>
                <a:gridCol w="19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1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55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11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0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3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0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11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116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116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18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81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7319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4476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출고완료수량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미배송수량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미배송사유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예정중량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7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20*3*4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008654"/>
              </p:ext>
            </p:extLst>
          </p:nvPr>
        </p:nvGraphicFramePr>
        <p:xfrm>
          <a:off x="387350" y="5626100"/>
          <a:ext cx="9036054" cy="466725"/>
        </p:xfrm>
        <a:graphic>
          <a:graphicData uri="http://schemas.openxmlformats.org/drawingml/2006/table">
            <a:tbl>
              <a:tblPr/>
              <a:tblGrid>
                <a:gridCol w="1004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70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유통일자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진행상태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2016.10.25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2016.12.31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출고확정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820" name="TextBox 65"/>
          <p:cNvSpPr txBox="1">
            <a:spLocks noChangeArrowheads="1"/>
          </p:cNvSpPr>
          <p:nvPr/>
        </p:nvSpPr>
        <p:spPr bwMode="auto">
          <a:xfrm>
            <a:off x="203200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28821" name="직사각형 66"/>
          <p:cNvSpPr>
            <a:spLocks noChangeArrowheads="1"/>
          </p:cNvSpPr>
          <p:nvPr/>
        </p:nvSpPr>
        <p:spPr bwMode="auto">
          <a:xfrm>
            <a:off x="107315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28822" name="TextBox 65"/>
          <p:cNvSpPr txBox="1">
            <a:spLocks noChangeArrowheads="1"/>
          </p:cNvSpPr>
          <p:nvPr/>
        </p:nvSpPr>
        <p:spPr bwMode="auto">
          <a:xfrm>
            <a:off x="326548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28823" name="직사각형 66"/>
          <p:cNvSpPr>
            <a:spLocks noChangeArrowheads="1"/>
          </p:cNvSpPr>
          <p:nvPr/>
        </p:nvSpPr>
        <p:spPr bwMode="auto">
          <a:xfrm>
            <a:off x="419100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24" name="TextBox 65"/>
          <p:cNvSpPr txBox="1">
            <a:spLocks noChangeArrowheads="1"/>
          </p:cNvSpPr>
          <p:nvPr/>
        </p:nvSpPr>
        <p:spPr bwMode="auto">
          <a:xfrm>
            <a:off x="3265488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출고일자</a:t>
            </a:r>
          </a:p>
        </p:txBody>
      </p:sp>
      <p:sp>
        <p:nvSpPr>
          <p:cNvPr id="28825" name="직사각형 66"/>
          <p:cNvSpPr>
            <a:spLocks noChangeArrowheads="1"/>
          </p:cNvSpPr>
          <p:nvPr/>
        </p:nvSpPr>
        <p:spPr bwMode="auto">
          <a:xfrm>
            <a:off x="4181475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26" name="직사각형 66"/>
          <p:cNvSpPr>
            <a:spLocks noChangeArrowheads="1"/>
          </p:cNvSpPr>
          <p:nvPr/>
        </p:nvSpPr>
        <p:spPr bwMode="auto">
          <a:xfrm>
            <a:off x="5408613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27" name="직사각형 48"/>
          <p:cNvSpPr>
            <a:spLocks noChangeArrowheads="1"/>
          </p:cNvSpPr>
          <p:nvPr/>
        </p:nvSpPr>
        <p:spPr bwMode="auto">
          <a:xfrm>
            <a:off x="5048250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28" name="직사각형 48"/>
          <p:cNvSpPr>
            <a:spLocks noChangeArrowheads="1"/>
          </p:cNvSpPr>
          <p:nvPr/>
        </p:nvSpPr>
        <p:spPr bwMode="auto">
          <a:xfrm>
            <a:off x="6265863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29" name="TextBox 65"/>
          <p:cNvSpPr txBox="1">
            <a:spLocks noChangeArrowheads="1"/>
          </p:cNvSpPr>
          <p:nvPr/>
        </p:nvSpPr>
        <p:spPr bwMode="auto">
          <a:xfrm>
            <a:off x="5180013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30" name="TextBox 65"/>
          <p:cNvSpPr txBox="1">
            <a:spLocks noChangeArrowheads="1"/>
          </p:cNvSpPr>
          <p:nvPr/>
        </p:nvSpPr>
        <p:spPr bwMode="auto">
          <a:xfrm>
            <a:off x="203200" y="20462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28831" name="직사각형 66"/>
          <p:cNvSpPr>
            <a:spLocks noChangeArrowheads="1"/>
          </p:cNvSpPr>
          <p:nvPr/>
        </p:nvSpPr>
        <p:spPr bwMode="auto">
          <a:xfrm>
            <a:off x="1057275" y="20462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출고확정</a:t>
            </a:r>
          </a:p>
        </p:txBody>
      </p:sp>
      <p:sp>
        <p:nvSpPr>
          <p:cNvPr id="28832" name="TextBox 65"/>
          <p:cNvSpPr txBox="1">
            <a:spLocks noChangeArrowheads="1"/>
          </p:cNvSpPr>
          <p:nvPr/>
        </p:nvSpPr>
        <p:spPr bwMode="auto">
          <a:xfrm>
            <a:off x="203200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28833" name="직사각형 66"/>
          <p:cNvSpPr>
            <a:spLocks noChangeArrowheads="1"/>
          </p:cNvSpPr>
          <p:nvPr/>
        </p:nvSpPr>
        <p:spPr bwMode="auto">
          <a:xfrm>
            <a:off x="10731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34" name="직사각형 67"/>
          <p:cNvSpPr>
            <a:spLocks noChangeArrowheads="1"/>
          </p:cNvSpPr>
          <p:nvPr/>
        </p:nvSpPr>
        <p:spPr bwMode="auto">
          <a:xfrm>
            <a:off x="195738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6"/>
          <p:cNvSpPr>
            <a:spLocks noChangeArrowheads="1"/>
          </p:cNvSpPr>
          <p:nvPr/>
        </p:nvSpPr>
        <p:spPr bwMode="auto">
          <a:xfrm>
            <a:off x="2178050" y="133350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28836" name="TextBox 65"/>
          <p:cNvSpPr txBox="1">
            <a:spLocks noChangeArrowheads="1"/>
          </p:cNvSpPr>
          <p:nvPr/>
        </p:nvSpPr>
        <p:spPr bwMode="auto">
          <a:xfrm>
            <a:off x="645953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</a:p>
        </p:txBody>
      </p:sp>
      <p:sp>
        <p:nvSpPr>
          <p:cNvPr id="28837" name="직사각형 66"/>
          <p:cNvSpPr>
            <a:spLocks noChangeArrowheads="1"/>
          </p:cNvSpPr>
          <p:nvPr/>
        </p:nvSpPr>
        <p:spPr bwMode="auto">
          <a:xfrm>
            <a:off x="7364413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38" name="TextBox 65"/>
          <p:cNvSpPr txBox="1">
            <a:spLocks noChangeArrowheads="1"/>
          </p:cNvSpPr>
          <p:nvPr/>
        </p:nvSpPr>
        <p:spPr bwMode="auto">
          <a:xfrm>
            <a:off x="6459538" y="1333500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28839" name="직사각형 66"/>
          <p:cNvSpPr>
            <a:spLocks noChangeArrowheads="1"/>
          </p:cNvSpPr>
          <p:nvPr/>
        </p:nvSpPr>
        <p:spPr bwMode="auto">
          <a:xfrm>
            <a:off x="73469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1000001001</a:t>
            </a:r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40" name="직사각형 48"/>
          <p:cNvSpPr>
            <a:spLocks noChangeArrowheads="1"/>
          </p:cNvSpPr>
          <p:nvPr/>
        </p:nvSpPr>
        <p:spPr bwMode="auto">
          <a:xfrm>
            <a:off x="8412163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66"/>
          <p:cNvSpPr>
            <a:spLocks noChangeArrowheads="1"/>
          </p:cNvSpPr>
          <p:nvPr/>
        </p:nvSpPr>
        <p:spPr bwMode="auto">
          <a:xfrm>
            <a:off x="8609013" y="169227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28842" name="직사각형 33"/>
          <p:cNvSpPr>
            <a:spLocks noChangeArrowheads="1"/>
          </p:cNvSpPr>
          <p:nvPr/>
        </p:nvSpPr>
        <p:spPr bwMode="auto">
          <a:xfrm>
            <a:off x="1931988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8843" name="직사각형 33"/>
          <p:cNvSpPr>
            <a:spLocks noChangeArrowheads="1"/>
          </p:cNvSpPr>
          <p:nvPr/>
        </p:nvSpPr>
        <p:spPr bwMode="auto">
          <a:xfrm>
            <a:off x="1917700" y="20462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28844" name="TextBox 65"/>
          <p:cNvSpPr txBox="1">
            <a:spLocks noChangeArrowheads="1"/>
          </p:cNvSpPr>
          <p:nvPr/>
        </p:nvSpPr>
        <p:spPr bwMode="auto">
          <a:xfrm>
            <a:off x="3265488" y="2044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28845" name="직사각형 66"/>
          <p:cNvSpPr>
            <a:spLocks noChangeArrowheads="1"/>
          </p:cNvSpPr>
          <p:nvPr/>
        </p:nvSpPr>
        <p:spPr bwMode="auto">
          <a:xfrm>
            <a:off x="4191000" y="2044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46" name="TextBox 65"/>
          <p:cNvSpPr txBox="1">
            <a:spLocks noChangeArrowheads="1"/>
          </p:cNvSpPr>
          <p:nvPr/>
        </p:nvSpPr>
        <p:spPr bwMode="auto">
          <a:xfrm>
            <a:off x="5273675" y="1685925"/>
            <a:ext cx="649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</a:p>
        </p:txBody>
      </p:sp>
      <p:sp>
        <p:nvSpPr>
          <p:cNvPr id="28847" name="직사각형 66"/>
          <p:cNvSpPr>
            <a:spLocks noChangeArrowheads="1"/>
          </p:cNvSpPr>
          <p:nvPr/>
        </p:nvSpPr>
        <p:spPr bwMode="auto">
          <a:xfrm>
            <a:off x="5922963" y="1693863"/>
            <a:ext cx="48895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48" name="TextBox 81"/>
          <p:cNvSpPr txBox="1">
            <a:spLocks noChangeArrowheads="1"/>
          </p:cNvSpPr>
          <p:nvPr/>
        </p:nvSpPr>
        <p:spPr bwMode="auto">
          <a:xfrm>
            <a:off x="6477000" y="204311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28849" name="직사각형 82"/>
          <p:cNvSpPr>
            <a:spLocks noChangeArrowheads="1"/>
          </p:cNvSpPr>
          <p:nvPr/>
        </p:nvSpPr>
        <p:spPr bwMode="auto">
          <a:xfrm>
            <a:off x="7381875" y="204311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850" name="직사각형 48"/>
          <p:cNvSpPr>
            <a:spLocks noChangeArrowheads="1"/>
          </p:cNvSpPr>
          <p:nvPr/>
        </p:nvSpPr>
        <p:spPr bwMode="auto">
          <a:xfrm>
            <a:off x="8429625" y="20431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>
            <a:spLocks noChangeArrowheads="1"/>
          </p:cNvSpPr>
          <p:nvPr/>
        </p:nvSpPr>
        <p:spPr bwMode="auto">
          <a:xfrm>
            <a:off x="8626475" y="2043113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미배송</a:t>
            </a:r>
          </a:p>
        </p:txBody>
      </p:sp>
      <p:sp>
        <p:nvSpPr>
          <p:cNvPr id="30723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30724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grpSp>
        <p:nvGrpSpPr>
          <p:cNvPr id="30725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30887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30888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0726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42" name="Group 139"/>
          <p:cNvGraphicFramePr>
            <a:graphicFrameLocks noGrp="1"/>
          </p:cNvGraphicFramePr>
          <p:nvPr/>
        </p:nvGraphicFramePr>
        <p:xfrm>
          <a:off x="379413" y="3009900"/>
          <a:ext cx="9110663" cy="563888"/>
        </p:xfrm>
        <a:graphic>
          <a:graphicData uri="http://schemas.openxmlformats.org/drawingml/2006/table">
            <a:tbl>
              <a:tblPr/>
              <a:tblGrid>
                <a:gridCol w="196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8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72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473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270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31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31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78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78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출고예정일자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출고확정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775" name="직사각형 54"/>
          <p:cNvSpPr>
            <a:spLocks noChangeArrowheads="1"/>
          </p:cNvSpPr>
          <p:nvPr/>
        </p:nvSpPr>
        <p:spPr bwMode="auto">
          <a:xfrm>
            <a:off x="309563" y="2901950"/>
            <a:ext cx="9215437" cy="1654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76" name="TextBox 55"/>
          <p:cNvSpPr txBox="1">
            <a:spLocks noChangeArrowheads="1"/>
          </p:cNvSpPr>
          <p:nvPr/>
        </p:nvSpPr>
        <p:spPr bwMode="auto">
          <a:xfrm>
            <a:off x="381000" y="2774950"/>
            <a:ext cx="92868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미배송</a:t>
            </a:r>
          </a:p>
        </p:txBody>
      </p:sp>
      <p:sp>
        <p:nvSpPr>
          <p:cNvPr id="30777" name="직사각형 51"/>
          <p:cNvSpPr>
            <a:spLocks noChangeArrowheads="1"/>
          </p:cNvSpPr>
          <p:nvPr/>
        </p:nvSpPr>
        <p:spPr bwMode="auto">
          <a:xfrm>
            <a:off x="8488363" y="263683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30778" name="직사각형 51"/>
          <p:cNvSpPr>
            <a:spLocks noChangeArrowheads="1"/>
          </p:cNvSpPr>
          <p:nvPr/>
        </p:nvSpPr>
        <p:spPr bwMode="auto">
          <a:xfrm>
            <a:off x="7397750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30779" name="직사각형 51"/>
          <p:cNvSpPr>
            <a:spLocks noChangeArrowheads="1"/>
          </p:cNvSpPr>
          <p:nvPr/>
        </p:nvSpPr>
        <p:spPr bwMode="auto">
          <a:xfrm>
            <a:off x="7943850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30780" name="직사각형 51"/>
          <p:cNvSpPr>
            <a:spLocks noChangeArrowheads="1"/>
          </p:cNvSpPr>
          <p:nvPr/>
        </p:nvSpPr>
        <p:spPr bwMode="auto">
          <a:xfrm>
            <a:off x="9026525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30781" name="직사각형 54"/>
          <p:cNvSpPr>
            <a:spLocks noChangeArrowheads="1"/>
          </p:cNvSpPr>
          <p:nvPr/>
        </p:nvSpPr>
        <p:spPr bwMode="auto">
          <a:xfrm>
            <a:off x="309563" y="4672013"/>
            <a:ext cx="9215437" cy="17097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82" name="TextBox 55"/>
          <p:cNvSpPr txBox="1">
            <a:spLocks noChangeArrowheads="1"/>
          </p:cNvSpPr>
          <p:nvPr/>
        </p:nvSpPr>
        <p:spPr bwMode="auto">
          <a:xfrm>
            <a:off x="381000" y="4565650"/>
            <a:ext cx="92868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미배송상세</a:t>
            </a:r>
          </a:p>
        </p:txBody>
      </p:sp>
      <p:graphicFrame>
        <p:nvGraphicFramePr>
          <p:cNvPr id="51" name="Group 139"/>
          <p:cNvGraphicFramePr>
            <a:graphicFrameLocks noGrp="1"/>
          </p:cNvGraphicFramePr>
          <p:nvPr/>
        </p:nvGraphicFramePr>
        <p:xfrm>
          <a:off x="379413" y="4838700"/>
          <a:ext cx="9037637" cy="503270"/>
        </p:xfrm>
        <a:graphic>
          <a:graphicData uri="http://schemas.openxmlformats.org/drawingml/2006/table">
            <a:tbl>
              <a:tblPr/>
              <a:tblGrid>
                <a:gridCol w="253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9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5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0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20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0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0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7439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4476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출고완료수량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예정중량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7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20*3*4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387350" y="5445125"/>
          <a:ext cx="9036054" cy="466725"/>
        </p:xfrm>
        <a:graphic>
          <a:graphicData uri="http://schemas.openxmlformats.org/drawingml/2006/table">
            <a:tbl>
              <a:tblPr/>
              <a:tblGrid>
                <a:gridCol w="1004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70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유통일자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진행상태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2016.10.25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2016.12.31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출고확정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854" name="TextBox 65"/>
          <p:cNvSpPr txBox="1">
            <a:spLocks noChangeArrowheads="1"/>
          </p:cNvSpPr>
          <p:nvPr/>
        </p:nvSpPr>
        <p:spPr bwMode="auto">
          <a:xfrm>
            <a:off x="203200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30855" name="직사각형 66"/>
          <p:cNvSpPr>
            <a:spLocks noChangeArrowheads="1"/>
          </p:cNvSpPr>
          <p:nvPr/>
        </p:nvSpPr>
        <p:spPr bwMode="auto">
          <a:xfrm>
            <a:off x="107315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30856" name="TextBox 65"/>
          <p:cNvSpPr txBox="1">
            <a:spLocks noChangeArrowheads="1"/>
          </p:cNvSpPr>
          <p:nvPr/>
        </p:nvSpPr>
        <p:spPr bwMode="auto">
          <a:xfrm>
            <a:off x="326548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30857" name="직사각형 66"/>
          <p:cNvSpPr>
            <a:spLocks noChangeArrowheads="1"/>
          </p:cNvSpPr>
          <p:nvPr/>
        </p:nvSpPr>
        <p:spPr bwMode="auto">
          <a:xfrm>
            <a:off x="419100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58" name="TextBox 65"/>
          <p:cNvSpPr txBox="1">
            <a:spLocks noChangeArrowheads="1"/>
          </p:cNvSpPr>
          <p:nvPr/>
        </p:nvSpPr>
        <p:spPr bwMode="auto">
          <a:xfrm>
            <a:off x="3265488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출고일자</a:t>
            </a:r>
          </a:p>
        </p:txBody>
      </p:sp>
      <p:sp>
        <p:nvSpPr>
          <p:cNvPr id="30859" name="직사각형 66"/>
          <p:cNvSpPr>
            <a:spLocks noChangeArrowheads="1"/>
          </p:cNvSpPr>
          <p:nvPr/>
        </p:nvSpPr>
        <p:spPr bwMode="auto">
          <a:xfrm>
            <a:off x="4181475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60" name="직사각형 66"/>
          <p:cNvSpPr>
            <a:spLocks noChangeArrowheads="1"/>
          </p:cNvSpPr>
          <p:nvPr/>
        </p:nvSpPr>
        <p:spPr bwMode="auto">
          <a:xfrm>
            <a:off x="5408613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61" name="직사각형 48"/>
          <p:cNvSpPr>
            <a:spLocks noChangeArrowheads="1"/>
          </p:cNvSpPr>
          <p:nvPr/>
        </p:nvSpPr>
        <p:spPr bwMode="auto">
          <a:xfrm>
            <a:off x="5048250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62" name="직사각형 48"/>
          <p:cNvSpPr>
            <a:spLocks noChangeArrowheads="1"/>
          </p:cNvSpPr>
          <p:nvPr/>
        </p:nvSpPr>
        <p:spPr bwMode="auto">
          <a:xfrm>
            <a:off x="6265863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63" name="TextBox 65"/>
          <p:cNvSpPr txBox="1">
            <a:spLocks noChangeArrowheads="1"/>
          </p:cNvSpPr>
          <p:nvPr/>
        </p:nvSpPr>
        <p:spPr bwMode="auto">
          <a:xfrm>
            <a:off x="5180013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64" name="TextBox 65"/>
          <p:cNvSpPr txBox="1">
            <a:spLocks noChangeArrowheads="1"/>
          </p:cNvSpPr>
          <p:nvPr/>
        </p:nvSpPr>
        <p:spPr bwMode="auto">
          <a:xfrm>
            <a:off x="203200" y="20462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30865" name="직사각형 66"/>
          <p:cNvSpPr>
            <a:spLocks noChangeArrowheads="1"/>
          </p:cNvSpPr>
          <p:nvPr/>
        </p:nvSpPr>
        <p:spPr bwMode="auto">
          <a:xfrm>
            <a:off x="1057275" y="20462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출고확정</a:t>
            </a:r>
          </a:p>
        </p:txBody>
      </p:sp>
      <p:sp>
        <p:nvSpPr>
          <p:cNvPr id="30866" name="TextBox 67"/>
          <p:cNvSpPr txBox="1">
            <a:spLocks noChangeArrowheads="1"/>
          </p:cNvSpPr>
          <p:nvPr/>
        </p:nvSpPr>
        <p:spPr bwMode="auto">
          <a:xfrm>
            <a:off x="203200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30867" name="직사각형 68"/>
          <p:cNvSpPr>
            <a:spLocks noChangeArrowheads="1"/>
          </p:cNvSpPr>
          <p:nvPr/>
        </p:nvSpPr>
        <p:spPr bwMode="auto">
          <a:xfrm>
            <a:off x="10731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68" name="직사각형 69"/>
          <p:cNvSpPr>
            <a:spLocks noChangeArrowheads="1"/>
          </p:cNvSpPr>
          <p:nvPr/>
        </p:nvSpPr>
        <p:spPr bwMode="auto">
          <a:xfrm>
            <a:off x="195738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66"/>
          <p:cNvSpPr>
            <a:spLocks noChangeArrowheads="1"/>
          </p:cNvSpPr>
          <p:nvPr/>
        </p:nvSpPr>
        <p:spPr bwMode="auto">
          <a:xfrm>
            <a:off x="2178050" y="133350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30870" name="TextBox 65"/>
          <p:cNvSpPr txBox="1">
            <a:spLocks noChangeArrowheads="1"/>
          </p:cNvSpPr>
          <p:nvPr/>
        </p:nvSpPr>
        <p:spPr bwMode="auto">
          <a:xfrm>
            <a:off x="645953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</a:p>
        </p:txBody>
      </p:sp>
      <p:sp>
        <p:nvSpPr>
          <p:cNvPr id="30871" name="직사각형 66"/>
          <p:cNvSpPr>
            <a:spLocks noChangeArrowheads="1"/>
          </p:cNvSpPr>
          <p:nvPr/>
        </p:nvSpPr>
        <p:spPr bwMode="auto">
          <a:xfrm>
            <a:off x="7364413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72" name="TextBox 65"/>
          <p:cNvSpPr txBox="1">
            <a:spLocks noChangeArrowheads="1"/>
          </p:cNvSpPr>
          <p:nvPr/>
        </p:nvSpPr>
        <p:spPr bwMode="auto">
          <a:xfrm>
            <a:off x="6459538" y="1333500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30873" name="직사각형 66"/>
          <p:cNvSpPr>
            <a:spLocks noChangeArrowheads="1"/>
          </p:cNvSpPr>
          <p:nvPr/>
        </p:nvSpPr>
        <p:spPr bwMode="auto">
          <a:xfrm>
            <a:off x="73469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1000001001</a:t>
            </a:r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74" name="직사각형 48"/>
          <p:cNvSpPr>
            <a:spLocks noChangeArrowheads="1"/>
          </p:cNvSpPr>
          <p:nvPr/>
        </p:nvSpPr>
        <p:spPr bwMode="auto">
          <a:xfrm>
            <a:off x="8412163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66"/>
          <p:cNvSpPr>
            <a:spLocks noChangeArrowheads="1"/>
          </p:cNvSpPr>
          <p:nvPr/>
        </p:nvSpPr>
        <p:spPr bwMode="auto">
          <a:xfrm>
            <a:off x="8609013" y="169227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30876" name="직사각형 33"/>
          <p:cNvSpPr>
            <a:spLocks noChangeArrowheads="1"/>
          </p:cNvSpPr>
          <p:nvPr/>
        </p:nvSpPr>
        <p:spPr bwMode="auto">
          <a:xfrm>
            <a:off x="1931988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0877" name="직사각형 33"/>
          <p:cNvSpPr>
            <a:spLocks noChangeArrowheads="1"/>
          </p:cNvSpPr>
          <p:nvPr/>
        </p:nvSpPr>
        <p:spPr bwMode="auto">
          <a:xfrm>
            <a:off x="1917700" y="20462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0878" name="TextBox 65"/>
          <p:cNvSpPr txBox="1">
            <a:spLocks noChangeArrowheads="1"/>
          </p:cNvSpPr>
          <p:nvPr/>
        </p:nvSpPr>
        <p:spPr bwMode="auto">
          <a:xfrm>
            <a:off x="3265488" y="2044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30879" name="직사각형 66"/>
          <p:cNvSpPr>
            <a:spLocks noChangeArrowheads="1"/>
          </p:cNvSpPr>
          <p:nvPr/>
        </p:nvSpPr>
        <p:spPr bwMode="auto">
          <a:xfrm>
            <a:off x="4191000" y="2044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80" name="TextBox 83"/>
          <p:cNvSpPr txBox="1">
            <a:spLocks noChangeArrowheads="1"/>
          </p:cNvSpPr>
          <p:nvPr/>
        </p:nvSpPr>
        <p:spPr bwMode="auto">
          <a:xfrm>
            <a:off x="6477000" y="204311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30881" name="직사각형 84"/>
          <p:cNvSpPr>
            <a:spLocks noChangeArrowheads="1"/>
          </p:cNvSpPr>
          <p:nvPr/>
        </p:nvSpPr>
        <p:spPr bwMode="auto">
          <a:xfrm>
            <a:off x="7381875" y="204311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82" name="직사각형 48"/>
          <p:cNvSpPr>
            <a:spLocks noChangeArrowheads="1"/>
          </p:cNvSpPr>
          <p:nvPr/>
        </p:nvSpPr>
        <p:spPr bwMode="auto">
          <a:xfrm>
            <a:off x="8429625" y="20431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>
            <a:spLocks noChangeArrowheads="1"/>
          </p:cNvSpPr>
          <p:nvPr/>
        </p:nvSpPr>
        <p:spPr bwMode="auto">
          <a:xfrm>
            <a:off x="8626475" y="2043113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cxnSp>
        <p:nvCxnSpPr>
          <p:cNvPr id="30884" name="직선 연결선 2"/>
          <p:cNvCxnSpPr>
            <a:cxnSpLocks noChangeShapeType="1"/>
          </p:cNvCxnSpPr>
          <p:nvPr/>
        </p:nvCxnSpPr>
        <p:spPr bwMode="auto">
          <a:xfrm>
            <a:off x="1136650" y="1219200"/>
            <a:ext cx="9072563" cy="5449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85" name="TextBox 65"/>
          <p:cNvSpPr txBox="1">
            <a:spLocks noChangeArrowheads="1"/>
          </p:cNvSpPr>
          <p:nvPr/>
        </p:nvSpPr>
        <p:spPr bwMode="auto">
          <a:xfrm>
            <a:off x="5273675" y="1685925"/>
            <a:ext cx="649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</a:p>
        </p:txBody>
      </p:sp>
      <p:sp>
        <p:nvSpPr>
          <p:cNvPr id="30886" name="직사각형 66"/>
          <p:cNvSpPr>
            <a:spLocks noChangeArrowheads="1"/>
          </p:cNvSpPr>
          <p:nvPr/>
        </p:nvSpPr>
        <p:spPr bwMode="auto">
          <a:xfrm>
            <a:off x="5922963" y="1693863"/>
            <a:ext cx="48895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dirty="0">
                <a:latin typeface="+mn-ea"/>
                <a:ea typeface="+mn-ea"/>
              </a:rPr>
              <a:t>출고시리얼스캔</a:t>
            </a:r>
          </a:p>
        </p:txBody>
      </p:sp>
      <p:sp>
        <p:nvSpPr>
          <p:cNvPr id="12291" name="직사각형 54"/>
          <p:cNvSpPr>
            <a:spLocks noChangeArrowheads="1"/>
          </p:cNvSpPr>
          <p:nvPr/>
        </p:nvSpPr>
        <p:spPr bwMode="auto">
          <a:xfrm>
            <a:off x="309563" y="3267075"/>
            <a:ext cx="9215437" cy="1990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12292" name="TextBox 55"/>
          <p:cNvSpPr txBox="1">
            <a:spLocks noChangeArrowheads="1"/>
          </p:cNvSpPr>
          <p:nvPr/>
        </p:nvSpPr>
        <p:spPr bwMode="auto">
          <a:xfrm>
            <a:off x="423863" y="3148013"/>
            <a:ext cx="776287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dirty="0">
                <a:latin typeface="+mn-ea"/>
                <a:ea typeface="+mn-ea"/>
              </a:rPr>
              <a:t>출고시리얼</a:t>
            </a:r>
          </a:p>
        </p:txBody>
      </p:sp>
      <p:sp>
        <p:nvSpPr>
          <p:cNvPr id="12294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defRPr/>
            </a:pP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+mn-ea"/>
                <a:ea typeface="+mn-ea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 일</a:t>
            </a:r>
          </a:p>
        </p:txBody>
      </p:sp>
      <p:sp>
        <p:nvSpPr>
          <p:cNvPr id="12295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defRPr/>
            </a:pPr>
            <a:r>
              <a:rPr lang="ko-KR" altLang="en-US" sz="900" b="1">
                <a:solidFill>
                  <a:srgbClr val="777777"/>
                </a:solidFill>
                <a:latin typeface="+mn-ea"/>
                <a:ea typeface="+mn-ea"/>
              </a:rPr>
              <a:t>이종혁</a:t>
            </a:r>
          </a:p>
        </p:txBody>
      </p:sp>
      <p:sp>
        <p:nvSpPr>
          <p:cNvPr id="12437" name="직사각형 54"/>
          <p:cNvSpPr>
            <a:spLocks noChangeArrowheads="1"/>
          </p:cNvSpPr>
          <p:nvPr/>
        </p:nvSpPr>
        <p:spPr bwMode="auto">
          <a:xfrm>
            <a:off x="309563" y="5591175"/>
            <a:ext cx="9207500" cy="7905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12441" name="TextBox 55"/>
          <p:cNvSpPr txBox="1">
            <a:spLocks noChangeArrowheads="1"/>
          </p:cNvSpPr>
          <p:nvPr/>
        </p:nvSpPr>
        <p:spPr bwMode="auto">
          <a:xfrm>
            <a:off x="368300" y="5476875"/>
            <a:ext cx="984250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dirty="0">
                <a:latin typeface="+mn-ea"/>
                <a:ea typeface="+mn-ea"/>
              </a:rPr>
              <a:t>출고시리얼상세</a:t>
            </a:r>
          </a:p>
        </p:txBody>
      </p:sp>
      <p:graphicFrame>
        <p:nvGraphicFramePr>
          <p:cNvPr id="55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188312"/>
              </p:ext>
            </p:extLst>
          </p:nvPr>
        </p:nvGraphicFramePr>
        <p:xfrm>
          <a:off x="381000" y="5702300"/>
          <a:ext cx="3132137" cy="490538"/>
        </p:xfrm>
        <a:graphic>
          <a:graphicData uri="http://schemas.openxmlformats.org/drawingml/2006/table">
            <a:tbl>
              <a:tblPr/>
              <a:tblGrid>
                <a:gridCol w="320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2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62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2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7645" marR="7645" marT="762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시리얼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2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645" marR="7645" marT="762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2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2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2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2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2792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12509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defRPr/>
              </a:pPr>
              <a:r>
                <a:rPr lang="ko-KR" altLang="en-US" sz="900">
                  <a:latin typeface="+mn-ea"/>
                  <a:ea typeface="+mn-ea"/>
                </a:rPr>
                <a:t>물류센터</a:t>
              </a:r>
            </a:p>
          </p:txBody>
        </p:sp>
        <p:sp>
          <p:nvSpPr>
            <p:cNvPr id="12510" name="직사각형 66"/>
            <p:cNvSpPr>
              <a:spLocks noChangeArrowheads="1"/>
            </p:cNvSpPr>
            <p:nvPr/>
          </p:nvSpPr>
          <p:spPr bwMode="auto">
            <a:xfrm>
              <a:off x="4310060" y="1433512"/>
              <a:ext cx="1000130" cy="2149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anose="00000400000000000000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12488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hangingPunct="1">
              <a:defRPr/>
            </a:pPr>
            <a:r>
              <a:rPr lang="ko-KR" altLang="en-US">
                <a:latin typeface="+mn-ea"/>
                <a:ea typeface="+mn-ea"/>
              </a:rPr>
              <a:t>▼</a:t>
            </a:r>
          </a:p>
        </p:txBody>
      </p:sp>
      <p:sp>
        <p:nvSpPr>
          <p:cNvPr id="52" name="직사각형 51"/>
          <p:cNvSpPr>
            <a:spLocks noChangeArrowheads="1"/>
          </p:cNvSpPr>
          <p:nvPr/>
        </p:nvSpPr>
        <p:spPr bwMode="auto">
          <a:xfrm>
            <a:off x="9017000" y="299720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+mn-ea"/>
                <a:ea typeface="+mn-ea"/>
              </a:rPr>
              <a:t>조회</a:t>
            </a:r>
          </a:p>
        </p:txBody>
      </p:sp>
      <p:sp>
        <p:nvSpPr>
          <p:cNvPr id="46" name="직사각형 51"/>
          <p:cNvSpPr>
            <a:spLocks noChangeArrowheads="1"/>
          </p:cNvSpPr>
          <p:nvPr/>
        </p:nvSpPr>
        <p:spPr bwMode="auto">
          <a:xfrm>
            <a:off x="8472488" y="535940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+mn-ea"/>
                <a:ea typeface="+mn-ea"/>
              </a:rPr>
              <a:t>신규</a:t>
            </a:r>
          </a:p>
        </p:txBody>
      </p:sp>
      <p:sp>
        <p:nvSpPr>
          <p:cNvPr id="48" name="직사각형 51"/>
          <p:cNvSpPr>
            <a:spLocks noChangeArrowheads="1"/>
          </p:cNvSpPr>
          <p:nvPr/>
        </p:nvSpPr>
        <p:spPr bwMode="auto">
          <a:xfrm>
            <a:off x="9017000" y="535940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+mn-ea"/>
                <a:ea typeface="+mn-ea"/>
              </a:rPr>
              <a:t>삭제</a:t>
            </a:r>
          </a:p>
        </p:txBody>
      </p:sp>
      <p:graphicFrame>
        <p:nvGraphicFramePr>
          <p:cNvPr id="39" name="Group 139"/>
          <p:cNvGraphicFramePr>
            <a:graphicFrameLocks noGrp="1"/>
          </p:cNvGraphicFramePr>
          <p:nvPr/>
        </p:nvGraphicFramePr>
        <p:xfrm>
          <a:off x="415925" y="3371850"/>
          <a:ext cx="9001125" cy="496888"/>
        </p:xfrm>
        <a:graphic>
          <a:graphicData uri="http://schemas.openxmlformats.org/drawingml/2006/table">
            <a:tbl>
              <a:tblPr/>
              <a:tblGrid>
                <a:gridCol w="220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92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92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81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98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166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679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547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759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8231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출고예정일자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57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Group 139"/>
          <p:cNvGraphicFramePr>
            <a:graphicFrameLocks noGrp="1"/>
          </p:cNvGraphicFramePr>
          <p:nvPr/>
        </p:nvGraphicFramePr>
        <p:xfrm>
          <a:off x="431800" y="4008438"/>
          <a:ext cx="7400926" cy="503270"/>
        </p:xfrm>
        <a:graphic>
          <a:graphicData uri="http://schemas.openxmlformats.org/drawingml/2006/table">
            <a:tbl>
              <a:tblPr/>
              <a:tblGrid>
                <a:gridCol w="1052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1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6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45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45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45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4476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출고예정수량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예정중량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7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20*3*4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447675" y="4656138"/>
          <a:ext cx="5259392" cy="492125"/>
        </p:xfrm>
        <a:graphic>
          <a:graphicData uri="http://schemas.openxmlformats.org/drawingml/2006/table">
            <a:tbl>
              <a:tblPr/>
              <a:tblGrid>
                <a:gridCol w="65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4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4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4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22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유통일자</a:t>
                      </a: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2016.10.25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2016.12.31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57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903" name="TextBox 65"/>
          <p:cNvSpPr txBox="1">
            <a:spLocks noChangeArrowheads="1"/>
          </p:cNvSpPr>
          <p:nvPr/>
        </p:nvSpPr>
        <p:spPr bwMode="auto">
          <a:xfrm>
            <a:off x="203200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32904" name="직사각형 66"/>
          <p:cNvSpPr>
            <a:spLocks noChangeArrowheads="1"/>
          </p:cNvSpPr>
          <p:nvPr/>
        </p:nvSpPr>
        <p:spPr bwMode="auto">
          <a:xfrm>
            <a:off x="107315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32905" name="TextBox 65"/>
          <p:cNvSpPr txBox="1">
            <a:spLocks noChangeArrowheads="1"/>
          </p:cNvSpPr>
          <p:nvPr/>
        </p:nvSpPr>
        <p:spPr bwMode="auto">
          <a:xfrm>
            <a:off x="326548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32906" name="직사각형 66"/>
          <p:cNvSpPr>
            <a:spLocks noChangeArrowheads="1"/>
          </p:cNvSpPr>
          <p:nvPr/>
        </p:nvSpPr>
        <p:spPr bwMode="auto">
          <a:xfrm>
            <a:off x="419100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07" name="TextBox 65"/>
          <p:cNvSpPr txBox="1">
            <a:spLocks noChangeArrowheads="1"/>
          </p:cNvSpPr>
          <p:nvPr/>
        </p:nvSpPr>
        <p:spPr bwMode="auto">
          <a:xfrm>
            <a:off x="3265488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출고일자</a:t>
            </a:r>
          </a:p>
        </p:txBody>
      </p:sp>
      <p:sp>
        <p:nvSpPr>
          <p:cNvPr id="32908" name="직사각형 66"/>
          <p:cNvSpPr>
            <a:spLocks noChangeArrowheads="1"/>
          </p:cNvSpPr>
          <p:nvPr/>
        </p:nvSpPr>
        <p:spPr bwMode="auto">
          <a:xfrm>
            <a:off x="4181475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09" name="직사각형 66"/>
          <p:cNvSpPr>
            <a:spLocks noChangeArrowheads="1"/>
          </p:cNvSpPr>
          <p:nvPr/>
        </p:nvSpPr>
        <p:spPr bwMode="auto">
          <a:xfrm>
            <a:off x="5408613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10" name="직사각형 48"/>
          <p:cNvSpPr>
            <a:spLocks noChangeArrowheads="1"/>
          </p:cNvSpPr>
          <p:nvPr/>
        </p:nvSpPr>
        <p:spPr bwMode="auto">
          <a:xfrm>
            <a:off x="5048250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11" name="직사각형 48"/>
          <p:cNvSpPr>
            <a:spLocks noChangeArrowheads="1"/>
          </p:cNvSpPr>
          <p:nvPr/>
        </p:nvSpPr>
        <p:spPr bwMode="auto">
          <a:xfrm>
            <a:off x="6265863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12" name="TextBox 65"/>
          <p:cNvSpPr txBox="1">
            <a:spLocks noChangeArrowheads="1"/>
          </p:cNvSpPr>
          <p:nvPr/>
        </p:nvSpPr>
        <p:spPr bwMode="auto">
          <a:xfrm>
            <a:off x="5180013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13" name="TextBox 65"/>
          <p:cNvSpPr txBox="1">
            <a:spLocks noChangeArrowheads="1"/>
          </p:cNvSpPr>
          <p:nvPr/>
        </p:nvSpPr>
        <p:spPr bwMode="auto">
          <a:xfrm>
            <a:off x="203200" y="20462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32914" name="직사각형 61"/>
          <p:cNvSpPr>
            <a:spLocks noChangeArrowheads="1"/>
          </p:cNvSpPr>
          <p:nvPr/>
        </p:nvSpPr>
        <p:spPr bwMode="auto">
          <a:xfrm>
            <a:off x="1057275" y="20462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출고확정</a:t>
            </a:r>
          </a:p>
        </p:txBody>
      </p:sp>
      <p:sp>
        <p:nvSpPr>
          <p:cNvPr id="32915" name="TextBox 62"/>
          <p:cNvSpPr txBox="1">
            <a:spLocks noChangeArrowheads="1"/>
          </p:cNvSpPr>
          <p:nvPr/>
        </p:nvSpPr>
        <p:spPr bwMode="auto">
          <a:xfrm>
            <a:off x="203200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32916" name="직사각형 63"/>
          <p:cNvSpPr>
            <a:spLocks noChangeArrowheads="1"/>
          </p:cNvSpPr>
          <p:nvPr/>
        </p:nvSpPr>
        <p:spPr bwMode="auto">
          <a:xfrm>
            <a:off x="10731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17" name="직사각형 64"/>
          <p:cNvSpPr>
            <a:spLocks noChangeArrowheads="1"/>
          </p:cNvSpPr>
          <p:nvPr/>
        </p:nvSpPr>
        <p:spPr bwMode="auto">
          <a:xfrm>
            <a:off x="195738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6"/>
          <p:cNvSpPr>
            <a:spLocks noChangeArrowheads="1"/>
          </p:cNvSpPr>
          <p:nvPr/>
        </p:nvSpPr>
        <p:spPr bwMode="auto">
          <a:xfrm>
            <a:off x="2178050" y="133350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32919" name="TextBox 65"/>
          <p:cNvSpPr txBox="1">
            <a:spLocks noChangeArrowheads="1"/>
          </p:cNvSpPr>
          <p:nvPr/>
        </p:nvSpPr>
        <p:spPr bwMode="auto">
          <a:xfrm>
            <a:off x="645953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</a:p>
        </p:txBody>
      </p:sp>
      <p:sp>
        <p:nvSpPr>
          <p:cNvPr id="32920" name="직사각형 66"/>
          <p:cNvSpPr>
            <a:spLocks noChangeArrowheads="1"/>
          </p:cNvSpPr>
          <p:nvPr/>
        </p:nvSpPr>
        <p:spPr bwMode="auto">
          <a:xfrm>
            <a:off x="7364413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21" name="TextBox 65"/>
          <p:cNvSpPr txBox="1">
            <a:spLocks noChangeArrowheads="1"/>
          </p:cNvSpPr>
          <p:nvPr/>
        </p:nvSpPr>
        <p:spPr bwMode="auto">
          <a:xfrm>
            <a:off x="6459538" y="1333500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32922" name="직사각형 66"/>
          <p:cNvSpPr>
            <a:spLocks noChangeArrowheads="1"/>
          </p:cNvSpPr>
          <p:nvPr/>
        </p:nvSpPr>
        <p:spPr bwMode="auto">
          <a:xfrm>
            <a:off x="73469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1000001001</a:t>
            </a:r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23" name="직사각형 48"/>
          <p:cNvSpPr>
            <a:spLocks noChangeArrowheads="1"/>
          </p:cNvSpPr>
          <p:nvPr/>
        </p:nvSpPr>
        <p:spPr bwMode="auto">
          <a:xfrm>
            <a:off x="8412163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66"/>
          <p:cNvSpPr>
            <a:spLocks noChangeArrowheads="1"/>
          </p:cNvSpPr>
          <p:nvPr/>
        </p:nvSpPr>
        <p:spPr bwMode="auto">
          <a:xfrm>
            <a:off x="8609013" y="169227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32925" name="직사각형 33"/>
          <p:cNvSpPr>
            <a:spLocks noChangeArrowheads="1"/>
          </p:cNvSpPr>
          <p:nvPr/>
        </p:nvSpPr>
        <p:spPr bwMode="auto">
          <a:xfrm>
            <a:off x="1931988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2926" name="직사각형 33"/>
          <p:cNvSpPr>
            <a:spLocks noChangeArrowheads="1"/>
          </p:cNvSpPr>
          <p:nvPr/>
        </p:nvSpPr>
        <p:spPr bwMode="auto">
          <a:xfrm>
            <a:off x="1917700" y="20462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2927" name="TextBox 65"/>
          <p:cNvSpPr txBox="1">
            <a:spLocks noChangeArrowheads="1"/>
          </p:cNvSpPr>
          <p:nvPr/>
        </p:nvSpPr>
        <p:spPr bwMode="auto">
          <a:xfrm>
            <a:off x="3265488" y="2044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32928" name="직사각형 66"/>
          <p:cNvSpPr>
            <a:spLocks noChangeArrowheads="1"/>
          </p:cNvSpPr>
          <p:nvPr/>
        </p:nvSpPr>
        <p:spPr bwMode="auto">
          <a:xfrm>
            <a:off x="4191000" y="2044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29" name="TextBox 78"/>
          <p:cNvSpPr txBox="1">
            <a:spLocks noChangeArrowheads="1"/>
          </p:cNvSpPr>
          <p:nvPr/>
        </p:nvSpPr>
        <p:spPr bwMode="auto">
          <a:xfrm>
            <a:off x="6477000" y="204311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32930" name="직사각형 79"/>
          <p:cNvSpPr>
            <a:spLocks noChangeArrowheads="1"/>
          </p:cNvSpPr>
          <p:nvPr/>
        </p:nvSpPr>
        <p:spPr bwMode="auto">
          <a:xfrm>
            <a:off x="7381875" y="204311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31" name="직사각형 48"/>
          <p:cNvSpPr>
            <a:spLocks noChangeArrowheads="1"/>
          </p:cNvSpPr>
          <p:nvPr/>
        </p:nvSpPr>
        <p:spPr bwMode="auto">
          <a:xfrm>
            <a:off x="8429625" y="20431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/>
          <p:cNvSpPr>
            <a:spLocks noChangeArrowheads="1"/>
          </p:cNvSpPr>
          <p:nvPr/>
        </p:nvSpPr>
        <p:spPr bwMode="auto">
          <a:xfrm>
            <a:off x="8626475" y="2043113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32933" name="TextBox 82"/>
          <p:cNvSpPr txBox="1">
            <a:spLocks noChangeArrowheads="1"/>
          </p:cNvSpPr>
          <p:nvPr/>
        </p:nvSpPr>
        <p:spPr bwMode="auto">
          <a:xfrm>
            <a:off x="152400" y="24034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</a:p>
        </p:txBody>
      </p:sp>
      <p:sp>
        <p:nvSpPr>
          <p:cNvPr id="32934" name="직사각형 83"/>
          <p:cNvSpPr>
            <a:spLocks noChangeArrowheads="1"/>
          </p:cNvSpPr>
          <p:nvPr/>
        </p:nvSpPr>
        <p:spPr bwMode="auto">
          <a:xfrm>
            <a:off x="1057275" y="24034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35" name="직사각형 48"/>
          <p:cNvSpPr>
            <a:spLocks noChangeArrowheads="1"/>
          </p:cNvSpPr>
          <p:nvPr/>
        </p:nvSpPr>
        <p:spPr bwMode="auto">
          <a:xfrm>
            <a:off x="2105025" y="24034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36" name="직사각형 85"/>
          <p:cNvSpPr>
            <a:spLocks noChangeArrowheads="1"/>
          </p:cNvSpPr>
          <p:nvPr/>
        </p:nvSpPr>
        <p:spPr bwMode="auto">
          <a:xfrm>
            <a:off x="2295525" y="24034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37" name="TextBox 65"/>
          <p:cNvSpPr txBox="1">
            <a:spLocks noChangeArrowheads="1"/>
          </p:cNvSpPr>
          <p:nvPr/>
        </p:nvSpPr>
        <p:spPr bwMode="auto">
          <a:xfrm>
            <a:off x="5273675" y="1685925"/>
            <a:ext cx="649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</a:p>
        </p:txBody>
      </p:sp>
      <p:sp>
        <p:nvSpPr>
          <p:cNvPr id="32938" name="직사각형 66"/>
          <p:cNvSpPr>
            <a:spLocks noChangeArrowheads="1"/>
          </p:cNvSpPr>
          <p:nvPr/>
        </p:nvSpPr>
        <p:spPr bwMode="auto">
          <a:xfrm>
            <a:off x="5922963" y="1693863"/>
            <a:ext cx="48895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출고라벨</a:t>
            </a:r>
          </a:p>
        </p:txBody>
      </p:sp>
      <p:sp>
        <p:nvSpPr>
          <p:cNvPr id="3481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3482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34821" name="직사각형 54"/>
          <p:cNvSpPr>
            <a:spLocks noChangeArrowheads="1"/>
          </p:cNvSpPr>
          <p:nvPr/>
        </p:nvSpPr>
        <p:spPr bwMode="auto">
          <a:xfrm>
            <a:off x="309563" y="1341438"/>
            <a:ext cx="9215437" cy="5040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 Box 51"/>
          <p:cNvSpPr txBox="1">
            <a:spLocks noChangeArrowheads="1"/>
          </p:cNvSpPr>
          <p:nvPr/>
        </p:nvSpPr>
        <p:spPr bwMode="auto">
          <a:xfrm>
            <a:off x="4503738" y="1844675"/>
            <a:ext cx="80645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18000" tIns="36000" rIns="18000" bIns="36000" anchorCtr="1">
            <a:spAutoFit/>
          </a:bodyPr>
          <a:lstStyle/>
          <a:p>
            <a:pPr>
              <a:defRPr/>
            </a:pPr>
            <a:r>
              <a:rPr lang="ko-KR" altLang="en-US" sz="2000" b="1" dirty="0" err="1">
                <a:ea typeface="맑은 고딕" panose="020B0503020000020004" pitchFamily="50" charset="-127"/>
              </a:rPr>
              <a:t>출고표</a:t>
            </a:r>
            <a:endParaRPr lang="ko-KR" altLang="en-US" sz="2000" b="1" dirty="0">
              <a:ea typeface="맑은 고딕" panose="020B0503020000020004" pitchFamily="50" charset="-127"/>
            </a:endParaRPr>
          </a:p>
        </p:txBody>
      </p:sp>
      <p:sp>
        <p:nvSpPr>
          <p:cNvPr id="34823" name="TextBox 65"/>
          <p:cNvSpPr txBox="1">
            <a:spLocks noChangeArrowheads="1"/>
          </p:cNvSpPr>
          <p:nvPr/>
        </p:nvSpPr>
        <p:spPr bwMode="auto">
          <a:xfrm>
            <a:off x="5810250" y="1785938"/>
            <a:ext cx="3214688" cy="230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24" name="TextBox 65"/>
          <p:cNvSpPr txBox="1">
            <a:spLocks noChangeArrowheads="1"/>
          </p:cNvSpPr>
          <p:nvPr/>
        </p:nvSpPr>
        <p:spPr bwMode="auto">
          <a:xfrm>
            <a:off x="738188" y="2413000"/>
            <a:ext cx="6429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</a:t>
            </a:r>
          </a:p>
        </p:txBody>
      </p:sp>
      <p:sp>
        <p:nvSpPr>
          <p:cNvPr id="34825" name="TextBox 65"/>
          <p:cNvSpPr txBox="1">
            <a:spLocks noChangeArrowheads="1"/>
          </p:cNvSpPr>
          <p:nvPr/>
        </p:nvSpPr>
        <p:spPr bwMode="auto">
          <a:xfrm>
            <a:off x="738188" y="2627313"/>
            <a:ext cx="64293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</a:p>
        </p:txBody>
      </p:sp>
      <p:sp>
        <p:nvSpPr>
          <p:cNvPr id="34826" name="TextBox 65"/>
          <p:cNvSpPr txBox="1">
            <a:spLocks noChangeArrowheads="1"/>
          </p:cNvSpPr>
          <p:nvPr/>
        </p:nvSpPr>
        <p:spPr bwMode="auto">
          <a:xfrm>
            <a:off x="738188" y="2857500"/>
            <a:ext cx="6429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제품유형</a:t>
            </a:r>
          </a:p>
        </p:txBody>
      </p:sp>
      <p:sp>
        <p:nvSpPr>
          <p:cNvPr id="34827" name="TextBox 65"/>
          <p:cNvSpPr txBox="1">
            <a:spLocks noChangeArrowheads="1"/>
          </p:cNvSpPr>
          <p:nvPr/>
        </p:nvSpPr>
        <p:spPr bwMode="auto">
          <a:xfrm>
            <a:off x="738188" y="3071813"/>
            <a:ext cx="64293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재고상태</a:t>
            </a:r>
          </a:p>
        </p:txBody>
      </p:sp>
      <p:sp>
        <p:nvSpPr>
          <p:cNvPr id="34828" name="TextBox 65"/>
          <p:cNvSpPr txBox="1">
            <a:spLocks noChangeArrowheads="1"/>
          </p:cNvSpPr>
          <p:nvPr/>
        </p:nvSpPr>
        <p:spPr bwMode="auto">
          <a:xfrm>
            <a:off x="738188" y="3270250"/>
            <a:ext cx="6429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제조일자</a:t>
            </a:r>
          </a:p>
        </p:txBody>
      </p:sp>
      <p:sp>
        <p:nvSpPr>
          <p:cNvPr id="34829" name="TextBox 65"/>
          <p:cNvSpPr txBox="1">
            <a:spLocks noChangeArrowheads="1"/>
          </p:cNvSpPr>
          <p:nvPr/>
        </p:nvSpPr>
        <p:spPr bwMode="auto">
          <a:xfrm>
            <a:off x="738188" y="3484563"/>
            <a:ext cx="64293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유통일자</a:t>
            </a:r>
          </a:p>
        </p:txBody>
      </p:sp>
      <p:sp>
        <p:nvSpPr>
          <p:cNvPr id="34830" name="TextBox 65"/>
          <p:cNvSpPr txBox="1">
            <a:spLocks noChangeArrowheads="1"/>
          </p:cNvSpPr>
          <p:nvPr/>
        </p:nvSpPr>
        <p:spPr bwMode="auto">
          <a:xfrm>
            <a:off x="738188" y="3684588"/>
            <a:ext cx="10715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로트번호</a:t>
            </a:r>
          </a:p>
        </p:txBody>
      </p:sp>
      <p:sp>
        <p:nvSpPr>
          <p:cNvPr id="34831" name="TextBox 65"/>
          <p:cNvSpPr txBox="1">
            <a:spLocks noChangeArrowheads="1"/>
          </p:cNvSpPr>
          <p:nvPr/>
        </p:nvSpPr>
        <p:spPr bwMode="auto">
          <a:xfrm>
            <a:off x="738188" y="3898900"/>
            <a:ext cx="107156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UOM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32" name="TextBox 65"/>
          <p:cNvSpPr txBox="1">
            <a:spLocks noChangeArrowheads="1"/>
          </p:cNvSpPr>
          <p:nvPr/>
        </p:nvSpPr>
        <p:spPr bwMode="auto">
          <a:xfrm>
            <a:off x="738188" y="4113213"/>
            <a:ext cx="10715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입수</a:t>
            </a:r>
          </a:p>
        </p:txBody>
      </p:sp>
      <p:sp>
        <p:nvSpPr>
          <p:cNvPr id="34833" name="TextBox 65"/>
          <p:cNvSpPr txBox="1">
            <a:spLocks noChangeArrowheads="1"/>
          </p:cNvSpPr>
          <p:nvPr/>
        </p:nvSpPr>
        <p:spPr bwMode="auto">
          <a:xfrm>
            <a:off x="738188" y="4327525"/>
            <a:ext cx="107156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제품바코드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출고지시서</a:t>
            </a:r>
          </a:p>
        </p:txBody>
      </p:sp>
      <p:sp>
        <p:nvSpPr>
          <p:cNvPr id="3686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3686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36869" name="직사각형 54"/>
          <p:cNvSpPr>
            <a:spLocks noChangeArrowheads="1"/>
          </p:cNvSpPr>
          <p:nvPr/>
        </p:nvSpPr>
        <p:spPr bwMode="auto">
          <a:xfrm>
            <a:off x="309563" y="1341438"/>
            <a:ext cx="9215437" cy="5040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Group 138"/>
          <p:cNvGraphicFramePr>
            <a:graphicFrameLocks noGrp="1"/>
          </p:cNvGraphicFramePr>
          <p:nvPr/>
        </p:nvGraphicFramePr>
        <p:xfrm>
          <a:off x="415925" y="3429000"/>
          <a:ext cx="9001126" cy="627063"/>
        </p:xfrm>
        <a:graphic>
          <a:graphicData uri="http://schemas.openxmlformats.org/drawingml/2006/table">
            <a:tbl>
              <a:tblPr/>
              <a:tblGrid>
                <a:gridCol w="738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3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97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97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63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63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74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41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41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15900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로케이션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제품유형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재고상태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로트번호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UOM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적치수량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BOX/EA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919" name="TextBox 34"/>
          <p:cNvSpPr txBox="1">
            <a:spLocks noChangeArrowheads="1"/>
          </p:cNvSpPr>
          <p:nvPr/>
        </p:nvSpPr>
        <p:spPr bwMode="auto">
          <a:xfrm>
            <a:off x="7616825" y="25638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출력자</a:t>
            </a:r>
          </a:p>
        </p:txBody>
      </p:sp>
      <p:sp>
        <p:nvSpPr>
          <p:cNvPr id="36920" name="TextBox 65"/>
          <p:cNvSpPr txBox="1">
            <a:spLocks noChangeArrowheads="1"/>
          </p:cNvSpPr>
          <p:nvPr/>
        </p:nvSpPr>
        <p:spPr bwMode="auto">
          <a:xfrm>
            <a:off x="517525" y="2557463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</a:p>
        </p:txBody>
      </p:sp>
      <p:sp>
        <p:nvSpPr>
          <p:cNvPr id="10" name="Text Box 51"/>
          <p:cNvSpPr txBox="1">
            <a:spLocks noChangeArrowheads="1"/>
          </p:cNvSpPr>
          <p:nvPr/>
        </p:nvSpPr>
        <p:spPr bwMode="auto">
          <a:xfrm>
            <a:off x="4205288" y="1844675"/>
            <a:ext cx="1319212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18000" tIns="36000" rIns="18000" bIns="36000" anchorCtr="1">
            <a:spAutoFit/>
          </a:bodyPr>
          <a:lstStyle/>
          <a:p>
            <a:pPr>
              <a:defRPr/>
            </a:pPr>
            <a:r>
              <a:rPr lang="ko-KR" altLang="en-US" sz="2000" b="1" dirty="0">
                <a:ea typeface="맑은 고딕" panose="020B0503020000020004" pitchFamily="50" charset="-127"/>
              </a:rPr>
              <a:t>출고지시서</a:t>
            </a:r>
          </a:p>
        </p:txBody>
      </p:sp>
      <p:sp>
        <p:nvSpPr>
          <p:cNvPr id="36922" name="TextBox 34"/>
          <p:cNvSpPr txBox="1">
            <a:spLocks noChangeArrowheads="1"/>
          </p:cNvSpPr>
          <p:nvPr/>
        </p:nvSpPr>
        <p:spPr bwMode="auto">
          <a:xfrm>
            <a:off x="7623175" y="2276475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출력일시</a:t>
            </a:r>
          </a:p>
        </p:txBody>
      </p:sp>
      <p:sp>
        <p:nvSpPr>
          <p:cNvPr id="36923" name="TextBox 34"/>
          <p:cNvSpPr txBox="1">
            <a:spLocks noChangeArrowheads="1"/>
          </p:cNvSpPr>
          <p:nvPr/>
        </p:nvSpPr>
        <p:spPr bwMode="auto">
          <a:xfrm>
            <a:off x="517525" y="2286000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36924" name="TextBox 34"/>
          <p:cNvSpPr txBox="1">
            <a:spLocks noChangeArrowheads="1"/>
          </p:cNvSpPr>
          <p:nvPr/>
        </p:nvSpPr>
        <p:spPr bwMode="auto">
          <a:xfrm>
            <a:off x="7620000" y="28432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</a:p>
        </p:txBody>
      </p:sp>
      <p:sp>
        <p:nvSpPr>
          <p:cNvPr id="36925" name="TextBox 34"/>
          <p:cNvSpPr txBox="1">
            <a:spLocks noChangeArrowheads="1"/>
          </p:cNvSpPr>
          <p:nvPr/>
        </p:nvSpPr>
        <p:spPr bwMode="auto">
          <a:xfrm>
            <a:off x="517525" y="2000250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</a:t>
            </a:r>
          </a:p>
        </p:txBody>
      </p:sp>
      <p:sp>
        <p:nvSpPr>
          <p:cNvPr id="36926" name="TextBox 65"/>
          <p:cNvSpPr txBox="1">
            <a:spLocks noChangeArrowheads="1"/>
          </p:cNvSpPr>
          <p:nvPr/>
        </p:nvSpPr>
        <p:spPr bwMode="auto">
          <a:xfrm>
            <a:off x="517525" y="2841625"/>
            <a:ext cx="6429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36927" name="TextBox 65"/>
          <p:cNvSpPr txBox="1">
            <a:spLocks noChangeArrowheads="1"/>
          </p:cNvSpPr>
          <p:nvPr/>
        </p:nvSpPr>
        <p:spPr bwMode="auto">
          <a:xfrm>
            <a:off x="5810250" y="1785938"/>
            <a:ext cx="3214688" cy="230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Group 138"/>
          <p:cNvGraphicFramePr>
            <a:graphicFrameLocks noGrp="1"/>
          </p:cNvGraphicFramePr>
          <p:nvPr/>
        </p:nvGraphicFramePr>
        <p:xfrm>
          <a:off x="7667625" y="5357813"/>
          <a:ext cx="1825626" cy="642937"/>
        </p:xfrm>
        <a:graphic>
          <a:graphicData uri="http://schemas.openxmlformats.org/drawingml/2006/table">
            <a:tbl>
              <a:tblPr/>
              <a:tblGrid>
                <a:gridCol w="912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3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출고거래명세서</a:t>
            </a:r>
          </a:p>
        </p:txBody>
      </p:sp>
      <p:sp>
        <p:nvSpPr>
          <p:cNvPr id="38915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38916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38917" name="직사각형 54"/>
          <p:cNvSpPr>
            <a:spLocks noChangeArrowheads="1"/>
          </p:cNvSpPr>
          <p:nvPr/>
        </p:nvSpPr>
        <p:spPr bwMode="auto">
          <a:xfrm>
            <a:off x="309563" y="1341438"/>
            <a:ext cx="9215437" cy="5040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Group 138"/>
          <p:cNvGraphicFramePr>
            <a:graphicFrameLocks noGrp="1"/>
          </p:cNvGraphicFramePr>
          <p:nvPr/>
        </p:nvGraphicFramePr>
        <p:xfrm>
          <a:off x="415925" y="3429000"/>
          <a:ext cx="9074150" cy="627063"/>
        </p:xfrm>
        <a:graphic>
          <a:graphicData uri="http://schemas.openxmlformats.org/drawingml/2006/table">
            <a:tbl>
              <a:tblPr/>
              <a:tblGrid>
                <a:gridCol w="81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08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08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14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1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14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95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15900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제품유형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재고상태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로트번호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UOM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예정수량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BOX/EA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964" name="TextBox 34"/>
          <p:cNvSpPr txBox="1">
            <a:spLocks noChangeArrowheads="1"/>
          </p:cNvSpPr>
          <p:nvPr/>
        </p:nvSpPr>
        <p:spPr bwMode="auto">
          <a:xfrm>
            <a:off x="7616825" y="25638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출력자</a:t>
            </a:r>
          </a:p>
        </p:txBody>
      </p:sp>
      <p:sp>
        <p:nvSpPr>
          <p:cNvPr id="38965" name="TextBox 65"/>
          <p:cNvSpPr txBox="1">
            <a:spLocks noChangeArrowheads="1"/>
          </p:cNvSpPr>
          <p:nvPr/>
        </p:nvSpPr>
        <p:spPr bwMode="auto">
          <a:xfrm>
            <a:off x="517525" y="2557463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</a:p>
        </p:txBody>
      </p:sp>
      <p:sp>
        <p:nvSpPr>
          <p:cNvPr id="10" name="Text Box 51"/>
          <p:cNvSpPr txBox="1">
            <a:spLocks noChangeArrowheads="1"/>
          </p:cNvSpPr>
          <p:nvPr/>
        </p:nvSpPr>
        <p:spPr bwMode="auto">
          <a:xfrm>
            <a:off x="3762375" y="1844675"/>
            <a:ext cx="1831975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18000" tIns="36000" rIns="18000" bIns="36000" anchorCtr="1">
            <a:spAutoFit/>
          </a:bodyPr>
          <a:lstStyle/>
          <a:p>
            <a:pPr>
              <a:defRPr/>
            </a:pPr>
            <a:r>
              <a:rPr lang="ko-KR" altLang="en-US" sz="2000" b="1" dirty="0">
                <a:ea typeface="맑은 고딕" panose="020B0503020000020004" pitchFamily="50" charset="-127"/>
              </a:rPr>
              <a:t>출고거래명세서</a:t>
            </a:r>
          </a:p>
        </p:txBody>
      </p:sp>
      <p:sp>
        <p:nvSpPr>
          <p:cNvPr id="38967" name="TextBox 34"/>
          <p:cNvSpPr txBox="1">
            <a:spLocks noChangeArrowheads="1"/>
          </p:cNvSpPr>
          <p:nvPr/>
        </p:nvSpPr>
        <p:spPr bwMode="auto">
          <a:xfrm>
            <a:off x="7623175" y="2276475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출력일시</a:t>
            </a:r>
          </a:p>
        </p:txBody>
      </p:sp>
      <p:sp>
        <p:nvSpPr>
          <p:cNvPr id="38968" name="TextBox 34"/>
          <p:cNvSpPr txBox="1">
            <a:spLocks noChangeArrowheads="1"/>
          </p:cNvSpPr>
          <p:nvPr/>
        </p:nvSpPr>
        <p:spPr bwMode="auto">
          <a:xfrm>
            <a:off x="517525" y="2286000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38969" name="TextBox 34"/>
          <p:cNvSpPr txBox="1">
            <a:spLocks noChangeArrowheads="1"/>
          </p:cNvSpPr>
          <p:nvPr/>
        </p:nvSpPr>
        <p:spPr bwMode="auto">
          <a:xfrm>
            <a:off x="7620000" y="28432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</a:p>
        </p:txBody>
      </p:sp>
      <p:sp>
        <p:nvSpPr>
          <p:cNvPr id="38970" name="TextBox 34"/>
          <p:cNvSpPr txBox="1">
            <a:spLocks noChangeArrowheads="1"/>
          </p:cNvSpPr>
          <p:nvPr/>
        </p:nvSpPr>
        <p:spPr bwMode="auto">
          <a:xfrm>
            <a:off x="517525" y="2000250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</a:t>
            </a:r>
          </a:p>
        </p:txBody>
      </p:sp>
      <p:sp>
        <p:nvSpPr>
          <p:cNvPr id="38971" name="TextBox 65"/>
          <p:cNvSpPr txBox="1">
            <a:spLocks noChangeArrowheads="1"/>
          </p:cNvSpPr>
          <p:nvPr/>
        </p:nvSpPr>
        <p:spPr bwMode="auto">
          <a:xfrm>
            <a:off x="517525" y="2841625"/>
            <a:ext cx="6429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38972" name="TextBox 65"/>
          <p:cNvSpPr txBox="1">
            <a:spLocks noChangeArrowheads="1"/>
          </p:cNvSpPr>
          <p:nvPr/>
        </p:nvSpPr>
        <p:spPr bwMode="auto">
          <a:xfrm>
            <a:off x="5810250" y="1785938"/>
            <a:ext cx="3214688" cy="230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Group 138"/>
          <p:cNvGraphicFramePr>
            <a:graphicFrameLocks noGrp="1"/>
          </p:cNvGraphicFramePr>
          <p:nvPr/>
        </p:nvGraphicFramePr>
        <p:xfrm>
          <a:off x="7667625" y="5357813"/>
          <a:ext cx="1825625" cy="642937"/>
        </p:xfrm>
        <a:graphic>
          <a:graphicData uri="http://schemas.openxmlformats.org/drawingml/2006/table">
            <a:tbl>
              <a:tblPr/>
              <a:tblGrid>
                <a:gridCol w="912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3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출고예정등록 팝업</a:t>
            </a:r>
          </a:p>
        </p:txBody>
      </p:sp>
      <p:sp>
        <p:nvSpPr>
          <p:cNvPr id="6147" name="직사각형 54"/>
          <p:cNvSpPr>
            <a:spLocks noChangeArrowheads="1"/>
          </p:cNvSpPr>
          <p:nvPr/>
        </p:nvSpPr>
        <p:spPr bwMode="auto">
          <a:xfrm>
            <a:off x="309563" y="1571625"/>
            <a:ext cx="9215437" cy="48101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8" name="직사각형 51"/>
          <p:cNvSpPr>
            <a:spLocks noChangeArrowheads="1"/>
          </p:cNvSpPr>
          <p:nvPr/>
        </p:nvSpPr>
        <p:spPr bwMode="auto">
          <a:xfrm>
            <a:off x="8999538" y="1314450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614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615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6151" name="직사각형 51"/>
          <p:cNvSpPr>
            <a:spLocks noChangeArrowheads="1"/>
          </p:cNvSpPr>
          <p:nvPr/>
        </p:nvSpPr>
        <p:spPr bwMode="auto">
          <a:xfrm>
            <a:off x="7921625" y="13144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graphicFrame>
        <p:nvGraphicFramePr>
          <p:cNvPr id="114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07466"/>
              </p:ext>
            </p:extLst>
          </p:nvPr>
        </p:nvGraphicFramePr>
        <p:xfrm>
          <a:off x="365125" y="3429000"/>
          <a:ext cx="8234363" cy="647701"/>
        </p:xfrm>
        <a:graphic>
          <a:graphicData uri="http://schemas.openxmlformats.org/drawingml/2006/table">
            <a:tbl>
              <a:tblPr/>
              <a:tblGrid>
                <a:gridCol w="285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4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24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41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68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68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177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961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출고예정수량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중량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7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20*4*3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5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93" name="직사각형 48"/>
          <p:cNvSpPr>
            <a:spLocks noChangeArrowheads="1"/>
          </p:cNvSpPr>
          <p:nvPr/>
        </p:nvSpPr>
        <p:spPr bwMode="auto">
          <a:xfrm>
            <a:off x="2122488" y="3814763"/>
            <a:ext cx="166687" cy="2619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94" name="직사각형 51"/>
          <p:cNvSpPr>
            <a:spLocks noChangeArrowheads="1"/>
          </p:cNvSpPr>
          <p:nvPr/>
        </p:nvSpPr>
        <p:spPr bwMode="auto">
          <a:xfrm>
            <a:off x="8467725" y="131445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6195" name="TextBox 65"/>
          <p:cNvSpPr txBox="1">
            <a:spLocks noChangeArrowheads="1"/>
          </p:cNvSpPr>
          <p:nvPr/>
        </p:nvSpPr>
        <p:spPr bwMode="auto">
          <a:xfrm>
            <a:off x="400050" y="20637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6196" name="직사각형 66"/>
          <p:cNvSpPr>
            <a:spLocks noChangeArrowheads="1"/>
          </p:cNvSpPr>
          <p:nvPr/>
        </p:nvSpPr>
        <p:spPr bwMode="auto">
          <a:xfrm>
            <a:off x="1111250" y="20637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6197" name="TextBox 65"/>
          <p:cNvSpPr txBox="1">
            <a:spLocks noChangeArrowheads="1"/>
          </p:cNvSpPr>
          <p:nvPr/>
        </p:nvSpPr>
        <p:spPr bwMode="auto">
          <a:xfrm>
            <a:off x="3217863" y="20637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6198" name="직사각형 66"/>
          <p:cNvSpPr>
            <a:spLocks noChangeArrowheads="1"/>
          </p:cNvSpPr>
          <p:nvPr/>
        </p:nvSpPr>
        <p:spPr bwMode="auto">
          <a:xfrm>
            <a:off x="4078288" y="20637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99" name="TextBox 65"/>
          <p:cNvSpPr txBox="1">
            <a:spLocks noChangeArrowheads="1"/>
          </p:cNvSpPr>
          <p:nvPr/>
        </p:nvSpPr>
        <p:spPr bwMode="auto">
          <a:xfrm>
            <a:off x="3217863" y="17049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출고예정일자</a:t>
            </a:r>
          </a:p>
        </p:txBody>
      </p:sp>
      <p:sp>
        <p:nvSpPr>
          <p:cNvPr id="6200" name="직사각형 66"/>
          <p:cNvSpPr>
            <a:spLocks noChangeArrowheads="1"/>
          </p:cNvSpPr>
          <p:nvPr/>
        </p:nvSpPr>
        <p:spPr bwMode="auto">
          <a:xfrm>
            <a:off x="4068763" y="17049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01" name="직사각형 48"/>
          <p:cNvSpPr>
            <a:spLocks noChangeArrowheads="1"/>
          </p:cNvSpPr>
          <p:nvPr/>
        </p:nvSpPr>
        <p:spPr bwMode="auto">
          <a:xfrm>
            <a:off x="4935538" y="17049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02" name="TextBox 65"/>
          <p:cNvSpPr txBox="1">
            <a:spLocks noChangeArrowheads="1"/>
          </p:cNvSpPr>
          <p:nvPr/>
        </p:nvSpPr>
        <p:spPr bwMode="auto">
          <a:xfrm>
            <a:off x="400050" y="24066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6203" name="직사각형 66"/>
          <p:cNvSpPr>
            <a:spLocks noChangeArrowheads="1"/>
          </p:cNvSpPr>
          <p:nvPr/>
        </p:nvSpPr>
        <p:spPr bwMode="auto">
          <a:xfrm>
            <a:off x="1095375" y="240665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</a:t>
            </a:r>
          </a:p>
        </p:txBody>
      </p:sp>
      <p:sp>
        <p:nvSpPr>
          <p:cNvPr id="6204" name="TextBox 65"/>
          <p:cNvSpPr txBox="1">
            <a:spLocks noChangeArrowheads="1"/>
          </p:cNvSpPr>
          <p:nvPr/>
        </p:nvSpPr>
        <p:spPr bwMode="auto">
          <a:xfrm>
            <a:off x="400050" y="17049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6205" name="직사각형 66"/>
          <p:cNvSpPr>
            <a:spLocks noChangeArrowheads="1"/>
          </p:cNvSpPr>
          <p:nvPr/>
        </p:nvSpPr>
        <p:spPr bwMode="auto">
          <a:xfrm>
            <a:off x="1111250" y="17049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06" name="직사각형 48"/>
          <p:cNvSpPr>
            <a:spLocks noChangeArrowheads="1"/>
          </p:cNvSpPr>
          <p:nvPr/>
        </p:nvSpPr>
        <p:spPr bwMode="auto">
          <a:xfrm>
            <a:off x="1995488" y="17049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07" name="직사각형 66"/>
          <p:cNvSpPr>
            <a:spLocks noChangeArrowheads="1"/>
          </p:cNvSpPr>
          <p:nvPr/>
        </p:nvSpPr>
        <p:spPr bwMode="auto">
          <a:xfrm>
            <a:off x="2216150" y="170497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6208" name="TextBox 65"/>
          <p:cNvSpPr txBox="1">
            <a:spLocks noChangeArrowheads="1"/>
          </p:cNvSpPr>
          <p:nvPr/>
        </p:nvSpPr>
        <p:spPr bwMode="auto">
          <a:xfrm>
            <a:off x="6345238" y="20637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</a:p>
        </p:txBody>
      </p:sp>
      <p:sp>
        <p:nvSpPr>
          <p:cNvPr id="6209" name="직사각형 66"/>
          <p:cNvSpPr>
            <a:spLocks noChangeArrowheads="1"/>
          </p:cNvSpPr>
          <p:nvPr/>
        </p:nvSpPr>
        <p:spPr bwMode="auto">
          <a:xfrm>
            <a:off x="7250113" y="20637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10" name="TextBox 65"/>
          <p:cNvSpPr txBox="1">
            <a:spLocks noChangeArrowheads="1"/>
          </p:cNvSpPr>
          <p:nvPr/>
        </p:nvSpPr>
        <p:spPr bwMode="auto">
          <a:xfrm>
            <a:off x="6345238" y="1704975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6211" name="직사각형 66"/>
          <p:cNvSpPr>
            <a:spLocks noChangeArrowheads="1"/>
          </p:cNvSpPr>
          <p:nvPr/>
        </p:nvSpPr>
        <p:spPr bwMode="auto">
          <a:xfrm>
            <a:off x="7232650" y="170497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12" name="직사각형 61"/>
          <p:cNvSpPr>
            <a:spLocks noChangeArrowheads="1"/>
          </p:cNvSpPr>
          <p:nvPr/>
        </p:nvSpPr>
        <p:spPr bwMode="auto">
          <a:xfrm>
            <a:off x="8297863" y="206375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13" name="직사각형 66"/>
          <p:cNvSpPr>
            <a:spLocks noChangeArrowheads="1"/>
          </p:cNvSpPr>
          <p:nvPr/>
        </p:nvSpPr>
        <p:spPr bwMode="auto">
          <a:xfrm>
            <a:off x="8493125" y="20637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14" name="직사각형 33"/>
          <p:cNvSpPr>
            <a:spLocks noChangeArrowheads="1"/>
          </p:cNvSpPr>
          <p:nvPr/>
        </p:nvSpPr>
        <p:spPr bwMode="auto">
          <a:xfrm>
            <a:off x="1970088" y="206375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6215" name="직사각형 33"/>
          <p:cNvSpPr>
            <a:spLocks noChangeArrowheads="1"/>
          </p:cNvSpPr>
          <p:nvPr/>
        </p:nvSpPr>
        <p:spPr bwMode="auto">
          <a:xfrm>
            <a:off x="1947863" y="240665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6216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6257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6258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217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368300" y="4221163"/>
          <a:ext cx="8032753" cy="466725"/>
        </p:xfrm>
        <a:graphic>
          <a:graphicData uri="http://schemas.openxmlformats.org/drawingml/2006/table">
            <a:tbl>
              <a:tblPr/>
              <a:tblGrid>
                <a:gridCol w="892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2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5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96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2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25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70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유통일자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2016.10.25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2016.12.31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49" name="TextBox 65"/>
          <p:cNvSpPr txBox="1">
            <a:spLocks noChangeArrowheads="1"/>
          </p:cNvSpPr>
          <p:nvPr/>
        </p:nvSpPr>
        <p:spPr bwMode="auto">
          <a:xfrm>
            <a:off x="6324600" y="240665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6250" name="직사각형 66"/>
          <p:cNvSpPr>
            <a:spLocks noChangeArrowheads="1"/>
          </p:cNvSpPr>
          <p:nvPr/>
        </p:nvSpPr>
        <p:spPr bwMode="auto">
          <a:xfrm>
            <a:off x="7229475" y="24066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51" name="직사각형 48"/>
          <p:cNvSpPr>
            <a:spLocks noChangeArrowheads="1"/>
          </p:cNvSpPr>
          <p:nvPr/>
        </p:nvSpPr>
        <p:spPr bwMode="auto">
          <a:xfrm>
            <a:off x="8277225" y="240665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66"/>
          <p:cNvSpPr>
            <a:spLocks noChangeArrowheads="1"/>
          </p:cNvSpPr>
          <p:nvPr/>
        </p:nvSpPr>
        <p:spPr bwMode="auto">
          <a:xfrm>
            <a:off x="8474075" y="240665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6253" name="TextBox 65"/>
          <p:cNvSpPr txBox="1">
            <a:spLocks noChangeArrowheads="1"/>
          </p:cNvSpPr>
          <p:nvPr/>
        </p:nvSpPr>
        <p:spPr bwMode="auto">
          <a:xfrm>
            <a:off x="3219450" y="24161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6254" name="직사각형 66"/>
          <p:cNvSpPr>
            <a:spLocks noChangeArrowheads="1"/>
          </p:cNvSpPr>
          <p:nvPr/>
        </p:nvSpPr>
        <p:spPr bwMode="auto">
          <a:xfrm>
            <a:off x="4079875" y="24161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55" name="TextBox 65"/>
          <p:cNvSpPr txBox="1">
            <a:spLocks noChangeArrowheads="1"/>
          </p:cNvSpPr>
          <p:nvPr/>
        </p:nvSpPr>
        <p:spPr bwMode="auto">
          <a:xfrm>
            <a:off x="5273675" y="2060575"/>
            <a:ext cx="6492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</a:p>
        </p:txBody>
      </p:sp>
      <p:sp>
        <p:nvSpPr>
          <p:cNvPr id="6256" name="직사각형 66"/>
          <p:cNvSpPr>
            <a:spLocks noChangeArrowheads="1"/>
          </p:cNvSpPr>
          <p:nvPr/>
        </p:nvSpPr>
        <p:spPr bwMode="auto">
          <a:xfrm>
            <a:off x="5922963" y="2068513"/>
            <a:ext cx="48895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출고거래명세서</a:t>
            </a:r>
          </a:p>
        </p:txBody>
      </p:sp>
      <p:sp>
        <p:nvSpPr>
          <p:cNvPr id="40963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40964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40965" name="직사각형 54"/>
          <p:cNvSpPr>
            <a:spLocks noChangeArrowheads="1"/>
          </p:cNvSpPr>
          <p:nvPr/>
        </p:nvSpPr>
        <p:spPr bwMode="auto">
          <a:xfrm>
            <a:off x="309563" y="1341438"/>
            <a:ext cx="9215437" cy="5040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Group 138"/>
          <p:cNvGraphicFramePr>
            <a:graphicFrameLocks noGrp="1"/>
          </p:cNvGraphicFramePr>
          <p:nvPr/>
        </p:nvGraphicFramePr>
        <p:xfrm>
          <a:off x="415925" y="3429000"/>
          <a:ext cx="9074150" cy="627063"/>
        </p:xfrm>
        <a:graphic>
          <a:graphicData uri="http://schemas.openxmlformats.org/drawingml/2006/table">
            <a:tbl>
              <a:tblPr/>
              <a:tblGrid>
                <a:gridCol w="81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08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08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14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1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14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95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15900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제품유형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재고상태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로트번호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UOM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지시수량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BOX/EA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012" name="TextBox 34"/>
          <p:cNvSpPr txBox="1">
            <a:spLocks noChangeArrowheads="1"/>
          </p:cNvSpPr>
          <p:nvPr/>
        </p:nvSpPr>
        <p:spPr bwMode="auto">
          <a:xfrm>
            <a:off x="7616825" y="25638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출력자</a:t>
            </a:r>
          </a:p>
        </p:txBody>
      </p:sp>
      <p:sp>
        <p:nvSpPr>
          <p:cNvPr id="41013" name="TextBox 65"/>
          <p:cNvSpPr txBox="1">
            <a:spLocks noChangeArrowheads="1"/>
          </p:cNvSpPr>
          <p:nvPr/>
        </p:nvSpPr>
        <p:spPr bwMode="auto">
          <a:xfrm>
            <a:off x="517525" y="2557463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작업일자</a:t>
            </a:r>
          </a:p>
        </p:txBody>
      </p:sp>
      <p:sp>
        <p:nvSpPr>
          <p:cNvPr id="10" name="Text Box 51"/>
          <p:cNvSpPr txBox="1">
            <a:spLocks noChangeArrowheads="1"/>
          </p:cNvSpPr>
          <p:nvPr/>
        </p:nvSpPr>
        <p:spPr bwMode="auto">
          <a:xfrm>
            <a:off x="3762375" y="1844675"/>
            <a:ext cx="1319213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18000" tIns="36000" rIns="18000" bIns="36000" anchorCtr="1">
            <a:spAutoFit/>
          </a:bodyPr>
          <a:lstStyle/>
          <a:p>
            <a:pPr>
              <a:defRPr/>
            </a:pPr>
            <a:r>
              <a:rPr lang="ko-KR" altLang="en-US" sz="2000" b="1" dirty="0" err="1">
                <a:ea typeface="맑은 고딕" panose="020B0503020000020004" pitchFamily="50" charset="-127"/>
              </a:rPr>
              <a:t>피킹지시서</a:t>
            </a:r>
            <a:endParaRPr lang="ko-KR" altLang="en-US" sz="2000" b="1" dirty="0">
              <a:ea typeface="맑은 고딕" panose="020B0503020000020004" pitchFamily="50" charset="-127"/>
            </a:endParaRPr>
          </a:p>
        </p:txBody>
      </p:sp>
      <p:sp>
        <p:nvSpPr>
          <p:cNvPr id="41015" name="TextBox 34"/>
          <p:cNvSpPr txBox="1">
            <a:spLocks noChangeArrowheads="1"/>
          </p:cNvSpPr>
          <p:nvPr/>
        </p:nvSpPr>
        <p:spPr bwMode="auto">
          <a:xfrm>
            <a:off x="7623175" y="2276475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출력일시</a:t>
            </a:r>
          </a:p>
        </p:txBody>
      </p:sp>
      <p:sp>
        <p:nvSpPr>
          <p:cNvPr id="41016" name="TextBox 34"/>
          <p:cNvSpPr txBox="1">
            <a:spLocks noChangeArrowheads="1"/>
          </p:cNvSpPr>
          <p:nvPr/>
        </p:nvSpPr>
        <p:spPr bwMode="auto">
          <a:xfrm>
            <a:off x="517525" y="2286000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41017" name="TextBox 34"/>
          <p:cNvSpPr txBox="1">
            <a:spLocks noChangeArrowheads="1"/>
          </p:cNvSpPr>
          <p:nvPr/>
        </p:nvSpPr>
        <p:spPr bwMode="auto">
          <a:xfrm>
            <a:off x="7620000" y="28432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</a:p>
        </p:txBody>
      </p:sp>
      <p:sp>
        <p:nvSpPr>
          <p:cNvPr id="41018" name="TextBox 34"/>
          <p:cNvSpPr txBox="1">
            <a:spLocks noChangeArrowheads="1"/>
          </p:cNvSpPr>
          <p:nvPr/>
        </p:nvSpPr>
        <p:spPr bwMode="auto">
          <a:xfrm>
            <a:off x="517525" y="2000250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물류센터</a:t>
            </a:r>
          </a:p>
        </p:txBody>
      </p:sp>
      <p:sp>
        <p:nvSpPr>
          <p:cNvPr id="41019" name="TextBox 65"/>
          <p:cNvSpPr txBox="1">
            <a:spLocks noChangeArrowheads="1"/>
          </p:cNvSpPr>
          <p:nvPr/>
        </p:nvSpPr>
        <p:spPr bwMode="auto">
          <a:xfrm>
            <a:off x="517525" y="2841625"/>
            <a:ext cx="6429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41020" name="TextBox 65"/>
          <p:cNvSpPr txBox="1">
            <a:spLocks noChangeArrowheads="1"/>
          </p:cNvSpPr>
          <p:nvPr/>
        </p:nvSpPr>
        <p:spPr bwMode="auto">
          <a:xfrm>
            <a:off x="5810250" y="1785938"/>
            <a:ext cx="3214688" cy="230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Group 138"/>
          <p:cNvGraphicFramePr>
            <a:graphicFrameLocks noGrp="1"/>
          </p:cNvGraphicFramePr>
          <p:nvPr/>
        </p:nvGraphicFramePr>
        <p:xfrm>
          <a:off x="7667625" y="5357813"/>
          <a:ext cx="1825625" cy="642937"/>
        </p:xfrm>
        <a:graphic>
          <a:graphicData uri="http://schemas.openxmlformats.org/drawingml/2006/table">
            <a:tbl>
              <a:tblPr/>
              <a:tblGrid>
                <a:gridCol w="912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3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지시자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Group 13"/>
          <p:cNvGraphicFramePr>
            <a:graphicFrameLocks noGrp="1"/>
          </p:cNvGraphicFramePr>
          <p:nvPr/>
        </p:nvGraphicFramePr>
        <p:xfrm>
          <a:off x="200025" y="981075"/>
          <a:ext cx="9463088" cy="5472113"/>
        </p:xfrm>
        <a:graphic>
          <a:graphicData uri="http://schemas.openxmlformats.org/drawingml/2006/table">
            <a:tbl>
              <a:tblPr/>
              <a:tblGrid>
                <a:gridCol w="9463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9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  면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01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018" name="TextBox 16"/>
          <p:cNvSpPr txBox="1">
            <a:spLocks noChangeArrowheads="1"/>
          </p:cNvSpPr>
          <p:nvPr/>
        </p:nvSpPr>
        <p:spPr bwMode="auto">
          <a:xfrm>
            <a:off x="4171950" y="509588"/>
            <a:ext cx="19954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TOTAL 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피킹 리스트</a:t>
            </a:r>
          </a:p>
        </p:txBody>
      </p:sp>
      <p:sp>
        <p:nvSpPr>
          <p:cNvPr id="43019" name="TextBox 15"/>
          <p:cNvSpPr txBox="1">
            <a:spLocks noChangeArrowheads="1"/>
          </p:cNvSpPr>
          <p:nvPr/>
        </p:nvSpPr>
        <p:spPr bwMode="auto">
          <a:xfrm>
            <a:off x="4184650" y="754063"/>
            <a:ext cx="19827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LO06010R</a:t>
            </a:r>
          </a:p>
        </p:txBody>
      </p:sp>
      <p:pic>
        <p:nvPicPr>
          <p:cNvPr id="430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497013"/>
            <a:ext cx="77819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Group 13"/>
          <p:cNvGraphicFramePr>
            <a:graphicFrameLocks noGrp="1"/>
          </p:cNvGraphicFramePr>
          <p:nvPr/>
        </p:nvGraphicFramePr>
        <p:xfrm>
          <a:off x="200025" y="981075"/>
          <a:ext cx="9463088" cy="5472113"/>
        </p:xfrm>
        <a:graphic>
          <a:graphicData uri="http://schemas.openxmlformats.org/drawingml/2006/table">
            <a:tbl>
              <a:tblPr/>
              <a:tblGrid>
                <a:gridCol w="9463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9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  면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01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066" name="TextBox 16"/>
          <p:cNvSpPr txBox="1">
            <a:spLocks noChangeArrowheads="1"/>
          </p:cNvSpPr>
          <p:nvPr/>
        </p:nvSpPr>
        <p:spPr bwMode="auto">
          <a:xfrm>
            <a:off x="4171950" y="509588"/>
            <a:ext cx="19954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오더별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피킹 리스트</a:t>
            </a:r>
          </a:p>
        </p:txBody>
      </p:sp>
      <p:sp>
        <p:nvSpPr>
          <p:cNvPr id="45067" name="TextBox 15"/>
          <p:cNvSpPr txBox="1">
            <a:spLocks noChangeArrowheads="1"/>
          </p:cNvSpPr>
          <p:nvPr/>
        </p:nvSpPr>
        <p:spPr bwMode="auto">
          <a:xfrm>
            <a:off x="4184650" y="754063"/>
            <a:ext cx="19827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LO06020R</a:t>
            </a:r>
          </a:p>
        </p:txBody>
      </p:sp>
      <p:pic>
        <p:nvPicPr>
          <p:cNvPr id="450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500188"/>
            <a:ext cx="776287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Group 13"/>
          <p:cNvGraphicFramePr>
            <a:graphicFrameLocks noGrp="1"/>
          </p:cNvGraphicFramePr>
          <p:nvPr/>
        </p:nvGraphicFramePr>
        <p:xfrm>
          <a:off x="200025" y="981075"/>
          <a:ext cx="9463088" cy="5472113"/>
        </p:xfrm>
        <a:graphic>
          <a:graphicData uri="http://schemas.openxmlformats.org/drawingml/2006/table">
            <a:tbl>
              <a:tblPr/>
              <a:tblGrid>
                <a:gridCol w="9463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9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  면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01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</a:t>
                      </a:r>
                    </a:p>
                  </a:txBody>
                  <a:tcPr marL="18000" marR="18000" marT="0" marB="0" anchor="ctr" anchorCtr="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114" name="TextBox 16"/>
          <p:cNvSpPr txBox="1">
            <a:spLocks noChangeArrowheads="1"/>
          </p:cNvSpPr>
          <p:nvPr/>
        </p:nvSpPr>
        <p:spPr bwMode="auto">
          <a:xfrm>
            <a:off x="4171950" y="509588"/>
            <a:ext cx="19954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분배리스트</a:t>
            </a:r>
          </a:p>
        </p:txBody>
      </p:sp>
      <p:sp>
        <p:nvSpPr>
          <p:cNvPr id="47115" name="TextBox 15"/>
          <p:cNvSpPr txBox="1">
            <a:spLocks noChangeArrowheads="1"/>
          </p:cNvSpPr>
          <p:nvPr/>
        </p:nvSpPr>
        <p:spPr bwMode="auto">
          <a:xfrm>
            <a:off x="4184650" y="754063"/>
            <a:ext cx="19827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LO06030R</a:t>
            </a:r>
          </a:p>
        </p:txBody>
      </p:sp>
      <p:pic>
        <p:nvPicPr>
          <p:cNvPr id="471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347788"/>
            <a:ext cx="78867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출고주문관리 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작업지시서</a:t>
            </a:r>
          </a:p>
        </p:txBody>
      </p:sp>
      <p:sp>
        <p:nvSpPr>
          <p:cNvPr id="49155" name="직사각형 54"/>
          <p:cNvSpPr>
            <a:spLocks noChangeArrowheads="1"/>
          </p:cNvSpPr>
          <p:nvPr/>
        </p:nvSpPr>
        <p:spPr bwMode="auto">
          <a:xfrm>
            <a:off x="344488" y="1700213"/>
            <a:ext cx="9215437" cy="4321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42122" name="Group 138"/>
          <p:cNvGraphicFramePr>
            <a:graphicFrameLocks noGrp="1"/>
          </p:cNvGraphicFramePr>
          <p:nvPr/>
        </p:nvGraphicFramePr>
        <p:xfrm>
          <a:off x="415925" y="3429000"/>
          <a:ext cx="8375650" cy="627063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60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941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15900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로케이션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제품코드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제품명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제품유형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재고상태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제조일자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유통일자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통관일자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입항일자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화주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로트번호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UOM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피킹수량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TOT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BOX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EA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PLT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BOX/EA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211" name="TextBox 34"/>
          <p:cNvSpPr txBox="1">
            <a:spLocks noChangeArrowheads="1"/>
          </p:cNvSpPr>
          <p:nvPr/>
        </p:nvSpPr>
        <p:spPr bwMode="auto">
          <a:xfrm>
            <a:off x="7616825" y="25638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출력자</a:t>
            </a:r>
          </a:p>
        </p:txBody>
      </p:sp>
      <p:sp>
        <p:nvSpPr>
          <p:cNvPr id="49212" name="TextBox 65"/>
          <p:cNvSpPr txBox="1">
            <a:spLocks noChangeArrowheads="1"/>
          </p:cNvSpPr>
          <p:nvPr/>
        </p:nvSpPr>
        <p:spPr bwMode="auto">
          <a:xfrm>
            <a:off x="517525" y="2557463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작업일자</a:t>
            </a:r>
          </a:p>
        </p:txBody>
      </p:sp>
      <p:sp>
        <p:nvSpPr>
          <p:cNvPr id="42035" name="Text Box 51"/>
          <p:cNvSpPr txBox="1">
            <a:spLocks noChangeArrowheads="1"/>
          </p:cNvSpPr>
          <p:nvPr/>
        </p:nvSpPr>
        <p:spPr bwMode="auto">
          <a:xfrm>
            <a:off x="3122613" y="1714500"/>
            <a:ext cx="26162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18000" tIns="36000" rIns="18000" bIns="36000" anchorCtr="1">
            <a:spAutoFit/>
          </a:bodyPr>
          <a:lstStyle/>
          <a:p>
            <a:pPr>
              <a:defRPr/>
            </a:pPr>
            <a:r>
              <a:rPr lang="ko-KR" altLang="en-US" sz="2000" b="1" dirty="0">
                <a:latin typeface="+mj-lt"/>
              </a:rPr>
              <a:t>차량</a:t>
            </a:r>
            <a:r>
              <a:rPr lang="en-US" altLang="ko-KR" sz="2000" b="1" dirty="0">
                <a:latin typeface="+mj-lt"/>
              </a:rPr>
              <a:t>TOTAL</a:t>
            </a:r>
            <a:r>
              <a:rPr lang="ko-KR" altLang="en-US" sz="2000" b="1" dirty="0" err="1">
                <a:latin typeface="+mj-lt"/>
              </a:rPr>
              <a:t>피킹지시서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49214" name="TextBox 34"/>
          <p:cNvSpPr txBox="1">
            <a:spLocks noChangeArrowheads="1"/>
          </p:cNvSpPr>
          <p:nvPr/>
        </p:nvSpPr>
        <p:spPr bwMode="auto">
          <a:xfrm>
            <a:off x="7623175" y="2276475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출력일시</a:t>
            </a:r>
          </a:p>
        </p:txBody>
      </p:sp>
      <p:sp>
        <p:nvSpPr>
          <p:cNvPr id="49215" name="TextBox 34"/>
          <p:cNvSpPr txBox="1">
            <a:spLocks noChangeArrowheads="1"/>
          </p:cNvSpPr>
          <p:nvPr/>
        </p:nvSpPr>
        <p:spPr bwMode="auto">
          <a:xfrm>
            <a:off x="595313" y="2286000"/>
            <a:ext cx="7858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고객사</a:t>
            </a:r>
          </a:p>
        </p:txBody>
      </p:sp>
      <p:sp>
        <p:nvSpPr>
          <p:cNvPr id="49216" name="TextBox 34"/>
          <p:cNvSpPr txBox="1">
            <a:spLocks noChangeArrowheads="1"/>
          </p:cNvSpPr>
          <p:nvPr/>
        </p:nvSpPr>
        <p:spPr bwMode="auto">
          <a:xfrm>
            <a:off x="7620000" y="28432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페이지</a:t>
            </a:r>
          </a:p>
        </p:txBody>
      </p:sp>
      <p:sp>
        <p:nvSpPr>
          <p:cNvPr id="49217" name="TextBox 34"/>
          <p:cNvSpPr txBox="1">
            <a:spLocks noChangeArrowheads="1"/>
          </p:cNvSpPr>
          <p:nvPr/>
        </p:nvSpPr>
        <p:spPr bwMode="auto">
          <a:xfrm>
            <a:off x="595313" y="2000250"/>
            <a:ext cx="7858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물류센터</a:t>
            </a:r>
          </a:p>
        </p:txBody>
      </p:sp>
      <p:sp>
        <p:nvSpPr>
          <p:cNvPr id="49218" name="TextBox 65"/>
          <p:cNvSpPr txBox="1">
            <a:spLocks noChangeArrowheads="1"/>
          </p:cNvSpPr>
          <p:nvPr/>
        </p:nvSpPr>
        <p:spPr bwMode="auto">
          <a:xfrm>
            <a:off x="5810250" y="1785938"/>
            <a:ext cx="3214688" cy="230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바코드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주문번호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9219" name="TextBox 46"/>
          <p:cNvSpPr txBox="1">
            <a:spLocks noChangeArrowheads="1"/>
          </p:cNvSpPr>
          <p:nvPr/>
        </p:nvSpPr>
        <p:spPr bwMode="auto">
          <a:xfrm>
            <a:off x="523875" y="2841625"/>
            <a:ext cx="6429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지시번호</a:t>
            </a:r>
          </a:p>
        </p:txBody>
      </p:sp>
      <p:sp>
        <p:nvSpPr>
          <p:cNvPr id="49220" name="TextBox 46"/>
          <p:cNvSpPr txBox="1">
            <a:spLocks noChangeArrowheads="1"/>
          </p:cNvSpPr>
          <p:nvPr/>
        </p:nvSpPr>
        <p:spPr bwMode="auto">
          <a:xfrm>
            <a:off x="3881438" y="2143125"/>
            <a:ext cx="1285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차량번호</a:t>
            </a:r>
          </a:p>
        </p:txBody>
      </p:sp>
      <p:graphicFrame>
        <p:nvGraphicFramePr>
          <p:cNvPr id="15" name="Group 138"/>
          <p:cNvGraphicFramePr>
            <a:graphicFrameLocks noGrp="1"/>
          </p:cNvGraphicFramePr>
          <p:nvPr/>
        </p:nvGraphicFramePr>
        <p:xfrm>
          <a:off x="7667625" y="5357813"/>
          <a:ext cx="1825625" cy="642937"/>
        </p:xfrm>
        <a:graphic>
          <a:graphicData uri="http://schemas.openxmlformats.org/drawingml/2006/table">
            <a:tbl>
              <a:tblPr/>
              <a:tblGrid>
                <a:gridCol w="912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3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지시자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작업자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출고주문관리 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작업지시서</a:t>
            </a:r>
          </a:p>
        </p:txBody>
      </p:sp>
      <p:sp>
        <p:nvSpPr>
          <p:cNvPr id="51203" name="직사각형 54"/>
          <p:cNvSpPr>
            <a:spLocks noChangeArrowheads="1"/>
          </p:cNvSpPr>
          <p:nvPr/>
        </p:nvSpPr>
        <p:spPr bwMode="auto">
          <a:xfrm>
            <a:off x="344488" y="1700213"/>
            <a:ext cx="9215437" cy="4321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42122" name="Group 138"/>
          <p:cNvGraphicFramePr>
            <a:graphicFrameLocks noGrp="1"/>
          </p:cNvGraphicFramePr>
          <p:nvPr/>
        </p:nvGraphicFramePr>
        <p:xfrm>
          <a:off x="415925" y="3429000"/>
          <a:ext cx="8375650" cy="627063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5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15900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로케이션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주문번호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제품코드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제품명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제품유형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재고상태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제조일자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유통일자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통관일자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입항일자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화주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로트번호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UOM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피킹수량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TOT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BOX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EA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PLT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BOX/EA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262" name="TextBox 34"/>
          <p:cNvSpPr txBox="1">
            <a:spLocks noChangeArrowheads="1"/>
          </p:cNvSpPr>
          <p:nvPr/>
        </p:nvSpPr>
        <p:spPr bwMode="auto">
          <a:xfrm>
            <a:off x="7616825" y="25638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출력자</a:t>
            </a:r>
          </a:p>
        </p:txBody>
      </p:sp>
      <p:sp>
        <p:nvSpPr>
          <p:cNvPr id="51263" name="TextBox 65"/>
          <p:cNvSpPr txBox="1">
            <a:spLocks noChangeArrowheads="1"/>
          </p:cNvSpPr>
          <p:nvPr/>
        </p:nvSpPr>
        <p:spPr bwMode="auto">
          <a:xfrm>
            <a:off x="517525" y="2557463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작업일자</a:t>
            </a:r>
          </a:p>
        </p:txBody>
      </p:sp>
      <p:sp>
        <p:nvSpPr>
          <p:cNvPr id="42035" name="Text Box 51"/>
          <p:cNvSpPr txBox="1">
            <a:spLocks noChangeArrowheads="1"/>
          </p:cNvSpPr>
          <p:nvPr/>
        </p:nvSpPr>
        <p:spPr bwMode="auto">
          <a:xfrm>
            <a:off x="3365500" y="1714500"/>
            <a:ext cx="2344738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18000" tIns="36000" rIns="18000" bIns="36000" anchorCtr="1">
            <a:spAutoFit/>
          </a:bodyPr>
          <a:lstStyle/>
          <a:p>
            <a:pPr>
              <a:defRPr/>
            </a:pPr>
            <a:r>
              <a:rPr lang="ko-KR" altLang="en-US" sz="2000" b="1" dirty="0" err="1">
                <a:latin typeface="+mj-lt"/>
              </a:rPr>
              <a:t>배송처별피킹지시서</a:t>
            </a:r>
            <a:endParaRPr lang="ko-KR" altLang="en-US" sz="2000" b="1" dirty="0">
              <a:latin typeface="+mj-lt"/>
            </a:endParaRPr>
          </a:p>
        </p:txBody>
      </p:sp>
      <p:sp>
        <p:nvSpPr>
          <p:cNvPr id="51265" name="TextBox 34"/>
          <p:cNvSpPr txBox="1">
            <a:spLocks noChangeArrowheads="1"/>
          </p:cNvSpPr>
          <p:nvPr/>
        </p:nvSpPr>
        <p:spPr bwMode="auto">
          <a:xfrm>
            <a:off x="7623175" y="2276475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출력일시</a:t>
            </a:r>
          </a:p>
        </p:txBody>
      </p:sp>
      <p:sp>
        <p:nvSpPr>
          <p:cNvPr id="51266" name="TextBox 34"/>
          <p:cNvSpPr txBox="1">
            <a:spLocks noChangeArrowheads="1"/>
          </p:cNvSpPr>
          <p:nvPr/>
        </p:nvSpPr>
        <p:spPr bwMode="auto">
          <a:xfrm>
            <a:off x="595313" y="2286000"/>
            <a:ext cx="7858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고객사</a:t>
            </a:r>
          </a:p>
        </p:txBody>
      </p:sp>
      <p:sp>
        <p:nvSpPr>
          <p:cNvPr id="51267" name="TextBox 34"/>
          <p:cNvSpPr txBox="1">
            <a:spLocks noChangeArrowheads="1"/>
          </p:cNvSpPr>
          <p:nvPr/>
        </p:nvSpPr>
        <p:spPr bwMode="auto">
          <a:xfrm>
            <a:off x="7620000" y="28432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페이지</a:t>
            </a:r>
          </a:p>
        </p:txBody>
      </p:sp>
      <p:sp>
        <p:nvSpPr>
          <p:cNvPr id="51268" name="TextBox 34"/>
          <p:cNvSpPr txBox="1">
            <a:spLocks noChangeArrowheads="1"/>
          </p:cNvSpPr>
          <p:nvPr/>
        </p:nvSpPr>
        <p:spPr bwMode="auto">
          <a:xfrm>
            <a:off x="595313" y="2000250"/>
            <a:ext cx="7858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물류센터</a:t>
            </a:r>
          </a:p>
        </p:txBody>
      </p:sp>
      <p:sp>
        <p:nvSpPr>
          <p:cNvPr id="51269" name="TextBox 46"/>
          <p:cNvSpPr txBox="1">
            <a:spLocks noChangeArrowheads="1"/>
          </p:cNvSpPr>
          <p:nvPr/>
        </p:nvSpPr>
        <p:spPr bwMode="auto">
          <a:xfrm>
            <a:off x="523875" y="2841625"/>
            <a:ext cx="6429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배송처</a:t>
            </a:r>
          </a:p>
        </p:txBody>
      </p:sp>
      <p:graphicFrame>
        <p:nvGraphicFramePr>
          <p:cNvPr id="13" name="Group 138"/>
          <p:cNvGraphicFramePr>
            <a:graphicFrameLocks noGrp="1"/>
          </p:cNvGraphicFramePr>
          <p:nvPr/>
        </p:nvGraphicFramePr>
        <p:xfrm>
          <a:off x="7667625" y="5357813"/>
          <a:ext cx="1825625" cy="642937"/>
        </p:xfrm>
        <a:graphic>
          <a:graphicData uri="http://schemas.openxmlformats.org/drawingml/2006/table">
            <a:tbl>
              <a:tblPr/>
              <a:tblGrid>
                <a:gridCol w="912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3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지시자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작업자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출고주문관리 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작업지시서</a:t>
            </a:r>
          </a:p>
        </p:txBody>
      </p:sp>
      <p:sp>
        <p:nvSpPr>
          <p:cNvPr id="53251" name="직사각형 54"/>
          <p:cNvSpPr>
            <a:spLocks noChangeArrowheads="1"/>
          </p:cNvSpPr>
          <p:nvPr/>
        </p:nvSpPr>
        <p:spPr bwMode="auto">
          <a:xfrm>
            <a:off x="344488" y="1700213"/>
            <a:ext cx="9215437" cy="4321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42122" name="Group 138"/>
          <p:cNvGraphicFramePr>
            <a:graphicFrameLocks noGrp="1"/>
          </p:cNvGraphicFramePr>
          <p:nvPr/>
        </p:nvGraphicFramePr>
        <p:xfrm>
          <a:off x="595313" y="3643313"/>
          <a:ext cx="8501062" cy="627062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64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15900"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제품코드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제품명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제품유형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재고상태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제조일자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화주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로트번호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UOM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입수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상차수량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비고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TOT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BOX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EA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PLT</a:t>
                      </a: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BOX/EA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298" name="TextBox 34"/>
          <p:cNvSpPr txBox="1">
            <a:spLocks noChangeArrowheads="1"/>
          </p:cNvSpPr>
          <p:nvPr/>
        </p:nvSpPr>
        <p:spPr bwMode="auto">
          <a:xfrm>
            <a:off x="7616825" y="25638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출력자</a:t>
            </a:r>
          </a:p>
        </p:txBody>
      </p:sp>
      <p:sp>
        <p:nvSpPr>
          <p:cNvPr id="53299" name="TextBox 65"/>
          <p:cNvSpPr txBox="1">
            <a:spLocks noChangeArrowheads="1"/>
          </p:cNvSpPr>
          <p:nvPr/>
        </p:nvSpPr>
        <p:spPr bwMode="auto">
          <a:xfrm>
            <a:off x="517525" y="2557463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작업일자</a:t>
            </a:r>
          </a:p>
        </p:txBody>
      </p:sp>
      <p:sp>
        <p:nvSpPr>
          <p:cNvPr id="42035" name="Text Box 51"/>
          <p:cNvSpPr txBox="1">
            <a:spLocks noChangeArrowheads="1"/>
          </p:cNvSpPr>
          <p:nvPr/>
        </p:nvSpPr>
        <p:spPr bwMode="auto">
          <a:xfrm>
            <a:off x="4276725" y="1844675"/>
            <a:ext cx="1319213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18000" tIns="36000" rIns="18000" bIns="36000" anchorCtr="1">
            <a:spAutoFit/>
          </a:bodyPr>
          <a:lstStyle/>
          <a:p>
            <a:pPr>
              <a:defRPr/>
            </a:pPr>
            <a:r>
              <a:rPr lang="ko-KR" altLang="en-US" sz="2000" b="1" dirty="0"/>
              <a:t>상차지시서</a:t>
            </a:r>
          </a:p>
        </p:txBody>
      </p:sp>
      <p:sp>
        <p:nvSpPr>
          <p:cNvPr id="53301" name="TextBox 34"/>
          <p:cNvSpPr txBox="1">
            <a:spLocks noChangeArrowheads="1"/>
          </p:cNvSpPr>
          <p:nvPr/>
        </p:nvSpPr>
        <p:spPr bwMode="auto">
          <a:xfrm>
            <a:off x="7623175" y="2276475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출력일시</a:t>
            </a:r>
          </a:p>
        </p:txBody>
      </p:sp>
      <p:sp>
        <p:nvSpPr>
          <p:cNvPr id="53302" name="TextBox 34"/>
          <p:cNvSpPr txBox="1">
            <a:spLocks noChangeArrowheads="1"/>
          </p:cNvSpPr>
          <p:nvPr/>
        </p:nvSpPr>
        <p:spPr bwMode="auto">
          <a:xfrm>
            <a:off x="595313" y="2286000"/>
            <a:ext cx="7858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고객사</a:t>
            </a:r>
          </a:p>
        </p:txBody>
      </p:sp>
      <p:sp>
        <p:nvSpPr>
          <p:cNvPr id="53303" name="TextBox 34"/>
          <p:cNvSpPr txBox="1">
            <a:spLocks noChangeArrowheads="1"/>
          </p:cNvSpPr>
          <p:nvPr/>
        </p:nvSpPr>
        <p:spPr bwMode="auto">
          <a:xfrm>
            <a:off x="7620000" y="2843213"/>
            <a:ext cx="785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페이지</a:t>
            </a:r>
          </a:p>
        </p:txBody>
      </p:sp>
      <p:sp>
        <p:nvSpPr>
          <p:cNvPr id="53304" name="TextBox 34"/>
          <p:cNvSpPr txBox="1">
            <a:spLocks noChangeArrowheads="1"/>
          </p:cNvSpPr>
          <p:nvPr/>
        </p:nvSpPr>
        <p:spPr bwMode="auto">
          <a:xfrm>
            <a:off x="595313" y="2000250"/>
            <a:ext cx="7858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물류센터</a:t>
            </a:r>
          </a:p>
        </p:txBody>
      </p:sp>
      <p:sp>
        <p:nvSpPr>
          <p:cNvPr id="53305" name="TextBox 65"/>
          <p:cNvSpPr txBox="1">
            <a:spLocks noChangeArrowheads="1"/>
          </p:cNvSpPr>
          <p:nvPr/>
        </p:nvSpPr>
        <p:spPr bwMode="auto">
          <a:xfrm>
            <a:off x="5810250" y="1785938"/>
            <a:ext cx="3214688" cy="230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바코드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지시번호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9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306" name="TextBox 46"/>
          <p:cNvSpPr txBox="1">
            <a:spLocks noChangeArrowheads="1"/>
          </p:cNvSpPr>
          <p:nvPr/>
        </p:nvSpPr>
        <p:spPr bwMode="auto">
          <a:xfrm>
            <a:off x="523875" y="2841625"/>
            <a:ext cx="6429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지시번호</a:t>
            </a:r>
          </a:p>
        </p:txBody>
      </p:sp>
      <p:sp>
        <p:nvSpPr>
          <p:cNvPr id="53307" name="TextBox 46"/>
          <p:cNvSpPr txBox="1">
            <a:spLocks noChangeArrowheads="1"/>
          </p:cNvSpPr>
          <p:nvPr/>
        </p:nvSpPr>
        <p:spPr bwMode="auto">
          <a:xfrm>
            <a:off x="4667250" y="2214563"/>
            <a:ext cx="6429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차량번호</a:t>
            </a:r>
          </a:p>
        </p:txBody>
      </p:sp>
      <p:sp>
        <p:nvSpPr>
          <p:cNvPr id="53308" name="TextBox 46"/>
          <p:cNvSpPr txBox="1">
            <a:spLocks noChangeArrowheads="1"/>
          </p:cNvSpPr>
          <p:nvPr/>
        </p:nvSpPr>
        <p:spPr bwMode="auto">
          <a:xfrm>
            <a:off x="595313" y="3413125"/>
            <a:ext cx="8501062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배송처명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배송처 주소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실배송 주소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, TEL, 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지시사항 </a:t>
            </a:r>
          </a:p>
        </p:txBody>
      </p:sp>
      <p:graphicFrame>
        <p:nvGraphicFramePr>
          <p:cNvPr id="16" name="Group 138"/>
          <p:cNvGraphicFramePr>
            <a:graphicFrameLocks noGrp="1"/>
          </p:cNvGraphicFramePr>
          <p:nvPr/>
        </p:nvGraphicFramePr>
        <p:xfrm>
          <a:off x="7667625" y="5357813"/>
          <a:ext cx="1825625" cy="642937"/>
        </p:xfrm>
        <a:graphic>
          <a:graphicData uri="http://schemas.openxmlformats.org/drawingml/2006/table">
            <a:tbl>
              <a:tblPr/>
              <a:tblGrid>
                <a:gridCol w="912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3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지시자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작업자</a:t>
                      </a: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출고승인</a:t>
            </a:r>
          </a:p>
        </p:txBody>
      </p:sp>
      <p:graphicFrame>
        <p:nvGraphicFramePr>
          <p:cNvPr id="218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801292"/>
              </p:ext>
            </p:extLst>
          </p:nvPr>
        </p:nvGraphicFramePr>
        <p:xfrm>
          <a:off x="379413" y="3009900"/>
          <a:ext cx="9110663" cy="563888"/>
        </p:xfrm>
        <a:graphic>
          <a:graphicData uri="http://schemas.openxmlformats.org/drawingml/2006/table">
            <a:tbl>
              <a:tblPr/>
              <a:tblGrid>
                <a:gridCol w="18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2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22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6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2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289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31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78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16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16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16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234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234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출고예정일자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실배송처명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권역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</a:t>
                      </a: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47" name="직사각형 54"/>
          <p:cNvSpPr>
            <a:spLocks noChangeArrowheads="1"/>
          </p:cNvSpPr>
          <p:nvPr/>
        </p:nvSpPr>
        <p:spPr bwMode="auto">
          <a:xfrm>
            <a:off x="309563" y="2901950"/>
            <a:ext cx="9215437" cy="1654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48" name="TextBox 55"/>
          <p:cNvSpPr txBox="1">
            <a:spLocks noChangeArrowheads="1"/>
          </p:cNvSpPr>
          <p:nvPr/>
        </p:nvSpPr>
        <p:spPr bwMode="auto">
          <a:xfrm>
            <a:off x="381000" y="2774950"/>
            <a:ext cx="92868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출고승인</a:t>
            </a:r>
          </a:p>
        </p:txBody>
      </p:sp>
      <p:sp>
        <p:nvSpPr>
          <p:cNvPr id="4149" name="직사각형 51"/>
          <p:cNvSpPr>
            <a:spLocks noChangeArrowheads="1"/>
          </p:cNvSpPr>
          <p:nvPr/>
        </p:nvSpPr>
        <p:spPr bwMode="auto">
          <a:xfrm>
            <a:off x="8488363" y="263683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승인취소</a:t>
            </a:r>
          </a:p>
        </p:txBody>
      </p:sp>
      <p:sp>
        <p:nvSpPr>
          <p:cNvPr id="4150" name="직사각형 51"/>
          <p:cNvSpPr>
            <a:spLocks noChangeArrowheads="1"/>
          </p:cNvSpPr>
          <p:nvPr/>
        </p:nvSpPr>
        <p:spPr bwMode="auto">
          <a:xfrm>
            <a:off x="7397750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4151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4152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4153" name="직사각형 51"/>
          <p:cNvSpPr>
            <a:spLocks noChangeArrowheads="1"/>
          </p:cNvSpPr>
          <p:nvPr/>
        </p:nvSpPr>
        <p:spPr bwMode="auto">
          <a:xfrm>
            <a:off x="7943850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출고승인</a:t>
            </a:r>
          </a:p>
        </p:txBody>
      </p:sp>
      <p:sp>
        <p:nvSpPr>
          <p:cNvPr id="4154" name="직사각형 51"/>
          <p:cNvSpPr>
            <a:spLocks noChangeArrowheads="1"/>
          </p:cNvSpPr>
          <p:nvPr/>
        </p:nvSpPr>
        <p:spPr bwMode="auto">
          <a:xfrm>
            <a:off x="9026525" y="263683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4155" name="직사각형 54"/>
          <p:cNvSpPr>
            <a:spLocks noChangeArrowheads="1"/>
          </p:cNvSpPr>
          <p:nvPr/>
        </p:nvSpPr>
        <p:spPr bwMode="auto">
          <a:xfrm>
            <a:off x="309563" y="4672013"/>
            <a:ext cx="9215437" cy="17097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1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183633"/>
              </p:ext>
            </p:extLst>
          </p:nvPr>
        </p:nvGraphicFramePr>
        <p:xfrm>
          <a:off x="379413" y="4838700"/>
          <a:ext cx="8504711" cy="503270"/>
        </p:xfrm>
        <a:graphic>
          <a:graphicData uri="http://schemas.openxmlformats.org/drawingml/2006/table">
            <a:tbl>
              <a:tblPr/>
              <a:tblGrid>
                <a:gridCol w="230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3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3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0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10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18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0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882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4476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출고예정수량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예정중량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70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20*3*4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2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95" name="TextBox 65"/>
          <p:cNvSpPr txBox="1">
            <a:spLocks noChangeArrowheads="1"/>
          </p:cNvSpPr>
          <p:nvPr/>
        </p:nvSpPr>
        <p:spPr bwMode="auto">
          <a:xfrm>
            <a:off x="203200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4196" name="직사각형 66"/>
          <p:cNvSpPr>
            <a:spLocks noChangeArrowheads="1"/>
          </p:cNvSpPr>
          <p:nvPr/>
        </p:nvSpPr>
        <p:spPr bwMode="auto">
          <a:xfrm>
            <a:off x="107315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4197" name="TextBox 65"/>
          <p:cNvSpPr txBox="1">
            <a:spLocks noChangeArrowheads="1"/>
          </p:cNvSpPr>
          <p:nvPr/>
        </p:nvSpPr>
        <p:spPr bwMode="auto">
          <a:xfrm>
            <a:off x="326548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4198" name="직사각형 66"/>
          <p:cNvSpPr>
            <a:spLocks noChangeArrowheads="1"/>
          </p:cNvSpPr>
          <p:nvPr/>
        </p:nvSpPr>
        <p:spPr bwMode="auto">
          <a:xfrm>
            <a:off x="419100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99" name="TextBox 65"/>
          <p:cNvSpPr txBox="1">
            <a:spLocks noChangeArrowheads="1"/>
          </p:cNvSpPr>
          <p:nvPr/>
        </p:nvSpPr>
        <p:spPr bwMode="auto">
          <a:xfrm>
            <a:off x="3265488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출고예정일자</a:t>
            </a:r>
          </a:p>
        </p:txBody>
      </p:sp>
      <p:sp>
        <p:nvSpPr>
          <p:cNvPr id="4200" name="직사각형 66"/>
          <p:cNvSpPr>
            <a:spLocks noChangeArrowheads="1"/>
          </p:cNvSpPr>
          <p:nvPr/>
        </p:nvSpPr>
        <p:spPr bwMode="auto">
          <a:xfrm>
            <a:off x="4181475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1" name="직사각형 66"/>
          <p:cNvSpPr>
            <a:spLocks noChangeArrowheads="1"/>
          </p:cNvSpPr>
          <p:nvPr/>
        </p:nvSpPr>
        <p:spPr bwMode="auto">
          <a:xfrm>
            <a:off x="5408613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2" name="직사각형 48"/>
          <p:cNvSpPr>
            <a:spLocks noChangeArrowheads="1"/>
          </p:cNvSpPr>
          <p:nvPr/>
        </p:nvSpPr>
        <p:spPr bwMode="auto">
          <a:xfrm>
            <a:off x="5048250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3" name="직사각형 48"/>
          <p:cNvSpPr>
            <a:spLocks noChangeArrowheads="1"/>
          </p:cNvSpPr>
          <p:nvPr/>
        </p:nvSpPr>
        <p:spPr bwMode="auto">
          <a:xfrm>
            <a:off x="6265863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4" name="TextBox 65"/>
          <p:cNvSpPr txBox="1">
            <a:spLocks noChangeArrowheads="1"/>
          </p:cNvSpPr>
          <p:nvPr/>
        </p:nvSpPr>
        <p:spPr bwMode="auto">
          <a:xfrm>
            <a:off x="5180013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5" name="TextBox 65"/>
          <p:cNvSpPr txBox="1">
            <a:spLocks noChangeArrowheads="1"/>
          </p:cNvSpPr>
          <p:nvPr/>
        </p:nvSpPr>
        <p:spPr bwMode="auto">
          <a:xfrm>
            <a:off x="203200" y="20462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4206" name="직사각형 66"/>
          <p:cNvSpPr>
            <a:spLocks noChangeArrowheads="1"/>
          </p:cNvSpPr>
          <p:nvPr/>
        </p:nvSpPr>
        <p:spPr bwMode="auto">
          <a:xfrm>
            <a:off x="1057275" y="20462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</a:t>
            </a:r>
          </a:p>
        </p:txBody>
      </p:sp>
      <p:sp>
        <p:nvSpPr>
          <p:cNvPr id="4207" name="TextBox 65"/>
          <p:cNvSpPr txBox="1">
            <a:spLocks noChangeArrowheads="1"/>
          </p:cNvSpPr>
          <p:nvPr/>
        </p:nvSpPr>
        <p:spPr bwMode="auto">
          <a:xfrm>
            <a:off x="203200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4208" name="직사각형 66"/>
          <p:cNvSpPr>
            <a:spLocks noChangeArrowheads="1"/>
          </p:cNvSpPr>
          <p:nvPr/>
        </p:nvSpPr>
        <p:spPr bwMode="auto">
          <a:xfrm>
            <a:off x="10731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09" name="직사각형 48"/>
          <p:cNvSpPr>
            <a:spLocks noChangeArrowheads="1"/>
          </p:cNvSpPr>
          <p:nvPr/>
        </p:nvSpPr>
        <p:spPr bwMode="auto">
          <a:xfrm>
            <a:off x="195738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40" name="직사각형 66"/>
          <p:cNvSpPr>
            <a:spLocks noChangeArrowheads="1"/>
          </p:cNvSpPr>
          <p:nvPr/>
        </p:nvSpPr>
        <p:spPr bwMode="auto">
          <a:xfrm>
            <a:off x="2178050" y="133350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4211" name="TextBox 65"/>
          <p:cNvSpPr txBox="1">
            <a:spLocks noChangeArrowheads="1"/>
          </p:cNvSpPr>
          <p:nvPr/>
        </p:nvSpPr>
        <p:spPr bwMode="auto">
          <a:xfrm>
            <a:off x="645953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</a:p>
        </p:txBody>
      </p:sp>
      <p:sp>
        <p:nvSpPr>
          <p:cNvPr id="4212" name="직사각형 66"/>
          <p:cNvSpPr>
            <a:spLocks noChangeArrowheads="1"/>
          </p:cNvSpPr>
          <p:nvPr/>
        </p:nvSpPr>
        <p:spPr bwMode="auto">
          <a:xfrm>
            <a:off x="7364413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13" name="TextBox 65"/>
          <p:cNvSpPr txBox="1">
            <a:spLocks noChangeArrowheads="1"/>
          </p:cNvSpPr>
          <p:nvPr/>
        </p:nvSpPr>
        <p:spPr bwMode="auto">
          <a:xfrm>
            <a:off x="6459538" y="1333500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4214" name="직사각형 66"/>
          <p:cNvSpPr>
            <a:spLocks noChangeArrowheads="1"/>
          </p:cNvSpPr>
          <p:nvPr/>
        </p:nvSpPr>
        <p:spPr bwMode="auto">
          <a:xfrm>
            <a:off x="73469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1000001001</a:t>
            </a:r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15" name="직사각형 48"/>
          <p:cNvSpPr>
            <a:spLocks noChangeArrowheads="1"/>
          </p:cNvSpPr>
          <p:nvPr/>
        </p:nvSpPr>
        <p:spPr bwMode="auto">
          <a:xfrm>
            <a:off x="8412163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66"/>
          <p:cNvSpPr>
            <a:spLocks noChangeArrowheads="1"/>
          </p:cNvSpPr>
          <p:nvPr/>
        </p:nvSpPr>
        <p:spPr bwMode="auto">
          <a:xfrm>
            <a:off x="8609013" y="169227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4217" name="직사각형 33"/>
          <p:cNvSpPr>
            <a:spLocks noChangeArrowheads="1"/>
          </p:cNvSpPr>
          <p:nvPr/>
        </p:nvSpPr>
        <p:spPr bwMode="auto">
          <a:xfrm>
            <a:off x="1931988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218" name="직사각형 33"/>
          <p:cNvSpPr>
            <a:spLocks noChangeArrowheads="1"/>
          </p:cNvSpPr>
          <p:nvPr/>
        </p:nvSpPr>
        <p:spPr bwMode="auto">
          <a:xfrm>
            <a:off x="1917700" y="20462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4219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4260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4261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20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377574"/>
              </p:ext>
            </p:extLst>
          </p:nvPr>
        </p:nvGraphicFramePr>
        <p:xfrm>
          <a:off x="387350" y="5445125"/>
          <a:ext cx="9036054" cy="466725"/>
        </p:xfrm>
        <a:graphic>
          <a:graphicData uri="http://schemas.openxmlformats.org/drawingml/2006/table">
            <a:tbl>
              <a:tblPr/>
              <a:tblGrid>
                <a:gridCol w="1004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40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70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유통일자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진행상태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2016.10.25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2016.12.31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출고예정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52" name="TextBox 65"/>
          <p:cNvSpPr txBox="1">
            <a:spLocks noChangeArrowheads="1"/>
          </p:cNvSpPr>
          <p:nvPr/>
        </p:nvSpPr>
        <p:spPr bwMode="auto">
          <a:xfrm>
            <a:off x="3265488" y="2044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4253" name="직사각형 66"/>
          <p:cNvSpPr>
            <a:spLocks noChangeArrowheads="1"/>
          </p:cNvSpPr>
          <p:nvPr/>
        </p:nvSpPr>
        <p:spPr bwMode="auto">
          <a:xfrm>
            <a:off x="4191000" y="2044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54" name="TextBox 65"/>
          <p:cNvSpPr txBox="1">
            <a:spLocks noChangeArrowheads="1"/>
          </p:cNvSpPr>
          <p:nvPr/>
        </p:nvSpPr>
        <p:spPr bwMode="auto">
          <a:xfrm>
            <a:off x="6477000" y="204311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4255" name="직사각형 66"/>
          <p:cNvSpPr>
            <a:spLocks noChangeArrowheads="1"/>
          </p:cNvSpPr>
          <p:nvPr/>
        </p:nvSpPr>
        <p:spPr bwMode="auto">
          <a:xfrm>
            <a:off x="7381875" y="204311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56" name="직사각형 48"/>
          <p:cNvSpPr>
            <a:spLocks noChangeArrowheads="1"/>
          </p:cNvSpPr>
          <p:nvPr/>
        </p:nvSpPr>
        <p:spPr bwMode="auto">
          <a:xfrm>
            <a:off x="8429625" y="20431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66"/>
          <p:cNvSpPr>
            <a:spLocks noChangeArrowheads="1"/>
          </p:cNvSpPr>
          <p:nvPr/>
        </p:nvSpPr>
        <p:spPr bwMode="auto">
          <a:xfrm>
            <a:off x="8626475" y="2043113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4258" name="TextBox 65"/>
          <p:cNvSpPr txBox="1">
            <a:spLocks noChangeArrowheads="1"/>
          </p:cNvSpPr>
          <p:nvPr/>
        </p:nvSpPr>
        <p:spPr bwMode="auto">
          <a:xfrm>
            <a:off x="5273675" y="1685925"/>
            <a:ext cx="649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</a:p>
        </p:txBody>
      </p:sp>
      <p:sp>
        <p:nvSpPr>
          <p:cNvPr id="4259" name="직사각형 66"/>
          <p:cNvSpPr>
            <a:spLocks noChangeArrowheads="1"/>
          </p:cNvSpPr>
          <p:nvPr/>
        </p:nvSpPr>
        <p:spPr bwMode="auto">
          <a:xfrm>
            <a:off x="5922963" y="1693863"/>
            <a:ext cx="48895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65"/>
          <p:cNvSpPr txBox="1">
            <a:spLocks noChangeArrowheads="1"/>
          </p:cNvSpPr>
          <p:nvPr/>
        </p:nvSpPr>
        <p:spPr bwMode="auto">
          <a:xfrm>
            <a:off x="194618" y="242886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권역</a:t>
            </a:r>
          </a:p>
        </p:txBody>
      </p:sp>
      <p:sp>
        <p:nvSpPr>
          <p:cNvPr id="60" name="직사각형 66"/>
          <p:cNvSpPr>
            <a:spLocks noChangeArrowheads="1"/>
          </p:cNvSpPr>
          <p:nvPr/>
        </p:nvSpPr>
        <p:spPr bwMode="auto">
          <a:xfrm>
            <a:off x="1055463" y="242886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457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직사각형 54"/>
          <p:cNvSpPr>
            <a:spLocks noChangeArrowheads="1"/>
          </p:cNvSpPr>
          <p:nvPr/>
        </p:nvSpPr>
        <p:spPr bwMode="auto">
          <a:xfrm>
            <a:off x="273050" y="4467225"/>
            <a:ext cx="9215438" cy="9064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95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출고승인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배분조정</a:t>
            </a:r>
          </a:p>
        </p:txBody>
      </p:sp>
      <p:sp>
        <p:nvSpPr>
          <p:cNvPr id="8196" name="직사각형 54"/>
          <p:cNvSpPr>
            <a:spLocks noChangeArrowheads="1"/>
          </p:cNvSpPr>
          <p:nvPr/>
        </p:nvSpPr>
        <p:spPr bwMode="auto">
          <a:xfrm>
            <a:off x="309563" y="3027363"/>
            <a:ext cx="9215437" cy="9064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97" name="직사각형 51"/>
          <p:cNvSpPr>
            <a:spLocks noChangeArrowheads="1"/>
          </p:cNvSpPr>
          <p:nvPr/>
        </p:nvSpPr>
        <p:spPr bwMode="auto">
          <a:xfrm>
            <a:off x="7329264" y="27701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8198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8199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8200" name="직사각형 51"/>
          <p:cNvSpPr>
            <a:spLocks noChangeArrowheads="1"/>
          </p:cNvSpPr>
          <p:nvPr/>
        </p:nvSpPr>
        <p:spPr bwMode="auto">
          <a:xfrm>
            <a:off x="7881714" y="27701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8201" name="직사각형 51"/>
          <p:cNvSpPr>
            <a:spLocks noChangeArrowheads="1"/>
          </p:cNvSpPr>
          <p:nvPr/>
        </p:nvSpPr>
        <p:spPr bwMode="auto">
          <a:xfrm>
            <a:off x="8437339" y="27701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grpSp>
        <p:nvGrpSpPr>
          <p:cNvPr id="8202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8307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8308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203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204" name="TextBox 65"/>
          <p:cNvSpPr txBox="1">
            <a:spLocks noChangeArrowheads="1"/>
          </p:cNvSpPr>
          <p:nvPr/>
        </p:nvSpPr>
        <p:spPr bwMode="auto">
          <a:xfrm>
            <a:off x="420688" y="169386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8205" name="직사각형 66"/>
          <p:cNvSpPr>
            <a:spLocks noChangeArrowheads="1"/>
          </p:cNvSpPr>
          <p:nvPr/>
        </p:nvSpPr>
        <p:spPr bwMode="auto">
          <a:xfrm>
            <a:off x="1131888" y="169386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8206" name="TextBox 65"/>
          <p:cNvSpPr txBox="1">
            <a:spLocks noChangeArrowheads="1"/>
          </p:cNvSpPr>
          <p:nvPr/>
        </p:nvSpPr>
        <p:spPr bwMode="auto">
          <a:xfrm>
            <a:off x="3238500" y="169386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8207" name="직사각형 66"/>
          <p:cNvSpPr>
            <a:spLocks noChangeArrowheads="1"/>
          </p:cNvSpPr>
          <p:nvPr/>
        </p:nvSpPr>
        <p:spPr bwMode="auto">
          <a:xfrm>
            <a:off x="4098925" y="169386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08" name="TextBox 65"/>
          <p:cNvSpPr txBox="1">
            <a:spLocks noChangeArrowheads="1"/>
          </p:cNvSpPr>
          <p:nvPr/>
        </p:nvSpPr>
        <p:spPr bwMode="auto">
          <a:xfrm>
            <a:off x="3238500" y="13350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출고예정일자</a:t>
            </a:r>
          </a:p>
        </p:txBody>
      </p:sp>
      <p:sp>
        <p:nvSpPr>
          <p:cNvPr id="8209" name="직사각형 66"/>
          <p:cNvSpPr>
            <a:spLocks noChangeArrowheads="1"/>
          </p:cNvSpPr>
          <p:nvPr/>
        </p:nvSpPr>
        <p:spPr bwMode="auto">
          <a:xfrm>
            <a:off x="4089400" y="13350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10" name="직사각형 48"/>
          <p:cNvSpPr>
            <a:spLocks noChangeArrowheads="1"/>
          </p:cNvSpPr>
          <p:nvPr/>
        </p:nvSpPr>
        <p:spPr bwMode="auto">
          <a:xfrm>
            <a:off x="4956175" y="13350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13" name="TextBox 65"/>
          <p:cNvSpPr txBox="1">
            <a:spLocks noChangeArrowheads="1"/>
          </p:cNvSpPr>
          <p:nvPr/>
        </p:nvSpPr>
        <p:spPr bwMode="auto">
          <a:xfrm>
            <a:off x="420688" y="13350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8214" name="직사각형 66"/>
          <p:cNvSpPr>
            <a:spLocks noChangeArrowheads="1"/>
          </p:cNvSpPr>
          <p:nvPr/>
        </p:nvSpPr>
        <p:spPr bwMode="auto">
          <a:xfrm>
            <a:off x="1131888" y="13350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15" name="직사각형 48"/>
          <p:cNvSpPr>
            <a:spLocks noChangeArrowheads="1"/>
          </p:cNvSpPr>
          <p:nvPr/>
        </p:nvSpPr>
        <p:spPr bwMode="auto">
          <a:xfrm>
            <a:off x="2016125" y="13350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16" name="직사각형 66"/>
          <p:cNvSpPr>
            <a:spLocks noChangeArrowheads="1"/>
          </p:cNvSpPr>
          <p:nvPr/>
        </p:nvSpPr>
        <p:spPr bwMode="auto">
          <a:xfrm>
            <a:off x="2236788" y="1335088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8217" name="TextBox 65"/>
          <p:cNvSpPr txBox="1">
            <a:spLocks noChangeArrowheads="1"/>
          </p:cNvSpPr>
          <p:nvPr/>
        </p:nvSpPr>
        <p:spPr bwMode="auto">
          <a:xfrm>
            <a:off x="6469063" y="169386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</a:p>
        </p:txBody>
      </p:sp>
      <p:sp>
        <p:nvSpPr>
          <p:cNvPr id="8218" name="직사각형 66"/>
          <p:cNvSpPr>
            <a:spLocks noChangeArrowheads="1"/>
          </p:cNvSpPr>
          <p:nvPr/>
        </p:nvSpPr>
        <p:spPr bwMode="auto">
          <a:xfrm>
            <a:off x="7373938" y="169386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19" name="TextBox 65"/>
          <p:cNvSpPr txBox="1">
            <a:spLocks noChangeArrowheads="1"/>
          </p:cNvSpPr>
          <p:nvPr/>
        </p:nvSpPr>
        <p:spPr bwMode="auto">
          <a:xfrm>
            <a:off x="6469063" y="1335088"/>
            <a:ext cx="98901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8220" name="직사각형 66"/>
          <p:cNvSpPr>
            <a:spLocks noChangeArrowheads="1"/>
          </p:cNvSpPr>
          <p:nvPr/>
        </p:nvSpPr>
        <p:spPr bwMode="auto">
          <a:xfrm>
            <a:off x="7356475" y="1335088"/>
            <a:ext cx="1000125" cy="2143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21" name="직사각형 61"/>
          <p:cNvSpPr>
            <a:spLocks noChangeArrowheads="1"/>
          </p:cNvSpPr>
          <p:nvPr/>
        </p:nvSpPr>
        <p:spPr bwMode="auto">
          <a:xfrm>
            <a:off x="8421688" y="169386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22" name="직사각형 66"/>
          <p:cNvSpPr>
            <a:spLocks noChangeArrowheads="1"/>
          </p:cNvSpPr>
          <p:nvPr/>
        </p:nvSpPr>
        <p:spPr bwMode="auto">
          <a:xfrm>
            <a:off x="8616950" y="1693863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23" name="직사각형 33"/>
          <p:cNvSpPr>
            <a:spLocks noChangeArrowheads="1"/>
          </p:cNvSpPr>
          <p:nvPr/>
        </p:nvSpPr>
        <p:spPr bwMode="auto">
          <a:xfrm>
            <a:off x="1990725" y="169386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8225" name="TextBox 65"/>
          <p:cNvSpPr txBox="1">
            <a:spLocks noChangeArrowheads="1"/>
          </p:cNvSpPr>
          <p:nvPr/>
        </p:nvSpPr>
        <p:spPr bwMode="auto">
          <a:xfrm>
            <a:off x="6448425" y="203676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8226" name="직사각형 66"/>
          <p:cNvSpPr>
            <a:spLocks noChangeArrowheads="1"/>
          </p:cNvSpPr>
          <p:nvPr/>
        </p:nvSpPr>
        <p:spPr bwMode="auto">
          <a:xfrm>
            <a:off x="7353300" y="203676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27" name="직사각형 48"/>
          <p:cNvSpPr>
            <a:spLocks noChangeArrowheads="1"/>
          </p:cNvSpPr>
          <p:nvPr/>
        </p:nvSpPr>
        <p:spPr bwMode="auto">
          <a:xfrm>
            <a:off x="8401050" y="203676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66"/>
          <p:cNvSpPr>
            <a:spLocks noChangeArrowheads="1"/>
          </p:cNvSpPr>
          <p:nvPr/>
        </p:nvSpPr>
        <p:spPr bwMode="auto">
          <a:xfrm>
            <a:off x="8597900" y="2036763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8229" name="TextBox 65"/>
          <p:cNvSpPr txBox="1">
            <a:spLocks noChangeArrowheads="1"/>
          </p:cNvSpPr>
          <p:nvPr/>
        </p:nvSpPr>
        <p:spPr bwMode="auto">
          <a:xfrm>
            <a:off x="3240088" y="20462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8230" name="직사각형 66"/>
          <p:cNvSpPr>
            <a:spLocks noChangeArrowheads="1"/>
          </p:cNvSpPr>
          <p:nvPr/>
        </p:nvSpPr>
        <p:spPr bwMode="auto">
          <a:xfrm>
            <a:off x="4100513" y="20462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2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159469"/>
              </p:ext>
            </p:extLst>
          </p:nvPr>
        </p:nvGraphicFramePr>
        <p:xfrm>
          <a:off x="381000" y="4581525"/>
          <a:ext cx="5652121" cy="503297"/>
        </p:xfrm>
        <a:graphic>
          <a:graphicData uri="http://schemas.openxmlformats.org/drawingml/2006/table">
            <a:tbl>
              <a:tblPr/>
              <a:tblGrid>
                <a:gridCol w="34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6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4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4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4475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주문번호</a:t>
                      </a: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주문수량</a:t>
                      </a: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배분수량</a:t>
                      </a: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4" marR="7644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비고</a:t>
                      </a: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총량</a:t>
                      </a: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박스</a:t>
                      </a: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낱개</a:t>
                      </a: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총량</a:t>
                      </a: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박스</a:t>
                      </a: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낱개</a:t>
                      </a: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73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6" marR="7646" marT="762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4" name="Group 4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325826"/>
              </p:ext>
            </p:extLst>
          </p:nvPr>
        </p:nvGraphicFramePr>
        <p:xfrm>
          <a:off x="415925" y="3141663"/>
          <a:ext cx="9001571" cy="701063"/>
        </p:xfrm>
        <a:graphic>
          <a:graphicData uri="http://schemas.openxmlformats.org/drawingml/2006/table">
            <a:tbl>
              <a:tblPr/>
              <a:tblGrid>
                <a:gridCol w="32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77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32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6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32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32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6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32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956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956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956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956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0478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제품코드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제품명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규격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제품상태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단위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입수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주문수량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가용수량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부족수량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중량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(g)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총량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박스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낱개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총량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박스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낱개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총량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박스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낱개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파라곤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20*3*4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정상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EA/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박스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204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102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10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</a:t>
                      </a: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645" marR="7645" marT="764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00" name="TextBox 65"/>
          <p:cNvSpPr txBox="1">
            <a:spLocks noChangeArrowheads="1"/>
          </p:cNvSpPr>
          <p:nvPr/>
        </p:nvSpPr>
        <p:spPr bwMode="auto">
          <a:xfrm>
            <a:off x="5273675" y="1685925"/>
            <a:ext cx="649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</a:p>
        </p:txBody>
      </p:sp>
      <p:sp>
        <p:nvSpPr>
          <p:cNvPr id="8301" name="직사각형 66"/>
          <p:cNvSpPr>
            <a:spLocks noChangeArrowheads="1"/>
          </p:cNvSpPr>
          <p:nvPr/>
        </p:nvSpPr>
        <p:spPr bwMode="auto">
          <a:xfrm>
            <a:off x="5922963" y="1693863"/>
            <a:ext cx="48895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02" name="직사각형 66"/>
          <p:cNvSpPr>
            <a:spLocks noChangeArrowheads="1"/>
          </p:cNvSpPr>
          <p:nvPr/>
        </p:nvSpPr>
        <p:spPr bwMode="auto">
          <a:xfrm>
            <a:off x="5297488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03" name="직사각형 48"/>
          <p:cNvSpPr>
            <a:spLocks noChangeArrowheads="1"/>
          </p:cNvSpPr>
          <p:nvPr/>
        </p:nvSpPr>
        <p:spPr bwMode="auto">
          <a:xfrm>
            <a:off x="615473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04" name="TextBox 65"/>
          <p:cNvSpPr txBox="1">
            <a:spLocks noChangeArrowheads="1"/>
          </p:cNvSpPr>
          <p:nvPr/>
        </p:nvSpPr>
        <p:spPr bwMode="auto">
          <a:xfrm>
            <a:off x="5068888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05" name="TextBox 55"/>
          <p:cNvSpPr txBox="1">
            <a:spLocks noChangeArrowheads="1"/>
          </p:cNvSpPr>
          <p:nvPr/>
        </p:nvSpPr>
        <p:spPr bwMode="auto">
          <a:xfrm>
            <a:off x="342900" y="4349750"/>
            <a:ext cx="725488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주문목록</a:t>
            </a:r>
          </a:p>
        </p:txBody>
      </p:sp>
      <p:sp>
        <p:nvSpPr>
          <p:cNvPr id="8306" name="TextBox 55"/>
          <p:cNvSpPr txBox="1">
            <a:spLocks noChangeArrowheads="1"/>
          </p:cNvSpPr>
          <p:nvPr/>
        </p:nvSpPr>
        <p:spPr bwMode="auto">
          <a:xfrm>
            <a:off x="441325" y="2835275"/>
            <a:ext cx="725488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주문목록</a:t>
            </a:r>
          </a:p>
        </p:txBody>
      </p:sp>
      <p:sp>
        <p:nvSpPr>
          <p:cNvPr id="50" name="TextBox 65"/>
          <p:cNvSpPr txBox="1">
            <a:spLocks noChangeArrowheads="1"/>
          </p:cNvSpPr>
          <p:nvPr/>
        </p:nvSpPr>
        <p:spPr bwMode="auto">
          <a:xfrm>
            <a:off x="341312" y="1985354"/>
            <a:ext cx="79057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재고부족만</a:t>
            </a:r>
          </a:p>
        </p:txBody>
      </p:sp>
      <p:sp>
        <p:nvSpPr>
          <p:cNvPr id="51" name="직사각형 66"/>
          <p:cNvSpPr>
            <a:spLocks noChangeArrowheads="1"/>
          </p:cNvSpPr>
          <p:nvPr/>
        </p:nvSpPr>
        <p:spPr bwMode="auto">
          <a:xfrm>
            <a:off x="1136576" y="1993292"/>
            <a:ext cx="2444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√</a:t>
            </a:r>
          </a:p>
        </p:txBody>
      </p:sp>
      <p:sp>
        <p:nvSpPr>
          <p:cNvPr id="53" name="TextBox 65"/>
          <p:cNvSpPr txBox="1">
            <a:spLocks noChangeArrowheads="1"/>
          </p:cNvSpPr>
          <p:nvPr/>
        </p:nvSpPr>
        <p:spPr bwMode="auto">
          <a:xfrm>
            <a:off x="7642225" y="413543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미출고사유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66"/>
          <p:cNvSpPr>
            <a:spLocks noChangeArrowheads="1"/>
          </p:cNvSpPr>
          <p:nvPr/>
        </p:nvSpPr>
        <p:spPr bwMode="auto">
          <a:xfrm>
            <a:off x="8353425" y="413543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재고부족</a:t>
            </a:r>
          </a:p>
        </p:txBody>
      </p:sp>
      <p:sp>
        <p:nvSpPr>
          <p:cNvPr id="56" name="직사각형 33"/>
          <p:cNvSpPr>
            <a:spLocks noChangeArrowheads="1"/>
          </p:cNvSpPr>
          <p:nvPr/>
        </p:nvSpPr>
        <p:spPr bwMode="auto">
          <a:xfrm>
            <a:off x="9212262" y="413543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57" name="직사각형 51"/>
          <p:cNvSpPr>
            <a:spLocks noChangeArrowheads="1"/>
          </p:cNvSpPr>
          <p:nvPr/>
        </p:nvSpPr>
        <p:spPr bwMode="auto">
          <a:xfrm>
            <a:off x="8998966" y="2771527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(WAVE)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기준</a:t>
            </a:r>
          </a:p>
        </p:txBody>
      </p:sp>
      <p:graphicFrame>
        <p:nvGraphicFramePr>
          <p:cNvPr id="218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941969"/>
              </p:ext>
            </p:extLst>
          </p:nvPr>
        </p:nvGraphicFramePr>
        <p:xfrm>
          <a:off x="379413" y="2640013"/>
          <a:ext cx="6361110" cy="642936"/>
        </p:xfrm>
        <a:graphic>
          <a:graphicData uri="http://schemas.openxmlformats.org/drawingml/2006/table">
            <a:tbl>
              <a:tblPr/>
              <a:tblGrid>
                <a:gridCol w="26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9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17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61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86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웨이브기준번호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웨이브기준설명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기준조건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기준조건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기준조건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기준조건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기준조건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권역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권역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</a:t>
                      </a:r>
                    </a:p>
                  </a:txBody>
                  <a:tcPr marL="7643" marR="7643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83" name="직사각형 54"/>
          <p:cNvSpPr>
            <a:spLocks noChangeArrowheads="1"/>
          </p:cNvSpPr>
          <p:nvPr/>
        </p:nvSpPr>
        <p:spPr bwMode="auto">
          <a:xfrm>
            <a:off x="309563" y="2532063"/>
            <a:ext cx="9215437" cy="9064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84" name="TextBox 55"/>
          <p:cNvSpPr txBox="1">
            <a:spLocks noChangeArrowheads="1"/>
          </p:cNvSpPr>
          <p:nvPr/>
        </p:nvSpPr>
        <p:spPr bwMode="auto">
          <a:xfrm>
            <a:off x="381000" y="2408238"/>
            <a:ext cx="928688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Wave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85" name="직사각형 51"/>
          <p:cNvSpPr>
            <a:spLocks noChangeArrowheads="1"/>
          </p:cNvSpPr>
          <p:nvPr/>
        </p:nvSpPr>
        <p:spPr bwMode="auto">
          <a:xfrm>
            <a:off x="8470900" y="22748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0286" name="직사각형 51"/>
          <p:cNvSpPr>
            <a:spLocks noChangeArrowheads="1"/>
          </p:cNvSpPr>
          <p:nvPr/>
        </p:nvSpPr>
        <p:spPr bwMode="auto">
          <a:xfrm>
            <a:off x="6804025" y="22748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028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1028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10289" name="직사각형 51"/>
          <p:cNvSpPr>
            <a:spLocks noChangeArrowheads="1"/>
          </p:cNvSpPr>
          <p:nvPr/>
        </p:nvSpPr>
        <p:spPr bwMode="auto">
          <a:xfrm>
            <a:off x="7359650" y="22748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10290" name="직사각형 51"/>
          <p:cNvSpPr>
            <a:spLocks noChangeArrowheads="1"/>
          </p:cNvSpPr>
          <p:nvPr/>
        </p:nvSpPr>
        <p:spPr bwMode="auto">
          <a:xfrm>
            <a:off x="7915275" y="22748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10291" name="직사각형 51"/>
          <p:cNvSpPr>
            <a:spLocks noChangeArrowheads="1"/>
          </p:cNvSpPr>
          <p:nvPr/>
        </p:nvSpPr>
        <p:spPr bwMode="auto">
          <a:xfrm>
            <a:off x="9026525" y="22748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10292" name="TextBox 65"/>
          <p:cNvSpPr txBox="1">
            <a:spLocks noChangeArrowheads="1"/>
          </p:cNvSpPr>
          <p:nvPr/>
        </p:nvSpPr>
        <p:spPr bwMode="auto">
          <a:xfrm>
            <a:off x="344488" y="1381125"/>
            <a:ext cx="11207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웨이브기준번호</a:t>
            </a:r>
          </a:p>
        </p:txBody>
      </p:sp>
      <p:sp>
        <p:nvSpPr>
          <p:cNvPr id="10293" name="직사각형 66"/>
          <p:cNvSpPr>
            <a:spLocks noChangeArrowheads="1"/>
          </p:cNvSpPr>
          <p:nvPr/>
        </p:nvSpPr>
        <p:spPr bwMode="auto">
          <a:xfrm>
            <a:off x="1525588" y="13811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294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10298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10299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295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0296" name="TextBox 65"/>
          <p:cNvSpPr txBox="1">
            <a:spLocks noChangeArrowheads="1"/>
          </p:cNvSpPr>
          <p:nvPr/>
        </p:nvSpPr>
        <p:spPr bwMode="auto">
          <a:xfrm>
            <a:off x="3267075" y="1381125"/>
            <a:ext cx="11207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웨이브기준설명</a:t>
            </a:r>
          </a:p>
        </p:txBody>
      </p:sp>
      <p:sp>
        <p:nvSpPr>
          <p:cNvPr id="10297" name="직사각형 66"/>
          <p:cNvSpPr>
            <a:spLocks noChangeArrowheads="1"/>
          </p:cNvSpPr>
          <p:nvPr/>
        </p:nvSpPr>
        <p:spPr bwMode="auto">
          <a:xfrm>
            <a:off x="4448175" y="13811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(WAVE)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18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489413"/>
              </p:ext>
            </p:extLst>
          </p:nvPr>
        </p:nvGraphicFramePr>
        <p:xfrm>
          <a:off x="379413" y="2640013"/>
          <a:ext cx="5852124" cy="563562"/>
        </p:xfrm>
        <a:graphic>
          <a:graphicData uri="http://schemas.openxmlformats.org/drawingml/2006/table">
            <a:tbl>
              <a:tblPr/>
              <a:tblGrid>
                <a:gridCol w="29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1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4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7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웨이브번호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웨이브상태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웨이브설명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웨이브기준번호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웨이브기준설명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고객사출고예정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고객사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+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출고예정일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출고승인</a:t>
                      </a:r>
                    </a:p>
                  </a:txBody>
                  <a:tcPr marL="7644" marR="7644" marT="7628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33" name="직사각형 54"/>
          <p:cNvSpPr>
            <a:spLocks noChangeArrowheads="1"/>
          </p:cNvSpPr>
          <p:nvPr/>
        </p:nvSpPr>
        <p:spPr bwMode="auto">
          <a:xfrm>
            <a:off x="309563" y="2532063"/>
            <a:ext cx="9215437" cy="14493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34" name="TextBox 55"/>
          <p:cNvSpPr txBox="1">
            <a:spLocks noChangeArrowheads="1"/>
          </p:cNvSpPr>
          <p:nvPr/>
        </p:nvSpPr>
        <p:spPr bwMode="auto">
          <a:xfrm>
            <a:off x="381000" y="2408238"/>
            <a:ext cx="971550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Wave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35" name="직사각형 51"/>
          <p:cNvSpPr>
            <a:spLocks noChangeArrowheads="1"/>
          </p:cNvSpPr>
          <p:nvPr/>
        </p:nvSpPr>
        <p:spPr bwMode="auto">
          <a:xfrm>
            <a:off x="8480425" y="22748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2336" name="직사각형 51"/>
          <p:cNvSpPr>
            <a:spLocks noChangeArrowheads="1"/>
          </p:cNvSpPr>
          <p:nvPr/>
        </p:nvSpPr>
        <p:spPr bwMode="auto">
          <a:xfrm>
            <a:off x="6825208" y="227171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233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1233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12339" name="직사각형 51"/>
          <p:cNvSpPr>
            <a:spLocks noChangeArrowheads="1"/>
          </p:cNvSpPr>
          <p:nvPr/>
        </p:nvSpPr>
        <p:spPr bwMode="auto">
          <a:xfrm>
            <a:off x="7934325" y="22748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12340" name="직사각형 51"/>
          <p:cNvSpPr>
            <a:spLocks noChangeArrowheads="1"/>
          </p:cNvSpPr>
          <p:nvPr/>
        </p:nvSpPr>
        <p:spPr bwMode="auto">
          <a:xfrm>
            <a:off x="9026525" y="2274888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12341" name="TextBox 65"/>
          <p:cNvSpPr txBox="1">
            <a:spLocks noChangeArrowheads="1"/>
          </p:cNvSpPr>
          <p:nvPr/>
        </p:nvSpPr>
        <p:spPr bwMode="auto">
          <a:xfrm>
            <a:off x="6807200" y="1301750"/>
            <a:ext cx="10001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웨이브설명</a:t>
            </a:r>
          </a:p>
        </p:txBody>
      </p:sp>
      <p:sp>
        <p:nvSpPr>
          <p:cNvPr id="12342" name="직사각형 66"/>
          <p:cNvSpPr>
            <a:spLocks noChangeArrowheads="1"/>
          </p:cNvSpPr>
          <p:nvPr/>
        </p:nvSpPr>
        <p:spPr bwMode="auto">
          <a:xfrm>
            <a:off x="7840663" y="13017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43" name="TextBox 65"/>
          <p:cNvSpPr txBox="1">
            <a:spLocks noChangeArrowheads="1"/>
          </p:cNvSpPr>
          <p:nvPr/>
        </p:nvSpPr>
        <p:spPr bwMode="auto">
          <a:xfrm>
            <a:off x="488950" y="1685925"/>
            <a:ext cx="10795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웨이브기준 설명</a:t>
            </a:r>
          </a:p>
        </p:txBody>
      </p:sp>
      <p:sp>
        <p:nvSpPr>
          <p:cNvPr id="12344" name="직사각형 66"/>
          <p:cNvSpPr>
            <a:spLocks noChangeArrowheads="1"/>
          </p:cNvSpPr>
          <p:nvPr/>
        </p:nvSpPr>
        <p:spPr bwMode="auto">
          <a:xfrm>
            <a:off x="1630363" y="16859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45" name="TextBox 65"/>
          <p:cNvSpPr txBox="1">
            <a:spLocks noChangeArrowheads="1"/>
          </p:cNvSpPr>
          <p:nvPr/>
        </p:nvSpPr>
        <p:spPr bwMode="auto">
          <a:xfrm>
            <a:off x="344488" y="1308100"/>
            <a:ext cx="10191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웨이브번호</a:t>
            </a:r>
          </a:p>
        </p:txBody>
      </p:sp>
      <p:sp>
        <p:nvSpPr>
          <p:cNvPr id="12346" name="직사각형 66"/>
          <p:cNvSpPr>
            <a:spLocks noChangeArrowheads="1"/>
          </p:cNvSpPr>
          <p:nvPr/>
        </p:nvSpPr>
        <p:spPr bwMode="auto">
          <a:xfrm>
            <a:off x="1649413" y="131603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kumimoji="0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1000000001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477178"/>
              </p:ext>
            </p:extLst>
          </p:nvPr>
        </p:nvGraphicFramePr>
        <p:xfrm>
          <a:off x="388938" y="4443413"/>
          <a:ext cx="8526462" cy="778675"/>
        </p:xfrm>
        <a:graphic>
          <a:graphicData uri="http://schemas.openxmlformats.org/drawingml/2006/table">
            <a:tbl>
              <a:tblPr/>
              <a:tblGrid>
                <a:gridCol w="19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8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8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8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8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98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22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웨이브번호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출고예정일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4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0000000123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출고승인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4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0000000124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출고승인</a:t>
                      </a:r>
                    </a:p>
                  </a:txBody>
                  <a:tcPr marL="7645" marR="7645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99" name="직사각형 54"/>
          <p:cNvSpPr>
            <a:spLocks noChangeArrowheads="1"/>
          </p:cNvSpPr>
          <p:nvPr/>
        </p:nvSpPr>
        <p:spPr bwMode="auto">
          <a:xfrm>
            <a:off x="319088" y="4335463"/>
            <a:ext cx="9215437" cy="19732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00" name="TextBox 55"/>
          <p:cNvSpPr txBox="1">
            <a:spLocks noChangeArrowheads="1"/>
          </p:cNvSpPr>
          <p:nvPr/>
        </p:nvSpPr>
        <p:spPr bwMode="auto">
          <a:xfrm>
            <a:off x="390525" y="4211638"/>
            <a:ext cx="1033463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Wave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상세</a:t>
            </a:r>
          </a:p>
        </p:txBody>
      </p:sp>
      <p:sp>
        <p:nvSpPr>
          <p:cNvPr id="12401" name="직사각형 51"/>
          <p:cNvSpPr>
            <a:spLocks noChangeArrowheads="1"/>
          </p:cNvSpPr>
          <p:nvPr/>
        </p:nvSpPr>
        <p:spPr bwMode="auto">
          <a:xfrm>
            <a:off x="9026525" y="407670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grpSp>
        <p:nvGrpSpPr>
          <p:cNvPr id="12402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12411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12412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403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2404" name="직사각형 51"/>
          <p:cNvSpPr>
            <a:spLocks noChangeArrowheads="1"/>
          </p:cNvSpPr>
          <p:nvPr/>
        </p:nvSpPr>
        <p:spPr bwMode="auto">
          <a:xfrm>
            <a:off x="8477250" y="4076700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2405" name="TextBox 65"/>
          <p:cNvSpPr txBox="1">
            <a:spLocks noChangeArrowheads="1"/>
          </p:cNvSpPr>
          <p:nvPr/>
        </p:nvSpPr>
        <p:spPr bwMode="auto">
          <a:xfrm>
            <a:off x="3675063" y="1309688"/>
            <a:ext cx="8699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12406" name="직사각형 66"/>
          <p:cNvSpPr>
            <a:spLocks noChangeArrowheads="1"/>
          </p:cNvSpPr>
          <p:nvPr/>
        </p:nvSpPr>
        <p:spPr bwMode="auto">
          <a:xfrm>
            <a:off x="5097463" y="1309688"/>
            <a:ext cx="1000125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출고승인</a:t>
            </a:r>
          </a:p>
        </p:txBody>
      </p:sp>
      <p:sp>
        <p:nvSpPr>
          <p:cNvPr id="12407" name="직사각형 33"/>
          <p:cNvSpPr>
            <a:spLocks noChangeArrowheads="1"/>
          </p:cNvSpPr>
          <p:nvPr/>
        </p:nvSpPr>
        <p:spPr bwMode="auto">
          <a:xfrm>
            <a:off x="5954713" y="13081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2408" name="직사각형 51"/>
          <p:cNvSpPr>
            <a:spLocks noChangeArrowheads="1"/>
          </p:cNvSpPr>
          <p:nvPr/>
        </p:nvSpPr>
        <p:spPr bwMode="auto">
          <a:xfrm>
            <a:off x="7926388" y="4071938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12409" name="TextBox 65"/>
          <p:cNvSpPr txBox="1">
            <a:spLocks noChangeArrowheads="1"/>
          </p:cNvSpPr>
          <p:nvPr/>
        </p:nvSpPr>
        <p:spPr bwMode="auto">
          <a:xfrm>
            <a:off x="3657600" y="1671638"/>
            <a:ext cx="10795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웨이브기준 설명</a:t>
            </a:r>
          </a:p>
        </p:txBody>
      </p:sp>
      <p:sp>
        <p:nvSpPr>
          <p:cNvPr id="12410" name="직사각형 66"/>
          <p:cNvSpPr>
            <a:spLocks noChangeArrowheads="1"/>
          </p:cNvSpPr>
          <p:nvPr/>
        </p:nvSpPr>
        <p:spPr bwMode="auto">
          <a:xfrm>
            <a:off x="5105400" y="167163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51"/>
          <p:cNvSpPr>
            <a:spLocks noChangeArrowheads="1"/>
          </p:cNvSpPr>
          <p:nvPr/>
        </p:nvSpPr>
        <p:spPr bwMode="auto">
          <a:xfrm>
            <a:off x="7371357" y="2276872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34" name="TextBox 65"/>
          <p:cNvSpPr txBox="1">
            <a:spLocks noChangeArrowheads="1"/>
          </p:cNvSpPr>
          <p:nvPr/>
        </p:nvSpPr>
        <p:spPr bwMode="auto">
          <a:xfrm>
            <a:off x="760413" y="2008981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35" name="직사각형 66"/>
          <p:cNvSpPr>
            <a:spLocks noChangeArrowheads="1"/>
          </p:cNvSpPr>
          <p:nvPr/>
        </p:nvSpPr>
        <p:spPr bwMode="auto">
          <a:xfrm>
            <a:off x="1630363" y="2008981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48"/>
          <p:cNvSpPr>
            <a:spLocks noChangeArrowheads="1"/>
          </p:cNvSpPr>
          <p:nvPr/>
        </p:nvSpPr>
        <p:spPr bwMode="auto">
          <a:xfrm>
            <a:off x="2514601" y="2008981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66"/>
          <p:cNvSpPr>
            <a:spLocks noChangeArrowheads="1"/>
          </p:cNvSpPr>
          <p:nvPr/>
        </p:nvSpPr>
        <p:spPr bwMode="auto">
          <a:xfrm>
            <a:off x="2735263" y="2008981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(WAVE)-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생성팝업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33" name="직사각형 54"/>
          <p:cNvSpPr>
            <a:spLocks noChangeArrowheads="1"/>
          </p:cNvSpPr>
          <p:nvPr/>
        </p:nvSpPr>
        <p:spPr bwMode="auto">
          <a:xfrm>
            <a:off x="1712640" y="2532063"/>
            <a:ext cx="6149256" cy="14493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34" name="TextBox 55"/>
          <p:cNvSpPr txBox="1">
            <a:spLocks noChangeArrowheads="1"/>
          </p:cNvSpPr>
          <p:nvPr/>
        </p:nvSpPr>
        <p:spPr bwMode="auto">
          <a:xfrm>
            <a:off x="1821210" y="2408238"/>
            <a:ext cx="971550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Wave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기준</a:t>
            </a:r>
          </a:p>
        </p:txBody>
      </p:sp>
      <p:sp>
        <p:nvSpPr>
          <p:cNvPr id="12336" name="직사각형 51"/>
          <p:cNvSpPr>
            <a:spLocks noChangeArrowheads="1"/>
          </p:cNvSpPr>
          <p:nvPr/>
        </p:nvSpPr>
        <p:spPr bwMode="auto">
          <a:xfrm>
            <a:off x="6825208" y="227171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</a:p>
        </p:txBody>
      </p:sp>
      <p:sp>
        <p:nvSpPr>
          <p:cNvPr id="12337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12338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grpSp>
        <p:nvGrpSpPr>
          <p:cNvPr id="12402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12411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12412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403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3" name="직사각형 51"/>
          <p:cNvSpPr>
            <a:spLocks noChangeArrowheads="1"/>
          </p:cNvSpPr>
          <p:nvPr/>
        </p:nvSpPr>
        <p:spPr bwMode="auto">
          <a:xfrm>
            <a:off x="7371357" y="2276872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  <p:sp>
        <p:nvSpPr>
          <p:cNvPr id="34" name="TextBox 65"/>
          <p:cNvSpPr txBox="1">
            <a:spLocks noChangeArrowheads="1"/>
          </p:cNvSpPr>
          <p:nvPr/>
        </p:nvSpPr>
        <p:spPr bwMode="auto">
          <a:xfrm>
            <a:off x="2960688" y="3130564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WAVE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기준</a:t>
            </a:r>
          </a:p>
        </p:txBody>
      </p:sp>
      <p:sp>
        <p:nvSpPr>
          <p:cNvPr id="35" name="직사각형 66"/>
          <p:cNvSpPr>
            <a:spLocks noChangeArrowheads="1"/>
          </p:cNvSpPr>
          <p:nvPr/>
        </p:nvSpPr>
        <p:spPr bwMode="auto">
          <a:xfrm>
            <a:off x="3865563" y="3130564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000001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48"/>
          <p:cNvSpPr>
            <a:spLocks noChangeArrowheads="1"/>
          </p:cNvSpPr>
          <p:nvPr/>
        </p:nvSpPr>
        <p:spPr bwMode="auto">
          <a:xfrm>
            <a:off x="4913313" y="3130564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66"/>
          <p:cNvSpPr>
            <a:spLocks noChangeArrowheads="1"/>
          </p:cNvSpPr>
          <p:nvPr/>
        </p:nvSpPr>
        <p:spPr bwMode="auto">
          <a:xfrm>
            <a:off x="5110163" y="3130564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lvl="0" algn="ctr" eaLnBrk="1" fontAlgn="ctr" latinLnBrk="1" hangingPunct="1"/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r>
              <a:rPr kumimoji="0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권역</a:t>
            </a:r>
          </a:p>
        </p:txBody>
      </p:sp>
    </p:spTree>
    <p:extLst>
      <p:ext uri="{BB962C8B-B14F-4D97-AF65-F5344CB8AC3E}">
        <p14:creationId xmlns:p14="http://schemas.microsoft.com/office/powerpoint/2010/main" val="182404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출고지시</a:t>
            </a:r>
          </a:p>
        </p:txBody>
      </p:sp>
      <p:graphicFrame>
        <p:nvGraphicFramePr>
          <p:cNvPr id="2187" name="Group 139"/>
          <p:cNvGraphicFramePr>
            <a:graphicFrameLocks noGrp="1"/>
          </p:cNvGraphicFramePr>
          <p:nvPr/>
        </p:nvGraphicFramePr>
        <p:xfrm>
          <a:off x="379413" y="2476500"/>
          <a:ext cx="4286250" cy="563564"/>
        </p:xfrm>
        <a:graphic>
          <a:graphicData uri="http://schemas.openxmlformats.org/drawingml/2006/table">
            <a:tbl>
              <a:tblPr/>
              <a:tblGrid>
                <a:gridCol w="455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6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8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1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9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웨이브번호</a:t>
                      </a:r>
                    </a:p>
                  </a:txBody>
                  <a:tcPr marL="7644" marR="7644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웨이브설명</a:t>
                      </a:r>
                    </a:p>
                  </a:txBody>
                  <a:tcPr marL="7644" marR="7644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9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고객사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+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출고예정일</a:t>
                      </a:r>
                    </a:p>
                  </a:txBody>
                  <a:tcPr marL="7644" marR="7644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출고승인</a:t>
                      </a:r>
                    </a:p>
                  </a:txBody>
                  <a:tcPr marL="7644" marR="7644" marT="762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405" name="직사각형 54"/>
          <p:cNvSpPr>
            <a:spLocks noChangeArrowheads="1"/>
          </p:cNvSpPr>
          <p:nvPr/>
        </p:nvSpPr>
        <p:spPr bwMode="auto">
          <a:xfrm>
            <a:off x="309563" y="2368550"/>
            <a:ext cx="4572000" cy="1047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06" name="TextBox 55"/>
          <p:cNvSpPr txBox="1">
            <a:spLocks noChangeArrowheads="1"/>
          </p:cNvSpPr>
          <p:nvPr/>
        </p:nvSpPr>
        <p:spPr bwMode="auto">
          <a:xfrm>
            <a:off x="381000" y="2244725"/>
            <a:ext cx="982663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Wave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07" name="직사각형 51"/>
          <p:cNvSpPr>
            <a:spLocks noChangeArrowheads="1"/>
          </p:cNvSpPr>
          <p:nvPr/>
        </p:nvSpPr>
        <p:spPr bwMode="auto">
          <a:xfrm>
            <a:off x="7769225" y="2060575"/>
            <a:ext cx="628650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지시취소</a:t>
            </a:r>
          </a:p>
        </p:txBody>
      </p:sp>
      <p:sp>
        <p:nvSpPr>
          <p:cNvPr id="16408" name="직사각형 51"/>
          <p:cNvSpPr>
            <a:spLocks noChangeArrowheads="1"/>
          </p:cNvSpPr>
          <p:nvPr/>
        </p:nvSpPr>
        <p:spPr bwMode="auto">
          <a:xfrm>
            <a:off x="6681788" y="2060575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6409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16410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16411" name="직사각형 51"/>
          <p:cNvSpPr>
            <a:spLocks noChangeArrowheads="1"/>
          </p:cNvSpPr>
          <p:nvPr/>
        </p:nvSpPr>
        <p:spPr bwMode="auto">
          <a:xfrm>
            <a:off x="7226300" y="2060575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출고지시</a:t>
            </a:r>
          </a:p>
        </p:txBody>
      </p:sp>
      <p:sp>
        <p:nvSpPr>
          <p:cNvPr id="16412" name="직사각형 51"/>
          <p:cNvSpPr>
            <a:spLocks noChangeArrowheads="1"/>
          </p:cNvSpPr>
          <p:nvPr/>
        </p:nvSpPr>
        <p:spPr bwMode="auto">
          <a:xfrm>
            <a:off x="9026525" y="2060575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16413" name="직사각형 54"/>
          <p:cNvSpPr>
            <a:spLocks noChangeArrowheads="1"/>
          </p:cNvSpPr>
          <p:nvPr/>
        </p:nvSpPr>
        <p:spPr bwMode="auto">
          <a:xfrm>
            <a:off x="303213" y="3613150"/>
            <a:ext cx="4578350" cy="2624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14" name="TextBox 55"/>
          <p:cNvSpPr txBox="1">
            <a:spLocks noChangeArrowheads="1"/>
          </p:cNvSpPr>
          <p:nvPr/>
        </p:nvSpPr>
        <p:spPr bwMode="auto">
          <a:xfrm>
            <a:off x="344488" y="3497263"/>
            <a:ext cx="720725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출고상세</a:t>
            </a:r>
          </a:p>
        </p:txBody>
      </p:sp>
      <p:grpSp>
        <p:nvGrpSpPr>
          <p:cNvPr id="16415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16616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16617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416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6417" name="TextBox 65"/>
          <p:cNvSpPr txBox="1">
            <a:spLocks noChangeArrowheads="1"/>
          </p:cNvSpPr>
          <p:nvPr/>
        </p:nvSpPr>
        <p:spPr bwMode="auto">
          <a:xfrm>
            <a:off x="333375" y="1698625"/>
            <a:ext cx="11191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웨이브기준번호</a:t>
            </a:r>
          </a:p>
        </p:txBody>
      </p:sp>
      <p:sp>
        <p:nvSpPr>
          <p:cNvPr id="16418" name="직사각형 66"/>
          <p:cNvSpPr>
            <a:spLocks noChangeArrowheads="1"/>
          </p:cNvSpPr>
          <p:nvPr/>
        </p:nvSpPr>
        <p:spPr bwMode="auto">
          <a:xfrm>
            <a:off x="1635125" y="170656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000001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19" name="TextBox 65"/>
          <p:cNvSpPr txBox="1">
            <a:spLocks noChangeArrowheads="1"/>
          </p:cNvSpPr>
          <p:nvPr/>
        </p:nvSpPr>
        <p:spPr bwMode="auto">
          <a:xfrm>
            <a:off x="6807200" y="1301750"/>
            <a:ext cx="10001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웨이브설명</a:t>
            </a:r>
          </a:p>
        </p:txBody>
      </p:sp>
      <p:sp>
        <p:nvSpPr>
          <p:cNvPr id="16420" name="직사각형 66"/>
          <p:cNvSpPr>
            <a:spLocks noChangeArrowheads="1"/>
          </p:cNvSpPr>
          <p:nvPr/>
        </p:nvSpPr>
        <p:spPr bwMode="auto">
          <a:xfrm>
            <a:off x="7840663" y="13017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16421" name="TextBox 65"/>
          <p:cNvSpPr txBox="1">
            <a:spLocks noChangeArrowheads="1"/>
          </p:cNvSpPr>
          <p:nvPr/>
        </p:nvSpPr>
        <p:spPr bwMode="auto">
          <a:xfrm>
            <a:off x="3675063" y="1685925"/>
            <a:ext cx="1422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 기준 설명</a:t>
            </a:r>
          </a:p>
        </p:txBody>
      </p:sp>
      <p:sp>
        <p:nvSpPr>
          <p:cNvPr id="16422" name="직사각형 66"/>
          <p:cNvSpPr>
            <a:spLocks noChangeArrowheads="1"/>
          </p:cNvSpPr>
          <p:nvPr/>
        </p:nvSpPr>
        <p:spPr bwMode="auto">
          <a:xfrm>
            <a:off x="5105400" y="168592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23" name="TextBox 65"/>
          <p:cNvSpPr txBox="1">
            <a:spLocks noChangeArrowheads="1"/>
          </p:cNvSpPr>
          <p:nvPr/>
        </p:nvSpPr>
        <p:spPr bwMode="auto">
          <a:xfrm>
            <a:off x="344488" y="1308100"/>
            <a:ext cx="10191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웨이브번호</a:t>
            </a:r>
          </a:p>
        </p:txBody>
      </p:sp>
      <p:sp>
        <p:nvSpPr>
          <p:cNvPr id="16424" name="직사각형 66"/>
          <p:cNvSpPr>
            <a:spLocks noChangeArrowheads="1"/>
          </p:cNvSpPr>
          <p:nvPr/>
        </p:nvSpPr>
        <p:spPr bwMode="auto">
          <a:xfrm>
            <a:off x="1649413" y="131603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25" name="TextBox 65"/>
          <p:cNvSpPr txBox="1">
            <a:spLocks noChangeArrowheads="1"/>
          </p:cNvSpPr>
          <p:nvPr/>
        </p:nvSpPr>
        <p:spPr bwMode="auto">
          <a:xfrm>
            <a:off x="3675063" y="1309688"/>
            <a:ext cx="8699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16426" name="직사각형 66"/>
          <p:cNvSpPr>
            <a:spLocks noChangeArrowheads="1"/>
          </p:cNvSpPr>
          <p:nvPr/>
        </p:nvSpPr>
        <p:spPr bwMode="auto">
          <a:xfrm>
            <a:off x="5097463" y="1309688"/>
            <a:ext cx="1000125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출고배차</a:t>
            </a:r>
          </a:p>
        </p:txBody>
      </p:sp>
      <p:sp>
        <p:nvSpPr>
          <p:cNvPr id="16427" name="직사각형 54"/>
          <p:cNvSpPr>
            <a:spLocks noChangeArrowheads="1"/>
          </p:cNvSpPr>
          <p:nvPr/>
        </p:nvSpPr>
        <p:spPr bwMode="auto">
          <a:xfrm>
            <a:off x="5024438" y="2379663"/>
            <a:ext cx="4554537" cy="10223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28" name="TextBox 55"/>
          <p:cNvSpPr txBox="1">
            <a:spLocks noChangeArrowheads="1"/>
          </p:cNvSpPr>
          <p:nvPr/>
        </p:nvSpPr>
        <p:spPr bwMode="auto">
          <a:xfrm>
            <a:off x="5095875" y="2244725"/>
            <a:ext cx="1233488" cy="230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Wave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내역</a:t>
            </a:r>
          </a:p>
        </p:txBody>
      </p:sp>
      <p:graphicFrame>
        <p:nvGraphicFramePr>
          <p:cNvPr id="36" name="Group 139"/>
          <p:cNvGraphicFramePr>
            <a:graphicFrameLocks noGrp="1"/>
          </p:cNvGraphicFramePr>
          <p:nvPr/>
        </p:nvGraphicFramePr>
        <p:xfrm>
          <a:off x="5095875" y="2489200"/>
          <a:ext cx="4421191" cy="846138"/>
        </p:xfrm>
        <a:graphic>
          <a:graphicData uri="http://schemas.openxmlformats.org/drawingml/2006/table">
            <a:tbl>
              <a:tblPr/>
              <a:tblGrid>
                <a:gridCol w="217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4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5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95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95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8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204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웨이브번호</a:t>
                      </a:r>
                    </a:p>
                  </a:txBody>
                  <a:tcPr marL="7645" marR="7645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5" marR="7645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5" marR="7645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4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0000000123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출고승인</a:t>
                      </a:r>
                    </a:p>
                  </a:txBody>
                  <a:tcPr marL="7645" marR="7645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04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0000000124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5" marR="7645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출고승인</a:t>
                      </a:r>
                    </a:p>
                  </a:txBody>
                  <a:tcPr marL="7645" marR="7645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69" name="직사각형 33"/>
          <p:cNvSpPr>
            <a:spLocks noChangeArrowheads="1"/>
          </p:cNvSpPr>
          <p:nvPr/>
        </p:nvSpPr>
        <p:spPr bwMode="auto">
          <a:xfrm>
            <a:off x="5956300" y="13081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39" name="Group 139"/>
          <p:cNvGraphicFramePr>
            <a:graphicFrameLocks noGrp="1"/>
          </p:cNvGraphicFramePr>
          <p:nvPr/>
        </p:nvGraphicFramePr>
        <p:xfrm>
          <a:off x="400050" y="3706813"/>
          <a:ext cx="4408487" cy="706438"/>
        </p:xfrm>
        <a:graphic>
          <a:graphicData uri="http://schemas.openxmlformats.org/drawingml/2006/table">
            <a:tbl>
              <a:tblPr/>
              <a:tblGrid>
                <a:gridCol w="23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3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34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49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019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3" marR="7643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3" marR="7643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3" marR="7643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3" marR="7643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출고예정수량</a:t>
                      </a: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8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38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VTX(100)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20*3*4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7643" marR="7643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EA/BOX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1" marR="7641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88938" y="4497388"/>
          <a:ext cx="1785936" cy="706438"/>
        </p:xfrm>
        <a:graphic>
          <a:graphicData uri="http://schemas.openxmlformats.org/drawingml/2006/table">
            <a:tbl>
              <a:tblPr/>
              <a:tblGrid>
                <a:gridCol w="44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19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출고지시수량</a:t>
                      </a:r>
                    </a:p>
                  </a:txBody>
                  <a:tcPr marL="7647" marR="7647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85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7" marR="7647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7" marR="7647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7" marR="7647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38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DOCK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7" marR="7647" marT="767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524" name="직사각형 54"/>
          <p:cNvSpPr>
            <a:spLocks noChangeArrowheads="1"/>
          </p:cNvSpPr>
          <p:nvPr/>
        </p:nvSpPr>
        <p:spPr bwMode="auto">
          <a:xfrm>
            <a:off x="5024438" y="3613150"/>
            <a:ext cx="4578350" cy="26241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25" name="TextBox 55"/>
          <p:cNvSpPr txBox="1">
            <a:spLocks noChangeArrowheads="1"/>
          </p:cNvSpPr>
          <p:nvPr/>
        </p:nvSpPr>
        <p:spPr bwMode="auto">
          <a:xfrm>
            <a:off x="5065713" y="3497263"/>
            <a:ext cx="928687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출고지시</a:t>
            </a:r>
          </a:p>
        </p:txBody>
      </p:sp>
      <p:graphicFrame>
        <p:nvGraphicFramePr>
          <p:cNvPr id="38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333626"/>
              </p:ext>
            </p:extLst>
          </p:nvPr>
        </p:nvGraphicFramePr>
        <p:xfrm>
          <a:off x="5121274" y="3729038"/>
          <a:ext cx="1919957" cy="773927"/>
        </p:xfrm>
        <a:graphic>
          <a:graphicData uri="http://schemas.openxmlformats.org/drawingml/2006/table">
            <a:tbl>
              <a:tblPr/>
              <a:tblGrid>
                <a:gridCol w="234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0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SEQNO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87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6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3" marR="7643" marT="7646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805133"/>
              </p:ext>
            </p:extLst>
          </p:nvPr>
        </p:nvGraphicFramePr>
        <p:xfrm>
          <a:off x="5157164" y="4653136"/>
          <a:ext cx="3134348" cy="773113"/>
        </p:xfrm>
        <a:graphic>
          <a:graphicData uri="http://schemas.openxmlformats.org/drawingml/2006/table">
            <a:tbl>
              <a:tblPr/>
              <a:tblGrid>
                <a:gridCol w="335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2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8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969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출고지시수량</a:t>
                      </a: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1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1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DOCK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2" marR="7642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TextBox 65"/>
          <p:cNvSpPr txBox="1">
            <a:spLocks noChangeArrowheads="1"/>
          </p:cNvSpPr>
          <p:nvPr/>
        </p:nvSpPr>
        <p:spPr bwMode="auto">
          <a:xfrm>
            <a:off x="6931025" y="1663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900" dirty="0">
                <a:latin typeface="+mn-ea"/>
                <a:ea typeface="+mn-ea"/>
              </a:rPr>
              <a:t>출력종류</a:t>
            </a:r>
          </a:p>
        </p:txBody>
      </p:sp>
      <p:sp>
        <p:nvSpPr>
          <p:cNvPr id="41" name="직사각형 66"/>
          <p:cNvSpPr>
            <a:spLocks noChangeArrowheads="1"/>
          </p:cNvSpPr>
          <p:nvPr/>
        </p:nvSpPr>
        <p:spPr bwMode="auto">
          <a:xfrm>
            <a:off x="7842250" y="1663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anose="00000400000000000000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dirty="0" err="1">
                <a:latin typeface="+mn-ea"/>
                <a:ea typeface="+mn-ea"/>
              </a:rPr>
              <a:t>피킹지시서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6580" name="직사각형 33"/>
          <p:cNvSpPr>
            <a:spLocks noChangeArrowheads="1"/>
          </p:cNvSpPr>
          <p:nvPr/>
        </p:nvSpPr>
        <p:spPr bwMode="auto">
          <a:xfrm>
            <a:off x="8699500" y="166052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6581" name="직사각형 51"/>
          <p:cNvSpPr>
            <a:spLocks noChangeArrowheads="1"/>
          </p:cNvSpPr>
          <p:nvPr/>
        </p:nvSpPr>
        <p:spPr bwMode="auto">
          <a:xfrm>
            <a:off x="8475663" y="2060575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인쇄</a:t>
            </a: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807041"/>
              </p:ext>
            </p:extLst>
          </p:nvPr>
        </p:nvGraphicFramePr>
        <p:xfrm>
          <a:off x="381000" y="5373688"/>
          <a:ext cx="4278310" cy="563928"/>
        </p:xfrm>
        <a:graphic>
          <a:graphicData uri="http://schemas.openxmlformats.org/drawingml/2006/table">
            <a:tbl>
              <a:tblPr/>
              <a:tblGrid>
                <a:gridCol w="427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7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78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78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78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78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78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중량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(g)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유통일자</a:t>
                      </a: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진행상태</a:t>
                      </a: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8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2016.10.25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6" marR="7646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2016.12.31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출고예정</a:t>
                      </a:r>
                    </a:p>
                  </a:txBody>
                  <a:tcPr marL="7649" marR="7649" marT="7644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65"/>
          <p:cNvSpPr txBox="1">
            <a:spLocks noChangeArrowheads="1"/>
          </p:cNvSpPr>
          <p:nvPr/>
        </p:nvSpPr>
        <p:spPr bwMode="auto">
          <a:xfrm>
            <a:off x="760413" y="2008981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44" name="직사각형 66"/>
          <p:cNvSpPr>
            <a:spLocks noChangeArrowheads="1"/>
          </p:cNvSpPr>
          <p:nvPr/>
        </p:nvSpPr>
        <p:spPr bwMode="auto">
          <a:xfrm>
            <a:off x="1630363" y="2008981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8"/>
          <p:cNvSpPr>
            <a:spLocks noChangeArrowheads="1"/>
          </p:cNvSpPr>
          <p:nvPr/>
        </p:nvSpPr>
        <p:spPr bwMode="auto">
          <a:xfrm>
            <a:off x="2514601" y="2008981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66"/>
          <p:cNvSpPr>
            <a:spLocks noChangeArrowheads="1"/>
          </p:cNvSpPr>
          <p:nvPr/>
        </p:nvSpPr>
        <p:spPr bwMode="auto">
          <a:xfrm>
            <a:off x="2735263" y="2008981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6"/>
          <p:cNvSpPr txBox="1">
            <a:spLocks noChangeArrowheads="1"/>
          </p:cNvSpPr>
          <p:nvPr/>
        </p:nvSpPr>
        <p:spPr bwMode="auto">
          <a:xfrm>
            <a:off x="4167188" y="714375"/>
            <a:ext cx="19954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출고피킹</a:t>
            </a:r>
          </a:p>
        </p:txBody>
      </p:sp>
      <p:graphicFrame>
        <p:nvGraphicFramePr>
          <p:cNvPr id="2187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487353"/>
              </p:ext>
            </p:extLst>
          </p:nvPr>
        </p:nvGraphicFramePr>
        <p:xfrm>
          <a:off x="379413" y="3506788"/>
          <a:ext cx="9037639" cy="773159"/>
        </p:xfrm>
        <a:graphic>
          <a:graphicData uri="http://schemas.openxmlformats.org/drawingml/2006/table">
            <a:tbl>
              <a:tblPr/>
              <a:tblGrid>
                <a:gridCol w="234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9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9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1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71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04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38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2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46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1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95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954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954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954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763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7144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7144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7144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3335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8438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4179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0941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출고번호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SEQNO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제품상태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입수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출고지시수량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피킹수량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3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미출고사유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도크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 ID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웨이브번호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총량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낱개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A1-01-01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VT100(</a:t>
                      </a: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파란곤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DOCK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출고할당</a:t>
                      </a:r>
                    </a:p>
                  </a:txBody>
                  <a:tcPr marL="7644" marR="7644" marT="7642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510" name="직사각형 54"/>
          <p:cNvSpPr>
            <a:spLocks noChangeArrowheads="1"/>
          </p:cNvSpPr>
          <p:nvPr/>
        </p:nvSpPr>
        <p:spPr bwMode="auto">
          <a:xfrm>
            <a:off x="309563" y="3398838"/>
            <a:ext cx="9215437" cy="29098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11" name="TextBox 55"/>
          <p:cNvSpPr txBox="1">
            <a:spLocks noChangeArrowheads="1"/>
          </p:cNvSpPr>
          <p:nvPr/>
        </p:nvSpPr>
        <p:spPr bwMode="auto">
          <a:xfrm>
            <a:off x="381000" y="3275013"/>
            <a:ext cx="928688" cy="230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피킹지시</a:t>
            </a:r>
          </a:p>
        </p:txBody>
      </p:sp>
      <p:sp>
        <p:nvSpPr>
          <p:cNvPr id="18512" name="직사각형 51"/>
          <p:cNvSpPr>
            <a:spLocks noChangeArrowheads="1"/>
          </p:cNvSpPr>
          <p:nvPr/>
        </p:nvSpPr>
        <p:spPr bwMode="auto">
          <a:xfrm>
            <a:off x="7329488" y="313531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8513" name="Text Box 163"/>
          <p:cNvSpPr txBox="1">
            <a:spLocks noChangeArrowheads="1"/>
          </p:cNvSpPr>
          <p:nvPr/>
        </p:nvSpPr>
        <p:spPr bwMode="auto">
          <a:xfrm>
            <a:off x="6865938" y="476250"/>
            <a:ext cx="1439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월 </a:t>
            </a:r>
            <a:r>
              <a:rPr lang="en-US" altLang="ko-KR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</a:t>
            </a:r>
          </a:p>
        </p:txBody>
      </p:sp>
      <p:sp>
        <p:nvSpPr>
          <p:cNvPr id="18514" name="Text Box 163"/>
          <p:cNvSpPr txBox="1">
            <a:spLocks noChangeArrowheads="1"/>
          </p:cNvSpPr>
          <p:nvPr/>
        </p:nvSpPr>
        <p:spPr bwMode="auto">
          <a:xfrm>
            <a:off x="6851650" y="242888"/>
            <a:ext cx="1439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ko-KR" altLang="en-US" sz="900" b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이종혁</a:t>
            </a:r>
          </a:p>
        </p:txBody>
      </p:sp>
      <p:sp>
        <p:nvSpPr>
          <p:cNvPr id="18515" name="직사각형 51"/>
          <p:cNvSpPr>
            <a:spLocks noChangeArrowheads="1"/>
          </p:cNvSpPr>
          <p:nvPr/>
        </p:nvSpPr>
        <p:spPr bwMode="auto">
          <a:xfrm>
            <a:off x="7897813" y="313531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</a:p>
        </p:txBody>
      </p:sp>
      <p:sp>
        <p:nvSpPr>
          <p:cNvPr id="18516" name="직사각형 51"/>
          <p:cNvSpPr>
            <a:spLocks noChangeArrowheads="1"/>
          </p:cNvSpPr>
          <p:nvPr/>
        </p:nvSpPr>
        <p:spPr bwMode="auto">
          <a:xfrm>
            <a:off x="9026525" y="3135313"/>
            <a:ext cx="490538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</a:p>
        </p:txBody>
      </p:sp>
      <p:sp>
        <p:nvSpPr>
          <p:cNvPr id="18517" name="TextBox 65"/>
          <p:cNvSpPr txBox="1">
            <a:spLocks noChangeArrowheads="1"/>
          </p:cNvSpPr>
          <p:nvPr/>
        </p:nvSpPr>
        <p:spPr bwMode="auto">
          <a:xfrm>
            <a:off x="171450" y="2395538"/>
            <a:ext cx="8191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SEQNO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18" name="직사각형 66"/>
          <p:cNvSpPr>
            <a:spLocks noChangeArrowheads="1"/>
          </p:cNvSpPr>
          <p:nvPr/>
        </p:nvSpPr>
        <p:spPr bwMode="auto">
          <a:xfrm>
            <a:off x="1057275" y="24034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19" name="TextBox 65"/>
          <p:cNvSpPr txBox="1">
            <a:spLocks noChangeArrowheads="1"/>
          </p:cNvSpPr>
          <p:nvPr/>
        </p:nvSpPr>
        <p:spPr bwMode="auto">
          <a:xfrm>
            <a:off x="3311525" y="2382838"/>
            <a:ext cx="6445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피킹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LOC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20" name="직사각형 66"/>
          <p:cNvSpPr>
            <a:spLocks noChangeArrowheads="1"/>
          </p:cNvSpPr>
          <p:nvPr/>
        </p:nvSpPr>
        <p:spPr bwMode="auto">
          <a:xfrm>
            <a:off x="4210050" y="238283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521" name="그룹 71"/>
          <p:cNvGrpSpPr>
            <a:grpSpLocks/>
          </p:cNvGrpSpPr>
          <p:nvPr/>
        </p:nvGrpSpPr>
        <p:grpSpPr bwMode="auto">
          <a:xfrm>
            <a:off x="381000" y="1000125"/>
            <a:ext cx="2071688" cy="230188"/>
            <a:chOff x="3238492" y="1428736"/>
            <a:chExt cx="2071698" cy="230832"/>
          </a:xfrm>
        </p:grpSpPr>
        <p:sp>
          <p:nvSpPr>
            <p:cNvPr id="18613" name="TextBox 65"/>
            <p:cNvSpPr txBox="1">
              <a:spLocks noChangeArrowheads="1"/>
            </p:cNvSpPr>
            <p:nvPr/>
          </p:nvSpPr>
          <p:spPr bwMode="auto">
            <a:xfrm>
              <a:off x="3238492" y="1428736"/>
              <a:ext cx="1071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r>
                <a: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물류센터</a:t>
              </a:r>
            </a:p>
          </p:txBody>
        </p:sp>
        <p:sp>
          <p:nvSpPr>
            <p:cNvPr id="18614" name="직사각형 66"/>
            <p:cNvSpPr>
              <a:spLocks noChangeArrowheads="1"/>
            </p:cNvSpPr>
            <p:nvPr/>
          </p:nvSpPr>
          <p:spPr bwMode="auto">
            <a:xfrm>
              <a:off x="4310065" y="1433501"/>
              <a:ext cx="1000125" cy="2143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000" tIns="36000" rIns="18000" bIns="36000" anchor="ctr" anchorCtr="1"/>
            <a:lstStyle>
              <a:lvl1pPr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1pPr>
              <a:lvl2pPr marL="742950" indent="-28575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2pPr>
              <a:lvl3pPr marL="11430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3pPr>
              <a:lvl4pPr marL="16002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4pPr>
              <a:lvl5pPr marL="2057400" indent="-228600"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Optima" pitchFamily="2" charset="2"/>
                  <a:ea typeface="굴림체" panose="020B0609000101010101" pitchFamily="49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522" name="직사각형 33"/>
          <p:cNvSpPr>
            <a:spLocks noChangeArrowheads="1"/>
          </p:cNvSpPr>
          <p:nvPr/>
        </p:nvSpPr>
        <p:spPr bwMode="auto">
          <a:xfrm>
            <a:off x="2309813" y="10048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aphicFrame>
        <p:nvGraphicFramePr>
          <p:cNvPr id="62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459382"/>
              </p:ext>
            </p:extLst>
          </p:nvPr>
        </p:nvGraphicFramePr>
        <p:xfrm>
          <a:off x="381000" y="4481513"/>
          <a:ext cx="7879744" cy="598488"/>
        </p:xfrm>
        <a:graphic>
          <a:graphicData uri="http://schemas.openxmlformats.org/drawingml/2006/table">
            <a:tbl>
              <a:tblPr/>
              <a:tblGrid>
                <a:gridCol w="437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71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71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71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1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15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98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749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44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05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220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992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제조 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5" marR="7645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유통일자</a:t>
                      </a: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LOT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48" marR="7648" marT="7649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주문일</a:t>
                      </a: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출고일자</a:t>
                      </a: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출고구분</a:t>
                      </a: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실배송처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차량번호</a:t>
                      </a: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배송차수</a:t>
                      </a: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24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2016-10-30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정상출고</a:t>
                      </a: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버텍스아이디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수원창고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-0407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44" marR="7644" marT="7651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578" name="TextBox 65"/>
          <p:cNvSpPr txBox="1">
            <a:spLocks noChangeArrowheads="1"/>
          </p:cNvSpPr>
          <p:nvPr/>
        </p:nvSpPr>
        <p:spPr bwMode="auto">
          <a:xfrm>
            <a:off x="203200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출고구분</a:t>
            </a:r>
          </a:p>
        </p:txBody>
      </p:sp>
      <p:sp>
        <p:nvSpPr>
          <p:cNvPr id="18579" name="직사각형 66"/>
          <p:cNvSpPr>
            <a:spLocks noChangeArrowheads="1"/>
          </p:cNvSpPr>
          <p:nvPr/>
        </p:nvSpPr>
        <p:spPr bwMode="auto">
          <a:xfrm>
            <a:off x="107315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정상출고</a:t>
            </a:r>
          </a:p>
        </p:txBody>
      </p:sp>
      <p:sp>
        <p:nvSpPr>
          <p:cNvPr id="18580" name="TextBox 65"/>
          <p:cNvSpPr txBox="1">
            <a:spLocks noChangeArrowheads="1"/>
          </p:cNvSpPr>
          <p:nvPr/>
        </p:nvSpPr>
        <p:spPr bwMode="auto">
          <a:xfrm>
            <a:off x="326548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차량번호</a:t>
            </a:r>
          </a:p>
        </p:txBody>
      </p:sp>
      <p:sp>
        <p:nvSpPr>
          <p:cNvPr id="18581" name="직사각형 66"/>
          <p:cNvSpPr>
            <a:spLocks noChangeArrowheads="1"/>
          </p:cNvSpPr>
          <p:nvPr/>
        </p:nvSpPr>
        <p:spPr bwMode="auto">
          <a:xfrm>
            <a:off x="4191000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82" name="TextBox 65"/>
          <p:cNvSpPr txBox="1">
            <a:spLocks noChangeArrowheads="1"/>
          </p:cNvSpPr>
          <p:nvPr/>
        </p:nvSpPr>
        <p:spPr bwMode="auto">
          <a:xfrm>
            <a:off x="3265488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출고일자</a:t>
            </a:r>
          </a:p>
        </p:txBody>
      </p:sp>
      <p:sp>
        <p:nvSpPr>
          <p:cNvPr id="18583" name="직사각형 66"/>
          <p:cNvSpPr>
            <a:spLocks noChangeArrowheads="1"/>
          </p:cNvSpPr>
          <p:nvPr/>
        </p:nvSpPr>
        <p:spPr bwMode="auto">
          <a:xfrm>
            <a:off x="4181475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84" name="직사각형 66"/>
          <p:cNvSpPr>
            <a:spLocks noChangeArrowheads="1"/>
          </p:cNvSpPr>
          <p:nvPr/>
        </p:nvSpPr>
        <p:spPr bwMode="auto">
          <a:xfrm>
            <a:off x="5408613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2016-10-31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85" name="직사각형 48"/>
          <p:cNvSpPr>
            <a:spLocks noChangeArrowheads="1"/>
          </p:cNvSpPr>
          <p:nvPr/>
        </p:nvSpPr>
        <p:spPr bwMode="auto">
          <a:xfrm>
            <a:off x="5048250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86" name="직사각형 48"/>
          <p:cNvSpPr>
            <a:spLocks noChangeArrowheads="1"/>
          </p:cNvSpPr>
          <p:nvPr/>
        </p:nvSpPr>
        <p:spPr bwMode="auto">
          <a:xfrm>
            <a:off x="6265863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87" name="TextBox 65"/>
          <p:cNvSpPr txBox="1">
            <a:spLocks noChangeArrowheads="1"/>
          </p:cNvSpPr>
          <p:nvPr/>
        </p:nvSpPr>
        <p:spPr bwMode="auto">
          <a:xfrm>
            <a:off x="5180013" y="1333500"/>
            <a:ext cx="2143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88" name="TextBox 65"/>
          <p:cNvSpPr txBox="1">
            <a:spLocks noChangeArrowheads="1"/>
          </p:cNvSpPr>
          <p:nvPr/>
        </p:nvSpPr>
        <p:spPr bwMode="auto">
          <a:xfrm>
            <a:off x="203200" y="2046288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진행상태</a:t>
            </a:r>
          </a:p>
        </p:txBody>
      </p:sp>
      <p:sp>
        <p:nvSpPr>
          <p:cNvPr id="18589" name="직사각형 66"/>
          <p:cNvSpPr>
            <a:spLocks noChangeArrowheads="1"/>
          </p:cNvSpPr>
          <p:nvPr/>
        </p:nvSpPr>
        <p:spPr bwMode="auto">
          <a:xfrm>
            <a:off x="1057275" y="2046288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출고지시</a:t>
            </a:r>
          </a:p>
        </p:txBody>
      </p:sp>
      <p:sp>
        <p:nvSpPr>
          <p:cNvPr id="18590" name="TextBox 65"/>
          <p:cNvSpPr txBox="1">
            <a:spLocks noChangeArrowheads="1"/>
          </p:cNvSpPr>
          <p:nvPr/>
        </p:nvSpPr>
        <p:spPr bwMode="auto">
          <a:xfrm>
            <a:off x="203200" y="13335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</a:p>
        </p:txBody>
      </p:sp>
      <p:sp>
        <p:nvSpPr>
          <p:cNvPr id="18591" name="직사각형 66"/>
          <p:cNvSpPr>
            <a:spLocks noChangeArrowheads="1"/>
          </p:cNvSpPr>
          <p:nvPr/>
        </p:nvSpPr>
        <p:spPr bwMode="auto">
          <a:xfrm>
            <a:off x="10731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1010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92" name="직사각형 48"/>
          <p:cNvSpPr>
            <a:spLocks noChangeArrowheads="1"/>
          </p:cNvSpPr>
          <p:nvPr/>
        </p:nvSpPr>
        <p:spPr bwMode="auto">
          <a:xfrm>
            <a:off x="1957388" y="1333500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66"/>
          <p:cNvSpPr>
            <a:spLocks noChangeArrowheads="1"/>
          </p:cNvSpPr>
          <p:nvPr/>
        </p:nvSpPr>
        <p:spPr bwMode="auto">
          <a:xfrm>
            <a:off x="2178050" y="1333500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18594" name="TextBox 65"/>
          <p:cNvSpPr txBox="1">
            <a:spLocks noChangeArrowheads="1"/>
          </p:cNvSpPr>
          <p:nvPr/>
        </p:nvSpPr>
        <p:spPr bwMode="auto">
          <a:xfrm>
            <a:off x="6459538" y="1692275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</a:t>
            </a:r>
          </a:p>
        </p:txBody>
      </p:sp>
      <p:sp>
        <p:nvSpPr>
          <p:cNvPr id="18595" name="직사각형 66"/>
          <p:cNvSpPr>
            <a:spLocks noChangeArrowheads="1"/>
          </p:cNvSpPr>
          <p:nvPr/>
        </p:nvSpPr>
        <p:spPr bwMode="auto">
          <a:xfrm>
            <a:off x="7364413" y="1692275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96" name="TextBox 65"/>
          <p:cNvSpPr txBox="1">
            <a:spLocks noChangeArrowheads="1"/>
          </p:cNvSpPr>
          <p:nvPr/>
        </p:nvSpPr>
        <p:spPr bwMode="auto">
          <a:xfrm>
            <a:off x="6459538" y="1333500"/>
            <a:ext cx="9890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출고번호</a:t>
            </a:r>
          </a:p>
        </p:txBody>
      </p:sp>
      <p:sp>
        <p:nvSpPr>
          <p:cNvPr id="18597" name="직사각형 66"/>
          <p:cNvSpPr>
            <a:spLocks noChangeArrowheads="1"/>
          </p:cNvSpPr>
          <p:nvPr/>
        </p:nvSpPr>
        <p:spPr bwMode="auto">
          <a:xfrm>
            <a:off x="7346950" y="13335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fontAlgn="ctr" latinLnBrk="1" hangingPunct="1"/>
            <a:r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1000001001</a:t>
            </a:r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98" name="직사각형 48"/>
          <p:cNvSpPr>
            <a:spLocks noChangeArrowheads="1"/>
          </p:cNvSpPr>
          <p:nvPr/>
        </p:nvSpPr>
        <p:spPr bwMode="auto">
          <a:xfrm>
            <a:off x="8412163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직사각형 66"/>
          <p:cNvSpPr>
            <a:spLocks noChangeArrowheads="1"/>
          </p:cNvSpPr>
          <p:nvPr/>
        </p:nvSpPr>
        <p:spPr bwMode="auto">
          <a:xfrm>
            <a:off x="8609013" y="1692275"/>
            <a:ext cx="1000125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18600" name="직사각형 33"/>
          <p:cNvSpPr>
            <a:spLocks noChangeArrowheads="1"/>
          </p:cNvSpPr>
          <p:nvPr/>
        </p:nvSpPr>
        <p:spPr bwMode="auto">
          <a:xfrm>
            <a:off x="1931988" y="1692275"/>
            <a:ext cx="14287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8601" name="직사각형 33"/>
          <p:cNvSpPr>
            <a:spLocks noChangeArrowheads="1"/>
          </p:cNvSpPr>
          <p:nvPr/>
        </p:nvSpPr>
        <p:spPr bwMode="auto">
          <a:xfrm>
            <a:off x="1917700" y="2046288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8602" name="TextBox 65"/>
          <p:cNvSpPr txBox="1">
            <a:spLocks noChangeArrowheads="1"/>
          </p:cNvSpPr>
          <p:nvPr/>
        </p:nvSpPr>
        <p:spPr bwMode="auto">
          <a:xfrm>
            <a:off x="3265488" y="2044700"/>
            <a:ext cx="869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18603" name="직사각형 66"/>
          <p:cNvSpPr>
            <a:spLocks noChangeArrowheads="1"/>
          </p:cNvSpPr>
          <p:nvPr/>
        </p:nvSpPr>
        <p:spPr bwMode="auto">
          <a:xfrm>
            <a:off x="4191000" y="204470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604" name="TextBox 65"/>
          <p:cNvSpPr txBox="1">
            <a:spLocks noChangeArrowheads="1"/>
          </p:cNvSpPr>
          <p:nvPr/>
        </p:nvSpPr>
        <p:spPr bwMode="auto">
          <a:xfrm>
            <a:off x="6477000" y="2043113"/>
            <a:ext cx="869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실배송처</a:t>
            </a:r>
          </a:p>
        </p:txBody>
      </p:sp>
      <p:sp>
        <p:nvSpPr>
          <p:cNvPr id="18605" name="직사각형 66"/>
          <p:cNvSpPr>
            <a:spLocks noChangeArrowheads="1"/>
          </p:cNvSpPr>
          <p:nvPr/>
        </p:nvSpPr>
        <p:spPr bwMode="auto">
          <a:xfrm>
            <a:off x="7381875" y="2043113"/>
            <a:ext cx="100012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1001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606" name="직사각형 48"/>
          <p:cNvSpPr>
            <a:spLocks noChangeArrowheads="1"/>
          </p:cNvSpPr>
          <p:nvPr/>
        </p:nvSpPr>
        <p:spPr bwMode="auto">
          <a:xfrm>
            <a:off x="8429625" y="2043113"/>
            <a:ext cx="142875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직사각형 66"/>
          <p:cNvSpPr>
            <a:spLocks noChangeArrowheads="1"/>
          </p:cNvSpPr>
          <p:nvPr/>
        </p:nvSpPr>
        <p:spPr bwMode="auto">
          <a:xfrm>
            <a:off x="8626475" y="2043113"/>
            <a:ext cx="1000125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버텍스아이디</a:t>
            </a:r>
          </a:p>
        </p:txBody>
      </p:sp>
      <p:sp>
        <p:nvSpPr>
          <p:cNvPr id="18608" name="TextBox 65"/>
          <p:cNvSpPr txBox="1">
            <a:spLocks noChangeArrowheads="1"/>
          </p:cNvSpPr>
          <p:nvPr/>
        </p:nvSpPr>
        <p:spPr bwMode="auto">
          <a:xfrm>
            <a:off x="176213" y="2749550"/>
            <a:ext cx="84296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웨이브번호</a:t>
            </a:r>
          </a:p>
        </p:txBody>
      </p:sp>
      <p:sp>
        <p:nvSpPr>
          <p:cNvPr id="18609" name="직사각형 66"/>
          <p:cNvSpPr>
            <a:spLocks noChangeArrowheads="1"/>
          </p:cNvSpPr>
          <p:nvPr/>
        </p:nvSpPr>
        <p:spPr bwMode="auto">
          <a:xfrm>
            <a:off x="1076325" y="2749550"/>
            <a:ext cx="1000125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610" name="직사각형 51"/>
          <p:cNvSpPr>
            <a:spLocks noChangeArrowheads="1"/>
          </p:cNvSpPr>
          <p:nvPr/>
        </p:nvSpPr>
        <p:spPr bwMode="auto">
          <a:xfrm>
            <a:off x="8466138" y="3135313"/>
            <a:ext cx="490537" cy="19685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8611" name="TextBox 65"/>
          <p:cNvSpPr txBox="1">
            <a:spLocks noChangeArrowheads="1"/>
          </p:cNvSpPr>
          <p:nvPr/>
        </p:nvSpPr>
        <p:spPr bwMode="auto">
          <a:xfrm>
            <a:off x="5273675" y="1685925"/>
            <a:ext cx="649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eaLnBrk="1" latin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배송차수</a:t>
            </a:r>
          </a:p>
        </p:txBody>
      </p:sp>
      <p:sp>
        <p:nvSpPr>
          <p:cNvPr id="18612" name="직사각형 66"/>
          <p:cNvSpPr>
            <a:spLocks noChangeArrowheads="1"/>
          </p:cNvSpPr>
          <p:nvPr/>
        </p:nvSpPr>
        <p:spPr bwMode="auto">
          <a:xfrm>
            <a:off x="5922963" y="1693863"/>
            <a:ext cx="488950" cy="2143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8000" tIns="36000" rIns="18000" bIns="36000" anchor="ctr" anchorCtr="1"/>
          <a:lstStyle>
            <a:lvl1pPr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Optima" pitchFamily="2" charset="2"/>
                <a:ea typeface="굴림체" panose="020B0609000101010101" pitchFamily="49" charset="-127"/>
              </a:defRPr>
            </a:lvl9pPr>
          </a:lstStyle>
          <a:p>
            <a:pPr algn="ctr" eaLnBrk="1" latin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36000" rIns="18000" bIns="3600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Optima" pitchFamily="2" charset="2"/>
            <a:ea typeface="굴림체" pitchFamily="49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900" dirty="0" smtClean="0"/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19711</TotalTime>
  <Words>2116</Words>
  <Application>Microsoft Office PowerPoint</Application>
  <PresentationFormat>A4 용지(210x297mm)</PresentationFormat>
  <Paragraphs>1630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굴림</vt:lpstr>
      <vt:lpstr>굴림체</vt:lpstr>
      <vt:lpstr>맑은 고딕</vt:lpstr>
      <vt:lpstr>Optima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이종건</dc:creator>
  <cp:lastModifiedBy>jklee</cp:lastModifiedBy>
  <cp:revision>1099</cp:revision>
  <cp:lastPrinted>2016-11-18T05:23:04Z</cp:lastPrinted>
  <dcterms:created xsi:type="dcterms:W3CDTF">2002-03-20T01:19:40Z</dcterms:created>
  <dcterms:modified xsi:type="dcterms:W3CDTF">2016-11-18T09:01:35Z</dcterms:modified>
</cp:coreProperties>
</file>