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86" r:id="rId2"/>
    <p:sldId id="290" r:id="rId3"/>
    <p:sldId id="287" r:id="rId4"/>
    <p:sldId id="267" r:id="rId5"/>
    <p:sldId id="279" r:id="rId6"/>
    <p:sldId id="280" r:id="rId7"/>
    <p:sldId id="281" r:id="rId8"/>
    <p:sldId id="282" r:id="rId9"/>
    <p:sldId id="283" r:id="rId10"/>
    <p:sldId id="284" r:id="rId11"/>
    <p:sldId id="289" r:id="rId12"/>
    <p:sldId id="288" r:id="rId13"/>
    <p:sldId id="285" r:id="rId14"/>
    <p:sldId id="291" r:id="rId15"/>
    <p:sldId id="292" r:id="rId16"/>
  </p:sldIdLst>
  <p:sldSz cx="9906000" cy="6858000" type="A4"/>
  <p:notesSz cx="9753600" cy="68548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204">
          <p15:clr>
            <a:srgbClr val="A4A3A4"/>
          </p15:clr>
        </p15:guide>
        <p15:guide id="3" pos="54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586"/>
    <a:srgbClr val="CCE1B1"/>
    <a:srgbClr val="E1D8D3"/>
    <a:srgbClr val="D7DACC"/>
    <a:srgbClr val="EAEAEA"/>
    <a:srgbClr val="588C5A"/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6862" autoAdjust="0"/>
  </p:normalViewPr>
  <p:slideViewPr>
    <p:cSldViewPr>
      <p:cViewPr varScale="1">
        <p:scale>
          <a:sx n="128" d="100"/>
          <a:sy n="128" d="100"/>
        </p:scale>
        <p:origin x="1086" y="126"/>
      </p:cViewPr>
      <p:guideLst>
        <p:guide orient="horz" pos="4247"/>
        <p:guide pos="6204"/>
        <p:guide pos="54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26088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26088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0A76A59-033A-454F-B879-63A558583B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807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26088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1013" y="514350"/>
            <a:ext cx="3713162" cy="257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3255963"/>
            <a:ext cx="7804150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26088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4AE875C-18AC-4733-B3F6-C38FE979DF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0509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61520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95690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82009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69829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51564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51564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1270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1072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910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2591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36628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45345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0438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8115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6512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62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 userDrawn="1"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495" name="Group 159"/>
          <p:cNvGraphicFramePr>
            <a:graphicFrameLocks noGrp="1"/>
          </p:cNvGraphicFramePr>
          <p:nvPr/>
        </p:nvGraphicFramePr>
        <p:xfrm>
          <a:off x="203200" y="260350"/>
          <a:ext cx="9474200" cy="738189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(PWM)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 공정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053" name="Group 160"/>
          <p:cNvGrpSpPr>
            <a:grpSpLocks/>
          </p:cNvGrpSpPr>
          <p:nvPr userDrawn="1"/>
        </p:nvGrpSpPr>
        <p:grpSpPr bwMode="auto">
          <a:xfrm>
            <a:off x="1219200" y="260350"/>
            <a:ext cx="7086600" cy="733425"/>
            <a:chOff x="816" y="164"/>
            <a:chExt cx="4464" cy="462"/>
          </a:xfrm>
        </p:grpSpPr>
        <p:grpSp>
          <p:nvGrpSpPr>
            <p:cNvPr id="1057" name="Group 161"/>
            <p:cNvGrpSpPr>
              <a:grpSpLocks/>
            </p:cNvGrpSpPr>
            <p:nvPr/>
          </p:nvGrpSpPr>
          <p:grpSpPr bwMode="auto">
            <a:xfrm>
              <a:off x="4373" y="164"/>
              <a:ext cx="907" cy="300"/>
              <a:chOff x="5207" y="164"/>
              <a:chExt cx="907" cy="300"/>
            </a:xfrm>
          </p:grpSpPr>
          <p:sp>
            <p:nvSpPr>
              <p:cNvPr id="1060" name="Text Box 162"/>
              <p:cNvSpPr txBox="1">
                <a:spLocks noChangeArrowheads="1"/>
              </p:cNvSpPr>
              <p:nvPr/>
            </p:nvSpPr>
            <p:spPr bwMode="auto">
              <a:xfrm>
                <a:off x="5207" y="164"/>
                <a:ext cx="90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endParaRPr lang="ko-KR" altLang="ko-KR" b="1">
                  <a:solidFill>
                    <a:srgbClr val="777777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61" name="Text Box 163"/>
              <p:cNvSpPr txBox="1">
                <a:spLocks noChangeArrowheads="1"/>
              </p:cNvSpPr>
              <p:nvPr/>
            </p:nvSpPr>
            <p:spPr bwMode="auto">
              <a:xfrm>
                <a:off x="5207" y="320"/>
                <a:ext cx="90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endParaRPr lang="ko-KR" altLang="ko-KR" b="1">
                  <a:solidFill>
                    <a:srgbClr val="777777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058" name="Group 164"/>
            <p:cNvGrpSpPr>
              <a:grpSpLocks/>
            </p:cNvGrpSpPr>
            <p:nvPr/>
          </p:nvGrpSpPr>
          <p:grpSpPr bwMode="auto">
            <a:xfrm>
              <a:off x="816" y="320"/>
              <a:ext cx="2767" cy="306"/>
              <a:chOff x="1850" y="320"/>
              <a:chExt cx="2767" cy="306"/>
            </a:xfrm>
          </p:grpSpPr>
          <p:sp>
            <p:nvSpPr>
              <p:cNvPr id="2" name="Text Box 165"/>
              <p:cNvSpPr txBox="1">
                <a:spLocks noChangeArrowheads="1"/>
              </p:cNvSpPr>
              <p:nvPr/>
            </p:nvSpPr>
            <p:spPr bwMode="auto">
              <a:xfrm>
                <a:off x="1850" y="320"/>
                <a:ext cx="27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altLang="ko-KR" b="1">
                    <a:solidFill>
                      <a:srgbClr val="777777"/>
                    </a:solidFill>
                    <a:latin typeface="+mn-ea"/>
                    <a:ea typeface="+mn-ea"/>
                  </a:rPr>
                  <a:t>D3000_</a:t>
                </a:r>
                <a:r>
                  <a:rPr lang="ko-KR" altLang="en-US" b="1">
                    <a:solidFill>
                      <a:srgbClr val="777777"/>
                    </a:solidFill>
                    <a:latin typeface="+mn-ea"/>
                    <a:ea typeface="+mn-ea"/>
                  </a:rPr>
                  <a:t>시스템 설계</a:t>
                </a:r>
              </a:p>
            </p:txBody>
          </p:sp>
          <p:sp>
            <p:nvSpPr>
              <p:cNvPr id="1059" name="Text Box 166"/>
              <p:cNvSpPr txBox="1">
                <a:spLocks noChangeArrowheads="1"/>
              </p:cNvSpPr>
              <p:nvPr/>
            </p:nvSpPr>
            <p:spPr bwMode="auto">
              <a:xfrm>
                <a:off x="1850" y="482"/>
                <a:ext cx="27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altLang="ko-KR" b="1">
                    <a:solidFill>
                      <a:srgbClr val="777777"/>
                    </a:solidFill>
                    <a:latin typeface="+mn-ea"/>
                    <a:ea typeface="+mn-ea"/>
                  </a:rPr>
                  <a:t>D3210_</a:t>
                </a:r>
                <a:r>
                  <a:rPr lang="ko-KR" altLang="en-US" b="1">
                    <a:solidFill>
                      <a:srgbClr val="777777"/>
                    </a:solidFill>
                    <a:latin typeface="+mn-ea"/>
                    <a:ea typeface="+mn-ea"/>
                  </a:rPr>
                  <a:t>프로그램 목록</a:t>
                </a:r>
              </a:p>
            </p:txBody>
          </p:sp>
        </p:grpSp>
      </p:grpSp>
      <p:sp>
        <p:nvSpPr>
          <p:cNvPr id="38" name="TextBox 37"/>
          <p:cNvSpPr txBox="1"/>
          <p:nvPr userDrawn="1"/>
        </p:nvSpPr>
        <p:spPr>
          <a:xfrm>
            <a:off x="7011988" y="765175"/>
            <a:ext cx="1152525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algn="ctr" eaLnBrk="1" latinLnBrk="1" hangingPunct="1">
              <a:defRPr/>
            </a:pPr>
            <a:fld id="{ED642AB3-4133-48AE-9843-6A9CD487F6E8}" type="slidenum">
              <a:rPr lang="en-US" altLang="ko-KR" b="1" smtClean="0">
                <a:solidFill>
                  <a:srgbClr val="777777"/>
                </a:solidFill>
                <a:latin typeface="+mn-ea"/>
                <a:ea typeface="+mn-ea"/>
              </a:rPr>
              <a:pPr algn="ctr" eaLnBrk="1" latinLnBrk="1" hangingPunct="1">
                <a:defRPr/>
              </a:pPr>
              <a:t>‹#›</a:t>
            </a:fld>
            <a:endParaRPr lang="ko-KR" altLang="en-US"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506" y="6580100"/>
            <a:ext cx="816894" cy="1965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39" y="455404"/>
            <a:ext cx="1457849" cy="374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99567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PWMCM101Q_P1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distributionCenterPop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PWMCM102Q_P1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areaPop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PWMCM103Q_P1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zonePop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PWMCM104Q_P1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locationPop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PWMCM105Q_P1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고객사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clientPop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PWMCM106Q_P1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공급처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supplierPop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PWMCM107Q_P1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storePop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PWMCM108Q_P1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제품대분류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itemLargeClassPop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PWMCM109Q_P1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제품중분류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itemMiddleClassPop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PWMCM110Q_P1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제품소분류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itemSmallClassPop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PWMCM111Q_P1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PWMCM112Q_P1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세트제품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setItemPop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PWMCM113Q_P1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specificationPpp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PWMCM114Q_P1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파렛트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palletIdPop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PWMCM115Q_P1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boxIdPop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PWMCM116Q_P1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 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/ctrl/common/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domainPop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PWMCM117Q_P1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 팝업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 팝업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/ctrl/common/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waveStdPop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PWMCM118Q_P1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/ctrl/common/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obNoPop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05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86291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PWMST201Q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재고현황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재고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itemStockInquiry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PWMST202Q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재고현황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재고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locationStockInquiry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PWMST203Q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재고현황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-LOT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별 재고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lotStockInquiry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PWMST204Q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재고현황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통합재고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 재고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intergrationStockInquiry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PWMST205Q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임박재고현황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임박재고 조회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impendStockInquiry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PWMST206Q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체화재고현황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체화재고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조회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longtermStockInquiry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PWMST207Q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일자별수불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일자별수불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조회 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dailyInoutStockInquiry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PWMST208Q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기간별 수불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기간별 상세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termInoutStockInquiry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PWMST209Q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수불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수불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itemInoutStockInquiry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PWMST210Q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제품별입출고현황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제품별입출고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itemInoutboundStockInquiry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PWMST211Q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재고입출고 이력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 입출고내역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stockInoutboundHistoryInquiry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57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466229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PWMIF101E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체크항목등록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체크항목등록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/ctrl/interface/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checkObject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코드매핑등록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코드매핑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/ctrl/interface/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codeMapping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레이아웃매핑등록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레이아웃매핑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/ctrl/interface/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layoutMapping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PWMIF103E_P1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레이아웃매핑등록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팝업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레이아웃매핑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등록 팝업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/ctrl/interface/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layoutMappingPop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수정플래그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정보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수정플래그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정보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/ctrl/interface/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flagInformation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수신처리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수신처리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/ctrl/interface/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receiveProcess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송신처리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송신처리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/ctrl/interface/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transmitProcess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PWMIF107E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송수신스케쥴관리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송수신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스케쥴관리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/ctrl/interface/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receiveTransmitSchedule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52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67763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PWMSM101E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운영규칙등록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물류센터 운영규칙 설정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operationRule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고객별 운영규칙 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화주 별 기준설정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clientOperationRule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LOT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lotStrategy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적치설정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putawayStrategy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PWMSM104E_P1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적치설정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putawayStrategyInsertPop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할당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할당설정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allocationStrategy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PWMSM105E_P1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할당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할당설정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allocationStrategyInsertPop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보충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보충설정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replenishStrategy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PWMSM106E_P1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보충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보충설정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replenishStrategyInsertPop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물류센터설정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물류센터설정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userDistributionCenter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PWMSM108E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고객사설정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고객사설정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/ctrl/system/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userClient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99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259674"/>
              </p:ext>
            </p:extLst>
          </p:nvPr>
        </p:nvGraphicFramePr>
        <p:xfrm>
          <a:off x="200025" y="1052513"/>
          <a:ext cx="9463088" cy="5330830"/>
        </p:xfrm>
        <a:graphic>
          <a:graphicData uri="http://schemas.openxmlformats.org/drawingml/2006/table">
            <a:tbl>
              <a:tblPr/>
              <a:tblGrid>
                <a:gridCol w="648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335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364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PWMPDAMA001E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환경설정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환경설정</a:t>
                      </a:r>
                    </a:p>
                  </a:txBody>
                  <a:tcPr marL="47625" marR="476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pda/ctrl/setting</a:t>
                      </a:r>
                    </a:p>
                  </a:txBody>
                  <a:tcPr marL="47625" marR="476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입고관리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PWMPDAIB101E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입하검수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확정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ibMain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ibExam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listIbExamD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PWMPDAIB101E_P1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입하검수번호 조회 팝업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입하검수번호 조회 팝업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ibMain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ibExam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listSearchIbNo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PWMPDAIB101E_P2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입하검수저장 팝업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검수저장 팝업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ibMain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ibExam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insertIbExamD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PWMPDAIB102E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입고적치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확정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pda/ctrl/ibMain/ibPutw</a:t>
                      </a:r>
                    </a:p>
                  </a:txBody>
                  <a:tcPr marL="47625" marR="476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PWMPDAIB102E_P1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입고적치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파렛트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ibMain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ibPutw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listSearchPltId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PWMPDAIB103E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입고시리얼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ibMain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ibSerial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PWMPDAIB103E_P1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입고시리얼번호 조회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입고시리얼번호 조회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ibMain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ibExam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listSearchIbNo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출고관리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출고피킹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obPicking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listOutboundPickingPda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PWMPDAOB101E_P1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출고피킹상세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확정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obPicking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updateObConfirmPickingPda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PWMPDAOB102E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피킹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총량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피킹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총량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obTotalPicking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listOutboundPickingTotalPda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PWMPDAOB102E_P1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웨이브번호 조회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웨이브번호 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obTotalPicking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listOutboundWaveNoPda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PWMPDAOB102E_P2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피킹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총량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피킹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총량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obTotalPicking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updateObConfirmPickingTotalPda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PWMPDAOB103E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출고분배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obDivide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listOutboundDivPda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PWMPDAOB103E_P1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웨이브번호 조회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obTotalPicking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listOutboundWaveNoPda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PWMPDAOB103E_P2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출고분배상세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obDivide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listOutboundDivDetailPda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PWMPDAOB104E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출고상차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obCarLoading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listOutboundCarLoadingPda</a:t>
                      </a: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PWMPDAOB104E_P1</a:t>
                      </a:r>
                      <a:endParaRPr lang="ko-KR" altLang="en-US" sz="9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출고 상차 상세 팝업</a:t>
                      </a:r>
                      <a:endParaRPr lang="ko-KR" altLang="en-US" sz="9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상차저장</a:t>
                      </a:r>
                      <a:endParaRPr lang="ko-KR" altLang="en-US" sz="9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obCarLoading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updateObConfirmOutboundCarLoadingPda</a:t>
                      </a:r>
                      <a:endParaRPr lang="ko-KR" altLang="en-US" sz="9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2018</a:t>
              </a:r>
              <a:r>
                <a:rPr lang="ko-KR" altLang="en-US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09</a:t>
              </a:r>
              <a:r>
                <a:rPr lang="ko-KR" altLang="en-US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28</a:t>
              </a:r>
              <a:r>
                <a:rPr lang="ko-KR" altLang="en-US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  <a:endParaRPr lang="ko-KR" altLang="en-US" b="1" dirty="0">
                <a:solidFill>
                  <a:srgbClr val="777777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94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836618"/>
              </p:ext>
            </p:extLst>
          </p:nvPr>
        </p:nvGraphicFramePr>
        <p:xfrm>
          <a:off x="200025" y="1052513"/>
          <a:ext cx="9463088" cy="5337182"/>
        </p:xfrm>
        <a:graphic>
          <a:graphicData uri="http://schemas.openxmlformats.org/drawingml/2006/table">
            <a:tbl>
              <a:tblPr/>
              <a:tblGrid>
                <a:gridCol w="5765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175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967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출고관리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PWMPDAOB105E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출고시리얼스캔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obSerial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listOutboundSerialPda</a:t>
                      </a: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PWMPDAOB105E_P1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출고시리얼스캔 상세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출고시리얼 상세 저장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obSerial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insertOutSerialPda</a:t>
                      </a: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재고이동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stMain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stMoveInst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listStockMovePda</a:t>
                      </a:r>
                      <a:endParaRPr kumimoji="1" lang="en-US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PWMPDAST101E_P1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재고이동번호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재고이동 번호 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stMain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stMoveInst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listStockMoveNoPda</a:t>
                      </a:r>
                      <a:endParaRPr kumimoji="1" lang="en-US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PWMPDAST101E_P2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재고이동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stMain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stMoveInst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updateStockMoveConfirmPda</a:t>
                      </a:r>
                      <a:endParaRPr kumimoji="1" lang="en-US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재고이동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임의이동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stMain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stOptMove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listOptionalStockMovePda</a:t>
                      </a:r>
                      <a:endParaRPr kumimoji="1" lang="en-US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PWMPDAST102E_P1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재고이동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임의이동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)LOC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대상 로케이션 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stMain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stOptMove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istOptionalStockMoveItemPda</a:t>
                      </a:r>
                      <a:endParaRPr kumimoji="1" lang="en-US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재고실사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stMain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stInsp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listStockInspPda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PWMPDAST103E_P1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재고실사번호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stMain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stInsp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listStockInspNoPda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PWMPDAST103E_P1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재고실사상세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stMain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stInsp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updateStockInspConfirmPda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PWMPDAST103E_P1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재고실사신규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stMain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stInsp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insertStockInspPda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PWMPDAST104E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재고상태변경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stMain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stStateChange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listStockStateChangePda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PWMPDAST104E_P1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재고상태변경번호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재고상태변경 번호 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stMain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tStateChange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listStockStateChangeNoPda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PWMPDAST104E_P2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재고상태변경 상세 팝업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stMain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stStateChange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listStockStateChangePda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PWMPDAST105E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분할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stMain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stPltDivision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listStockPltDivisionPda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PWMPDAST106E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병합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병합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stMain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stPltMerge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listStockPltMergePda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PWMPDAST107E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제품재고조회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stMain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stItemSearch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listStockItemSearchPda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PWMPDAST108E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로케이션재고조회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로케이션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stMain</a:t>
                      </a:r>
                      <a:r>
                        <a:rPr kumimoji="1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stLocSearch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listStockLocSearchPda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2018</a:t>
              </a:r>
              <a:r>
                <a:rPr lang="ko-KR" altLang="en-US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09</a:t>
              </a:r>
              <a:r>
                <a:rPr lang="ko-KR" altLang="en-US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28</a:t>
              </a:r>
              <a:r>
                <a:rPr lang="ko-KR" altLang="en-US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  <a:endParaRPr lang="ko-KR" altLang="en-US" b="1" dirty="0">
                <a:solidFill>
                  <a:srgbClr val="777777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94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685018"/>
              </p:ext>
            </p:extLst>
          </p:nvPr>
        </p:nvGraphicFramePr>
        <p:xfrm>
          <a:off x="200025" y="1052513"/>
          <a:ext cx="9463088" cy="4494218"/>
        </p:xfrm>
        <a:graphic>
          <a:graphicData uri="http://schemas.openxmlformats.org/drawingml/2006/table">
            <a:tbl>
              <a:tblPr/>
              <a:tblGrid>
                <a:gridCol w="5765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PWMPDARI101E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반입검수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riMain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riExam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listReturnInboundExamPdaH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PWMPDARI101E_P1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반입검수번호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반입검수번호조회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riMain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riExam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listReturnInboundNoPda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PWMPDARI101E_P2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반입검수상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검수저장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riMain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riExam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insertReturnInboundExamPdaD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PWMPDARI102E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반입적치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riMain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riPutw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listReturnInboundPutwPdaH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PWMPDARI102E_P1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반입적치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파렛트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ID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riMain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riPutw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listReturnInboundPutwPltPda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PWMPDARO101E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반출피킹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riMain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roPick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listReturnOutboundPickingPda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PWMPDARO101E_P1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반출피킹번호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반출번호 조회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riMain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roPick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listReturnOutboundNoPda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PWMPDARO101E_P2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반출피킹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상세 팝업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pda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/ctrl/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riMain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roPick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updateReturnObConfirmPickingPda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grpSp>
        <p:nvGrpSpPr>
          <p:cNvPr id="2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2018</a:t>
              </a:r>
              <a:r>
                <a:rPr lang="ko-KR" altLang="en-US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09</a:t>
              </a:r>
              <a:r>
                <a:rPr lang="ko-KR" altLang="en-US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28</a:t>
              </a:r>
              <a:r>
                <a:rPr lang="ko-KR" altLang="en-US" b="1" dirty="0" smtClean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  <a:endParaRPr lang="ko-KR" altLang="en-US" b="1" dirty="0">
                <a:solidFill>
                  <a:srgbClr val="777777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18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166020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마스터관리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PWMMS101E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물류센터관리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물류센터 속성값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distributionCenter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구역관리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/ctrl/master/area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존관리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/ctrl/master/zone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/ctrl/master/location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PWMMS104E_P1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일괄생성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로케이션코드 일괄생성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locationBatchCreationPop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/ctrl/master/client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공급처관리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공급처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/ctrl/master/supplier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PWMMS106E_P1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공급처등록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공급처 신규등록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supplierInsertPop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배송처관리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배송처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/ctrl/master/store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PWMMS107E_P1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배송처등록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배송처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신규등록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storeInsertPop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PWMMS108E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제품분류관리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 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 관리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itemClass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PWMMS109E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제품상세관리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/ctrl/master/item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PWMMS109E_P1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 신규 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itemInsertPop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PWMMS109E_T1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-UOM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 입수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itemUom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PWMMS109E_T2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센터별관리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제품정보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itemCenter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PWMMS110E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세트제품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BOM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세트제품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setItemBom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PWMMS111E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제품고정로케이션관리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 고정로케이션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itemFixLocation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PWMMS112E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규격관리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Pallet, Box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/ctrl/master/specification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0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99618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마스터관리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PWMMS113E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팔레트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팔레트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palletId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PWMMS113E_P1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팔레트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일괄생성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팔레트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일괄생성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pallerIdBatchCreationPop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PWMMS114E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PWMMS114E_P1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일괄생성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일괄생성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boxIdBatchCreationPop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PWMMS115E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권역관리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/ctrl/master/domain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40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94783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입하예정등록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inboundPlan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PWMIB101E_P1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입하예정등록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입하예정등록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팝업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inboundPlanPop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입하승인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inboundApproval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PWMIB103E_R1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검수지시서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상품별 검수수량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examinationInstructionReport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PWMIB103E_R2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팔레트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라벨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팔레트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라벨 발행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palletIdLabel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입하검수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inboundExam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입고지시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inboundInstruction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PWMIB105E_R1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로케이션 지시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putawayInstructionReport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PWMIB105E_R2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입고라벨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입고라벨 발행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inboundLabel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입고적치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inboundPutaway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입고시리얼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시리얼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inboundSerial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입고현황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PWMIB108Q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공급처 별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공급처 별 입고조회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supplierInboundInquiry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PWMIB109Q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입고조회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입고조회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itemInboundInquiry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PWMIB110Q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입고진행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입고진행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inboundProgressInquiry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이고발주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PWMIB120E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이고의뢰등록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inboundTCReq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PWMIB120E_P1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이고의뢰등록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생성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/ctrl/inbound/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inboundTCReqPop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19786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outboundPlan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PWMOB101E_P1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 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수정팝업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outboundPlanPop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출고승인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출고승인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outboundApproval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PWMOB102E_P1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배분조정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부족재고 제품 배분 조정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outboundAllotmentAdjustmentPop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PWMOB103E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WAVE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기준 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기준등록 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outboundWaveStandard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WAVE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출고승인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(WAVE),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outboundWave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PWMOB104E_P1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WAVE-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생성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출고승인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(WAVE)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생성 팝업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outboundWavePop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출고지시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출고지시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할당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생성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outboundInstruction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PWMOB105E_R1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피킹지시서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pickingInstructionReport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PWMOB105E_R2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Total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피킹지시서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Total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totalPickingInstructionReport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PWMOB105E_R3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분배지시서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분배지시서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devisionInstructionReport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PWMOB105E_R4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출고라벨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출고라벨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outboundLabel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PWMOB105E_R5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상차지시서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상차지시서 출력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carloadingInstructionReport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출하관리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출고피킹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출고지시 건에 대한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Picking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outboundPicking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출고상차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출하건 에 대한 검수 후 상차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outboundCarloading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PWMOB108E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출고확정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피킹완료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건 출하확정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outboundConfirm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23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886734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PWMOB109E_R1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 시리얼 리스트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출고시리얼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REPORT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outboundSerialReport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PWMOB110E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배송완료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배송완료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미배송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deliveryFinish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출고현황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PWMOB111Q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배송처별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배송처별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출고진행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storeOutboundInquiry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PWMOB112Q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출고진행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itemOutboundInquiry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PWMOB113Q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미배송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미배송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현황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nodeliveryOutboundInquiry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PWMOB114Q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출고진행현황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출고진행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/ctrl/outbound/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outboundProgressInquiry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909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33226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PWMRI101E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반입예정등록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반입예정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returnInbound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returnInboundPlan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PWMRI101E_P1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반입예정등록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반입예정 등록 팝업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returnInbound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returnInboundPlanPop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PWMRI102E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반입검수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 검수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returnInbound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returnInboundExam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PWMRI103E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반입적치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 적치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returnInbound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returnInboundPutaway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PWMRI104Q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반입내역조회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반입내역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returnInbound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returnInboundInquiry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PWMRO101E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반출예정등록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반출예정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returnOutbound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returnOutboundPlan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PWMRO101E_P1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반출예정등록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반출예정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returnOutbound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returnOutboundPlanPop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PWMRO102E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반출지시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반출지시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returnOutbound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returnOutboundInstruction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PWMRO103E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반출피킹확정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반출피킹확정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returnOutbound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returnOutboundPicking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PWMRO104Q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반출내역조회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반출내역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returnOutbound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returnOutboundInquiry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36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5170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stockMove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PWMST101E_P1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수시이동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수시 이동 등록 팝업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stockMoveSpotPop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PWMST101E_P1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보충이동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보충 이동 등록 팝업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stockMoveReplenishPop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PWMST101E_R1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이동지시서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stockMoveInstructionReport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재고조정처리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재고조정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stockAdjustment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PWMST102E_P1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재고조정 등록 팝업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stockAdjustmentPop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제품코드변경처리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제품코드변경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itemCodeChange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PWMST103E_P1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제품코드변경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제품코드변경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itemCodeChangePop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PWMST103E_R1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제품코드변경지시서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제품코드변경지시서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itemCodeChangeInstructionReport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제품상태변경처리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제품상태변경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itemStateChange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PWMST104E_P1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제품상태변경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제품상태변경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itemStateChangePop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PWMST104E_R1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제품상태변경지시서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제품상태변경지시서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itemStateChangeInstructionReport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itemLotChange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PWMST105E_P1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itemLotChangePop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PWMST105E_R1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itemLotChangeInstructionReport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PWMST110E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파렛트변경처리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파렛트변경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palletChange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PWMST110E_P1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파렛트변경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파렛트변경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palletChangePop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재고보류해제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재고보류해제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stockHoldAndCancel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302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35963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PWMST106E_P1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재고보류해제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재고보류해제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stockHoldAndCancelPop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distributionManufacture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PWMST107E_P1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조립등록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조립등록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distributionManufactureAssemblePop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PWMST107E_P2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해체등록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해체등록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distributionManufactureTeardownPop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PWMST107E_R1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조립지시서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조립지시서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assembleInstructionReport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PWMST107E_R2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해체지시서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해체지시서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teardownInstructionReport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PWMST107E_R3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입고라벨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 입고라벨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distributionManufactureInboundLabel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PWMST108E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stockInspection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PWMST108E_P1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 대상생성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 대상 생성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stockInspectionPop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PWMST108E_R1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 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stockInspectionInstructionReport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PWMST108E_R2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재고실사차이내역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 차이내역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stockInspectionDifferenceReport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PWMST109E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재고수불 이월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재고수불 이월 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/ctrl/stock/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stockInoutCarryforward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220067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10493</TotalTime>
  <Words>1898</Words>
  <Application>Microsoft Office PowerPoint</Application>
  <PresentationFormat>A4 용지(210x297mm)</PresentationFormat>
  <Paragraphs>916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Optima</vt:lpstr>
      <vt:lpstr>가는각진제목체</vt:lpstr>
      <vt:lpstr>굴림</vt:lpstr>
      <vt:lpstr>맑은 고딕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mskim</cp:lastModifiedBy>
  <cp:revision>396</cp:revision>
  <cp:lastPrinted>2017-02-22T10:08:55Z</cp:lastPrinted>
  <dcterms:created xsi:type="dcterms:W3CDTF">2002-03-20T01:19:40Z</dcterms:created>
  <dcterms:modified xsi:type="dcterms:W3CDTF">2018-09-28T08:45:28Z</dcterms:modified>
</cp:coreProperties>
</file>