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3" r:id="rId6"/>
    <p:sldId id="264" r:id="rId7"/>
    <p:sldId id="268" r:id="rId8"/>
    <p:sldId id="269" r:id="rId9"/>
    <p:sldId id="266" r:id="rId10"/>
    <p:sldId id="267" r:id="rId11"/>
  </p:sldIdLst>
  <p:sldSz cx="9906000" cy="6858000" type="A4"/>
  <p:notesSz cx="9925050" cy="67929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anose="00000400000000000000" pitchFamily="2" charset="2"/>
        <a:ea typeface="굴림체" panose="020B0609000101010101" pitchFamily="49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anose="00000400000000000000" pitchFamily="2" charset="2"/>
        <a:ea typeface="굴림체" panose="020B0609000101010101" pitchFamily="49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anose="00000400000000000000" pitchFamily="2" charset="2"/>
        <a:ea typeface="굴림체" panose="020B0609000101010101" pitchFamily="49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anose="00000400000000000000" pitchFamily="2" charset="2"/>
        <a:ea typeface="굴림체" panose="020B0609000101010101" pitchFamily="49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anose="00000400000000000000" pitchFamily="2" charset="2"/>
        <a:ea typeface="굴림체" panose="020B0609000101010101" pitchFamily="49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Optima" panose="00000400000000000000" pitchFamily="2" charset="2"/>
        <a:ea typeface="굴림체" panose="020B0609000101010101" pitchFamily="49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Optima" panose="00000400000000000000" pitchFamily="2" charset="2"/>
        <a:ea typeface="굴림체" panose="020B0609000101010101" pitchFamily="49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Optima" panose="00000400000000000000" pitchFamily="2" charset="2"/>
        <a:ea typeface="굴림체" panose="020B0609000101010101" pitchFamily="49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Optima" panose="00000400000000000000" pitchFamily="2" charset="2"/>
        <a:ea typeface="굴림체" panose="020B0609000101010101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>
          <p15:clr>
            <a:srgbClr val="A4A3A4"/>
          </p15:clr>
        </p15:guide>
        <p15:guide id="2" pos="6144">
          <p15:clr>
            <a:srgbClr val="A4A3A4"/>
          </p15:clr>
        </p15:guide>
        <p15:guide id="3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66"/>
    <a:srgbClr val="E1D8D3"/>
    <a:srgbClr val="538ED5"/>
    <a:srgbClr val="B2B2B2"/>
    <a:srgbClr val="D7DACC"/>
    <a:srgbClr val="EAEAEA"/>
    <a:srgbClr val="5E7586"/>
    <a:srgbClr val="CCE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93927" autoAdjust="0"/>
  </p:normalViewPr>
  <p:slideViewPr>
    <p:cSldViewPr>
      <p:cViewPr varScale="1">
        <p:scale>
          <a:sx n="92" d="100"/>
          <a:sy n="92" d="100"/>
        </p:scale>
        <p:origin x="546" y="84"/>
      </p:cViewPr>
      <p:guideLst>
        <p:guide orient="horz" pos="4247"/>
        <p:guide pos="6144"/>
        <p:guide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34" d="100"/>
          <a:sy n="134" d="100"/>
        </p:scale>
        <p:origin x="1512" y="102"/>
      </p:cViewPr>
      <p:guideLst>
        <p:guide orient="horz" pos="2139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160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160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8DD703BC-9474-4387-A098-37793276D99D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706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4200" y="509588"/>
            <a:ext cx="3678238" cy="2546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5800"/>
            <a:ext cx="79406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  <a:endParaRPr lang="en-US" altLang="ko-KR" noProof="0" dirty="0"/>
          </a:p>
          <a:p>
            <a:pPr lvl="4"/>
            <a:endParaRPr lang="ko-KR" altLang="en-US" noProof="0" dirty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160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5"/>
          </p:nvPr>
        </p:nvSpPr>
        <p:spPr>
          <a:xfrm>
            <a:off x="5621338" y="6451600"/>
            <a:ext cx="4302125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B585588-F589-4367-8E85-92A7DC75B3D7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6834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B68B6E5-127C-4954-8293-27E507B06AB7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418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DAEEA7E-1E57-4BE1-AE98-8403211285A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10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359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8B162ED-4677-4061-A676-3E578607482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496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1C7091-F9D9-48DE-B207-E5935ED0DCF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948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8E7884C-0814-4964-A533-8E2787573610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315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82CE76D-F76C-447F-8E3F-842DC0110BE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5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31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A142288-EFD2-4924-85C7-27CEBDB947F4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6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304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A142288-EFD2-4924-85C7-27CEBDB947F4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7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312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A142288-EFD2-4924-85C7-27CEBDB947F4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8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136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38A62B7-4C74-4511-B048-B170F4A4B51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9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83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006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9"/>
          <p:cNvSpPr>
            <a:spLocks noChangeShapeType="1"/>
          </p:cNvSpPr>
          <p:nvPr userDrawn="1"/>
        </p:nvSpPr>
        <p:spPr bwMode="auto">
          <a:xfrm>
            <a:off x="220663" y="6524625"/>
            <a:ext cx="9432925" cy="0"/>
          </a:xfrm>
          <a:prstGeom prst="line">
            <a:avLst/>
          </a:prstGeom>
          <a:noFill/>
          <a:ln w="22225">
            <a:solidFill>
              <a:srgbClr val="7A6F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graphicFrame>
        <p:nvGraphicFramePr>
          <p:cNvPr id="14529" name="Group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615044"/>
              </p:ext>
            </p:extLst>
          </p:nvPr>
        </p:nvGraphicFramePr>
        <p:xfrm>
          <a:off x="203200" y="260350"/>
          <a:ext cx="9474200" cy="692154"/>
        </p:xfrm>
        <a:graphic>
          <a:graphicData uri="http://schemas.openxmlformats.org/drawingml/2006/table">
            <a:tbl>
              <a:tblPr/>
              <a:tblGrid>
                <a:gridCol w="1030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097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프로젝트명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창고관리시스템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(WMS)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구축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프로젝트 공정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문서명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페이지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61" name="Text Box 165"/>
          <p:cNvSpPr txBox="1">
            <a:spLocks noChangeArrowheads="1"/>
          </p:cNvSpPr>
          <p:nvPr userDrawn="1"/>
        </p:nvSpPr>
        <p:spPr bwMode="auto">
          <a:xfrm>
            <a:off x="1219200" y="476250"/>
            <a:ext cx="49577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sz="900" b="1" dirty="0">
                <a:solidFill>
                  <a:srgbClr val="777777"/>
                </a:solidFill>
                <a:latin typeface="+mn-ea"/>
                <a:ea typeface="+mn-ea"/>
              </a:rPr>
              <a:t>D3000_</a:t>
            </a:r>
            <a:r>
              <a:rPr lang="ko-KR" altLang="en-US" sz="900" b="1" dirty="0">
                <a:solidFill>
                  <a:srgbClr val="777777"/>
                </a:solidFill>
                <a:latin typeface="+mn-ea"/>
                <a:ea typeface="+mn-ea"/>
              </a:rPr>
              <a:t>설계단계</a:t>
            </a:r>
          </a:p>
        </p:txBody>
      </p:sp>
      <p:sp>
        <p:nvSpPr>
          <p:cNvPr id="1062" name="Text Box 166"/>
          <p:cNvSpPr txBox="1">
            <a:spLocks noChangeArrowheads="1"/>
          </p:cNvSpPr>
          <p:nvPr userDrawn="1"/>
        </p:nvSpPr>
        <p:spPr bwMode="auto">
          <a:xfrm>
            <a:off x="1219200" y="711200"/>
            <a:ext cx="49482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D3220_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화면</a:t>
            </a: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UI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설계서</a:t>
            </a:r>
          </a:p>
        </p:txBody>
      </p:sp>
      <p:graphicFrame>
        <p:nvGraphicFramePr>
          <p:cNvPr id="10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12019"/>
              </p:ext>
            </p:extLst>
          </p:nvPr>
        </p:nvGraphicFramePr>
        <p:xfrm>
          <a:off x="200025" y="981075"/>
          <a:ext cx="9463088" cy="5472113"/>
        </p:xfrm>
        <a:graphic>
          <a:graphicData uri="http://schemas.openxmlformats.org/drawingml/2006/table">
            <a:tbl>
              <a:tblPr/>
              <a:tblGrid>
                <a:gridCol w="9463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  면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 userDrawn="1"/>
        </p:nvSpPr>
        <p:spPr>
          <a:xfrm>
            <a:off x="7024688" y="723900"/>
            <a:ext cx="1143000" cy="2301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fld id="{0438C7D7-EF83-4815-9676-DAFB6DB5E7D1}" type="slidenum">
              <a:rPr lang="ko-KR" altLang="en-US" sz="900" b="1" smtClean="0">
                <a:solidFill>
                  <a:srgbClr val="7F7F7F"/>
                </a:solidFill>
                <a:latin typeface="+mn-ea"/>
                <a:ea typeface="+mn-ea"/>
              </a:rPr>
              <a:pPr algn="ctr" eaLnBrk="1" latinLnBrk="1" hangingPunct="1">
                <a:defRPr/>
              </a:pPr>
              <a:t>‹#›</a:t>
            </a:fld>
            <a:endParaRPr lang="ko-KR" altLang="en-US" sz="900" b="1">
              <a:solidFill>
                <a:srgbClr val="7F7F7F"/>
              </a:solidFill>
              <a:latin typeface="+mn-ea"/>
              <a:ea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694" y="6578811"/>
            <a:ext cx="816894" cy="196532"/>
          </a:xfrm>
          <a:prstGeom prst="rect">
            <a:avLst/>
          </a:prstGeom>
        </p:spPr>
      </p:pic>
      <p:pic>
        <p:nvPicPr>
          <p:cNvPr id="1071" name="그림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439738"/>
            <a:ext cx="13271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체크항목등록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정합성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99" name="직사각형 54"/>
          <p:cNvSpPr>
            <a:spLocks noChangeArrowheads="1"/>
          </p:cNvSpPr>
          <p:nvPr/>
        </p:nvSpPr>
        <p:spPr bwMode="auto">
          <a:xfrm>
            <a:off x="309563" y="2047875"/>
            <a:ext cx="9215437" cy="14636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00" name="직사각형 51"/>
          <p:cNvSpPr>
            <a:spLocks noChangeArrowheads="1"/>
          </p:cNvSpPr>
          <p:nvPr/>
        </p:nvSpPr>
        <p:spPr bwMode="auto">
          <a:xfrm>
            <a:off x="6853238" y="177323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410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410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4103" name="직사각형 51"/>
          <p:cNvSpPr>
            <a:spLocks noChangeArrowheads="1"/>
          </p:cNvSpPr>
          <p:nvPr/>
        </p:nvSpPr>
        <p:spPr bwMode="auto">
          <a:xfrm>
            <a:off x="9026525" y="17732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4107" name="직사각형 51"/>
          <p:cNvSpPr>
            <a:spLocks noChangeArrowheads="1"/>
          </p:cNvSpPr>
          <p:nvPr/>
        </p:nvSpPr>
        <p:spPr bwMode="auto">
          <a:xfrm>
            <a:off x="8483600" y="17732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4108" name="직사각형 51"/>
          <p:cNvSpPr>
            <a:spLocks noChangeArrowheads="1"/>
          </p:cNvSpPr>
          <p:nvPr/>
        </p:nvSpPr>
        <p:spPr bwMode="auto">
          <a:xfrm>
            <a:off x="7397750" y="17732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sp>
        <p:nvSpPr>
          <p:cNvPr id="4109" name="직사각형 51"/>
          <p:cNvSpPr>
            <a:spLocks noChangeArrowheads="1"/>
          </p:cNvSpPr>
          <p:nvPr/>
        </p:nvSpPr>
        <p:spPr bwMode="auto">
          <a:xfrm>
            <a:off x="7940675" y="1773238"/>
            <a:ext cx="490538" cy="196850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graphicFrame>
        <p:nvGraphicFramePr>
          <p:cNvPr id="47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938897"/>
              </p:ext>
            </p:extLst>
          </p:nvPr>
        </p:nvGraphicFramePr>
        <p:xfrm>
          <a:off x="377824" y="4305300"/>
          <a:ext cx="5871319" cy="571500"/>
        </p:xfrm>
        <a:graphic>
          <a:graphicData uri="http://schemas.openxmlformats.org/drawingml/2006/table">
            <a:tbl>
              <a:tblPr/>
              <a:tblGrid>
                <a:gridCol w="434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6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5163">
                  <a:extLst>
                    <a:ext uri="{9D8B030D-6E8A-4147-A177-3AD203B41FA5}">
                      <a16:colId xmlns:a16="http://schemas.microsoft.com/office/drawing/2014/main" val="2673106710"/>
                    </a:ext>
                  </a:extLst>
                </a:gridCol>
                <a:gridCol w="1255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5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3" marR="7643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</a:p>
                  </a:txBody>
                  <a:tcPr marL="7643" marR="7643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</a:t>
                      </a:r>
                    </a:p>
                  </a:txBody>
                  <a:tcPr marL="7643" marR="7643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공통코드여부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3" marR="7643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3" marR="7643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28" name="직사각형 54"/>
          <p:cNvSpPr>
            <a:spLocks noChangeArrowheads="1"/>
          </p:cNvSpPr>
          <p:nvPr/>
        </p:nvSpPr>
        <p:spPr bwMode="auto">
          <a:xfrm>
            <a:off x="307975" y="4197350"/>
            <a:ext cx="9215438" cy="14636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8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235429"/>
              </p:ext>
            </p:extLst>
          </p:nvPr>
        </p:nvGraphicFramePr>
        <p:xfrm>
          <a:off x="374650" y="2179638"/>
          <a:ext cx="3714254" cy="585787"/>
        </p:xfrm>
        <a:graphic>
          <a:graphicData uri="http://schemas.openxmlformats.org/drawingml/2006/table">
            <a:tbl>
              <a:tblPr/>
              <a:tblGrid>
                <a:gridCol w="377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777">
                  <a:extLst>
                    <a:ext uri="{9D8B030D-6E8A-4147-A177-3AD203B41FA5}">
                      <a16:colId xmlns:a16="http://schemas.microsoft.com/office/drawing/2014/main" val="241294567"/>
                    </a:ext>
                  </a:extLst>
                </a:gridCol>
                <a:gridCol w="592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06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6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2" marR="7642" marT="766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송수신구분</a:t>
                      </a:r>
                    </a:p>
                  </a:txBody>
                  <a:tcPr marL="7642" marR="7642" marT="766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송수신항목코드</a:t>
                      </a:r>
                    </a:p>
                  </a:txBody>
                  <a:tcPr marL="7642" marR="7642" marT="766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송수신항목명</a:t>
                      </a:r>
                    </a:p>
                  </a:txBody>
                  <a:tcPr marL="7642" marR="7642" marT="766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2" marR="7642" marT="766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1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6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2" marR="7642" marT="766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6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6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6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6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47" name="TextBox 55"/>
          <p:cNvSpPr txBox="1">
            <a:spLocks noChangeArrowheads="1"/>
          </p:cNvSpPr>
          <p:nvPr/>
        </p:nvSpPr>
        <p:spPr bwMode="auto">
          <a:xfrm>
            <a:off x="430212" y="1916113"/>
            <a:ext cx="1354436" cy="2308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송수신항목 목록</a:t>
            </a:r>
          </a:p>
        </p:txBody>
      </p:sp>
      <p:sp>
        <p:nvSpPr>
          <p:cNvPr id="4148" name="TextBox 55"/>
          <p:cNvSpPr txBox="1">
            <a:spLocks noChangeArrowheads="1"/>
          </p:cNvSpPr>
          <p:nvPr/>
        </p:nvSpPr>
        <p:spPr bwMode="auto">
          <a:xfrm>
            <a:off x="416496" y="4062413"/>
            <a:ext cx="1152128" cy="2308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체크필드 목록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스케쥴관리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로그내역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27" name="직사각형 54"/>
          <p:cNvSpPr>
            <a:spLocks noChangeArrowheads="1"/>
          </p:cNvSpPr>
          <p:nvPr/>
        </p:nvSpPr>
        <p:spPr bwMode="auto">
          <a:xfrm>
            <a:off x="309563" y="2397125"/>
            <a:ext cx="9215437" cy="39846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28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26629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26633" name="TextBox 65"/>
          <p:cNvSpPr txBox="1">
            <a:spLocks noChangeArrowheads="1"/>
          </p:cNvSpPr>
          <p:nvPr/>
        </p:nvSpPr>
        <p:spPr bwMode="auto">
          <a:xfrm>
            <a:off x="330200" y="13081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26634" name="직사각형 66"/>
          <p:cNvSpPr>
            <a:spLocks noChangeArrowheads="1"/>
          </p:cNvSpPr>
          <p:nvPr/>
        </p:nvSpPr>
        <p:spPr bwMode="auto">
          <a:xfrm>
            <a:off x="1236663" y="131603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35" name="직사각형 48"/>
          <p:cNvSpPr>
            <a:spLocks noChangeArrowheads="1"/>
          </p:cNvSpPr>
          <p:nvPr/>
        </p:nvSpPr>
        <p:spPr bwMode="auto">
          <a:xfrm>
            <a:off x="2284413" y="131603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36" name="직사각형 66"/>
          <p:cNvSpPr>
            <a:spLocks noChangeArrowheads="1"/>
          </p:cNvSpPr>
          <p:nvPr/>
        </p:nvSpPr>
        <p:spPr bwMode="auto">
          <a:xfrm>
            <a:off x="2481263" y="13176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37" name="TextBox 41"/>
          <p:cNvSpPr txBox="1">
            <a:spLocks noChangeArrowheads="1"/>
          </p:cNvSpPr>
          <p:nvPr/>
        </p:nvSpPr>
        <p:spPr bwMode="auto">
          <a:xfrm>
            <a:off x="381000" y="2252663"/>
            <a:ext cx="1042988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로그내용</a:t>
            </a:r>
          </a:p>
        </p:txBody>
      </p:sp>
      <p:sp>
        <p:nvSpPr>
          <p:cNvPr id="26638" name="직사각형 51"/>
          <p:cNvSpPr>
            <a:spLocks noChangeArrowheads="1"/>
          </p:cNvSpPr>
          <p:nvPr/>
        </p:nvSpPr>
        <p:spPr bwMode="auto">
          <a:xfrm>
            <a:off x="8316913" y="1978025"/>
            <a:ext cx="552450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열기</a:t>
            </a:r>
          </a:p>
        </p:txBody>
      </p:sp>
      <p:sp>
        <p:nvSpPr>
          <p:cNvPr id="26639" name="직사각형 51"/>
          <p:cNvSpPr>
            <a:spLocks noChangeArrowheads="1"/>
          </p:cNvSpPr>
          <p:nvPr/>
        </p:nvSpPr>
        <p:spPr bwMode="auto">
          <a:xfrm>
            <a:off x="7696200" y="1978025"/>
            <a:ext cx="5540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26640" name="직사각형 51"/>
          <p:cNvSpPr>
            <a:spLocks noChangeArrowheads="1"/>
          </p:cNvSpPr>
          <p:nvPr/>
        </p:nvSpPr>
        <p:spPr bwMode="auto">
          <a:xfrm>
            <a:off x="8936038" y="1978025"/>
            <a:ext cx="5540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</a:p>
        </p:txBody>
      </p:sp>
      <p:sp>
        <p:nvSpPr>
          <p:cNvPr id="26641" name="TextBox 41"/>
          <p:cNvSpPr txBox="1">
            <a:spLocks noChangeArrowheads="1"/>
          </p:cNvSpPr>
          <p:nvPr/>
        </p:nvSpPr>
        <p:spPr bwMode="auto">
          <a:xfrm>
            <a:off x="344488" y="1973263"/>
            <a:ext cx="720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 파일</a:t>
            </a:r>
          </a:p>
        </p:txBody>
      </p:sp>
      <p:sp>
        <p:nvSpPr>
          <p:cNvPr id="26642" name="직사각형 42"/>
          <p:cNvSpPr>
            <a:spLocks noChangeArrowheads="1"/>
          </p:cNvSpPr>
          <p:nvPr/>
        </p:nvSpPr>
        <p:spPr bwMode="auto">
          <a:xfrm>
            <a:off x="992188" y="1973263"/>
            <a:ext cx="3529012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C:\tomcat\logs\winus\scheduler\schedullog.log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코드매핑등록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47" name="직사각형 54"/>
          <p:cNvSpPr>
            <a:spLocks noChangeArrowheads="1"/>
          </p:cNvSpPr>
          <p:nvPr/>
        </p:nvSpPr>
        <p:spPr bwMode="auto">
          <a:xfrm>
            <a:off x="309563" y="2047875"/>
            <a:ext cx="9215437" cy="14636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48" name="직사각형 51"/>
          <p:cNvSpPr>
            <a:spLocks noChangeArrowheads="1"/>
          </p:cNvSpPr>
          <p:nvPr/>
        </p:nvSpPr>
        <p:spPr bwMode="auto">
          <a:xfrm>
            <a:off x="6853238" y="177323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6149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6150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6151" name="직사각형 51"/>
          <p:cNvSpPr>
            <a:spLocks noChangeArrowheads="1"/>
          </p:cNvSpPr>
          <p:nvPr/>
        </p:nvSpPr>
        <p:spPr bwMode="auto">
          <a:xfrm>
            <a:off x="9026525" y="17732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6155" name="직사각형 51"/>
          <p:cNvSpPr>
            <a:spLocks noChangeArrowheads="1"/>
          </p:cNvSpPr>
          <p:nvPr/>
        </p:nvSpPr>
        <p:spPr bwMode="auto">
          <a:xfrm>
            <a:off x="8483600" y="17732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6156" name="직사각형 51"/>
          <p:cNvSpPr>
            <a:spLocks noChangeArrowheads="1"/>
          </p:cNvSpPr>
          <p:nvPr/>
        </p:nvSpPr>
        <p:spPr bwMode="auto">
          <a:xfrm>
            <a:off x="7397750" y="17732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sp>
        <p:nvSpPr>
          <p:cNvPr id="6157" name="직사각형 51"/>
          <p:cNvSpPr>
            <a:spLocks noChangeArrowheads="1"/>
          </p:cNvSpPr>
          <p:nvPr/>
        </p:nvSpPr>
        <p:spPr bwMode="auto">
          <a:xfrm>
            <a:off x="7940675" y="1773238"/>
            <a:ext cx="490538" cy="196850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graphicFrame>
        <p:nvGraphicFramePr>
          <p:cNvPr id="47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155463"/>
              </p:ext>
            </p:extLst>
          </p:nvPr>
        </p:nvGraphicFramePr>
        <p:xfrm>
          <a:off x="377825" y="4305300"/>
          <a:ext cx="4070351" cy="854074"/>
        </p:xfrm>
        <a:graphic>
          <a:graphicData uri="http://schemas.openxmlformats.org/drawingml/2006/table">
            <a:tbl>
              <a:tblPr/>
              <a:tblGrid>
                <a:gridCol w="382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7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80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3" marR="7643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대상코드</a:t>
                      </a:r>
                    </a:p>
                  </a:txBody>
                  <a:tcPr marL="7643" marR="7643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원시코드</a:t>
                      </a:r>
                    </a:p>
                  </a:txBody>
                  <a:tcPr marL="7643" marR="7643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3" marR="7643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13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3" marR="7643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정상입고코드변경</a:t>
                      </a:r>
                    </a:p>
                  </a:txBody>
                  <a:tcPr marL="7643" marR="7643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13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구매입고코드변경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82" name="직사각형 54"/>
          <p:cNvSpPr>
            <a:spLocks noChangeArrowheads="1"/>
          </p:cNvSpPr>
          <p:nvPr/>
        </p:nvSpPr>
        <p:spPr bwMode="auto">
          <a:xfrm>
            <a:off x="307975" y="4197350"/>
            <a:ext cx="9215438" cy="14636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8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570323"/>
              </p:ext>
            </p:extLst>
          </p:nvPr>
        </p:nvGraphicFramePr>
        <p:xfrm>
          <a:off x="374650" y="2179638"/>
          <a:ext cx="2305814" cy="871537"/>
        </p:xfrm>
        <a:graphic>
          <a:graphicData uri="http://schemas.openxmlformats.org/drawingml/2006/table">
            <a:tbl>
              <a:tblPr/>
              <a:tblGrid>
                <a:gridCol w="248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90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68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2" marR="7642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코드매핑코드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코드매핑항목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31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68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UOM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</a:t>
                      </a:r>
                    </a:p>
                  </a:txBody>
                  <a:tcPr marL="7642" marR="7642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31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68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√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IB_GBN_CD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입고구분코드</a:t>
                      </a:r>
                    </a:p>
                  </a:txBody>
                  <a:tcPr marL="7642" marR="7642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207" name="TextBox 55"/>
          <p:cNvSpPr txBox="1">
            <a:spLocks noChangeArrowheads="1"/>
          </p:cNvSpPr>
          <p:nvPr/>
        </p:nvSpPr>
        <p:spPr bwMode="auto">
          <a:xfrm>
            <a:off x="430213" y="1916113"/>
            <a:ext cx="922337" cy="2308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코드매핑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목록</a:t>
            </a:r>
          </a:p>
        </p:txBody>
      </p:sp>
      <p:sp>
        <p:nvSpPr>
          <p:cNvPr id="6208" name="TextBox 55"/>
          <p:cNvSpPr txBox="1">
            <a:spLocks noChangeArrowheads="1"/>
          </p:cNvSpPr>
          <p:nvPr/>
        </p:nvSpPr>
        <p:spPr bwMode="auto">
          <a:xfrm>
            <a:off x="344488" y="4062413"/>
            <a:ext cx="1223962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코드변환 목록</a:t>
            </a:r>
          </a:p>
        </p:txBody>
      </p:sp>
      <p:sp>
        <p:nvSpPr>
          <p:cNvPr id="6209" name="TextBox 65"/>
          <p:cNvSpPr txBox="1">
            <a:spLocks noChangeArrowheads="1"/>
          </p:cNvSpPr>
          <p:nvPr/>
        </p:nvSpPr>
        <p:spPr bwMode="auto">
          <a:xfrm>
            <a:off x="330200" y="13081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6210" name="직사각형 66"/>
          <p:cNvSpPr>
            <a:spLocks noChangeArrowheads="1"/>
          </p:cNvSpPr>
          <p:nvPr/>
        </p:nvSpPr>
        <p:spPr bwMode="auto">
          <a:xfrm>
            <a:off x="1236663" y="131603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11" name="직사각형 48"/>
          <p:cNvSpPr>
            <a:spLocks noChangeArrowheads="1"/>
          </p:cNvSpPr>
          <p:nvPr/>
        </p:nvSpPr>
        <p:spPr bwMode="auto">
          <a:xfrm>
            <a:off x="2284413" y="131603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12" name="직사각형 66"/>
          <p:cNvSpPr>
            <a:spLocks noChangeArrowheads="1"/>
          </p:cNvSpPr>
          <p:nvPr/>
        </p:nvSpPr>
        <p:spPr bwMode="auto">
          <a:xfrm>
            <a:off x="2481263" y="13176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송수신매핑등록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95" name="직사각형 54"/>
          <p:cNvSpPr>
            <a:spLocks noChangeArrowheads="1"/>
          </p:cNvSpPr>
          <p:nvPr/>
        </p:nvSpPr>
        <p:spPr bwMode="auto">
          <a:xfrm>
            <a:off x="309563" y="2047875"/>
            <a:ext cx="9215437" cy="14636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96" name="직사각형 51"/>
          <p:cNvSpPr>
            <a:spLocks noChangeArrowheads="1"/>
          </p:cNvSpPr>
          <p:nvPr/>
        </p:nvSpPr>
        <p:spPr bwMode="auto">
          <a:xfrm>
            <a:off x="7401272" y="177323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819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819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8199" name="직사각형 51"/>
          <p:cNvSpPr>
            <a:spLocks noChangeArrowheads="1"/>
          </p:cNvSpPr>
          <p:nvPr/>
        </p:nvSpPr>
        <p:spPr bwMode="auto">
          <a:xfrm>
            <a:off x="9026525" y="17732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8203" name="직사각형 51"/>
          <p:cNvSpPr>
            <a:spLocks noChangeArrowheads="1"/>
          </p:cNvSpPr>
          <p:nvPr/>
        </p:nvSpPr>
        <p:spPr bwMode="auto">
          <a:xfrm>
            <a:off x="8483600" y="17732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8204" name="직사각형 51"/>
          <p:cNvSpPr>
            <a:spLocks noChangeArrowheads="1"/>
          </p:cNvSpPr>
          <p:nvPr/>
        </p:nvSpPr>
        <p:spPr bwMode="auto">
          <a:xfrm>
            <a:off x="7945784" y="17732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graphicFrame>
        <p:nvGraphicFramePr>
          <p:cNvPr id="47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501139"/>
              </p:ext>
            </p:extLst>
          </p:nvPr>
        </p:nvGraphicFramePr>
        <p:xfrm>
          <a:off x="377824" y="4305300"/>
          <a:ext cx="8751639" cy="571500"/>
        </p:xfrm>
        <a:graphic>
          <a:graphicData uri="http://schemas.openxmlformats.org/drawingml/2006/table">
            <a:tbl>
              <a:tblPr/>
              <a:tblGrid>
                <a:gridCol w="347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596">
                  <a:extLst>
                    <a:ext uri="{9D8B030D-6E8A-4147-A177-3AD203B41FA5}">
                      <a16:colId xmlns:a16="http://schemas.microsoft.com/office/drawing/2014/main" val="1542922556"/>
                    </a:ext>
                  </a:extLst>
                </a:gridCol>
                <a:gridCol w="666697">
                  <a:extLst>
                    <a:ext uri="{9D8B030D-6E8A-4147-A177-3AD203B41FA5}">
                      <a16:colId xmlns:a16="http://schemas.microsoft.com/office/drawing/2014/main" val="3103575404"/>
                    </a:ext>
                  </a:extLst>
                </a:gridCol>
                <a:gridCol w="666697">
                  <a:extLst>
                    <a:ext uri="{9D8B030D-6E8A-4147-A177-3AD203B41FA5}">
                      <a16:colId xmlns:a16="http://schemas.microsoft.com/office/drawing/2014/main" val="3808159544"/>
                    </a:ext>
                  </a:extLst>
                </a:gridCol>
                <a:gridCol w="666697">
                  <a:extLst>
                    <a:ext uri="{9D8B030D-6E8A-4147-A177-3AD203B41FA5}">
                      <a16:colId xmlns:a16="http://schemas.microsoft.com/office/drawing/2014/main" val="3721203753"/>
                    </a:ext>
                  </a:extLst>
                </a:gridCol>
                <a:gridCol w="666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6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3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04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04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13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043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895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정합성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필드구분</a:t>
                      </a:r>
                    </a:p>
                  </a:txBody>
                  <a:tcPr marL="7644" marR="7644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여부</a:t>
                      </a:r>
                    </a:p>
                  </a:txBody>
                  <a:tcPr marL="7644" marR="7644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기본값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날짜형식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코드매핑항목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필드유형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대상필드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4" marR="7644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63" name="직사각형 54"/>
          <p:cNvSpPr>
            <a:spLocks noChangeArrowheads="1"/>
          </p:cNvSpPr>
          <p:nvPr/>
        </p:nvSpPr>
        <p:spPr bwMode="auto">
          <a:xfrm>
            <a:off x="307975" y="4197350"/>
            <a:ext cx="9215438" cy="14636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8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273894"/>
              </p:ext>
            </p:extLst>
          </p:nvPr>
        </p:nvGraphicFramePr>
        <p:xfrm>
          <a:off x="374650" y="2179638"/>
          <a:ext cx="9042398" cy="585787"/>
        </p:xfrm>
        <a:graphic>
          <a:graphicData uri="http://schemas.openxmlformats.org/drawingml/2006/table">
            <a:tbl>
              <a:tblPr/>
              <a:tblGrid>
                <a:gridCol w="248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5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47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4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4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4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4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2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5090">
                  <a:extLst>
                    <a:ext uri="{9D8B030D-6E8A-4147-A177-3AD203B41FA5}">
                      <a16:colId xmlns:a16="http://schemas.microsoft.com/office/drawing/2014/main" val="2778654299"/>
                    </a:ext>
                  </a:extLst>
                </a:gridCol>
                <a:gridCol w="5850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50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50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50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50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509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8509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006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6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6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송수신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7644" marR="7644" marT="766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송수신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</a:p>
                  </a:txBody>
                  <a:tcPr marL="7644" marR="7644" marT="766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송수신매핑번호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6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송수신매핑명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6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자료유형</a:t>
                      </a:r>
                    </a:p>
                  </a:txBody>
                  <a:tcPr marL="7644" marR="7644" marT="766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Link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호출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프로시저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송수신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FTP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FTP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FTP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FTP PW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원격지경로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1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6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4" marR="7644" marT="766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수신</a:t>
                      </a:r>
                    </a:p>
                  </a:txBody>
                  <a:tcPr marL="7644" marR="7644" marT="766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마스터</a:t>
                      </a:r>
                    </a:p>
                  </a:txBody>
                  <a:tcPr marL="7644" marR="7644" marT="766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6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6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6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6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6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6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6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6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6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6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6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6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6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12" name="TextBox 55"/>
          <p:cNvSpPr txBox="1">
            <a:spLocks noChangeArrowheads="1"/>
          </p:cNvSpPr>
          <p:nvPr/>
        </p:nvSpPr>
        <p:spPr bwMode="auto">
          <a:xfrm>
            <a:off x="430212" y="1916113"/>
            <a:ext cx="1210419" cy="2308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송수신매핑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목록</a:t>
            </a:r>
          </a:p>
        </p:txBody>
      </p:sp>
      <p:sp>
        <p:nvSpPr>
          <p:cNvPr id="8313" name="TextBox 55"/>
          <p:cNvSpPr txBox="1">
            <a:spLocks noChangeArrowheads="1"/>
          </p:cNvSpPr>
          <p:nvPr/>
        </p:nvSpPr>
        <p:spPr bwMode="auto">
          <a:xfrm>
            <a:off x="344488" y="4062413"/>
            <a:ext cx="1368152" cy="2308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송수신매핑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상세목록</a:t>
            </a:r>
          </a:p>
        </p:txBody>
      </p:sp>
      <p:sp>
        <p:nvSpPr>
          <p:cNvPr id="8314" name="TextBox 65"/>
          <p:cNvSpPr txBox="1">
            <a:spLocks noChangeArrowheads="1"/>
          </p:cNvSpPr>
          <p:nvPr/>
        </p:nvSpPr>
        <p:spPr bwMode="auto">
          <a:xfrm>
            <a:off x="330200" y="13081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8315" name="직사각형 66"/>
          <p:cNvSpPr>
            <a:spLocks noChangeArrowheads="1"/>
          </p:cNvSpPr>
          <p:nvPr/>
        </p:nvSpPr>
        <p:spPr bwMode="auto">
          <a:xfrm>
            <a:off x="1236663" y="131603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16" name="직사각형 48"/>
          <p:cNvSpPr>
            <a:spLocks noChangeArrowheads="1"/>
          </p:cNvSpPr>
          <p:nvPr/>
        </p:nvSpPr>
        <p:spPr bwMode="auto">
          <a:xfrm>
            <a:off x="2284413" y="131603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17" name="직사각형 66"/>
          <p:cNvSpPr>
            <a:spLocks noChangeArrowheads="1"/>
          </p:cNvSpPr>
          <p:nvPr/>
        </p:nvSpPr>
        <p:spPr bwMode="auto">
          <a:xfrm>
            <a:off x="2481263" y="13176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18" name="TextBox 65"/>
          <p:cNvSpPr txBox="1">
            <a:spLocks noChangeArrowheads="1"/>
          </p:cNvSpPr>
          <p:nvPr/>
        </p:nvSpPr>
        <p:spPr bwMode="auto">
          <a:xfrm>
            <a:off x="5638453" y="1316037"/>
            <a:ext cx="129907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송수신 항목</a:t>
            </a:r>
          </a:p>
        </p:txBody>
      </p:sp>
      <p:sp>
        <p:nvSpPr>
          <p:cNvPr id="8319" name="직사각형 66"/>
          <p:cNvSpPr>
            <a:spLocks noChangeArrowheads="1"/>
          </p:cNvSpPr>
          <p:nvPr/>
        </p:nvSpPr>
        <p:spPr bwMode="auto">
          <a:xfrm>
            <a:off x="6970861" y="1316037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</a:p>
        </p:txBody>
      </p:sp>
      <p:sp>
        <p:nvSpPr>
          <p:cNvPr id="8320" name="직사각형 33"/>
          <p:cNvSpPr>
            <a:spLocks noChangeArrowheads="1"/>
          </p:cNvSpPr>
          <p:nvPr/>
        </p:nvSpPr>
        <p:spPr bwMode="auto">
          <a:xfrm>
            <a:off x="7834461" y="1317625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8" name="TextBox 65"/>
          <p:cNvSpPr txBox="1">
            <a:spLocks noChangeArrowheads="1"/>
          </p:cNvSpPr>
          <p:nvPr/>
        </p:nvSpPr>
        <p:spPr bwMode="auto">
          <a:xfrm>
            <a:off x="3553497" y="13239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송수신구분</a:t>
            </a:r>
          </a:p>
        </p:txBody>
      </p:sp>
      <p:sp>
        <p:nvSpPr>
          <p:cNvPr id="29" name="직사각형 66"/>
          <p:cNvSpPr>
            <a:spLocks noChangeArrowheads="1"/>
          </p:cNvSpPr>
          <p:nvPr/>
        </p:nvSpPr>
        <p:spPr bwMode="auto">
          <a:xfrm>
            <a:off x="4456784" y="13239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송신</a:t>
            </a:r>
          </a:p>
        </p:txBody>
      </p:sp>
      <p:sp>
        <p:nvSpPr>
          <p:cNvPr id="31" name="직사각형 33"/>
          <p:cNvSpPr>
            <a:spLocks noChangeArrowheads="1"/>
          </p:cNvSpPr>
          <p:nvPr/>
        </p:nvSpPr>
        <p:spPr bwMode="auto">
          <a:xfrm>
            <a:off x="5314034" y="130733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030121"/>
              </p:ext>
            </p:extLst>
          </p:nvPr>
        </p:nvGraphicFramePr>
        <p:xfrm>
          <a:off x="4263670" y="5011737"/>
          <a:ext cx="1193386" cy="571500"/>
        </p:xfrm>
        <a:graphic>
          <a:graphicData uri="http://schemas.openxmlformats.org/drawingml/2006/table">
            <a:tbl>
              <a:tblPr/>
              <a:tblGrid>
                <a:gridCol w="596693">
                  <a:extLst>
                    <a:ext uri="{9D8B030D-6E8A-4147-A177-3AD203B41FA5}">
                      <a16:colId xmlns:a16="http://schemas.microsoft.com/office/drawing/2014/main" val="1624667884"/>
                    </a:ext>
                  </a:extLst>
                </a:gridCol>
                <a:gridCol w="596693">
                  <a:extLst>
                    <a:ext uri="{9D8B030D-6E8A-4147-A177-3AD203B41FA5}">
                      <a16:colId xmlns:a16="http://schemas.microsoft.com/office/drawing/2014/main" val="4030057344"/>
                    </a:ext>
                  </a:extLst>
                </a:gridCol>
              </a:tblGrid>
              <a:tr h="2895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자료시작값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자료길이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393370"/>
                  </a:ext>
                </a:extLst>
              </a:tr>
              <a:tr h="2819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994629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512868"/>
              </p:ext>
            </p:extLst>
          </p:nvPr>
        </p:nvGraphicFramePr>
        <p:xfrm>
          <a:off x="5537278" y="5033963"/>
          <a:ext cx="2440058" cy="571500"/>
        </p:xfrm>
        <a:graphic>
          <a:graphicData uri="http://schemas.openxmlformats.org/drawingml/2006/table">
            <a:tbl>
              <a:tblPr/>
              <a:tblGrid>
                <a:gridCol w="470202">
                  <a:extLst>
                    <a:ext uri="{9D8B030D-6E8A-4147-A177-3AD203B41FA5}">
                      <a16:colId xmlns:a16="http://schemas.microsoft.com/office/drawing/2014/main" val="115576980"/>
                    </a:ext>
                  </a:extLst>
                </a:gridCol>
                <a:gridCol w="470202">
                  <a:extLst>
                    <a:ext uri="{9D8B030D-6E8A-4147-A177-3AD203B41FA5}">
                      <a16:colId xmlns:a16="http://schemas.microsoft.com/office/drawing/2014/main" val="211047218"/>
                    </a:ext>
                  </a:extLst>
                </a:gridCol>
                <a:gridCol w="470202">
                  <a:extLst>
                    <a:ext uri="{9D8B030D-6E8A-4147-A177-3AD203B41FA5}">
                      <a16:colId xmlns:a16="http://schemas.microsoft.com/office/drawing/2014/main" val="349477938"/>
                    </a:ext>
                  </a:extLst>
                </a:gridCol>
                <a:gridCol w="470202">
                  <a:extLst>
                    <a:ext uri="{9D8B030D-6E8A-4147-A177-3AD203B41FA5}">
                      <a16:colId xmlns:a16="http://schemas.microsoft.com/office/drawing/2014/main" val="718451115"/>
                    </a:ext>
                  </a:extLst>
                </a:gridCol>
                <a:gridCol w="559250">
                  <a:extLst>
                    <a:ext uri="{9D8B030D-6E8A-4147-A177-3AD203B41FA5}">
                      <a16:colId xmlns:a16="http://schemas.microsoft.com/office/drawing/2014/main" val="2868246240"/>
                    </a:ext>
                  </a:extLst>
                </a:gridCol>
              </a:tblGrid>
              <a:tr h="2895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태그속성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010097"/>
                  </a:ext>
                </a:extLst>
              </a:tr>
              <a:tr h="2819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40277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20142"/>
              </p:ext>
            </p:extLst>
          </p:nvPr>
        </p:nvGraphicFramePr>
        <p:xfrm>
          <a:off x="3296817" y="5011737"/>
          <a:ext cx="854711" cy="571500"/>
        </p:xfrm>
        <a:graphic>
          <a:graphicData uri="http://schemas.openxmlformats.org/drawingml/2006/table">
            <a:tbl>
              <a:tblPr/>
              <a:tblGrid>
                <a:gridCol w="854711">
                  <a:extLst>
                    <a:ext uri="{9D8B030D-6E8A-4147-A177-3AD203B41FA5}">
                      <a16:colId xmlns:a16="http://schemas.microsoft.com/office/drawing/2014/main" val="263538211"/>
                    </a:ext>
                  </a:extLst>
                </a:gridCol>
              </a:tblGrid>
              <a:tr h="2895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Excel </a:t>
                      </a: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251128"/>
                  </a:ext>
                </a:extLst>
              </a:tr>
              <a:tr h="2819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3828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215396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송수신매핑등록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수신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송신 매핑 팝업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43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10244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graphicFrame>
        <p:nvGraphicFramePr>
          <p:cNvPr id="47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033199"/>
              </p:ext>
            </p:extLst>
          </p:nvPr>
        </p:nvGraphicFramePr>
        <p:xfrm>
          <a:off x="377825" y="3322638"/>
          <a:ext cx="8967665" cy="854074"/>
        </p:xfrm>
        <a:graphic>
          <a:graphicData uri="http://schemas.openxmlformats.org/drawingml/2006/table">
            <a:tbl>
              <a:tblPr/>
              <a:tblGrid>
                <a:gridCol w="33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1112">
                  <a:extLst>
                    <a:ext uri="{9D8B030D-6E8A-4147-A177-3AD203B41FA5}">
                      <a16:colId xmlns:a16="http://schemas.microsoft.com/office/drawing/2014/main" val="2331644682"/>
                    </a:ext>
                  </a:extLst>
                </a:gridCol>
                <a:gridCol w="618706">
                  <a:extLst>
                    <a:ext uri="{9D8B030D-6E8A-4147-A177-3AD203B41FA5}">
                      <a16:colId xmlns:a16="http://schemas.microsoft.com/office/drawing/2014/main" val="2602532497"/>
                    </a:ext>
                  </a:extLst>
                </a:gridCol>
                <a:gridCol w="636814">
                  <a:extLst>
                    <a:ext uri="{9D8B030D-6E8A-4147-A177-3AD203B41FA5}">
                      <a16:colId xmlns:a16="http://schemas.microsoft.com/office/drawing/2014/main" val="4107838768"/>
                    </a:ext>
                  </a:extLst>
                </a:gridCol>
                <a:gridCol w="636814">
                  <a:extLst>
                    <a:ext uri="{9D8B030D-6E8A-4147-A177-3AD203B41FA5}">
                      <a16:colId xmlns:a16="http://schemas.microsoft.com/office/drawing/2014/main" val="2726007237"/>
                    </a:ext>
                  </a:extLst>
                </a:gridCol>
                <a:gridCol w="636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8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77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8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85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5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324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8980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대상필드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정합성</a:t>
                      </a:r>
                    </a:p>
                  </a:txBody>
                  <a:tcPr marL="7644" marR="7644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필드구분</a:t>
                      </a:r>
                    </a:p>
                  </a:txBody>
                  <a:tcPr marL="7644" marR="7644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*KEY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여부</a:t>
                      </a:r>
                    </a:p>
                  </a:txBody>
                  <a:tcPr marL="7644" marR="7644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*Null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기본값</a:t>
                      </a:r>
                    </a:p>
                  </a:txBody>
                  <a:tcPr marL="7644" marR="7644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필드유형</a:t>
                      </a:r>
                    </a:p>
                  </a:txBody>
                  <a:tcPr marL="7644" marR="7644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날짜형식</a:t>
                      </a:r>
                    </a:p>
                  </a:txBody>
                  <a:tcPr marL="7644" marR="7644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코드변환</a:t>
                      </a:r>
                    </a:p>
                  </a:txBody>
                  <a:tcPr marL="7644" marR="7644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원시필드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4" marR="7644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13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Item_code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Item_cd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13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324" name="직사각형 54"/>
          <p:cNvSpPr>
            <a:spLocks noChangeArrowheads="1"/>
          </p:cNvSpPr>
          <p:nvPr/>
        </p:nvSpPr>
        <p:spPr bwMode="auto">
          <a:xfrm>
            <a:off x="307975" y="3214688"/>
            <a:ext cx="9215438" cy="30940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26" name="직사각형 51"/>
          <p:cNvSpPr>
            <a:spLocks noChangeArrowheads="1"/>
          </p:cNvSpPr>
          <p:nvPr/>
        </p:nvSpPr>
        <p:spPr bwMode="auto">
          <a:xfrm>
            <a:off x="9056688" y="2868613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0327" name="직사각형 51"/>
          <p:cNvSpPr>
            <a:spLocks noChangeArrowheads="1"/>
          </p:cNvSpPr>
          <p:nvPr/>
        </p:nvSpPr>
        <p:spPr bwMode="auto">
          <a:xfrm>
            <a:off x="8482013" y="2868613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10328" name="직사각형 51"/>
          <p:cNvSpPr>
            <a:spLocks noChangeArrowheads="1"/>
          </p:cNvSpPr>
          <p:nvPr/>
        </p:nvSpPr>
        <p:spPr bwMode="auto">
          <a:xfrm>
            <a:off x="7905750" y="2868613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sp>
        <p:nvSpPr>
          <p:cNvPr id="10329" name="직사각형 51"/>
          <p:cNvSpPr>
            <a:spLocks noChangeArrowheads="1"/>
          </p:cNvSpPr>
          <p:nvPr/>
        </p:nvSpPr>
        <p:spPr bwMode="auto">
          <a:xfrm>
            <a:off x="7256463" y="2868613"/>
            <a:ext cx="563562" cy="2159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불러오기</a:t>
            </a:r>
          </a:p>
        </p:txBody>
      </p:sp>
      <p:sp>
        <p:nvSpPr>
          <p:cNvPr id="10333" name="직사각형 46"/>
          <p:cNvSpPr>
            <a:spLocks noChangeArrowheads="1"/>
          </p:cNvSpPr>
          <p:nvPr/>
        </p:nvSpPr>
        <p:spPr bwMode="auto">
          <a:xfrm>
            <a:off x="430485" y="5044540"/>
            <a:ext cx="1441450" cy="11525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자료유형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DBtoDB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Font typeface="Optima" panose="00000400000000000000" pitchFamily="2" charset="2"/>
              <a:buChar char=" 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DBview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Font typeface="Optima" panose="00000400000000000000" pitchFamily="2" charset="2"/>
              <a:buChar char=" 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SPcall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Font typeface="Optima" panose="00000400000000000000" pitchFamily="2" charset="2"/>
              <a:buChar char=" 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Excel</a:t>
            </a:r>
          </a:p>
          <a:p>
            <a:pPr eaLnBrk="1" hangingPunct="1">
              <a:buFont typeface="Optima" panose="00000400000000000000" pitchFamily="2" charset="2"/>
              <a:buChar char=" 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Text</a:t>
            </a:r>
          </a:p>
          <a:p>
            <a:pPr eaLnBrk="1" hangingPunct="1">
              <a:buFont typeface="Optima" panose="00000400000000000000" pitchFamily="2" charset="2"/>
              <a:buChar char=" 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XML</a:t>
            </a:r>
          </a:p>
          <a:p>
            <a:pPr eaLnBrk="1" hangingPunct="1">
              <a:buFont typeface="Optima" panose="00000400000000000000" pitchFamily="2" charset="2"/>
              <a:buChar char=" 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SQLServer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34" name="직사각형 46"/>
          <p:cNvSpPr>
            <a:spLocks noChangeArrowheads="1"/>
          </p:cNvSpPr>
          <p:nvPr/>
        </p:nvSpPr>
        <p:spPr bwMode="auto">
          <a:xfrm>
            <a:off x="1952628" y="4941923"/>
            <a:ext cx="1728788" cy="1295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SQLSERVER</a:t>
            </a:r>
          </a:p>
          <a:p>
            <a:pPr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Server Name : FTP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Font typeface="Optima" panose="00000400000000000000" pitchFamily="2" charset="2"/>
              <a:buChar char=" 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Server Port   : FTP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Font typeface="Optima" panose="00000400000000000000" pitchFamily="2" charset="2"/>
              <a:buChar char=" 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DB Name     :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DBLink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Font typeface="Optima" panose="00000400000000000000" pitchFamily="2" charset="2"/>
              <a:buChar char=" 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User Id        : FTP ID</a:t>
            </a:r>
          </a:p>
          <a:p>
            <a:pPr eaLnBrk="1" hangingPunct="1">
              <a:buFont typeface="Optima" panose="00000400000000000000" pitchFamily="2" charset="2"/>
              <a:buChar char=" 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Password     : FTP PW </a:t>
            </a:r>
          </a:p>
          <a:p>
            <a:pPr eaLnBrk="1" hangingPunct="1">
              <a:buFont typeface="Optima" panose="00000400000000000000" pitchFamily="2" charset="2"/>
              <a:buChar char=" 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조건절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원격경로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35" name="TextBox 41"/>
          <p:cNvSpPr txBox="1">
            <a:spLocks noChangeArrowheads="1"/>
          </p:cNvSpPr>
          <p:nvPr/>
        </p:nvSpPr>
        <p:spPr bwMode="auto">
          <a:xfrm>
            <a:off x="344488" y="1541463"/>
            <a:ext cx="720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10336" name="직사각형 42"/>
          <p:cNvSpPr>
            <a:spLocks noChangeArrowheads="1"/>
          </p:cNvSpPr>
          <p:nvPr/>
        </p:nvSpPr>
        <p:spPr bwMode="auto">
          <a:xfrm>
            <a:off x="1069975" y="1557338"/>
            <a:ext cx="796925" cy="2000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37" name="직사각형 43"/>
          <p:cNvSpPr>
            <a:spLocks noChangeArrowheads="1"/>
          </p:cNvSpPr>
          <p:nvPr/>
        </p:nvSpPr>
        <p:spPr bwMode="auto">
          <a:xfrm>
            <a:off x="1922463" y="155733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38" name="직사각형 42"/>
          <p:cNvSpPr>
            <a:spLocks noChangeArrowheads="1"/>
          </p:cNvSpPr>
          <p:nvPr/>
        </p:nvSpPr>
        <p:spPr bwMode="auto">
          <a:xfrm>
            <a:off x="2144713" y="1557338"/>
            <a:ext cx="1512887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39" name="직사각형 22"/>
          <p:cNvSpPr>
            <a:spLocks noChangeArrowheads="1"/>
          </p:cNvSpPr>
          <p:nvPr/>
        </p:nvSpPr>
        <p:spPr bwMode="auto">
          <a:xfrm>
            <a:off x="309563" y="1412875"/>
            <a:ext cx="9215437" cy="13684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40" name="TextBox 41"/>
          <p:cNvSpPr txBox="1">
            <a:spLocks noChangeArrowheads="1"/>
          </p:cNvSpPr>
          <p:nvPr/>
        </p:nvSpPr>
        <p:spPr bwMode="auto">
          <a:xfrm>
            <a:off x="3733800" y="1525266"/>
            <a:ext cx="93138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rIns="18000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송수신항목</a:t>
            </a:r>
          </a:p>
        </p:txBody>
      </p:sp>
      <p:sp>
        <p:nvSpPr>
          <p:cNvPr id="10341" name="직사각형 42"/>
          <p:cNvSpPr>
            <a:spLocks noChangeArrowheads="1"/>
          </p:cNvSpPr>
          <p:nvPr/>
        </p:nvSpPr>
        <p:spPr bwMode="auto">
          <a:xfrm>
            <a:off x="4665184" y="1541463"/>
            <a:ext cx="1944000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10342" name="직사각형 43"/>
          <p:cNvSpPr>
            <a:spLocks noChangeArrowheads="1"/>
          </p:cNvSpPr>
          <p:nvPr/>
        </p:nvSpPr>
        <p:spPr bwMode="auto">
          <a:xfrm>
            <a:off x="6466309" y="1540905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0343" name="TextBox 41"/>
          <p:cNvSpPr txBox="1">
            <a:spLocks noChangeArrowheads="1"/>
          </p:cNvSpPr>
          <p:nvPr/>
        </p:nvSpPr>
        <p:spPr bwMode="auto">
          <a:xfrm>
            <a:off x="344488" y="1760816"/>
            <a:ext cx="936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송수신매핑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번호</a:t>
            </a:r>
          </a:p>
        </p:txBody>
      </p:sp>
      <p:sp>
        <p:nvSpPr>
          <p:cNvPr id="10344" name="직사각형 42"/>
          <p:cNvSpPr>
            <a:spLocks noChangeArrowheads="1"/>
          </p:cNvSpPr>
          <p:nvPr/>
        </p:nvSpPr>
        <p:spPr bwMode="auto">
          <a:xfrm>
            <a:off x="1065213" y="1846263"/>
            <a:ext cx="796925" cy="2000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1010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45" name="TextBox 41"/>
          <p:cNvSpPr txBox="1">
            <a:spLocks noChangeArrowheads="1"/>
          </p:cNvSpPr>
          <p:nvPr/>
        </p:nvSpPr>
        <p:spPr bwMode="auto">
          <a:xfrm>
            <a:off x="344488" y="2047360"/>
            <a:ext cx="936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송수신매핑설명명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46" name="직사각형 42"/>
          <p:cNvSpPr>
            <a:spLocks noChangeArrowheads="1"/>
          </p:cNvSpPr>
          <p:nvPr/>
        </p:nvSpPr>
        <p:spPr bwMode="auto">
          <a:xfrm>
            <a:off x="1065213" y="2133600"/>
            <a:ext cx="2592387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상품마스터수신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DBtoDB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47" name="TextBox 41"/>
          <p:cNvSpPr txBox="1">
            <a:spLocks noChangeArrowheads="1"/>
          </p:cNvSpPr>
          <p:nvPr/>
        </p:nvSpPr>
        <p:spPr bwMode="auto">
          <a:xfrm>
            <a:off x="1928813" y="1828800"/>
            <a:ext cx="9366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자료유형</a:t>
            </a:r>
          </a:p>
        </p:txBody>
      </p:sp>
      <p:sp>
        <p:nvSpPr>
          <p:cNvPr id="10348" name="직사각형 42"/>
          <p:cNvSpPr>
            <a:spLocks noChangeArrowheads="1"/>
          </p:cNvSpPr>
          <p:nvPr/>
        </p:nvSpPr>
        <p:spPr bwMode="auto">
          <a:xfrm>
            <a:off x="2432050" y="1844675"/>
            <a:ext cx="1225550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49" name="TextBox 41"/>
          <p:cNvSpPr txBox="1">
            <a:spLocks noChangeArrowheads="1"/>
          </p:cNvSpPr>
          <p:nvPr/>
        </p:nvSpPr>
        <p:spPr bwMode="auto">
          <a:xfrm>
            <a:off x="3733800" y="1828800"/>
            <a:ext cx="6429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원격테이블</a:t>
            </a:r>
          </a:p>
        </p:txBody>
      </p:sp>
      <p:sp>
        <p:nvSpPr>
          <p:cNvPr id="10350" name="직사각형 42"/>
          <p:cNvSpPr>
            <a:spLocks noChangeArrowheads="1"/>
          </p:cNvSpPr>
          <p:nvPr/>
        </p:nvSpPr>
        <p:spPr bwMode="auto">
          <a:xfrm>
            <a:off x="4655659" y="1844675"/>
            <a:ext cx="1944000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51" name="TextBox 41"/>
          <p:cNvSpPr txBox="1">
            <a:spLocks noChangeArrowheads="1"/>
          </p:cNvSpPr>
          <p:nvPr/>
        </p:nvSpPr>
        <p:spPr bwMode="auto">
          <a:xfrm>
            <a:off x="3733800" y="2404741"/>
            <a:ext cx="64293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송수신경로</a:t>
            </a:r>
          </a:p>
        </p:txBody>
      </p:sp>
      <p:sp>
        <p:nvSpPr>
          <p:cNvPr id="10352" name="직사각형 42"/>
          <p:cNvSpPr>
            <a:spLocks noChangeArrowheads="1"/>
          </p:cNvSpPr>
          <p:nvPr/>
        </p:nvSpPr>
        <p:spPr bwMode="auto">
          <a:xfrm>
            <a:off x="4655659" y="2420938"/>
            <a:ext cx="1944000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53" name="TextBox 41"/>
          <p:cNvSpPr txBox="1">
            <a:spLocks noChangeArrowheads="1"/>
          </p:cNvSpPr>
          <p:nvPr/>
        </p:nvSpPr>
        <p:spPr bwMode="auto">
          <a:xfrm>
            <a:off x="6686550" y="2405063"/>
            <a:ext cx="6429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원격경로</a:t>
            </a:r>
          </a:p>
        </p:txBody>
      </p:sp>
      <p:sp>
        <p:nvSpPr>
          <p:cNvPr id="10354" name="직사각형 42"/>
          <p:cNvSpPr>
            <a:spLocks noChangeArrowheads="1"/>
          </p:cNvSpPr>
          <p:nvPr/>
        </p:nvSpPr>
        <p:spPr bwMode="auto">
          <a:xfrm>
            <a:off x="7329488" y="2420938"/>
            <a:ext cx="2087562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55" name="직사각형 43"/>
          <p:cNvSpPr>
            <a:spLocks noChangeArrowheads="1"/>
          </p:cNvSpPr>
          <p:nvPr/>
        </p:nvSpPr>
        <p:spPr bwMode="auto">
          <a:xfrm>
            <a:off x="3513138" y="184626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0356" name="TextBox 41"/>
          <p:cNvSpPr txBox="1">
            <a:spLocks noChangeArrowheads="1"/>
          </p:cNvSpPr>
          <p:nvPr/>
        </p:nvSpPr>
        <p:spPr bwMode="auto">
          <a:xfrm>
            <a:off x="6681788" y="1844675"/>
            <a:ext cx="6429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FTP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</a:p>
        </p:txBody>
      </p:sp>
      <p:sp>
        <p:nvSpPr>
          <p:cNvPr id="10357" name="직사각형 42"/>
          <p:cNvSpPr>
            <a:spLocks noChangeArrowheads="1"/>
          </p:cNvSpPr>
          <p:nvPr/>
        </p:nvSpPr>
        <p:spPr bwMode="auto">
          <a:xfrm>
            <a:off x="7324725" y="1860550"/>
            <a:ext cx="1157288" cy="2000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58" name="TextBox 41"/>
          <p:cNvSpPr txBox="1">
            <a:spLocks noChangeArrowheads="1"/>
          </p:cNvSpPr>
          <p:nvPr/>
        </p:nvSpPr>
        <p:spPr bwMode="auto">
          <a:xfrm>
            <a:off x="8486775" y="1828800"/>
            <a:ext cx="6429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FTP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</a:t>
            </a:r>
          </a:p>
        </p:txBody>
      </p:sp>
      <p:sp>
        <p:nvSpPr>
          <p:cNvPr id="10359" name="직사각형 42"/>
          <p:cNvSpPr>
            <a:spLocks noChangeArrowheads="1"/>
          </p:cNvSpPr>
          <p:nvPr/>
        </p:nvSpPr>
        <p:spPr bwMode="auto">
          <a:xfrm>
            <a:off x="8985250" y="1844675"/>
            <a:ext cx="431800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60" name="TextBox 41"/>
          <p:cNvSpPr txBox="1">
            <a:spLocks noChangeArrowheads="1"/>
          </p:cNvSpPr>
          <p:nvPr/>
        </p:nvSpPr>
        <p:spPr bwMode="auto">
          <a:xfrm>
            <a:off x="6681788" y="2119313"/>
            <a:ext cx="64293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FTP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61" name="직사각형 42"/>
          <p:cNvSpPr>
            <a:spLocks noChangeArrowheads="1"/>
          </p:cNvSpPr>
          <p:nvPr/>
        </p:nvSpPr>
        <p:spPr bwMode="auto">
          <a:xfrm>
            <a:off x="7324725" y="2135188"/>
            <a:ext cx="868363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62" name="TextBox 41"/>
          <p:cNvSpPr txBox="1">
            <a:spLocks noChangeArrowheads="1"/>
          </p:cNvSpPr>
          <p:nvPr/>
        </p:nvSpPr>
        <p:spPr bwMode="auto">
          <a:xfrm>
            <a:off x="8270875" y="2103438"/>
            <a:ext cx="6429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FTP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PW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63" name="직사각형 42"/>
          <p:cNvSpPr>
            <a:spLocks noChangeArrowheads="1"/>
          </p:cNvSpPr>
          <p:nvPr/>
        </p:nvSpPr>
        <p:spPr bwMode="auto">
          <a:xfrm>
            <a:off x="8769350" y="2119313"/>
            <a:ext cx="647700" cy="2301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64" name="TextBox 41"/>
          <p:cNvSpPr txBox="1">
            <a:spLocks noChangeArrowheads="1"/>
          </p:cNvSpPr>
          <p:nvPr/>
        </p:nvSpPr>
        <p:spPr bwMode="auto">
          <a:xfrm>
            <a:off x="344488" y="2405063"/>
            <a:ext cx="936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비고</a:t>
            </a:r>
          </a:p>
        </p:txBody>
      </p:sp>
      <p:sp>
        <p:nvSpPr>
          <p:cNvPr id="10365" name="직사각형 42"/>
          <p:cNvSpPr>
            <a:spLocks noChangeArrowheads="1"/>
          </p:cNvSpPr>
          <p:nvPr/>
        </p:nvSpPr>
        <p:spPr bwMode="auto">
          <a:xfrm>
            <a:off x="1065213" y="2420938"/>
            <a:ext cx="2592387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66" name="TextBox 41"/>
          <p:cNvSpPr txBox="1">
            <a:spLocks noChangeArrowheads="1"/>
          </p:cNvSpPr>
          <p:nvPr/>
        </p:nvSpPr>
        <p:spPr bwMode="auto">
          <a:xfrm>
            <a:off x="3733800" y="2116138"/>
            <a:ext cx="7874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호출프로시져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67" name="직사각형 42"/>
          <p:cNvSpPr>
            <a:spLocks noChangeArrowheads="1"/>
          </p:cNvSpPr>
          <p:nvPr/>
        </p:nvSpPr>
        <p:spPr bwMode="auto">
          <a:xfrm>
            <a:off x="4655659" y="2133600"/>
            <a:ext cx="1944000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68" name="TextBox 41"/>
          <p:cNvSpPr txBox="1">
            <a:spLocks noChangeArrowheads="1"/>
          </p:cNvSpPr>
          <p:nvPr/>
        </p:nvSpPr>
        <p:spPr bwMode="auto">
          <a:xfrm>
            <a:off x="6681788" y="1557338"/>
            <a:ext cx="7921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DBLink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sp>
        <p:nvSpPr>
          <p:cNvPr id="10369" name="직사각형 42"/>
          <p:cNvSpPr>
            <a:spLocks noChangeArrowheads="1"/>
          </p:cNvSpPr>
          <p:nvPr/>
        </p:nvSpPr>
        <p:spPr bwMode="auto">
          <a:xfrm>
            <a:off x="7329488" y="1557338"/>
            <a:ext cx="647700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70" name="TextBox 41"/>
          <p:cNvSpPr txBox="1">
            <a:spLocks noChangeArrowheads="1"/>
          </p:cNvSpPr>
          <p:nvPr/>
        </p:nvSpPr>
        <p:spPr bwMode="auto">
          <a:xfrm>
            <a:off x="8120063" y="1557338"/>
            <a:ext cx="7921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Passive Mode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71" name="직사각형 42"/>
          <p:cNvSpPr>
            <a:spLocks noChangeArrowheads="1"/>
          </p:cNvSpPr>
          <p:nvPr/>
        </p:nvSpPr>
        <p:spPr bwMode="auto">
          <a:xfrm>
            <a:off x="8985250" y="1557338"/>
            <a:ext cx="431800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454766"/>
              </p:ext>
            </p:extLst>
          </p:nvPr>
        </p:nvGraphicFramePr>
        <p:xfrm>
          <a:off x="5325275" y="5044469"/>
          <a:ext cx="1193386" cy="571500"/>
        </p:xfrm>
        <a:graphic>
          <a:graphicData uri="http://schemas.openxmlformats.org/drawingml/2006/table">
            <a:tbl>
              <a:tblPr/>
              <a:tblGrid>
                <a:gridCol w="596693">
                  <a:extLst>
                    <a:ext uri="{9D8B030D-6E8A-4147-A177-3AD203B41FA5}">
                      <a16:colId xmlns:a16="http://schemas.microsoft.com/office/drawing/2014/main" val="1624667884"/>
                    </a:ext>
                  </a:extLst>
                </a:gridCol>
                <a:gridCol w="596693">
                  <a:extLst>
                    <a:ext uri="{9D8B030D-6E8A-4147-A177-3AD203B41FA5}">
                      <a16:colId xmlns:a16="http://schemas.microsoft.com/office/drawing/2014/main" val="4030057344"/>
                    </a:ext>
                  </a:extLst>
                </a:gridCol>
              </a:tblGrid>
              <a:tr h="2895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자료시작값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자료길이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393370"/>
                  </a:ext>
                </a:extLst>
              </a:tr>
              <a:tr h="2819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994629"/>
                  </a:ext>
                </a:extLst>
              </a:tr>
            </a:tbl>
          </a:graphicData>
        </a:graphic>
      </p:graphicFrame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725949"/>
              </p:ext>
            </p:extLst>
          </p:nvPr>
        </p:nvGraphicFramePr>
        <p:xfrm>
          <a:off x="6598883" y="5066695"/>
          <a:ext cx="2440058" cy="571500"/>
        </p:xfrm>
        <a:graphic>
          <a:graphicData uri="http://schemas.openxmlformats.org/drawingml/2006/table">
            <a:tbl>
              <a:tblPr/>
              <a:tblGrid>
                <a:gridCol w="470202">
                  <a:extLst>
                    <a:ext uri="{9D8B030D-6E8A-4147-A177-3AD203B41FA5}">
                      <a16:colId xmlns:a16="http://schemas.microsoft.com/office/drawing/2014/main" val="115576980"/>
                    </a:ext>
                  </a:extLst>
                </a:gridCol>
                <a:gridCol w="470202">
                  <a:extLst>
                    <a:ext uri="{9D8B030D-6E8A-4147-A177-3AD203B41FA5}">
                      <a16:colId xmlns:a16="http://schemas.microsoft.com/office/drawing/2014/main" val="211047218"/>
                    </a:ext>
                  </a:extLst>
                </a:gridCol>
                <a:gridCol w="470202">
                  <a:extLst>
                    <a:ext uri="{9D8B030D-6E8A-4147-A177-3AD203B41FA5}">
                      <a16:colId xmlns:a16="http://schemas.microsoft.com/office/drawing/2014/main" val="349477938"/>
                    </a:ext>
                  </a:extLst>
                </a:gridCol>
                <a:gridCol w="470202">
                  <a:extLst>
                    <a:ext uri="{9D8B030D-6E8A-4147-A177-3AD203B41FA5}">
                      <a16:colId xmlns:a16="http://schemas.microsoft.com/office/drawing/2014/main" val="718451115"/>
                    </a:ext>
                  </a:extLst>
                </a:gridCol>
                <a:gridCol w="559250">
                  <a:extLst>
                    <a:ext uri="{9D8B030D-6E8A-4147-A177-3AD203B41FA5}">
                      <a16:colId xmlns:a16="http://schemas.microsoft.com/office/drawing/2014/main" val="2868246240"/>
                    </a:ext>
                  </a:extLst>
                </a:gridCol>
              </a:tblGrid>
              <a:tr h="2895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태그속성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010097"/>
                  </a:ext>
                </a:extLst>
              </a:tr>
              <a:tr h="2819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140277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857480"/>
              </p:ext>
            </p:extLst>
          </p:nvPr>
        </p:nvGraphicFramePr>
        <p:xfrm>
          <a:off x="4358422" y="5044469"/>
          <a:ext cx="854711" cy="571500"/>
        </p:xfrm>
        <a:graphic>
          <a:graphicData uri="http://schemas.openxmlformats.org/drawingml/2006/table">
            <a:tbl>
              <a:tblPr/>
              <a:tblGrid>
                <a:gridCol w="854711">
                  <a:extLst>
                    <a:ext uri="{9D8B030D-6E8A-4147-A177-3AD203B41FA5}">
                      <a16:colId xmlns:a16="http://schemas.microsoft.com/office/drawing/2014/main" val="263538211"/>
                    </a:ext>
                  </a:extLst>
                </a:gridCol>
              </a:tblGrid>
              <a:tr h="2895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Excel </a:t>
                      </a: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251128"/>
                  </a:ext>
                </a:extLst>
              </a:tr>
              <a:tr h="2819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3828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수정플래그정보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35" name="직사각형 54"/>
          <p:cNvSpPr>
            <a:spLocks noChangeArrowheads="1"/>
          </p:cNvSpPr>
          <p:nvPr/>
        </p:nvSpPr>
        <p:spPr bwMode="auto">
          <a:xfrm>
            <a:off x="309563" y="2047875"/>
            <a:ext cx="9215437" cy="14636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36" name="직사각형 51"/>
          <p:cNvSpPr>
            <a:spLocks noChangeArrowheads="1"/>
          </p:cNvSpPr>
          <p:nvPr/>
        </p:nvSpPr>
        <p:spPr bwMode="auto">
          <a:xfrm>
            <a:off x="6853238" y="177323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1843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1843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18439" name="직사각형 51"/>
          <p:cNvSpPr>
            <a:spLocks noChangeArrowheads="1"/>
          </p:cNvSpPr>
          <p:nvPr/>
        </p:nvSpPr>
        <p:spPr bwMode="auto">
          <a:xfrm>
            <a:off x="9026525" y="17732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18443" name="직사각형 51"/>
          <p:cNvSpPr>
            <a:spLocks noChangeArrowheads="1"/>
          </p:cNvSpPr>
          <p:nvPr/>
        </p:nvSpPr>
        <p:spPr bwMode="auto">
          <a:xfrm>
            <a:off x="8483600" y="17732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8444" name="직사각형 51"/>
          <p:cNvSpPr>
            <a:spLocks noChangeArrowheads="1"/>
          </p:cNvSpPr>
          <p:nvPr/>
        </p:nvSpPr>
        <p:spPr bwMode="auto">
          <a:xfrm>
            <a:off x="7397750" y="17732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sp>
        <p:nvSpPr>
          <p:cNvPr id="18445" name="직사각형 51"/>
          <p:cNvSpPr>
            <a:spLocks noChangeArrowheads="1"/>
          </p:cNvSpPr>
          <p:nvPr/>
        </p:nvSpPr>
        <p:spPr bwMode="auto">
          <a:xfrm>
            <a:off x="7940675" y="1773238"/>
            <a:ext cx="490538" cy="196850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graphicFrame>
        <p:nvGraphicFramePr>
          <p:cNvPr id="47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710210"/>
              </p:ext>
            </p:extLst>
          </p:nvPr>
        </p:nvGraphicFramePr>
        <p:xfrm>
          <a:off x="377825" y="4305300"/>
          <a:ext cx="5784852" cy="1135063"/>
        </p:xfrm>
        <a:graphic>
          <a:graphicData uri="http://schemas.openxmlformats.org/drawingml/2006/table">
            <a:tbl>
              <a:tblPr/>
              <a:tblGrid>
                <a:gridCol w="369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7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1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2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46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951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8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3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수정플래그구분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원시필드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필드유형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수정값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수정값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수정값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84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8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4" marR="7644" marT="763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Flag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Proc_Flag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84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8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SND_user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WMS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84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8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처리일시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Proc_DT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Sysdate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491" name="직사각형 54"/>
          <p:cNvSpPr>
            <a:spLocks noChangeArrowheads="1"/>
          </p:cNvSpPr>
          <p:nvPr/>
        </p:nvSpPr>
        <p:spPr bwMode="auto">
          <a:xfrm>
            <a:off x="307975" y="4197350"/>
            <a:ext cx="9215438" cy="14636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8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707366"/>
              </p:ext>
            </p:extLst>
          </p:nvPr>
        </p:nvGraphicFramePr>
        <p:xfrm>
          <a:off x="374650" y="2179638"/>
          <a:ext cx="6234114" cy="585787"/>
        </p:xfrm>
        <a:graphic>
          <a:graphicData uri="http://schemas.openxmlformats.org/drawingml/2006/table">
            <a:tbl>
              <a:tblPr/>
              <a:tblGrid>
                <a:gridCol w="257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0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3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4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39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13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06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6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3" marR="7643" marT="766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송수신항목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송수신매핑번호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수신매핑명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자료유형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1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6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3" marR="7643" marT="766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마스터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수신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en-US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DBtoDB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Link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AAA01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519" name="TextBox 55"/>
          <p:cNvSpPr txBox="1">
            <a:spLocks noChangeArrowheads="1"/>
          </p:cNvSpPr>
          <p:nvPr/>
        </p:nvSpPr>
        <p:spPr bwMode="auto">
          <a:xfrm>
            <a:off x="344488" y="4062413"/>
            <a:ext cx="1223962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수정플래그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목록</a:t>
            </a:r>
          </a:p>
        </p:txBody>
      </p:sp>
      <p:sp>
        <p:nvSpPr>
          <p:cNvPr id="18520" name="TextBox 65"/>
          <p:cNvSpPr txBox="1">
            <a:spLocks noChangeArrowheads="1"/>
          </p:cNvSpPr>
          <p:nvPr/>
        </p:nvSpPr>
        <p:spPr bwMode="auto">
          <a:xfrm>
            <a:off x="330200" y="13081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18521" name="직사각형 66"/>
          <p:cNvSpPr>
            <a:spLocks noChangeArrowheads="1"/>
          </p:cNvSpPr>
          <p:nvPr/>
        </p:nvSpPr>
        <p:spPr bwMode="auto">
          <a:xfrm>
            <a:off x="1236663" y="131603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22" name="직사각형 48"/>
          <p:cNvSpPr>
            <a:spLocks noChangeArrowheads="1"/>
          </p:cNvSpPr>
          <p:nvPr/>
        </p:nvSpPr>
        <p:spPr bwMode="auto">
          <a:xfrm>
            <a:off x="2284413" y="131603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23" name="직사각형 66"/>
          <p:cNvSpPr>
            <a:spLocks noChangeArrowheads="1"/>
          </p:cNvSpPr>
          <p:nvPr/>
        </p:nvSpPr>
        <p:spPr bwMode="auto">
          <a:xfrm>
            <a:off x="2481263" y="13176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24" name="TextBox 65"/>
          <p:cNvSpPr txBox="1">
            <a:spLocks noChangeArrowheads="1"/>
          </p:cNvSpPr>
          <p:nvPr/>
        </p:nvSpPr>
        <p:spPr bwMode="auto">
          <a:xfrm>
            <a:off x="4167187" y="1295400"/>
            <a:ext cx="119380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송수신항목</a:t>
            </a:r>
          </a:p>
        </p:txBody>
      </p:sp>
      <p:sp>
        <p:nvSpPr>
          <p:cNvPr id="18525" name="직사각형 66"/>
          <p:cNvSpPr>
            <a:spLocks noChangeArrowheads="1"/>
          </p:cNvSpPr>
          <p:nvPr/>
        </p:nvSpPr>
        <p:spPr bwMode="auto">
          <a:xfrm>
            <a:off x="5394325" y="12954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</a:p>
        </p:txBody>
      </p:sp>
      <p:sp>
        <p:nvSpPr>
          <p:cNvPr id="18526" name="직사각형 33"/>
          <p:cNvSpPr>
            <a:spLocks noChangeArrowheads="1"/>
          </p:cNvSpPr>
          <p:nvPr/>
        </p:nvSpPr>
        <p:spPr bwMode="auto">
          <a:xfrm>
            <a:off x="6257925" y="12969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8527" name="TextBox 41"/>
          <p:cNvSpPr txBox="1">
            <a:spLocks noChangeArrowheads="1"/>
          </p:cNvSpPr>
          <p:nvPr/>
        </p:nvSpPr>
        <p:spPr bwMode="auto">
          <a:xfrm>
            <a:off x="381000" y="1903413"/>
            <a:ext cx="1042988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송수신매핑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목록</a:t>
            </a:r>
          </a:p>
        </p:txBody>
      </p:sp>
      <p:sp>
        <p:nvSpPr>
          <p:cNvPr id="18528" name="직사각형 51"/>
          <p:cNvSpPr>
            <a:spLocks noChangeArrowheads="1"/>
          </p:cNvSpPr>
          <p:nvPr/>
        </p:nvSpPr>
        <p:spPr bwMode="auto">
          <a:xfrm>
            <a:off x="9028113" y="3921125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8529" name="직사각형 51"/>
          <p:cNvSpPr>
            <a:spLocks noChangeArrowheads="1"/>
          </p:cNvSpPr>
          <p:nvPr/>
        </p:nvSpPr>
        <p:spPr bwMode="auto">
          <a:xfrm>
            <a:off x="8485188" y="3921125"/>
            <a:ext cx="490537" cy="196850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직사각형 66"/>
          <p:cNvSpPr>
            <a:spLocks noChangeArrowheads="1"/>
          </p:cNvSpPr>
          <p:nvPr/>
        </p:nvSpPr>
        <p:spPr bwMode="auto">
          <a:xfrm>
            <a:off x="4600937" y="163036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83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수신작업</a:t>
            </a:r>
          </a:p>
        </p:txBody>
      </p:sp>
      <p:sp>
        <p:nvSpPr>
          <p:cNvPr id="20484" name="직사각형 54"/>
          <p:cNvSpPr>
            <a:spLocks noChangeArrowheads="1"/>
          </p:cNvSpPr>
          <p:nvPr/>
        </p:nvSpPr>
        <p:spPr bwMode="auto">
          <a:xfrm>
            <a:off x="309563" y="2252663"/>
            <a:ext cx="9215437" cy="14636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85" name="직사각형 51"/>
          <p:cNvSpPr>
            <a:spLocks noChangeArrowheads="1"/>
          </p:cNvSpPr>
          <p:nvPr/>
        </p:nvSpPr>
        <p:spPr bwMode="auto">
          <a:xfrm>
            <a:off x="7280275" y="1978025"/>
            <a:ext cx="784225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파일업로드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86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20487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20491" name="직사각형 51"/>
          <p:cNvSpPr>
            <a:spLocks noChangeArrowheads="1"/>
          </p:cNvSpPr>
          <p:nvPr/>
        </p:nvSpPr>
        <p:spPr bwMode="auto">
          <a:xfrm>
            <a:off x="8118475" y="1978025"/>
            <a:ext cx="652463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수신처리</a:t>
            </a:r>
          </a:p>
        </p:txBody>
      </p:sp>
      <p:sp>
        <p:nvSpPr>
          <p:cNvPr id="20492" name="직사각형 51"/>
          <p:cNvSpPr>
            <a:spLocks noChangeArrowheads="1"/>
          </p:cNvSpPr>
          <p:nvPr/>
        </p:nvSpPr>
        <p:spPr bwMode="auto">
          <a:xfrm>
            <a:off x="8829675" y="1978025"/>
            <a:ext cx="684213" cy="196850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오류재처리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7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9078"/>
              </p:ext>
            </p:extLst>
          </p:nvPr>
        </p:nvGraphicFramePr>
        <p:xfrm>
          <a:off x="377825" y="4305300"/>
          <a:ext cx="6893556" cy="571500"/>
        </p:xfrm>
        <a:graphic>
          <a:graphicData uri="http://schemas.openxmlformats.org/drawingml/2006/table">
            <a:tbl>
              <a:tblPr/>
              <a:tblGrid>
                <a:gridCol w="369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09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5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4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오류코드</a:t>
                      </a:r>
                    </a:p>
                  </a:txBody>
                  <a:tcPr marL="7642" marR="7642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오류내역</a:t>
                      </a:r>
                    </a:p>
                  </a:txBody>
                  <a:tcPr marL="7642" marR="7642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4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511" name="직사각형 54"/>
          <p:cNvSpPr>
            <a:spLocks noChangeArrowheads="1"/>
          </p:cNvSpPr>
          <p:nvPr/>
        </p:nvSpPr>
        <p:spPr bwMode="auto">
          <a:xfrm>
            <a:off x="307975" y="4197350"/>
            <a:ext cx="9215438" cy="14636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8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548396"/>
              </p:ext>
            </p:extLst>
          </p:nvPr>
        </p:nvGraphicFramePr>
        <p:xfrm>
          <a:off x="374650" y="2386013"/>
          <a:ext cx="6234114" cy="585787"/>
        </p:xfrm>
        <a:graphic>
          <a:graphicData uri="http://schemas.openxmlformats.org/drawingml/2006/table">
            <a:tbl>
              <a:tblPr/>
              <a:tblGrid>
                <a:gridCol w="257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72">
                  <a:extLst>
                    <a:ext uri="{9D8B030D-6E8A-4147-A177-3AD203B41FA5}">
                      <a16:colId xmlns:a16="http://schemas.microsoft.com/office/drawing/2014/main" val="518854400"/>
                    </a:ext>
                  </a:extLst>
                </a:gridCol>
                <a:gridCol w="1050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3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4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39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13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06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6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3" marR="7643" marT="766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수신자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수신일시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수신번호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파일명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송수신매핑명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처리상태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1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6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3" marR="7643" marT="766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539" name="TextBox 55"/>
          <p:cNvSpPr txBox="1">
            <a:spLocks noChangeArrowheads="1"/>
          </p:cNvSpPr>
          <p:nvPr/>
        </p:nvSpPr>
        <p:spPr bwMode="auto">
          <a:xfrm>
            <a:off x="344488" y="4062413"/>
            <a:ext cx="1223962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수신오류 목록</a:t>
            </a:r>
          </a:p>
        </p:txBody>
      </p:sp>
      <p:sp>
        <p:nvSpPr>
          <p:cNvPr id="20540" name="TextBox 65"/>
          <p:cNvSpPr txBox="1">
            <a:spLocks noChangeArrowheads="1"/>
          </p:cNvSpPr>
          <p:nvPr/>
        </p:nvSpPr>
        <p:spPr bwMode="auto">
          <a:xfrm>
            <a:off x="330200" y="13081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20541" name="직사각형 66"/>
          <p:cNvSpPr>
            <a:spLocks noChangeArrowheads="1"/>
          </p:cNvSpPr>
          <p:nvPr/>
        </p:nvSpPr>
        <p:spPr bwMode="auto">
          <a:xfrm>
            <a:off x="1236663" y="131603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42" name="직사각형 48"/>
          <p:cNvSpPr>
            <a:spLocks noChangeArrowheads="1"/>
          </p:cNvSpPr>
          <p:nvPr/>
        </p:nvSpPr>
        <p:spPr bwMode="auto">
          <a:xfrm>
            <a:off x="2284413" y="131603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43" name="직사각형 66"/>
          <p:cNvSpPr>
            <a:spLocks noChangeArrowheads="1"/>
          </p:cNvSpPr>
          <p:nvPr/>
        </p:nvSpPr>
        <p:spPr bwMode="auto">
          <a:xfrm>
            <a:off x="2481263" y="13176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44" name="TextBox 65"/>
          <p:cNvSpPr txBox="1">
            <a:spLocks noChangeArrowheads="1"/>
          </p:cNvSpPr>
          <p:nvPr/>
        </p:nvSpPr>
        <p:spPr bwMode="auto">
          <a:xfrm>
            <a:off x="6215707" y="1295400"/>
            <a:ext cx="10541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송수신매핑번호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45" name="직사각형 66"/>
          <p:cNvSpPr>
            <a:spLocks noChangeArrowheads="1"/>
          </p:cNvSpPr>
          <p:nvPr/>
        </p:nvSpPr>
        <p:spPr bwMode="auto">
          <a:xfrm>
            <a:off x="7272982" y="1295400"/>
            <a:ext cx="15652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상품마스터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DBtoDB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46" name="직사각형 33"/>
          <p:cNvSpPr>
            <a:spLocks noChangeArrowheads="1"/>
          </p:cNvSpPr>
          <p:nvPr/>
        </p:nvSpPr>
        <p:spPr bwMode="auto">
          <a:xfrm>
            <a:off x="8698557" y="12969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0547" name="TextBox 41"/>
          <p:cNvSpPr txBox="1">
            <a:spLocks noChangeArrowheads="1"/>
          </p:cNvSpPr>
          <p:nvPr/>
        </p:nvSpPr>
        <p:spPr bwMode="auto">
          <a:xfrm>
            <a:off x="381000" y="2108200"/>
            <a:ext cx="1042988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수신 목록</a:t>
            </a:r>
          </a:p>
        </p:txBody>
      </p:sp>
      <p:sp>
        <p:nvSpPr>
          <p:cNvPr id="20548" name="TextBox 65"/>
          <p:cNvSpPr txBox="1">
            <a:spLocks noChangeArrowheads="1"/>
          </p:cNvSpPr>
          <p:nvPr/>
        </p:nvSpPr>
        <p:spPr bwMode="auto">
          <a:xfrm>
            <a:off x="344488" y="16144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수신일자</a:t>
            </a:r>
          </a:p>
        </p:txBody>
      </p:sp>
      <p:sp>
        <p:nvSpPr>
          <p:cNvPr id="20549" name="직사각형 66"/>
          <p:cNvSpPr>
            <a:spLocks noChangeArrowheads="1"/>
          </p:cNvSpPr>
          <p:nvPr/>
        </p:nvSpPr>
        <p:spPr bwMode="auto">
          <a:xfrm>
            <a:off x="1250950" y="16224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50" name="직사각형 48"/>
          <p:cNvSpPr>
            <a:spLocks noChangeArrowheads="1"/>
          </p:cNvSpPr>
          <p:nvPr/>
        </p:nvSpPr>
        <p:spPr bwMode="auto">
          <a:xfrm>
            <a:off x="5455012" y="163036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0551" name="TextBox 65"/>
          <p:cNvSpPr txBox="1">
            <a:spLocks noChangeArrowheads="1"/>
          </p:cNvSpPr>
          <p:nvPr/>
        </p:nvSpPr>
        <p:spPr bwMode="auto">
          <a:xfrm>
            <a:off x="3543662" y="1624013"/>
            <a:ext cx="111283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수신번호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파일명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52" name="직사각형 33"/>
          <p:cNvSpPr>
            <a:spLocks noChangeArrowheads="1"/>
          </p:cNvSpPr>
          <p:nvPr/>
        </p:nvSpPr>
        <p:spPr bwMode="auto">
          <a:xfrm>
            <a:off x="2101850" y="162083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2" name="TextBox 65"/>
          <p:cNvSpPr txBox="1">
            <a:spLocks noChangeArrowheads="1"/>
          </p:cNvSpPr>
          <p:nvPr/>
        </p:nvSpPr>
        <p:spPr bwMode="auto">
          <a:xfrm>
            <a:off x="3800872" y="1295782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송수신항목</a:t>
            </a:r>
          </a:p>
        </p:txBody>
      </p:sp>
      <p:sp>
        <p:nvSpPr>
          <p:cNvPr id="33" name="직사각형 66"/>
          <p:cNvSpPr>
            <a:spLocks noChangeArrowheads="1"/>
          </p:cNvSpPr>
          <p:nvPr/>
        </p:nvSpPr>
        <p:spPr bwMode="auto">
          <a:xfrm>
            <a:off x="4592961" y="1295782"/>
            <a:ext cx="969640" cy="21234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</a:t>
            </a:r>
          </a:p>
        </p:txBody>
      </p:sp>
      <p:sp>
        <p:nvSpPr>
          <p:cNvPr id="36" name="직사각형 33"/>
          <p:cNvSpPr>
            <a:spLocks noChangeArrowheads="1"/>
          </p:cNvSpPr>
          <p:nvPr/>
        </p:nvSpPr>
        <p:spPr bwMode="auto">
          <a:xfrm>
            <a:off x="5419725" y="1295357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7" name="직사각형 66"/>
          <p:cNvSpPr>
            <a:spLocks noChangeArrowheads="1"/>
          </p:cNvSpPr>
          <p:nvPr/>
        </p:nvSpPr>
        <p:spPr bwMode="auto">
          <a:xfrm>
            <a:off x="5681067" y="1628800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_0801.xls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48"/>
          <p:cNvSpPr>
            <a:spLocks noChangeArrowheads="1"/>
          </p:cNvSpPr>
          <p:nvPr/>
        </p:nvSpPr>
        <p:spPr bwMode="auto">
          <a:xfrm>
            <a:off x="6535142" y="1628800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9" name="TextBox 41"/>
          <p:cNvSpPr txBox="1">
            <a:spLocks noChangeArrowheads="1"/>
          </p:cNvSpPr>
          <p:nvPr/>
        </p:nvSpPr>
        <p:spPr bwMode="auto">
          <a:xfrm>
            <a:off x="243680" y="1916832"/>
            <a:ext cx="3053135" cy="2308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처리건수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 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정상건수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오류건수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732316"/>
              </p:ext>
            </p:extLst>
          </p:nvPr>
        </p:nvGraphicFramePr>
        <p:xfrm>
          <a:off x="6681192" y="2362993"/>
          <a:ext cx="2736304" cy="585787"/>
        </p:xfrm>
        <a:graphic>
          <a:graphicData uri="http://schemas.openxmlformats.org/drawingml/2006/table">
            <a:tbl>
              <a:tblPr/>
              <a:tblGrid>
                <a:gridCol w="2736304">
                  <a:extLst>
                    <a:ext uri="{9D8B030D-6E8A-4147-A177-3AD203B41FA5}">
                      <a16:colId xmlns:a16="http://schemas.microsoft.com/office/drawing/2014/main" val="3094037547"/>
                    </a:ext>
                  </a:extLst>
                </a:gridCol>
              </a:tblGrid>
              <a:tr h="3006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대상별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레이아웃 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가변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939294"/>
                  </a:ext>
                </a:extLst>
              </a:tr>
              <a:tr h="2851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1115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직사각형 66"/>
          <p:cNvSpPr>
            <a:spLocks noChangeArrowheads="1"/>
          </p:cNvSpPr>
          <p:nvPr/>
        </p:nvSpPr>
        <p:spPr bwMode="auto">
          <a:xfrm>
            <a:off x="4600937" y="163036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83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송신작업</a:t>
            </a:r>
          </a:p>
        </p:txBody>
      </p:sp>
      <p:sp>
        <p:nvSpPr>
          <p:cNvPr id="20484" name="직사각형 54"/>
          <p:cNvSpPr>
            <a:spLocks noChangeArrowheads="1"/>
          </p:cNvSpPr>
          <p:nvPr/>
        </p:nvSpPr>
        <p:spPr bwMode="auto">
          <a:xfrm>
            <a:off x="309563" y="2252663"/>
            <a:ext cx="9215437" cy="14636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85" name="직사각형 51"/>
          <p:cNvSpPr>
            <a:spLocks noChangeArrowheads="1"/>
          </p:cNvSpPr>
          <p:nvPr/>
        </p:nvSpPr>
        <p:spPr bwMode="auto">
          <a:xfrm>
            <a:off x="5693628" y="1978025"/>
            <a:ext cx="784225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송신생성</a:t>
            </a:r>
          </a:p>
        </p:txBody>
      </p:sp>
      <p:sp>
        <p:nvSpPr>
          <p:cNvPr id="20486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20487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20491" name="직사각형 51"/>
          <p:cNvSpPr>
            <a:spLocks noChangeArrowheads="1"/>
          </p:cNvSpPr>
          <p:nvPr/>
        </p:nvSpPr>
        <p:spPr bwMode="auto">
          <a:xfrm>
            <a:off x="6531828" y="1978025"/>
            <a:ext cx="652463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20492" name="직사각형 51"/>
          <p:cNvSpPr>
            <a:spLocks noChangeArrowheads="1"/>
          </p:cNvSpPr>
          <p:nvPr/>
        </p:nvSpPr>
        <p:spPr bwMode="auto">
          <a:xfrm>
            <a:off x="8829675" y="1978025"/>
            <a:ext cx="684213" cy="196850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생성취소</a:t>
            </a:r>
          </a:p>
        </p:txBody>
      </p:sp>
      <p:graphicFrame>
        <p:nvGraphicFramePr>
          <p:cNvPr id="58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285243"/>
              </p:ext>
            </p:extLst>
          </p:nvPr>
        </p:nvGraphicFramePr>
        <p:xfrm>
          <a:off x="374650" y="2386013"/>
          <a:ext cx="4573730" cy="585787"/>
        </p:xfrm>
        <a:graphic>
          <a:graphicData uri="http://schemas.openxmlformats.org/drawingml/2006/table">
            <a:tbl>
              <a:tblPr/>
              <a:tblGrid>
                <a:gridCol w="257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72">
                  <a:extLst>
                    <a:ext uri="{9D8B030D-6E8A-4147-A177-3AD203B41FA5}">
                      <a16:colId xmlns:a16="http://schemas.microsoft.com/office/drawing/2014/main" val="518854400"/>
                    </a:ext>
                  </a:extLst>
                </a:gridCol>
                <a:gridCol w="1050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39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13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06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6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3" marR="7643" marT="766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송신자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송신일시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송신번호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송수신매핑명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처리상태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1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6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3" marR="7643" marT="766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540" name="TextBox 65"/>
          <p:cNvSpPr txBox="1">
            <a:spLocks noChangeArrowheads="1"/>
          </p:cNvSpPr>
          <p:nvPr/>
        </p:nvSpPr>
        <p:spPr bwMode="auto">
          <a:xfrm>
            <a:off x="330200" y="13081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20541" name="직사각형 66"/>
          <p:cNvSpPr>
            <a:spLocks noChangeArrowheads="1"/>
          </p:cNvSpPr>
          <p:nvPr/>
        </p:nvSpPr>
        <p:spPr bwMode="auto">
          <a:xfrm>
            <a:off x="1236663" y="131603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42" name="직사각형 48"/>
          <p:cNvSpPr>
            <a:spLocks noChangeArrowheads="1"/>
          </p:cNvSpPr>
          <p:nvPr/>
        </p:nvSpPr>
        <p:spPr bwMode="auto">
          <a:xfrm>
            <a:off x="2284413" y="131603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43" name="직사각형 66"/>
          <p:cNvSpPr>
            <a:spLocks noChangeArrowheads="1"/>
          </p:cNvSpPr>
          <p:nvPr/>
        </p:nvSpPr>
        <p:spPr bwMode="auto">
          <a:xfrm>
            <a:off x="2481263" y="13176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44" name="TextBox 65"/>
          <p:cNvSpPr txBox="1">
            <a:spLocks noChangeArrowheads="1"/>
          </p:cNvSpPr>
          <p:nvPr/>
        </p:nvSpPr>
        <p:spPr bwMode="auto">
          <a:xfrm>
            <a:off x="6215707" y="1295400"/>
            <a:ext cx="10541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송수신매핑번호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45" name="직사각형 66"/>
          <p:cNvSpPr>
            <a:spLocks noChangeArrowheads="1"/>
          </p:cNvSpPr>
          <p:nvPr/>
        </p:nvSpPr>
        <p:spPr bwMode="auto">
          <a:xfrm>
            <a:off x="7272982" y="1295400"/>
            <a:ext cx="15652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상품마스터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DBtoDB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46" name="직사각형 33"/>
          <p:cNvSpPr>
            <a:spLocks noChangeArrowheads="1"/>
          </p:cNvSpPr>
          <p:nvPr/>
        </p:nvSpPr>
        <p:spPr bwMode="auto">
          <a:xfrm>
            <a:off x="8698557" y="12969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0547" name="TextBox 41"/>
          <p:cNvSpPr txBox="1">
            <a:spLocks noChangeArrowheads="1"/>
          </p:cNvSpPr>
          <p:nvPr/>
        </p:nvSpPr>
        <p:spPr bwMode="auto">
          <a:xfrm>
            <a:off x="381000" y="2108200"/>
            <a:ext cx="1042988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수신 목록</a:t>
            </a:r>
          </a:p>
        </p:txBody>
      </p:sp>
      <p:sp>
        <p:nvSpPr>
          <p:cNvPr id="20548" name="TextBox 65"/>
          <p:cNvSpPr txBox="1">
            <a:spLocks noChangeArrowheads="1"/>
          </p:cNvSpPr>
          <p:nvPr/>
        </p:nvSpPr>
        <p:spPr bwMode="auto">
          <a:xfrm>
            <a:off x="344488" y="16144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송신일자</a:t>
            </a:r>
          </a:p>
        </p:txBody>
      </p:sp>
      <p:sp>
        <p:nvSpPr>
          <p:cNvPr id="20549" name="직사각형 66"/>
          <p:cNvSpPr>
            <a:spLocks noChangeArrowheads="1"/>
          </p:cNvSpPr>
          <p:nvPr/>
        </p:nvSpPr>
        <p:spPr bwMode="auto">
          <a:xfrm>
            <a:off x="1250950" y="16224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50" name="직사각형 48"/>
          <p:cNvSpPr>
            <a:spLocks noChangeArrowheads="1"/>
          </p:cNvSpPr>
          <p:nvPr/>
        </p:nvSpPr>
        <p:spPr bwMode="auto">
          <a:xfrm>
            <a:off x="5455012" y="163036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0551" name="TextBox 65"/>
          <p:cNvSpPr txBox="1">
            <a:spLocks noChangeArrowheads="1"/>
          </p:cNvSpPr>
          <p:nvPr/>
        </p:nvSpPr>
        <p:spPr bwMode="auto">
          <a:xfrm>
            <a:off x="3543662" y="1624013"/>
            <a:ext cx="111283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송신번호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파일명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52" name="직사각형 33"/>
          <p:cNvSpPr>
            <a:spLocks noChangeArrowheads="1"/>
          </p:cNvSpPr>
          <p:nvPr/>
        </p:nvSpPr>
        <p:spPr bwMode="auto">
          <a:xfrm>
            <a:off x="2101850" y="162083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2" name="TextBox 65"/>
          <p:cNvSpPr txBox="1">
            <a:spLocks noChangeArrowheads="1"/>
          </p:cNvSpPr>
          <p:nvPr/>
        </p:nvSpPr>
        <p:spPr bwMode="auto">
          <a:xfrm>
            <a:off x="3800872" y="1295782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송수신항목</a:t>
            </a:r>
          </a:p>
        </p:txBody>
      </p:sp>
      <p:sp>
        <p:nvSpPr>
          <p:cNvPr id="33" name="직사각형 66"/>
          <p:cNvSpPr>
            <a:spLocks noChangeArrowheads="1"/>
          </p:cNvSpPr>
          <p:nvPr/>
        </p:nvSpPr>
        <p:spPr bwMode="auto">
          <a:xfrm>
            <a:off x="4592961" y="1295782"/>
            <a:ext cx="969640" cy="21234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</a:t>
            </a:r>
          </a:p>
        </p:txBody>
      </p:sp>
      <p:sp>
        <p:nvSpPr>
          <p:cNvPr id="36" name="직사각형 33"/>
          <p:cNvSpPr>
            <a:spLocks noChangeArrowheads="1"/>
          </p:cNvSpPr>
          <p:nvPr/>
        </p:nvSpPr>
        <p:spPr bwMode="auto">
          <a:xfrm>
            <a:off x="5419725" y="1295357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9" name="TextBox 41"/>
          <p:cNvSpPr txBox="1">
            <a:spLocks noChangeArrowheads="1"/>
          </p:cNvSpPr>
          <p:nvPr/>
        </p:nvSpPr>
        <p:spPr bwMode="auto">
          <a:xfrm>
            <a:off x="243680" y="1916832"/>
            <a:ext cx="3053135" cy="2308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처리건수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 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정상건수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오류건수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152958"/>
              </p:ext>
            </p:extLst>
          </p:nvPr>
        </p:nvGraphicFramePr>
        <p:xfrm>
          <a:off x="4953000" y="2373267"/>
          <a:ext cx="2736304" cy="585787"/>
        </p:xfrm>
        <a:graphic>
          <a:graphicData uri="http://schemas.openxmlformats.org/drawingml/2006/table">
            <a:tbl>
              <a:tblPr/>
              <a:tblGrid>
                <a:gridCol w="2736304">
                  <a:extLst>
                    <a:ext uri="{9D8B030D-6E8A-4147-A177-3AD203B41FA5}">
                      <a16:colId xmlns:a16="http://schemas.microsoft.com/office/drawing/2014/main" val="3094037547"/>
                    </a:ext>
                  </a:extLst>
                </a:gridCol>
              </a:tblGrid>
              <a:tr h="3006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대상별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레이아웃 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가변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939294"/>
                  </a:ext>
                </a:extLst>
              </a:tr>
              <a:tr h="2851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111550"/>
                  </a:ext>
                </a:extLst>
              </a:tr>
            </a:tbl>
          </a:graphicData>
        </a:graphic>
      </p:graphicFrame>
      <p:sp>
        <p:nvSpPr>
          <p:cNvPr id="31" name="직사각형 51"/>
          <p:cNvSpPr>
            <a:spLocks noChangeArrowheads="1"/>
          </p:cNvSpPr>
          <p:nvPr/>
        </p:nvSpPr>
        <p:spPr bwMode="auto">
          <a:xfrm>
            <a:off x="7226344" y="1978566"/>
            <a:ext cx="720000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송신처리</a:t>
            </a:r>
          </a:p>
        </p:txBody>
      </p:sp>
      <p:sp>
        <p:nvSpPr>
          <p:cNvPr id="34" name="직사각형 51"/>
          <p:cNvSpPr>
            <a:spLocks noChangeArrowheads="1"/>
          </p:cNvSpPr>
          <p:nvPr/>
        </p:nvSpPr>
        <p:spPr bwMode="auto">
          <a:xfrm>
            <a:off x="7987700" y="1978566"/>
            <a:ext cx="792000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파일다운로드</a:t>
            </a:r>
          </a:p>
        </p:txBody>
      </p:sp>
    </p:spTree>
    <p:extLst>
      <p:ext uri="{BB962C8B-B14F-4D97-AF65-F5344CB8AC3E}">
        <p14:creationId xmlns:p14="http://schemas.microsoft.com/office/powerpoint/2010/main" val="2558124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송신작업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신규생성 팝업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84" name="직사각형 54"/>
          <p:cNvSpPr>
            <a:spLocks noChangeArrowheads="1"/>
          </p:cNvSpPr>
          <p:nvPr/>
        </p:nvSpPr>
        <p:spPr bwMode="auto">
          <a:xfrm>
            <a:off x="309563" y="2252663"/>
            <a:ext cx="9215437" cy="14636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86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20487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20491" name="직사각형 51"/>
          <p:cNvSpPr>
            <a:spLocks noChangeArrowheads="1"/>
          </p:cNvSpPr>
          <p:nvPr/>
        </p:nvSpPr>
        <p:spPr bwMode="auto">
          <a:xfrm>
            <a:off x="8118475" y="1978025"/>
            <a:ext cx="652463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20492" name="직사각형 51"/>
          <p:cNvSpPr>
            <a:spLocks noChangeArrowheads="1"/>
          </p:cNvSpPr>
          <p:nvPr/>
        </p:nvSpPr>
        <p:spPr bwMode="auto">
          <a:xfrm>
            <a:off x="8829675" y="1978025"/>
            <a:ext cx="684213" cy="196850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</a:p>
        </p:txBody>
      </p:sp>
      <p:graphicFrame>
        <p:nvGraphicFramePr>
          <p:cNvPr id="58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700157"/>
              </p:ext>
            </p:extLst>
          </p:nvPr>
        </p:nvGraphicFramePr>
        <p:xfrm>
          <a:off x="374650" y="2386013"/>
          <a:ext cx="545866" cy="585787"/>
        </p:xfrm>
        <a:graphic>
          <a:graphicData uri="http://schemas.openxmlformats.org/drawingml/2006/table">
            <a:tbl>
              <a:tblPr/>
              <a:tblGrid>
                <a:gridCol w="257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6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6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3" marR="7643" marT="766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1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6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3" marR="7643" marT="766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540" name="TextBox 65"/>
          <p:cNvSpPr txBox="1">
            <a:spLocks noChangeArrowheads="1"/>
          </p:cNvSpPr>
          <p:nvPr/>
        </p:nvSpPr>
        <p:spPr bwMode="auto">
          <a:xfrm>
            <a:off x="330200" y="13081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20541" name="직사각형 66"/>
          <p:cNvSpPr>
            <a:spLocks noChangeArrowheads="1"/>
          </p:cNvSpPr>
          <p:nvPr/>
        </p:nvSpPr>
        <p:spPr bwMode="auto">
          <a:xfrm>
            <a:off x="1236663" y="131603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42" name="직사각형 48"/>
          <p:cNvSpPr>
            <a:spLocks noChangeArrowheads="1"/>
          </p:cNvSpPr>
          <p:nvPr/>
        </p:nvSpPr>
        <p:spPr bwMode="auto">
          <a:xfrm>
            <a:off x="2284413" y="131603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43" name="직사각형 66"/>
          <p:cNvSpPr>
            <a:spLocks noChangeArrowheads="1"/>
          </p:cNvSpPr>
          <p:nvPr/>
        </p:nvSpPr>
        <p:spPr bwMode="auto">
          <a:xfrm>
            <a:off x="2481263" y="13176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44" name="TextBox 65"/>
          <p:cNvSpPr txBox="1">
            <a:spLocks noChangeArrowheads="1"/>
          </p:cNvSpPr>
          <p:nvPr/>
        </p:nvSpPr>
        <p:spPr bwMode="auto">
          <a:xfrm>
            <a:off x="6215707" y="1295400"/>
            <a:ext cx="10541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송수신매핑번호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45" name="직사각형 66"/>
          <p:cNvSpPr>
            <a:spLocks noChangeArrowheads="1"/>
          </p:cNvSpPr>
          <p:nvPr/>
        </p:nvSpPr>
        <p:spPr bwMode="auto">
          <a:xfrm>
            <a:off x="7272982" y="1295400"/>
            <a:ext cx="15652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상품마스터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DBtoDB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46" name="직사각형 33"/>
          <p:cNvSpPr>
            <a:spLocks noChangeArrowheads="1"/>
          </p:cNvSpPr>
          <p:nvPr/>
        </p:nvSpPr>
        <p:spPr bwMode="auto">
          <a:xfrm>
            <a:off x="8698557" y="12969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0547" name="TextBox 41"/>
          <p:cNvSpPr txBox="1">
            <a:spLocks noChangeArrowheads="1"/>
          </p:cNvSpPr>
          <p:nvPr/>
        </p:nvSpPr>
        <p:spPr bwMode="auto">
          <a:xfrm>
            <a:off x="381000" y="2108200"/>
            <a:ext cx="1042988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송신대상 목록</a:t>
            </a:r>
          </a:p>
        </p:txBody>
      </p:sp>
      <p:sp>
        <p:nvSpPr>
          <p:cNvPr id="20548" name="TextBox 65"/>
          <p:cNvSpPr txBox="1">
            <a:spLocks noChangeArrowheads="1"/>
          </p:cNvSpPr>
          <p:nvPr/>
        </p:nvSpPr>
        <p:spPr bwMode="auto">
          <a:xfrm>
            <a:off x="344488" y="16144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대상일자</a:t>
            </a:r>
          </a:p>
        </p:txBody>
      </p:sp>
      <p:sp>
        <p:nvSpPr>
          <p:cNvPr id="20549" name="직사각형 66"/>
          <p:cNvSpPr>
            <a:spLocks noChangeArrowheads="1"/>
          </p:cNvSpPr>
          <p:nvPr/>
        </p:nvSpPr>
        <p:spPr bwMode="auto">
          <a:xfrm>
            <a:off x="1250950" y="16224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52" name="직사각형 33"/>
          <p:cNvSpPr>
            <a:spLocks noChangeArrowheads="1"/>
          </p:cNvSpPr>
          <p:nvPr/>
        </p:nvSpPr>
        <p:spPr bwMode="auto">
          <a:xfrm>
            <a:off x="2101850" y="162083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2" name="TextBox 65"/>
          <p:cNvSpPr txBox="1">
            <a:spLocks noChangeArrowheads="1"/>
          </p:cNvSpPr>
          <p:nvPr/>
        </p:nvSpPr>
        <p:spPr bwMode="auto">
          <a:xfrm>
            <a:off x="3800872" y="1295782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송수신항목</a:t>
            </a:r>
          </a:p>
        </p:txBody>
      </p:sp>
      <p:sp>
        <p:nvSpPr>
          <p:cNvPr id="33" name="직사각형 66"/>
          <p:cNvSpPr>
            <a:spLocks noChangeArrowheads="1"/>
          </p:cNvSpPr>
          <p:nvPr/>
        </p:nvSpPr>
        <p:spPr bwMode="auto">
          <a:xfrm>
            <a:off x="4592961" y="1295782"/>
            <a:ext cx="969640" cy="21234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</a:t>
            </a:r>
          </a:p>
        </p:txBody>
      </p:sp>
      <p:sp>
        <p:nvSpPr>
          <p:cNvPr id="36" name="직사각형 33"/>
          <p:cNvSpPr>
            <a:spLocks noChangeArrowheads="1"/>
          </p:cNvSpPr>
          <p:nvPr/>
        </p:nvSpPr>
        <p:spPr bwMode="auto">
          <a:xfrm>
            <a:off x="5419725" y="1295357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9" name="TextBox 41"/>
          <p:cNvSpPr txBox="1">
            <a:spLocks noChangeArrowheads="1"/>
          </p:cNvSpPr>
          <p:nvPr/>
        </p:nvSpPr>
        <p:spPr bwMode="auto">
          <a:xfrm>
            <a:off x="243681" y="1916832"/>
            <a:ext cx="1468960" cy="2308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대상건수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31718"/>
              </p:ext>
            </p:extLst>
          </p:nvPr>
        </p:nvGraphicFramePr>
        <p:xfrm>
          <a:off x="920552" y="2386012"/>
          <a:ext cx="2736304" cy="585787"/>
        </p:xfrm>
        <a:graphic>
          <a:graphicData uri="http://schemas.openxmlformats.org/drawingml/2006/table">
            <a:tbl>
              <a:tblPr/>
              <a:tblGrid>
                <a:gridCol w="2736304">
                  <a:extLst>
                    <a:ext uri="{9D8B030D-6E8A-4147-A177-3AD203B41FA5}">
                      <a16:colId xmlns:a16="http://schemas.microsoft.com/office/drawing/2014/main" val="3094037547"/>
                    </a:ext>
                  </a:extLst>
                </a:gridCol>
              </a:tblGrid>
              <a:tr h="3006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대상별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레이아웃 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가변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939294"/>
                  </a:ext>
                </a:extLst>
              </a:tr>
              <a:tr h="2851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111550"/>
                  </a:ext>
                </a:extLst>
              </a:tr>
            </a:tbl>
          </a:graphicData>
        </a:graphic>
      </p:graphicFrame>
      <p:sp>
        <p:nvSpPr>
          <p:cNvPr id="40" name="직사각형 66"/>
          <p:cNvSpPr>
            <a:spLocks noChangeArrowheads="1"/>
          </p:cNvSpPr>
          <p:nvPr/>
        </p:nvSpPr>
        <p:spPr bwMode="auto">
          <a:xfrm>
            <a:off x="2492167" y="1630387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33"/>
          <p:cNvSpPr>
            <a:spLocks noChangeArrowheads="1"/>
          </p:cNvSpPr>
          <p:nvPr/>
        </p:nvSpPr>
        <p:spPr bwMode="auto">
          <a:xfrm>
            <a:off x="3343067" y="1628800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2" name="TextBox 65"/>
          <p:cNvSpPr txBox="1">
            <a:spLocks noChangeArrowheads="1"/>
          </p:cNvSpPr>
          <p:nvPr/>
        </p:nvSpPr>
        <p:spPr bwMode="auto">
          <a:xfrm>
            <a:off x="2322170" y="1610444"/>
            <a:ext cx="95060" cy="239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0913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송수신스케쥴관리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79" name="직사각형 54"/>
          <p:cNvSpPr>
            <a:spLocks noChangeArrowheads="1"/>
          </p:cNvSpPr>
          <p:nvPr/>
        </p:nvSpPr>
        <p:spPr bwMode="auto">
          <a:xfrm>
            <a:off x="309563" y="2252663"/>
            <a:ext cx="9215437" cy="14636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80" name="직사각형 51"/>
          <p:cNvSpPr>
            <a:spLocks noChangeArrowheads="1"/>
          </p:cNvSpPr>
          <p:nvPr/>
        </p:nvSpPr>
        <p:spPr bwMode="auto">
          <a:xfrm>
            <a:off x="8959850" y="1978025"/>
            <a:ext cx="552450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전체정지</a:t>
            </a:r>
          </a:p>
        </p:txBody>
      </p:sp>
      <p:sp>
        <p:nvSpPr>
          <p:cNvPr id="2458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2458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graphicFrame>
        <p:nvGraphicFramePr>
          <p:cNvPr id="58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501825"/>
              </p:ext>
            </p:extLst>
          </p:nvPr>
        </p:nvGraphicFramePr>
        <p:xfrm>
          <a:off x="374650" y="2386013"/>
          <a:ext cx="9042400" cy="869949"/>
        </p:xfrm>
        <a:graphic>
          <a:graphicData uri="http://schemas.openxmlformats.org/drawingml/2006/table">
            <a:tbl>
              <a:tblPr/>
              <a:tblGrid>
                <a:gridCol w="285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9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5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54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56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56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356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356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035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5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송수신구분</a:t>
                      </a:r>
                    </a:p>
                  </a:txBody>
                  <a:tcPr marL="7644" marR="7644" marT="763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송수신대상</a:t>
                      </a:r>
                    </a:p>
                  </a:txBody>
                  <a:tcPr marL="7644" marR="7644" marT="763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송수신매핑명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자료유형</a:t>
                      </a:r>
                    </a:p>
                  </a:txBody>
                  <a:tcPr marL="7644" marR="7644" marT="763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개시시작시간</a:t>
                      </a:r>
                    </a:p>
                  </a:txBody>
                  <a:tcPr marL="7644" marR="7644" marT="763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주기</a:t>
                      </a:r>
                    </a:p>
                  </a:txBody>
                  <a:tcPr marL="7644" marR="7644" marT="763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다음시작시간</a:t>
                      </a:r>
                    </a:p>
                  </a:txBody>
                  <a:tcPr marL="7644" marR="7644" marT="763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가동상태</a:t>
                      </a:r>
                    </a:p>
                  </a:txBody>
                  <a:tcPr marL="7644" marR="7644" marT="763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7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4" marR="7644" marT="765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수신</a:t>
                      </a:r>
                    </a:p>
                  </a:txBody>
                  <a:tcPr marL="7644" marR="7644" marT="763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상품마스터</a:t>
                      </a:r>
                    </a:p>
                  </a:txBody>
                  <a:tcPr marL="7644" marR="7644" marT="763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상품마스터수신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en-US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DBtoDB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44" marR="7644" marT="763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DBtoDB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2011/03/24 13:30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7644" marR="7644" marT="763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2011/03/24 13:41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가동</a:t>
                      </a:r>
                    </a:p>
                  </a:txBody>
                  <a:tcPr marL="7644" marR="7644" marT="763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7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수신</a:t>
                      </a:r>
                    </a:p>
                  </a:txBody>
                  <a:tcPr marL="7644" marR="7644" marT="763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</a:t>
                      </a:r>
                    </a:p>
                  </a:txBody>
                  <a:tcPr marL="7644" marR="7644" marT="763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630" name="TextBox 65"/>
          <p:cNvSpPr txBox="1">
            <a:spLocks noChangeArrowheads="1"/>
          </p:cNvSpPr>
          <p:nvPr/>
        </p:nvSpPr>
        <p:spPr bwMode="auto">
          <a:xfrm>
            <a:off x="330200" y="13081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24631" name="직사각형 66"/>
          <p:cNvSpPr>
            <a:spLocks noChangeArrowheads="1"/>
          </p:cNvSpPr>
          <p:nvPr/>
        </p:nvSpPr>
        <p:spPr bwMode="auto">
          <a:xfrm>
            <a:off x="1236663" y="131603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32" name="직사각형 48"/>
          <p:cNvSpPr>
            <a:spLocks noChangeArrowheads="1"/>
          </p:cNvSpPr>
          <p:nvPr/>
        </p:nvSpPr>
        <p:spPr bwMode="auto">
          <a:xfrm>
            <a:off x="2284413" y="131603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33" name="직사각형 66"/>
          <p:cNvSpPr>
            <a:spLocks noChangeArrowheads="1"/>
          </p:cNvSpPr>
          <p:nvPr/>
        </p:nvSpPr>
        <p:spPr bwMode="auto">
          <a:xfrm>
            <a:off x="2481263" y="13176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34" name="TextBox 41"/>
          <p:cNvSpPr txBox="1">
            <a:spLocks noChangeArrowheads="1"/>
          </p:cNvSpPr>
          <p:nvPr/>
        </p:nvSpPr>
        <p:spPr bwMode="auto">
          <a:xfrm>
            <a:off x="381000" y="2108200"/>
            <a:ext cx="1042988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스케쥴 목록</a:t>
            </a:r>
          </a:p>
        </p:txBody>
      </p:sp>
      <p:sp>
        <p:nvSpPr>
          <p:cNvPr id="24635" name="직사각형 51"/>
          <p:cNvSpPr>
            <a:spLocks noChangeArrowheads="1"/>
          </p:cNvSpPr>
          <p:nvPr/>
        </p:nvSpPr>
        <p:spPr bwMode="auto">
          <a:xfrm>
            <a:off x="8339138" y="1978025"/>
            <a:ext cx="5540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전체시작</a:t>
            </a:r>
          </a:p>
        </p:txBody>
      </p:sp>
      <p:sp>
        <p:nvSpPr>
          <p:cNvPr id="24636" name="직사각형 51"/>
          <p:cNvSpPr>
            <a:spLocks noChangeArrowheads="1"/>
          </p:cNvSpPr>
          <p:nvPr/>
        </p:nvSpPr>
        <p:spPr bwMode="auto">
          <a:xfrm>
            <a:off x="7100888" y="1978025"/>
            <a:ext cx="552450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개별시작</a:t>
            </a:r>
          </a:p>
        </p:txBody>
      </p:sp>
      <p:sp>
        <p:nvSpPr>
          <p:cNvPr id="24637" name="직사각형 51"/>
          <p:cNvSpPr>
            <a:spLocks noChangeArrowheads="1"/>
          </p:cNvSpPr>
          <p:nvPr/>
        </p:nvSpPr>
        <p:spPr bwMode="auto">
          <a:xfrm>
            <a:off x="6480175" y="1978025"/>
            <a:ext cx="5540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sp>
        <p:nvSpPr>
          <p:cNvPr id="24638" name="직사각형 51"/>
          <p:cNvSpPr>
            <a:spLocks noChangeArrowheads="1"/>
          </p:cNvSpPr>
          <p:nvPr/>
        </p:nvSpPr>
        <p:spPr bwMode="auto">
          <a:xfrm>
            <a:off x="7720013" y="1978025"/>
            <a:ext cx="552450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개별정지</a:t>
            </a:r>
          </a:p>
        </p:txBody>
      </p:sp>
      <p:sp>
        <p:nvSpPr>
          <p:cNvPr id="17" name="직사각형 51">
            <a:extLst>
              <a:ext uri="{FF2B5EF4-FFF2-40B4-BE49-F238E27FC236}">
                <a16:creationId xmlns:a16="http://schemas.microsoft.com/office/drawing/2014/main" id="{DC429446-6913-41A2-BD42-276D2AE7A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9462" y="1989138"/>
            <a:ext cx="5540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36000" rIns="18000" bIns="3600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36000" rIns="18000" bIns="3600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굴림체" pitchFamily="49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900" dirty="0" smtClean="0"/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18624</TotalTime>
  <Words>681</Words>
  <Application>Microsoft Office PowerPoint</Application>
  <PresentationFormat>A4 용지(210x297mm)</PresentationFormat>
  <Paragraphs>415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Optima</vt:lpstr>
      <vt:lpstr>굴림</vt:lpstr>
      <vt:lpstr>굴림체</vt:lpstr>
      <vt:lpstr>맑은 고딕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이종건</dc:creator>
  <cp:lastModifiedBy>jklee</cp:lastModifiedBy>
  <cp:revision>1099</cp:revision>
  <dcterms:created xsi:type="dcterms:W3CDTF">2002-03-20T01:19:40Z</dcterms:created>
  <dcterms:modified xsi:type="dcterms:W3CDTF">2017-09-28T08:11:14Z</dcterms:modified>
</cp:coreProperties>
</file>