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328" r:id="rId2"/>
    <p:sldId id="329" r:id="rId3"/>
    <p:sldId id="331" r:id="rId4"/>
    <p:sldId id="330" r:id="rId5"/>
    <p:sldId id="332" r:id="rId6"/>
    <p:sldId id="333" r:id="rId7"/>
  </p:sldIdLst>
  <p:sldSz cx="9906000" cy="6858000" type="A4"/>
  <p:notesSz cx="9929813" cy="679926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>
          <p15:clr>
            <a:srgbClr val="A4A3A4"/>
          </p15:clr>
        </p15:guide>
        <p15:guide id="2" pos="6144">
          <p15:clr>
            <a:srgbClr val="A4A3A4"/>
          </p15:clr>
        </p15:guide>
        <p15:guide id="3" pos="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E1D8D3"/>
    <a:srgbClr val="B2B2B2"/>
    <a:srgbClr val="D7DACC"/>
    <a:srgbClr val="EAEAEA"/>
    <a:srgbClr val="5E7586"/>
    <a:srgbClr val="CCE1B1"/>
    <a:srgbClr val="588C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3" autoAdjust="0"/>
    <p:restoredTop sz="95349" autoAdjust="0"/>
  </p:normalViewPr>
  <p:slideViewPr>
    <p:cSldViewPr>
      <p:cViewPr varScale="1">
        <p:scale>
          <a:sx n="93" d="100"/>
          <a:sy n="93" d="100"/>
        </p:scale>
        <p:origin x="612" y="90"/>
      </p:cViewPr>
      <p:guideLst>
        <p:guide orient="horz" pos="4247"/>
        <p:guide pos="6144"/>
        <p:guide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72A3456-17C2-4CA3-B304-5C85E20FE0E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85" tIns="45743" rIns="91485" bIns="45743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026FA3A-D987-4271-88DA-00109CBAF50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610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85" tIns="45743" rIns="91485" bIns="45743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6485D342-B0B2-418A-A0B2-E1498397229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95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85" tIns="45743" rIns="91485" bIns="45743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4585DD4-F5A4-4F1D-A9EF-9C01C3C1EFA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6100" y="645795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85" tIns="45743" rIns="91485" bIns="45743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defRPr sz="1200" smtClean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82A8B284-4529-44DC-9B5D-7F3DFE4CAF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CB0B34D-2B2A-4239-A14F-3CDA8A6303A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85" tIns="45743" rIns="91485" bIns="45743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4D4949C-049D-48B1-BCEA-389A24EF163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2610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85" tIns="45743" rIns="91485" bIns="45743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B219774-EC3C-45AD-9EF1-5DA661042335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125788" y="509588"/>
            <a:ext cx="3679825" cy="2547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4E40B016-8391-42FF-AFD0-45357035589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7388"/>
            <a:ext cx="7945437" cy="306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85" tIns="45743" rIns="91485" bIns="457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11D64450-3159-42A2-A28E-369E58C1E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95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85" tIns="45743" rIns="91485" bIns="45743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830EF136-BBB4-4BEC-9CEF-DF39D07270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6100" y="645795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85" tIns="45743" rIns="91485" bIns="45743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defRPr sz="1200" smtClean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A9D36504-A22D-4067-98F3-1FD1BD152C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F62FAD69-0FBB-4124-A238-470AB2D481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CA5495A-CE2D-4DB4-BAA7-DACD80F809DF}" type="slidenum">
              <a:rPr lang="en-US" altLang="ko-KR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75DFC44A-36B2-46DE-9041-961D67890B6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CFEB26F2-5508-42BD-831B-8067DDC177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3227388"/>
            <a:ext cx="7948613" cy="30622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F62FAD69-0FBB-4124-A238-470AB2D481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CA5495A-CE2D-4DB4-BAA7-DACD80F809DF}" type="slidenum">
              <a:rPr lang="en-US" altLang="ko-KR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75DFC44A-36B2-46DE-9041-961D67890B6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CFEB26F2-5508-42BD-831B-8067DDC177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3227388"/>
            <a:ext cx="7948613" cy="30622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34790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F62FAD69-0FBB-4124-A238-470AB2D481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CA5495A-CE2D-4DB4-BAA7-DACD80F809DF}" type="slidenum">
              <a:rPr lang="en-US" altLang="ko-KR"/>
              <a:pPr>
                <a:spcBef>
                  <a:spcPct val="0"/>
                </a:spcBef>
              </a:pPr>
              <a:t>3</a:t>
            </a:fld>
            <a:endParaRPr lang="en-US" altLang="ko-KR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75DFC44A-36B2-46DE-9041-961D67890B6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CFEB26F2-5508-42BD-831B-8067DDC177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3227388"/>
            <a:ext cx="7948613" cy="30622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92907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F62FAD69-0FBB-4124-A238-470AB2D481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CA5495A-CE2D-4DB4-BAA7-DACD80F809DF}" type="slidenum">
              <a:rPr lang="en-US" altLang="ko-KR"/>
              <a:pPr>
                <a:spcBef>
                  <a:spcPct val="0"/>
                </a:spcBef>
              </a:pPr>
              <a:t>4</a:t>
            </a:fld>
            <a:endParaRPr lang="en-US" altLang="ko-KR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75DFC44A-36B2-46DE-9041-961D67890B6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CFEB26F2-5508-42BD-831B-8067DDC177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3227388"/>
            <a:ext cx="7948613" cy="30622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89768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F62FAD69-0FBB-4124-A238-470AB2D481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CA5495A-CE2D-4DB4-BAA7-DACD80F809DF}" type="slidenum">
              <a:rPr lang="en-US" altLang="ko-KR"/>
              <a:pPr>
                <a:spcBef>
                  <a:spcPct val="0"/>
                </a:spcBef>
              </a:pPr>
              <a:t>5</a:t>
            </a:fld>
            <a:endParaRPr lang="en-US" altLang="ko-KR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75DFC44A-36B2-46DE-9041-961D67890B6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CFEB26F2-5508-42BD-831B-8067DDC177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3227388"/>
            <a:ext cx="7948613" cy="30622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134301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F62FAD69-0FBB-4124-A238-470AB2D481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CA5495A-CE2D-4DB4-BAA7-DACD80F809DF}" type="slidenum">
              <a:rPr lang="en-US" altLang="ko-KR"/>
              <a:pPr>
                <a:spcBef>
                  <a:spcPct val="0"/>
                </a:spcBef>
              </a:pPr>
              <a:t>6</a:t>
            </a:fld>
            <a:endParaRPr lang="en-US" altLang="ko-KR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75DFC44A-36B2-46DE-9041-961D67890B6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CFEB26F2-5508-42BD-831B-8067DDC177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3227388"/>
            <a:ext cx="7948613" cy="30622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4813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">
            <a:extLst>
              <a:ext uri="{FF2B5EF4-FFF2-40B4-BE49-F238E27FC236}">
                <a16:creationId xmlns:a16="http://schemas.microsoft.com/office/drawing/2014/main" id="{4CCE84F9-9C6E-4D89-980B-E1852E4DF58D}"/>
              </a:ext>
            </a:extLst>
          </p:cNvPr>
          <p:cNvGraphicFramePr>
            <a:graphicFrameLocks noGrp="1"/>
          </p:cNvGraphicFramePr>
          <p:nvPr/>
        </p:nvGraphicFramePr>
        <p:xfrm>
          <a:off x="200025" y="981075"/>
          <a:ext cx="9463088" cy="5472113"/>
        </p:xfrm>
        <a:graphic>
          <a:graphicData uri="http://schemas.openxmlformats.org/drawingml/2006/table">
            <a:tbl>
              <a:tblPr/>
              <a:tblGrid>
                <a:gridCol w="9463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 면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0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	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Group 13">
            <a:extLst>
              <a:ext uri="{FF2B5EF4-FFF2-40B4-BE49-F238E27FC236}">
                <a16:creationId xmlns:a16="http://schemas.microsoft.com/office/drawing/2014/main" id="{97FF8B56-510E-4BC4-B5ED-CF1013D0D952}"/>
              </a:ext>
            </a:extLst>
          </p:cNvPr>
          <p:cNvGraphicFramePr>
            <a:graphicFrameLocks noGrp="1"/>
          </p:cNvGraphicFramePr>
          <p:nvPr/>
        </p:nvGraphicFramePr>
        <p:xfrm>
          <a:off x="200025" y="981075"/>
          <a:ext cx="9463088" cy="5472113"/>
        </p:xfrm>
        <a:graphic>
          <a:graphicData uri="http://schemas.openxmlformats.org/drawingml/2006/table">
            <a:tbl>
              <a:tblPr/>
              <a:tblGrid>
                <a:gridCol w="9463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 면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0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	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60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948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9">
            <a:extLst>
              <a:ext uri="{FF2B5EF4-FFF2-40B4-BE49-F238E27FC236}">
                <a16:creationId xmlns:a16="http://schemas.microsoft.com/office/drawing/2014/main" id="{2DFEBDA2-D48E-4666-840D-DD4B7917023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0663" y="6524625"/>
            <a:ext cx="9432925" cy="0"/>
          </a:xfrm>
          <a:prstGeom prst="line">
            <a:avLst/>
          </a:prstGeom>
          <a:noFill/>
          <a:ln w="22225">
            <a:solidFill>
              <a:srgbClr val="7A6F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529" name="Group 193">
            <a:extLst>
              <a:ext uri="{FF2B5EF4-FFF2-40B4-BE49-F238E27FC236}">
                <a16:creationId xmlns:a16="http://schemas.microsoft.com/office/drawing/2014/main" id="{F2C7ECD4-2C9F-40E8-A9B6-675706785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429027"/>
              </p:ext>
            </p:extLst>
          </p:nvPr>
        </p:nvGraphicFramePr>
        <p:xfrm>
          <a:off x="203200" y="260350"/>
          <a:ext cx="9474200" cy="692196"/>
        </p:xfrm>
        <a:graphic>
          <a:graphicData uri="http://schemas.openxmlformats.org/drawingml/2006/table">
            <a:tbl>
              <a:tblPr/>
              <a:tblGrid>
                <a:gridCol w="1030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097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6" marB="46786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창고관리시스템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(WMS)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구축</a:t>
                      </a:r>
                    </a:p>
                  </a:txBody>
                  <a:tcPr marL="90000" marR="90000" marT="46786" marB="46786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90000" marR="90000" marT="46786" marB="46786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6" marB="46786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6" marB="46786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공정</a:t>
                      </a:r>
                    </a:p>
                  </a:txBody>
                  <a:tcPr marL="90000" marR="90000" marT="46786" marB="46786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6" marB="46786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0000" marR="90000" marT="46786" marB="46786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6" marB="46786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작성일자</a:t>
                      </a:r>
                    </a:p>
                  </a:txBody>
                  <a:tcPr marL="90000" marR="90000" marT="46786" marB="46786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6" marB="46786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문서명</a:t>
                      </a:r>
                    </a:p>
                  </a:txBody>
                  <a:tcPr marL="90000" marR="90000" marT="46786" marB="46786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6" marB="46786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</a:p>
                  </a:txBody>
                  <a:tcPr marL="90000" marR="90000" marT="46786" marB="46786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6" marB="46786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</a:p>
                  </a:txBody>
                  <a:tcPr marL="90000" marR="90000" marT="46786" marB="46786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6" marB="46786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59" name="Text Box 162">
            <a:extLst>
              <a:ext uri="{FF2B5EF4-FFF2-40B4-BE49-F238E27FC236}">
                <a16:creationId xmlns:a16="http://schemas.microsoft.com/office/drawing/2014/main" id="{C2CF8222-5B00-4231-BD3F-A8E6F3F20B8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65938" y="261938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hangingPunct="1"/>
            <a:endParaRPr lang="ko-KR" altLang="ko-KR" sz="900" b="1">
              <a:solidFill>
                <a:srgbClr val="77777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0" name="Text Box 163">
            <a:extLst>
              <a:ext uri="{FF2B5EF4-FFF2-40B4-BE49-F238E27FC236}">
                <a16:creationId xmlns:a16="http://schemas.microsoft.com/office/drawing/2014/main" id="{1683EFBE-F30F-402F-B195-F4FF439CCD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hangingPunct="1"/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 </a:t>
            </a:r>
            <a:r>
              <a:rPr lang="ko-KR" altLang="en-US" sz="900" b="1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</a:p>
        </p:txBody>
      </p:sp>
      <p:sp>
        <p:nvSpPr>
          <p:cNvPr id="1061" name="Text Box 165">
            <a:extLst>
              <a:ext uri="{FF2B5EF4-FFF2-40B4-BE49-F238E27FC236}">
                <a16:creationId xmlns:a16="http://schemas.microsoft.com/office/drawing/2014/main" id="{C9F593D2-AA58-4B66-B752-E72616ED0B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19200" y="476250"/>
            <a:ext cx="49577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D3000_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설계단계</a:t>
            </a:r>
          </a:p>
        </p:txBody>
      </p:sp>
      <p:sp>
        <p:nvSpPr>
          <p:cNvPr id="1062" name="Text Box 166">
            <a:extLst>
              <a:ext uri="{FF2B5EF4-FFF2-40B4-BE49-F238E27FC236}">
                <a16:creationId xmlns:a16="http://schemas.microsoft.com/office/drawing/2014/main" id="{798A809D-ADA9-4A6B-9255-88403D6A043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19200" y="711200"/>
            <a:ext cx="43926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D3230_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프로그램정의서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B53B8-9029-4A01-843F-63D04B7DD0F7}"/>
              </a:ext>
            </a:extLst>
          </p:cNvPr>
          <p:cNvSpPr txBox="1"/>
          <p:nvPr userDrawn="1"/>
        </p:nvSpPr>
        <p:spPr>
          <a:xfrm>
            <a:off x="7024688" y="714375"/>
            <a:ext cx="1143000" cy="2301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defRPr/>
            </a:pPr>
            <a:fld id="{CBE4DE65-F71A-441C-9DE6-B8454932A9FB}" type="slidenum">
              <a:rPr lang="ko-KR" altLang="en-US" sz="900" b="1" smtClean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spcBef>
                  <a:spcPct val="50000"/>
                </a:spcBef>
                <a:defRPr/>
              </a:pPr>
              <a:t>‹#›</a:t>
            </a:fld>
            <a:endParaRPr lang="ko-KR" altLang="en-US" sz="900" b="1" dirty="0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0F9854A-D992-4CB8-9795-D3DC45513B7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694" y="6582340"/>
            <a:ext cx="816894" cy="196532"/>
          </a:xfrm>
          <a:prstGeom prst="rect">
            <a:avLst/>
          </a:prstGeom>
        </p:spPr>
      </p:pic>
      <p:pic>
        <p:nvPicPr>
          <p:cNvPr id="11" name="그림 1">
            <a:extLst>
              <a:ext uri="{FF2B5EF4-FFF2-40B4-BE49-F238E27FC236}">
                <a16:creationId xmlns:a16="http://schemas.microsoft.com/office/drawing/2014/main" id="{E3F3EDAA-CDD2-4440-B3A0-FF93AD9AA7A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892" y="415868"/>
            <a:ext cx="1460221" cy="377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7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2">
            <a:extLst>
              <a:ext uri="{FF2B5EF4-FFF2-40B4-BE49-F238E27FC236}">
                <a16:creationId xmlns:a16="http://schemas.microsoft.com/office/drawing/2014/main" id="{324FC33C-D10B-4EE2-AD7D-EE73D2271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4650" y="735013"/>
            <a:ext cx="19827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출고예정등록</a:t>
            </a:r>
          </a:p>
        </p:txBody>
      </p:sp>
      <p:graphicFrame>
        <p:nvGraphicFramePr>
          <p:cNvPr id="3" name="Group 600">
            <a:extLst>
              <a:ext uri="{FF2B5EF4-FFF2-40B4-BE49-F238E27FC236}">
                <a16:creationId xmlns:a16="http://schemas.microsoft.com/office/drawing/2014/main" id="{1F1C66AA-4140-4835-82A8-D4AD4A538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140643"/>
              </p:ext>
            </p:extLst>
          </p:nvPr>
        </p:nvGraphicFramePr>
        <p:xfrm>
          <a:off x="200025" y="1076324"/>
          <a:ext cx="9505950" cy="5377012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3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579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벤 </a:t>
                      </a: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 리   개 요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45">
                <a:tc rowSpan="10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출고예정정보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1"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새로운 출고예정 등록 팝업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 번호단위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엑셀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조회된 내용을 엑셀 다운로드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8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행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84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 전표단위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8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행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5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6370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TB_OB_M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63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TB_OB_D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출고상세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55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55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55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55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5598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355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355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355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355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grpSp>
        <p:nvGrpSpPr>
          <p:cNvPr id="9216" name="그룹 9215">
            <a:extLst>
              <a:ext uri="{FF2B5EF4-FFF2-40B4-BE49-F238E27FC236}">
                <a16:creationId xmlns:a16="http://schemas.microsoft.com/office/drawing/2014/main" id="{AB35CCD2-557A-4135-B30F-E33647CC5BAC}"/>
              </a:ext>
            </a:extLst>
          </p:cNvPr>
          <p:cNvGrpSpPr/>
          <p:nvPr/>
        </p:nvGrpSpPr>
        <p:grpSpPr>
          <a:xfrm>
            <a:off x="5025008" y="1340768"/>
            <a:ext cx="4608512" cy="5040560"/>
            <a:chOff x="2144688" y="980728"/>
            <a:chExt cx="5472608" cy="5256584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01B8BCA-B70F-4326-A463-85F82ABB6B4B}"/>
                </a:ext>
              </a:extLst>
            </p:cNvPr>
            <p:cNvSpPr/>
            <p:nvPr/>
          </p:nvSpPr>
          <p:spPr>
            <a:xfrm rot="16200000">
              <a:off x="2474842" y="4899158"/>
              <a:ext cx="1008000" cy="1668308"/>
            </a:xfrm>
            <a:prstGeom prst="rect">
              <a:avLst/>
            </a:prstGeom>
            <a:solidFill>
              <a:sysClr val="windowText" lastClr="000000">
                <a:lumMod val="95000"/>
                <a:lumOff val="5000"/>
                <a:alpha val="41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75E4734-D8D1-4C89-980A-D97467D069AB}"/>
                </a:ext>
              </a:extLst>
            </p:cNvPr>
            <p:cNvSpPr/>
            <p:nvPr/>
          </p:nvSpPr>
          <p:spPr>
            <a:xfrm>
              <a:off x="2144688" y="980728"/>
              <a:ext cx="1668308" cy="1008112"/>
            </a:xfrm>
            <a:prstGeom prst="rect">
              <a:avLst/>
            </a:prstGeom>
            <a:solidFill>
              <a:sysClr val="window" lastClr="FFFFFF">
                <a:lumMod val="75000"/>
                <a:alpha val="41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0FC5E7F7-FE6E-4636-946C-1DF6E1B9D277}"/>
                </a:ext>
              </a:extLst>
            </p:cNvPr>
            <p:cNvSpPr/>
            <p:nvPr/>
          </p:nvSpPr>
          <p:spPr>
            <a:xfrm>
              <a:off x="2659487" y="1233140"/>
              <a:ext cx="939600" cy="5048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3600" rIns="360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User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Interface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(JSP)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원통 3">
              <a:extLst>
                <a:ext uri="{FF2B5EF4-FFF2-40B4-BE49-F238E27FC236}">
                  <a16:creationId xmlns:a16="http://schemas.microsoft.com/office/drawing/2014/main" id="{2927BFF5-4AD3-47FD-9799-C80D7D6F54DD}"/>
                </a:ext>
              </a:extLst>
            </p:cNvPr>
            <p:cNvSpPr/>
            <p:nvPr/>
          </p:nvSpPr>
          <p:spPr>
            <a:xfrm>
              <a:off x="2659487" y="5427444"/>
              <a:ext cx="939600" cy="611734"/>
            </a:xfrm>
            <a:prstGeom prst="can">
              <a:avLst/>
            </a:pr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solidFill>
                <a:srgbClr val="262626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" rIns="360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Stored Procedure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689EE9BB-96EE-471E-B942-54E5453C2FDF}"/>
                </a:ext>
              </a:extLst>
            </p:cNvPr>
            <p:cNvCxnSpPr>
              <a:cxnSpLocks/>
              <a:stCxn id="94" idx="2"/>
              <a:endCxn id="99" idx="0"/>
            </p:cNvCxnSpPr>
            <p:nvPr/>
          </p:nvCxnSpPr>
          <p:spPr>
            <a:xfrm>
              <a:off x="3129287" y="1737965"/>
              <a:ext cx="1" cy="425773"/>
            </a:xfrm>
            <a:prstGeom prst="straightConnector1">
              <a:avLst/>
            </a:prstGeom>
            <a:noFill/>
            <a:ln w="38100" cap="flat" cmpd="sng" algn="ctr">
              <a:solidFill>
                <a:srgbClr val="F79646"/>
              </a:solidFill>
              <a:prstDash val="solid"/>
              <a:headEnd type="triangle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97" name="모서리가 둥근 직사각형 71">
              <a:extLst>
                <a:ext uri="{FF2B5EF4-FFF2-40B4-BE49-F238E27FC236}">
                  <a16:creationId xmlns:a16="http://schemas.microsoft.com/office/drawing/2014/main" id="{20F50D3E-AFDC-4391-9D58-D3C3319B4E72}"/>
                </a:ext>
              </a:extLst>
            </p:cNvPr>
            <p:cNvSpPr/>
            <p:nvPr/>
          </p:nvSpPr>
          <p:spPr>
            <a:xfrm rot="5400000">
              <a:off x="1990091" y="1367569"/>
              <a:ext cx="802070" cy="234431"/>
            </a:xfrm>
            <a:prstGeom prst="roundRect">
              <a:avLst/>
            </a:prstGeom>
            <a:solidFill>
              <a:srgbClr val="8064A2">
                <a:lumMod val="60000"/>
                <a:lumOff val="40000"/>
              </a:srgbClr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Client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B646CC3-A34B-4E8B-A0EA-F857B1DA6ED9}"/>
                </a:ext>
              </a:extLst>
            </p:cNvPr>
            <p:cNvSpPr/>
            <p:nvPr/>
          </p:nvSpPr>
          <p:spPr>
            <a:xfrm>
              <a:off x="2149842" y="2069531"/>
              <a:ext cx="1663154" cy="3087661"/>
            </a:xfrm>
            <a:prstGeom prst="rect">
              <a:avLst/>
            </a:prstGeom>
            <a:solidFill>
              <a:sysClr val="window" lastClr="FFFFFF">
                <a:lumMod val="50000"/>
                <a:alpha val="41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EF6D4026-5916-452C-91C2-282134302691}"/>
                </a:ext>
              </a:extLst>
            </p:cNvPr>
            <p:cNvSpPr/>
            <p:nvPr/>
          </p:nvSpPr>
          <p:spPr>
            <a:xfrm>
              <a:off x="2659779" y="2163738"/>
              <a:ext cx="939017" cy="5048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3600" rIns="360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Controller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(Action)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6F0E856-B230-4944-BF7D-90557AD6F5ED}"/>
                </a:ext>
              </a:extLst>
            </p:cNvPr>
            <p:cNvSpPr/>
            <p:nvPr/>
          </p:nvSpPr>
          <p:spPr>
            <a:xfrm>
              <a:off x="2660520" y="2954746"/>
              <a:ext cx="937535" cy="5048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3600" rIns="360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Service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(Business)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A5E878D-30B2-4947-8C10-2EEFEAABA1CA}"/>
                </a:ext>
              </a:extLst>
            </p:cNvPr>
            <p:cNvSpPr/>
            <p:nvPr/>
          </p:nvSpPr>
          <p:spPr>
            <a:xfrm>
              <a:off x="2660520" y="3747970"/>
              <a:ext cx="937535" cy="5048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3600" rIns="360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SQL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Manager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(DAO)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F02CF64-7837-4F46-9796-7EDF4F030286}"/>
                </a:ext>
              </a:extLst>
            </p:cNvPr>
            <p:cNvSpPr/>
            <p:nvPr/>
          </p:nvSpPr>
          <p:spPr>
            <a:xfrm>
              <a:off x="2659778" y="4542502"/>
              <a:ext cx="939018" cy="5048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3600" rIns="360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SQL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Map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(Query)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0666F84B-C888-4328-889F-7E6B49030DC5}"/>
                </a:ext>
              </a:extLst>
            </p:cNvPr>
            <p:cNvCxnSpPr>
              <a:cxnSpLocks/>
              <a:stCxn id="99" idx="2"/>
            </p:cNvCxnSpPr>
            <p:nvPr/>
          </p:nvCxnSpPr>
          <p:spPr>
            <a:xfrm>
              <a:off x="3129288" y="2668563"/>
              <a:ext cx="3763" cy="287858"/>
            </a:xfrm>
            <a:prstGeom prst="straightConnector1">
              <a:avLst/>
            </a:prstGeom>
            <a:noFill/>
            <a:ln w="38100" cap="flat" cmpd="sng" algn="ctr">
              <a:solidFill>
                <a:srgbClr val="F79646"/>
              </a:solidFill>
              <a:prstDash val="solid"/>
              <a:headEnd type="triangle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7013C383-BE4F-45BB-B646-F81B6A0FDC57}"/>
                </a:ext>
              </a:extLst>
            </p:cNvPr>
            <p:cNvCxnSpPr>
              <a:cxnSpLocks/>
              <a:stCxn id="100" idx="2"/>
            </p:cNvCxnSpPr>
            <p:nvPr/>
          </p:nvCxnSpPr>
          <p:spPr>
            <a:xfrm flipH="1">
              <a:off x="3124782" y="3459571"/>
              <a:ext cx="4506" cy="286183"/>
            </a:xfrm>
            <a:prstGeom prst="straightConnector1">
              <a:avLst/>
            </a:prstGeom>
            <a:noFill/>
            <a:ln w="38100" cap="flat" cmpd="sng" algn="ctr">
              <a:solidFill>
                <a:srgbClr val="F79646"/>
              </a:solidFill>
              <a:prstDash val="solid"/>
              <a:headEnd type="triangle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E04972E9-3219-4A5D-81CD-EE15AA5C3307}"/>
                </a:ext>
              </a:extLst>
            </p:cNvPr>
            <p:cNvCxnSpPr>
              <a:cxnSpLocks/>
              <a:stCxn id="101" idx="2"/>
              <a:endCxn id="102" idx="0"/>
            </p:cNvCxnSpPr>
            <p:nvPr/>
          </p:nvCxnSpPr>
          <p:spPr>
            <a:xfrm flipH="1">
              <a:off x="3129287" y="4252795"/>
              <a:ext cx="1" cy="289707"/>
            </a:xfrm>
            <a:prstGeom prst="straightConnector1">
              <a:avLst/>
            </a:prstGeom>
            <a:noFill/>
            <a:ln w="38100" cap="flat" cmpd="sng" algn="ctr">
              <a:solidFill>
                <a:srgbClr val="F79646"/>
              </a:solidFill>
              <a:prstDash val="solid"/>
              <a:headEnd type="triangle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106" name="모서리가 둥근 직사각형 84">
              <a:extLst>
                <a:ext uri="{FF2B5EF4-FFF2-40B4-BE49-F238E27FC236}">
                  <a16:creationId xmlns:a16="http://schemas.microsoft.com/office/drawing/2014/main" id="{EFB5369F-626A-4013-A36F-65864B6855DD}"/>
                </a:ext>
              </a:extLst>
            </p:cNvPr>
            <p:cNvSpPr/>
            <p:nvPr/>
          </p:nvSpPr>
          <p:spPr>
            <a:xfrm rot="5400000">
              <a:off x="968909" y="3468738"/>
              <a:ext cx="2844000" cy="234000"/>
            </a:xfrm>
            <a:prstGeom prst="roundRect">
              <a:avLst/>
            </a:prstGeom>
            <a:solidFill>
              <a:srgbClr val="8064A2">
                <a:lumMod val="60000"/>
                <a:lumOff val="40000"/>
              </a:srgbClr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Application Server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모서리가 둥근 직사각형 71">
              <a:extLst>
                <a:ext uri="{FF2B5EF4-FFF2-40B4-BE49-F238E27FC236}">
                  <a16:creationId xmlns:a16="http://schemas.microsoft.com/office/drawing/2014/main" id="{1A05E710-57FD-4229-A666-619387AB53D9}"/>
                </a:ext>
              </a:extLst>
            </p:cNvPr>
            <p:cNvSpPr/>
            <p:nvPr/>
          </p:nvSpPr>
          <p:spPr>
            <a:xfrm rot="5400000">
              <a:off x="1989510" y="5602754"/>
              <a:ext cx="802800" cy="234000"/>
            </a:xfrm>
            <a:prstGeom prst="roundRect">
              <a:avLst/>
            </a:prstGeom>
            <a:solidFill>
              <a:srgbClr val="8064A2">
                <a:lumMod val="60000"/>
                <a:lumOff val="40000"/>
              </a:srgbClr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DBMS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27CE1C1B-A0AF-4F2B-92FD-717448324706}"/>
                </a:ext>
              </a:extLst>
            </p:cNvPr>
            <p:cNvCxnSpPr>
              <a:cxnSpLocks/>
              <a:stCxn id="102" idx="2"/>
              <a:endCxn id="95" idx="1"/>
            </p:cNvCxnSpPr>
            <p:nvPr/>
          </p:nvCxnSpPr>
          <p:spPr>
            <a:xfrm>
              <a:off x="3129287" y="5047327"/>
              <a:ext cx="0" cy="380117"/>
            </a:xfrm>
            <a:prstGeom prst="straightConnector1">
              <a:avLst/>
            </a:prstGeom>
            <a:noFill/>
            <a:ln w="38100" cap="flat" cmpd="sng" algn="ctr">
              <a:solidFill>
                <a:srgbClr val="F79646"/>
              </a:solidFill>
              <a:prstDash val="solid"/>
              <a:headEnd type="triangle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1CD50FEB-8C25-48C4-8E8D-618AB4A3110A}"/>
                </a:ext>
              </a:extLst>
            </p:cNvPr>
            <p:cNvSpPr/>
            <p:nvPr/>
          </p:nvSpPr>
          <p:spPr>
            <a:xfrm>
              <a:off x="4088904" y="2133010"/>
              <a:ext cx="3384376" cy="53280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38645E87-3B90-4BA5-804A-63DE9B4E48EA}"/>
                </a:ext>
              </a:extLst>
            </p:cNvPr>
            <p:cNvSpPr/>
            <p:nvPr/>
          </p:nvSpPr>
          <p:spPr>
            <a:xfrm>
              <a:off x="4088904" y="2925098"/>
              <a:ext cx="3384376" cy="53264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7E0BC13B-1ED1-4751-B498-55286E5B9998}"/>
                </a:ext>
              </a:extLst>
            </p:cNvPr>
            <p:cNvSpPr/>
            <p:nvPr/>
          </p:nvSpPr>
          <p:spPr>
            <a:xfrm>
              <a:off x="4088904" y="4509274"/>
              <a:ext cx="3384376" cy="53264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AIN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DDD3F84F-83DC-479A-8CDC-20F7827E806A}"/>
                </a:ext>
              </a:extLst>
            </p:cNvPr>
            <p:cNvSpPr/>
            <p:nvPr/>
          </p:nvSpPr>
          <p:spPr>
            <a:xfrm>
              <a:off x="4088904" y="5445378"/>
              <a:ext cx="3384376" cy="53264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5BBB3303-6B51-4385-99A6-29FDE27CA7A9}"/>
                </a:ext>
              </a:extLst>
            </p:cNvPr>
            <p:cNvSpPr/>
            <p:nvPr/>
          </p:nvSpPr>
          <p:spPr>
            <a:xfrm>
              <a:off x="4088904" y="1196752"/>
              <a:ext cx="3384376" cy="53280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288F8709-8D41-4753-B5EE-9EBBBBA2C87D}"/>
                </a:ext>
              </a:extLst>
            </p:cNvPr>
            <p:cNvSpPr/>
            <p:nvPr/>
          </p:nvSpPr>
          <p:spPr>
            <a:xfrm>
              <a:off x="3941484" y="980728"/>
              <a:ext cx="3675812" cy="5256584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83D2513A-439E-4C73-805D-EBCC28709730}"/>
                </a:ext>
              </a:extLst>
            </p:cNvPr>
            <p:cNvSpPr/>
            <p:nvPr/>
          </p:nvSpPr>
          <p:spPr>
            <a:xfrm>
              <a:off x="4068698" y="1223040"/>
              <a:ext cx="3384376" cy="4956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latinLnBrk="1" hangingPunct="1"/>
              <a:r>
                <a:rPr lang="en-US" altLang="ko-KR" sz="1200" dirty="0" err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outbound_outboundPlan.JSP</a:t>
              </a:r>
              <a:endPara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latinLnBrk="1" hangingPunct="1"/>
              <a:r>
                <a:rPr lang="en-US" altLang="ko-KR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outbound_outboundPlan.js</a:t>
              </a:r>
              <a:endPara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605DC24-82E0-483E-A123-F87BE75E9269}"/>
                </a:ext>
              </a:extLst>
            </p:cNvPr>
            <p:cNvSpPr/>
            <p:nvPr/>
          </p:nvSpPr>
          <p:spPr>
            <a:xfrm>
              <a:off x="4068698" y="2260910"/>
              <a:ext cx="3384376" cy="2973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latinLnBrk="1" hangingPunct="1"/>
              <a:r>
                <a:rPr lang="en-US" altLang="ko-KR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outboundPlanController.java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CCA0DB40-BDD4-4E52-8DA8-08DAA84B7122}"/>
                </a:ext>
              </a:extLst>
            </p:cNvPr>
            <p:cNvSpPr/>
            <p:nvPr/>
          </p:nvSpPr>
          <p:spPr>
            <a:xfrm>
              <a:off x="4068698" y="3050803"/>
              <a:ext cx="3384376" cy="2973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latinLnBrk="1" hangingPunct="1"/>
              <a:r>
                <a:rPr lang="en-US" altLang="ko-KR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outboundPlanService.java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C3693ABD-D3A7-46C5-9195-AD80C0CDF5DD}"/>
                </a:ext>
              </a:extLst>
            </p:cNvPr>
            <p:cNvSpPr/>
            <p:nvPr/>
          </p:nvSpPr>
          <p:spPr>
            <a:xfrm>
              <a:off x="4068698" y="4656414"/>
              <a:ext cx="3384376" cy="2973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latinLnBrk="1" hangingPunct="1"/>
              <a:r>
                <a:rPr lang="en-US" altLang="ko-KR" sz="1200" dirty="0" err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outboundPlanService.query</a:t>
              </a:r>
              <a:endPara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BABD2B8-F35B-47C7-A856-B42937ED4823}"/>
                </a:ext>
              </a:extLst>
            </p:cNvPr>
            <p:cNvSpPr/>
            <p:nvPr/>
          </p:nvSpPr>
          <p:spPr>
            <a:xfrm>
              <a:off x="4088904" y="5445378"/>
              <a:ext cx="3384376" cy="532645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eaLnBrk="1" latinLnBrk="1" hangingPunct="1"/>
              <a:r>
                <a:rPr lang="en-US" altLang="ko-KR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SP_OB_MAIN</a:t>
              </a: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0970BEFF-268C-4923-9E6F-1734E97D6D81}"/>
                </a:ext>
              </a:extLst>
            </p:cNvPr>
            <p:cNvSpPr/>
            <p:nvPr/>
          </p:nvSpPr>
          <p:spPr>
            <a:xfrm>
              <a:off x="4087202" y="3745754"/>
              <a:ext cx="3384376" cy="53264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SP_IB_MAIN</a:t>
              </a: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2">
            <a:extLst>
              <a:ext uri="{FF2B5EF4-FFF2-40B4-BE49-F238E27FC236}">
                <a16:creationId xmlns:a16="http://schemas.microsoft.com/office/drawing/2014/main" id="{324FC33C-D10B-4EE2-AD7D-EE73D2271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4650" y="735013"/>
            <a:ext cx="19827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출고승인</a:t>
            </a:r>
          </a:p>
        </p:txBody>
      </p:sp>
      <p:graphicFrame>
        <p:nvGraphicFramePr>
          <p:cNvPr id="3" name="Group 600">
            <a:extLst>
              <a:ext uri="{FF2B5EF4-FFF2-40B4-BE49-F238E27FC236}">
                <a16:creationId xmlns:a16="http://schemas.microsoft.com/office/drawing/2014/main" id="{1F1C66AA-4140-4835-82A8-D4AD4A538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183892"/>
              </p:ext>
            </p:extLst>
          </p:nvPr>
        </p:nvGraphicFramePr>
        <p:xfrm>
          <a:off x="200025" y="1076325"/>
          <a:ext cx="9505950" cy="5365714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3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10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벤 </a:t>
                      </a: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 리   개 요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077">
                <a:tc rowSpan="10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 및 출고승인 정보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1"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0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출고승인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 정보에 대한 출고승인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0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승인취소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출고승인 정보에 대한 승인취소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0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출고배분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부족 제품에 대한 출고예정 수량 조정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0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엑셀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조회된 내용을 엑셀 다운로드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0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07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0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6454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TB_OB_M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6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TB_OB_D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출고상세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4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4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4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4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4579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4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4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4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24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29C7729C-F2B1-41CF-9939-7E56709B63B2}"/>
              </a:ext>
            </a:extLst>
          </p:cNvPr>
          <p:cNvGrpSpPr/>
          <p:nvPr/>
        </p:nvGrpSpPr>
        <p:grpSpPr>
          <a:xfrm>
            <a:off x="5025008" y="1340768"/>
            <a:ext cx="4608512" cy="4968552"/>
            <a:chOff x="2144688" y="980728"/>
            <a:chExt cx="5472608" cy="5256584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0642630-0CB3-4CA3-BCDD-52F25738B2E4}"/>
                </a:ext>
              </a:extLst>
            </p:cNvPr>
            <p:cNvSpPr/>
            <p:nvPr/>
          </p:nvSpPr>
          <p:spPr>
            <a:xfrm rot="16200000">
              <a:off x="2474842" y="4899158"/>
              <a:ext cx="1008000" cy="1668308"/>
            </a:xfrm>
            <a:prstGeom prst="rect">
              <a:avLst/>
            </a:prstGeom>
            <a:solidFill>
              <a:sysClr val="windowText" lastClr="000000">
                <a:lumMod val="95000"/>
                <a:lumOff val="5000"/>
                <a:alpha val="41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CA50273-3974-4A5B-BB45-690774665764}"/>
                </a:ext>
              </a:extLst>
            </p:cNvPr>
            <p:cNvSpPr/>
            <p:nvPr/>
          </p:nvSpPr>
          <p:spPr>
            <a:xfrm>
              <a:off x="2144688" y="980728"/>
              <a:ext cx="1668308" cy="1008112"/>
            </a:xfrm>
            <a:prstGeom prst="rect">
              <a:avLst/>
            </a:prstGeom>
            <a:solidFill>
              <a:sysClr val="window" lastClr="FFFFFF">
                <a:lumMod val="75000"/>
                <a:alpha val="41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F06D907-E6E5-4831-80EB-AB082F6B28EC}"/>
                </a:ext>
              </a:extLst>
            </p:cNvPr>
            <p:cNvSpPr/>
            <p:nvPr/>
          </p:nvSpPr>
          <p:spPr>
            <a:xfrm>
              <a:off x="2659487" y="1233140"/>
              <a:ext cx="939600" cy="5048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3600" rIns="360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Interface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(JSP)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원통 3">
              <a:extLst>
                <a:ext uri="{FF2B5EF4-FFF2-40B4-BE49-F238E27FC236}">
                  <a16:creationId xmlns:a16="http://schemas.microsoft.com/office/drawing/2014/main" id="{1E326D40-3C90-4910-80A6-1B47A42E6DB1}"/>
                </a:ext>
              </a:extLst>
            </p:cNvPr>
            <p:cNvSpPr/>
            <p:nvPr/>
          </p:nvSpPr>
          <p:spPr>
            <a:xfrm>
              <a:off x="2659487" y="5427444"/>
              <a:ext cx="939600" cy="611734"/>
            </a:xfrm>
            <a:prstGeom prst="can">
              <a:avLst/>
            </a:pr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solidFill>
                <a:srgbClr val="262626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" rIns="360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Stored Procedure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A54A32F0-1CB5-4D7C-BD45-8F0862DCE98A}"/>
                </a:ext>
              </a:extLst>
            </p:cNvPr>
            <p:cNvCxnSpPr>
              <a:cxnSpLocks/>
              <a:stCxn id="65" idx="2"/>
              <a:endCxn id="70" idx="0"/>
            </p:cNvCxnSpPr>
            <p:nvPr/>
          </p:nvCxnSpPr>
          <p:spPr>
            <a:xfrm>
              <a:off x="3129287" y="1737965"/>
              <a:ext cx="1" cy="425773"/>
            </a:xfrm>
            <a:prstGeom prst="straightConnector1">
              <a:avLst/>
            </a:prstGeom>
            <a:noFill/>
            <a:ln w="38100" cap="flat" cmpd="sng" algn="ctr">
              <a:solidFill>
                <a:srgbClr val="F79646"/>
              </a:solidFill>
              <a:prstDash val="solid"/>
              <a:headEnd type="triangle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68" name="모서리가 둥근 직사각형 71">
              <a:extLst>
                <a:ext uri="{FF2B5EF4-FFF2-40B4-BE49-F238E27FC236}">
                  <a16:creationId xmlns:a16="http://schemas.microsoft.com/office/drawing/2014/main" id="{95FA8E1A-9B35-4423-AA68-4EE99F1F40AF}"/>
                </a:ext>
              </a:extLst>
            </p:cNvPr>
            <p:cNvSpPr/>
            <p:nvPr/>
          </p:nvSpPr>
          <p:spPr>
            <a:xfrm rot="5400000">
              <a:off x="1990091" y="1367569"/>
              <a:ext cx="802070" cy="234431"/>
            </a:xfrm>
            <a:prstGeom prst="roundRect">
              <a:avLst/>
            </a:prstGeom>
            <a:solidFill>
              <a:srgbClr val="8064A2">
                <a:lumMod val="60000"/>
                <a:lumOff val="40000"/>
              </a:srgbClr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Client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5951D41-3BAA-4EAF-B864-73DF39A65254}"/>
                </a:ext>
              </a:extLst>
            </p:cNvPr>
            <p:cNvSpPr/>
            <p:nvPr/>
          </p:nvSpPr>
          <p:spPr>
            <a:xfrm>
              <a:off x="2149842" y="2069531"/>
              <a:ext cx="1663154" cy="3087661"/>
            </a:xfrm>
            <a:prstGeom prst="rect">
              <a:avLst/>
            </a:prstGeom>
            <a:solidFill>
              <a:sysClr val="window" lastClr="FFFFFF">
                <a:lumMod val="50000"/>
                <a:alpha val="41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833F1B5-69A3-4070-A097-F4339E8059B7}"/>
                </a:ext>
              </a:extLst>
            </p:cNvPr>
            <p:cNvSpPr/>
            <p:nvPr/>
          </p:nvSpPr>
          <p:spPr>
            <a:xfrm>
              <a:off x="2659779" y="2163738"/>
              <a:ext cx="939017" cy="5048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3600" rIns="360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Controller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(Action)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A81CB7E-B192-4E85-A43A-15D909ABF9C6}"/>
                </a:ext>
              </a:extLst>
            </p:cNvPr>
            <p:cNvSpPr/>
            <p:nvPr/>
          </p:nvSpPr>
          <p:spPr>
            <a:xfrm>
              <a:off x="2660520" y="2954746"/>
              <a:ext cx="937535" cy="5048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3600" rIns="360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Service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(Business)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971E7316-8178-4C49-85A1-1153EC4EAFB3}"/>
                </a:ext>
              </a:extLst>
            </p:cNvPr>
            <p:cNvSpPr/>
            <p:nvPr/>
          </p:nvSpPr>
          <p:spPr>
            <a:xfrm>
              <a:off x="2660520" y="3747970"/>
              <a:ext cx="937535" cy="5048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3600" rIns="360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SQL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Manager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(DAO)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F926C85-BF18-4D0D-A4EC-1B2B2DA416A4}"/>
                </a:ext>
              </a:extLst>
            </p:cNvPr>
            <p:cNvSpPr/>
            <p:nvPr/>
          </p:nvSpPr>
          <p:spPr>
            <a:xfrm>
              <a:off x="2659778" y="4542502"/>
              <a:ext cx="939018" cy="5048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3600" rIns="360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SQL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Map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(Query)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16DFF05A-2D18-4653-9F88-54197E6D69FC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>
              <a:off x="3129288" y="2668563"/>
              <a:ext cx="3763" cy="287858"/>
            </a:xfrm>
            <a:prstGeom prst="straightConnector1">
              <a:avLst/>
            </a:prstGeom>
            <a:noFill/>
            <a:ln w="38100" cap="flat" cmpd="sng" algn="ctr">
              <a:solidFill>
                <a:srgbClr val="F79646"/>
              </a:solidFill>
              <a:prstDash val="solid"/>
              <a:headEnd type="triangle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5C7F7211-80EF-4E73-A4F6-D28A032C1456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flipH="1">
              <a:off x="3124782" y="3459571"/>
              <a:ext cx="4506" cy="286183"/>
            </a:xfrm>
            <a:prstGeom prst="straightConnector1">
              <a:avLst/>
            </a:prstGeom>
            <a:noFill/>
            <a:ln w="38100" cap="flat" cmpd="sng" algn="ctr">
              <a:solidFill>
                <a:srgbClr val="F79646"/>
              </a:solidFill>
              <a:prstDash val="solid"/>
              <a:headEnd type="triangle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8895370B-3D86-4E9D-AE1C-3964A196A8A0}"/>
                </a:ext>
              </a:extLst>
            </p:cNvPr>
            <p:cNvCxnSpPr>
              <a:cxnSpLocks/>
              <a:stCxn id="72" idx="2"/>
              <a:endCxn id="73" idx="0"/>
            </p:cNvCxnSpPr>
            <p:nvPr/>
          </p:nvCxnSpPr>
          <p:spPr>
            <a:xfrm flipH="1">
              <a:off x="3129287" y="4252795"/>
              <a:ext cx="1" cy="289707"/>
            </a:xfrm>
            <a:prstGeom prst="straightConnector1">
              <a:avLst/>
            </a:prstGeom>
            <a:noFill/>
            <a:ln w="38100" cap="flat" cmpd="sng" algn="ctr">
              <a:solidFill>
                <a:srgbClr val="F79646"/>
              </a:solidFill>
              <a:prstDash val="solid"/>
              <a:headEnd type="triangle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77" name="모서리가 둥근 직사각형 84">
              <a:extLst>
                <a:ext uri="{FF2B5EF4-FFF2-40B4-BE49-F238E27FC236}">
                  <a16:creationId xmlns:a16="http://schemas.microsoft.com/office/drawing/2014/main" id="{05D0EAFD-F4C4-4E92-95E2-D5126BEE6DF4}"/>
                </a:ext>
              </a:extLst>
            </p:cNvPr>
            <p:cNvSpPr/>
            <p:nvPr/>
          </p:nvSpPr>
          <p:spPr>
            <a:xfrm rot="5400000">
              <a:off x="968909" y="3468738"/>
              <a:ext cx="2844000" cy="234000"/>
            </a:xfrm>
            <a:prstGeom prst="roundRect">
              <a:avLst/>
            </a:prstGeom>
            <a:solidFill>
              <a:srgbClr val="8064A2">
                <a:lumMod val="60000"/>
                <a:lumOff val="40000"/>
              </a:srgbClr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Application Server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모서리가 둥근 직사각형 71">
              <a:extLst>
                <a:ext uri="{FF2B5EF4-FFF2-40B4-BE49-F238E27FC236}">
                  <a16:creationId xmlns:a16="http://schemas.microsoft.com/office/drawing/2014/main" id="{A75C91B3-F470-4D9C-AC51-B19C17B6C8D9}"/>
                </a:ext>
              </a:extLst>
            </p:cNvPr>
            <p:cNvSpPr/>
            <p:nvPr/>
          </p:nvSpPr>
          <p:spPr>
            <a:xfrm rot="5400000">
              <a:off x="1989510" y="5602754"/>
              <a:ext cx="802800" cy="234000"/>
            </a:xfrm>
            <a:prstGeom prst="roundRect">
              <a:avLst/>
            </a:prstGeom>
            <a:solidFill>
              <a:srgbClr val="8064A2">
                <a:lumMod val="60000"/>
                <a:lumOff val="40000"/>
              </a:srgbClr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DBMS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E1D44276-6A51-4FBB-BEE9-76CFE5907F95}"/>
                </a:ext>
              </a:extLst>
            </p:cNvPr>
            <p:cNvCxnSpPr>
              <a:cxnSpLocks/>
              <a:stCxn id="73" idx="2"/>
              <a:endCxn id="66" idx="1"/>
            </p:cNvCxnSpPr>
            <p:nvPr/>
          </p:nvCxnSpPr>
          <p:spPr>
            <a:xfrm>
              <a:off x="3129287" y="5047327"/>
              <a:ext cx="0" cy="380117"/>
            </a:xfrm>
            <a:prstGeom prst="straightConnector1">
              <a:avLst/>
            </a:prstGeom>
            <a:noFill/>
            <a:ln w="38100" cap="flat" cmpd="sng" algn="ctr">
              <a:solidFill>
                <a:srgbClr val="F79646"/>
              </a:solidFill>
              <a:prstDash val="solid"/>
              <a:headEnd type="triangle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E711B6E-FCA6-4915-B999-4617756AA34C}"/>
                </a:ext>
              </a:extLst>
            </p:cNvPr>
            <p:cNvSpPr/>
            <p:nvPr/>
          </p:nvSpPr>
          <p:spPr>
            <a:xfrm>
              <a:off x="4088904" y="2133010"/>
              <a:ext cx="3384376" cy="53280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9CE265A7-0C0C-49C9-A50F-59C54F910BDB}"/>
                </a:ext>
              </a:extLst>
            </p:cNvPr>
            <p:cNvSpPr/>
            <p:nvPr/>
          </p:nvSpPr>
          <p:spPr>
            <a:xfrm>
              <a:off x="4088904" y="2925098"/>
              <a:ext cx="3384376" cy="53264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134BB91-FE2B-4D50-8C1C-612CE1DCB915}"/>
                </a:ext>
              </a:extLst>
            </p:cNvPr>
            <p:cNvSpPr/>
            <p:nvPr/>
          </p:nvSpPr>
          <p:spPr>
            <a:xfrm>
              <a:off x="4088904" y="4509274"/>
              <a:ext cx="3384376" cy="53264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AIN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B80D3CB-3784-4EE0-A7DB-07FE47C4A200}"/>
                </a:ext>
              </a:extLst>
            </p:cNvPr>
            <p:cNvSpPr/>
            <p:nvPr/>
          </p:nvSpPr>
          <p:spPr>
            <a:xfrm>
              <a:off x="4088904" y="5445378"/>
              <a:ext cx="3384376" cy="53264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E5EEB58-ECC2-45AD-8B1B-1001CAAC45DA}"/>
                </a:ext>
              </a:extLst>
            </p:cNvPr>
            <p:cNvSpPr/>
            <p:nvPr/>
          </p:nvSpPr>
          <p:spPr>
            <a:xfrm>
              <a:off x="4088904" y="1196752"/>
              <a:ext cx="3384376" cy="53280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89A3A66-4D9E-466B-8C4B-41E19D67FF62}"/>
                </a:ext>
              </a:extLst>
            </p:cNvPr>
            <p:cNvSpPr/>
            <p:nvPr/>
          </p:nvSpPr>
          <p:spPr>
            <a:xfrm>
              <a:off x="3941484" y="980728"/>
              <a:ext cx="3675812" cy="5256584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4136EFBD-02B9-4CD8-B305-1808E6968B82}"/>
                </a:ext>
              </a:extLst>
            </p:cNvPr>
            <p:cNvSpPr/>
            <p:nvPr/>
          </p:nvSpPr>
          <p:spPr>
            <a:xfrm>
              <a:off x="4068698" y="1223040"/>
              <a:ext cx="33843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latinLnBrk="1" hangingPunct="1"/>
              <a:r>
                <a:rPr lang="en-US" altLang="ko-KR" sz="1200" dirty="0" err="1">
                  <a:solidFill>
                    <a:prstClr val="black"/>
                  </a:solidFill>
                  <a:latin typeface="맑은 고딕" pitchFamily="50" charset="-127"/>
                  <a:ea typeface="굴림" pitchFamily="50" charset="-127"/>
                </a:rPr>
                <a:t>outbound_outboundApproval.JSP</a:t>
              </a:r>
              <a:endParaRPr lang="en-US" altLang="ko-KR" sz="1200" dirty="0">
                <a:solidFill>
                  <a:prstClr val="black"/>
                </a:solidFill>
                <a:latin typeface="맑은 고딕" pitchFamily="50" charset="-127"/>
                <a:ea typeface="굴림" pitchFamily="50" charset="-127"/>
              </a:endParaRPr>
            </a:p>
            <a:p>
              <a:pPr eaLnBrk="1" latinLnBrk="1" hangingPunct="1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굴림" pitchFamily="50" charset="-127"/>
                </a:rPr>
                <a:t>outbound_outboundApproval.js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굴림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C502E596-C145-4A70-A359-C350AF16E687}"/>
                </a:ext>
              </a:extLst>
            </p:cNvPr>
            <p:cNvSpPr/>
            <p:nvPr/>
          </p:nvSpPr>
          <p:spPr>
            <a:xfrm>
              <a:off x="4068698" y="2260910"/>
              <a:ext cx="33843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latinLnBrk="1" hangingPunct="1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굴림" pitchFamily="50" charset="-127"/>
                </a:rPr>
                <a:t>outboundApprovalController.java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36EE1FB-ED86-4F17-A91D-0D70FEE00F7D}"/>
                </a:ext>
              </a:extLst>
            </p:cNvPr>
            <p:cNvSpPr/>
            <p:nvPr/>
          </p:nvSpPr>
          <p:spPr>
            <a:xfrm>
              <a:off x="4068698" y="3050803"/>
              <a:ext cx="33843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latinLnBrk="1" hangingPunct="1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굴림" pitchFamily="50" charset="-127"/>
                </a:rPr>
                <a:t>outboundApprovalService.java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6469FAE-1558-4593-AD26-AED690C7FF82}"/>
                </a:ext>
              </a:extLst>
            </p:cNvPr>
            <p:cNvSpPr/>
            <p:nvPr/>
          </p:nvSpPr>
          <p:spPr>
            <a:xfrm>
              <a:off x="4068698" y="4656414"/>
              <a:ext cx="33843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latinLnBrk="1" hangingPunct="1"/>
              <a:r>
                <a:rPr lang="en-US" altLang="ko-KR" sz="1200" dirty="0" err="1">
                  <a:solidFill>
                    <a:prstClr val="black"/>
                  </a:solidFill>
                  <a:latin typeface="맑은 고딕" pitchFamily="50" charset="-127"/>
                  <a:ea typeface="굴림" pitchFamily="50" charset="-127"/>
                </a:rPr>
                <a:t>outboundApprovalService.query</a:t>
              </a:r>
              <a:endParaRPr lang="en-US" altLang="ko-KR" sz="1200" dirty="0">
                <a:solidFill>
                  <a:prstClr val="black"/>
                </a:solidFill>
                <a:latin typeface="맑은 고딕" pitchFamily="50" charset="-127"/>
                <a:ea typeface="굴림" pitchFamily="50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0D89C90-6158-405C-AC9C-B75C374C0E24}"/>
                </a:ext>
              </a:extLst>
            </p:cNvPr>
            <p:cNvSpPr/>
            <p:nvPr/>
          </p:nvSpPr>
          <p:spPr>
            <a:xfrm>
              <a:off x="4088904" y="5445378"/>
              <a:ext cx="3384376" cy="532645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eaLnBrk="1" latinLnBrk="1" hangingPunct="1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굴림" pitchFamily="50" charset="-127"/>
                </a:rPr>
                <a:t>SP_OB_MAIN</a:t>
              </a:r>
            </a:p>
            <a:p>
              <a:pPr eaLnBrk="1" latinLnBrk="1" hangingPunct="1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굴림" pitchFamily="50" charset="-127"/>
                </a:rPr>
                <a:t>SP_OB_APPR_REG, SP_OB_APPR_REM</a:t>
              </a:r>
            </a:p>
            <a:p>
              <a:pPr eaLnBrk="1" latinLnBrk="1" hangingPunct="1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굴림" pitchFamily="50" charset="-127"/>
                </a:rPr>
                <a:t>SP_OB_ALLOT_REG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7D6AF73A-AE7B-4010-A791-1FE8D9D90CA4}"/>
                </a:ext>
              </a:extLst>
            </p:cNvPr>
            <p:cNvSpPr/>
            <p:nvPr/>
          </p:nvSpPr>
          <p:spPr>
            <a:xfrm>
              <a:off x="4087202" y="3745754"/>
              <a:ext cx="3384376" cy="53264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SP_IB_MAIN</a:t>
              </a: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3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2">
            <a:extLst>
              <a:ext uri="{FF2B5EF4-FFF2-40B4-BE49-F238E27FC236}">
                <a16:creationId xmlns:a16="http://schemas.microsoft.com/office/drawing/2014/main" id="{324FC33C-D10B-4EE2-AD7D-EE73D2271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4650" y="735013"/>
            <a:ext cx="19827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WAVE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Group 600">
            <a:extLst>
              <a:ext uri="{FF2B5EF4-FFF2-40B4-BE49-F238E27FC236}">
                <a16:creationId xmlns:a16="http://schemas.microsoft.com/office/drawing/2014/main" id="{1F1C66AA-4140-4835-82A8-D4AD4A538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804037"/>
              </p:ext>
            </p:extLst>
          </p:nvPr>
        </p:nvGraphicFramePr>
        <p:xfrm>
          <a:off x="200025" y="1076325"/>
          <a:ext cx="9505950" cy="5384608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3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45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벤 </a:t>
                      </a: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 리   개 요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806">
                <a:tc rowSpan="10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WAVE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출고정보 조회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1"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8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새로운 출고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WAVE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 팝업 표시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8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WAVE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된 출고정보에 대한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WAVE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8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엑셀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조회된 내용을 엑셀 다운로드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8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8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WAVE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추가로 출고 전표를 삽입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8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WAVE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상세에 대한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8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WAVE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상세에 대한 출고 전표 제거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1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4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WAVE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기준으로 출고승인 건에 대한 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Oder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묶음 생성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9322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TB_OB_M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93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TB_OB_D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출고상세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93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TB_OB_WAVE_M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WAVE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1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1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1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1297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1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1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1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21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CFA32B59-EF13-4710-9534-F1AEA2FD4AD9}"/>
              </a:ext>
            </a:extLst>
          </p:cNvPr>
          <p:cNvGrpSpPr/>
          <p:nvPr/>
        </p:nvGrpSpPr>
        <p:grpSpPr>
          <a:xfrm>
            <a:off x="5025008" y="1326805"/>
            <a:ext cx="4608512" cy="5054523"/>
            <a:chOff x="2144688" y="980728"/>
            <a:chExt cx="5472608" cy="5256584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C9682101-BC95-495D-888F-948DB51FC7C9}"/>
                </a:ext>
              </a:extLst>
            </p:cNvPr>
            <p:cNvSpPr/>
            <p:nvPr/>
          </p:nvSpPr>
          <p:spPr>
            <a:xfrm rot="16200000">
              <a:off x="2474842" y="4899158"/>
              <a:ext cx="1008000" cy="1668308"/>
            </a:xfrm>
            <a:prstGeom prst="rect">
              <a:avLst/>
            </a:prstGeom>
            <a:solidFill>
              <a:sysClr val="windowText" lastClr="000000">
                <a:lumMod val="95000"/>
                <a:lumOff val="5000"/>
                <a:alpha val="41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7BE34FF7-20C7-4545-95F2-C0559BB143B8}"/>
                </a:ext>
              </a:extLst>
            </p:cNvPr>
            <p:cNvSpPr/>
            <p:nvPr/>
          </p:nvSpPr>
          <p:spPr>
            <a:xfrm>
              <a:off x="2144688" y="980728"/>
              <a:ext cx="1668308" cy="1008112"/>
            </a:xfrm>
            <a:prstGeom prst="rect">
              <a:avLst/>
            </a:prstGeom>
            <a:solidFill>
              <a:sysClr val="window" lastClr="FFFFFF">
                <a:lumMod val="75000"/>
                <a:alpha val="41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9B06E6A2-4050-491E-BC1E-FBA1E6BD2551}"/>
                </a:ext>
              </a:extLst>
            </p:cNvPr>
            <p:cNvSpPr/>
            <p:nvPr/>
          </p:nvSpPr>
          <p:spPr>
            <a:xfrm>
              <a:off x="2659487" y="1233140"/>
              <a:ext cx="939600" cy="5048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3600" rIns="360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Interface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(JSP)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5" name="원통 3">
              <a:extLst>
                <a:ext uri="{FF2B5EF4-FFF2-40B4-BE49-F238E27FC236}">
                  <a16:creationId xmlns:a16="http://schemas.microsoft.com/office/drawing/2014/main" id="{02829D91-AF5B-49CA-9119-76998D4E48F7}"/>
                </a:ext>
              </a:extLst>
            </p:cNvPr>
            <p:cNvSpPr/>
            <p:nvPr/>
          </p:nvSpPr>
          <p:spPr>
            <a:xfrm>
              <a:off x="2659487" y="5427444"/>
              <a:ext cx="939600" cy="611734"/>
            </a:xfrm>
            <a:prstGeom prst="can">
              <a:avLst/>
            </a:pr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solidFill>
                <a:srgbClr val="262626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" rIns="360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Stored Procedure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44372519-2F6C-4EE1-AB5E-A4B1AEF50E2B}"/>
                </a:ext>
              </a:extLst>
            </p:cNvPr>
            <p:cNvCxnSpPr>
              <a:cxnSpLocks/>
              <a:stCxn id="94" idx="2"/>
              <a:endCxn id="99" idx="0"/>
            </p:cNvCxnSpPr>
            <p:nvPr/>
          </p:nvCxnSpPr>
          <p:spPr>
            <a:xfrm>
              <a:off x="3129287" y="1737965"/>
              <a:ext cx="1" cy="425773"/>
            </a:xfrm>
            <a:prstGeom prst="straightConnector1">
              <a:avLst/>
            </a:prstGeom>
            <a:noFill/>
            <a:ln w="38100" cap="flat" cmpd="sng" algn="ctr">
              <a:solidFill>
                <a:srgbClr val="F79646"/>
              </a:solidFill>
              <a:prstDash val="solid"/>
              <a:headEnd type="triangle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97" name="모서리가 둥근 직사각형 71">
              <a:extLst>
                <a:ext uri="{FF2B5EF4-FFF2-40B4-BE49-F238E27FC236}">
                  <a16:creationId xmlns:a16="http://schemas.microsoft.com/office/drawing/2014/main" id="{C2D95A9B-BE9A-4F54-88FD-F50C7ACD9B26}"/>
                </a:ext>
              </a:extLst>
            </p:cNvPr>
            <p:cNvSpPr/>
            <p:nvPr/>
          </p:nvSpPr>
          <p:spPr>
            <a:xfrm rot="5400000">
              <a:off x="1990091" y="1367569"/>
              <a:ext cx="802070" cy="234431"/>
            </a:xfrm>
            <a:prstGeom prst="roundRect">
              <a:avLst/>
            </a:prstGeom>
            <a:solidFill>
              <a:srgbClr val="8064A2">
                <a:lumMod val="60000"/>
                <a:lumOff val="40000"/>
              </a:srgbClr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Client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2A4D87C-4350-4308-822C-CD018CFC307A}"/>
                </a:ext>
              </a:extLst>
            </p:cNvPr>
            <p:cNvSpPr/>
            <p:nvPr/>
          </p:nvSpPr>
          <p:spPr>
            <a:xfrm>
              <a:off x="2149842" y="2069531"/>
              <a:ext cx="1663154" cy="3087661"/>
            </a:xfrm>
            <a:prstGeom prst="rect">
              <a:avLst/>
            </a:prstGeom>
            <a:solidFill>
              <a:sysClr val="window" lastClr="FFFFFF">
                <a:lumMod val="50000"/>
                <a:alpha val="41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1449A216-7115-4721-A51F-FBDBAE21CF5E}"/>
                </a:ext>
              </a:extLst>
            </p:cNvPr>
            <p:cNvSpPr/>
            <p:nvPr/>
          </p:nvSpPr>
          <p:spPr>
            <a:xfrm>
              <a:off x="2659779" y="2163738"/>
              <a:ext cx="939017" cy="5048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3600" rIns="360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Controller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(Action)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6C9565C5-43FB-4824-B514-9A080ED5E47C}"/>
                </a:ext>
              </a:extLst>
            </p:cNvPr>
            <p:cNvSpPr/>
            <p:nvPr/>
          </p:nvSpPr>
          <p:spPr>
            <a:xfrm>
              <a:off x="2660520" y="2954746"/>
              <a:ext cx="937535" cy="5048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3600" rIns="360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Service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(Business)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7579D1A-E346-49FF-AC92-A23562B1FCF0}"/>
                </a:ext>
              </a:extLst>
            </p:cNvPr>
            <p:cNvSpPr/>
            <p:nvPr/>
          </p:nvSpPr>
          <p:spPr>
            <a:xfrm>
              <a:off x="2660520" y="3747970"/>
              <a:ext cx="937535" cy="5048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3600" rIns="360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SQL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Manager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(DAO)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468FB22-6D1C-4C05-82E4-C680113DE49D}"/>
                </a:ext>
              </a:extLst>
            </p:cNvPr>
            <p:cNvSpPr/>
            <p:nvPr/>
          </p:nvSpPr>
          <p:spPr>
            <a:xfrm>
              <a:off x="2659778" y="4542502"/>
              <a:ext cx="939018" cy="5048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3600" rIns="360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SQL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Map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(Query)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081B19FE-882B-4444-A3DB-A911F07BE0A1}"/>
                </a:ext>
              </a:extLst>
            </p:cNvPr>
            <p:cNvCxnSpPr>
              <a:cxnSpLocks/>
              <a:stCxn id="99" idx="2"/>
            </p:cNvCxnSpPr>
            <p:nvPr/>
          </p:nvCxnSpPr>
          <p:spPr>
            <a:xfrm>
              <a:off x="3129288" y="2668563"/>
              <a:ext cx="3763" cy="287858"/>
            </a:xfrm>
            <a:prstGeom prst="straightConnector1">
              <a:avLst/>
            </a:prstGeom>
            <a:noFill/>
            <a:ln w="38100" cap="flat" cmpd="sng" algn="ctr">
              <a:solidFill>
                <a:srgbClr val="F79646"/>
              </a:solidFill>
              <a:prstDash val="solid"/>
              <a:headEnd type="triangle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2372E157-7ADA-4803-A5C3-DD2F85771C2A}"/>
                </a:ext>
              </a:extLst>
            </p:cNvPr>
            <p:cNvCxnSpPr>
              <a:cxnSpLocks/>
              <a:stCxn id="100" idx="2"/>
            </p:cNvCxnSpPr>
            <p:nvPr/>
          </p:nvCxnSpPr>
          <p:spPr>
            <a:xfrm flipH="1">
              <a:off x="3124782" y="3459571"/>
              <a:ext cx="4506" cy="286183"/>
            </a:xfrm>
            <a:prstGeom prst="straightConnector1">
              <a:avLst/>
            </a:prstGeom>
            <a:noFill/>
            <a:ln w="38100" cap="flat" cmpd="sng" algn="ctr">
              <a:solidFill>
                <a:srgbClr val="F79646"/>
              </a:solidFill>
              <a:prstDash val="solid"/>
              <a:headEnd type="triangle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D124AAEA-F0F1-4525-B678-99F85C1FFF71}"/>
                </a:ext>
              </a:extLst>
            </p:cNvPr>
            <p:cNvCxnSpPr>
              <a:cxnSpLocks/>
              <a:stCxn id="101" idx="2"/>
              <a:endCxn id="102" idx="0"/>
            </p:cNvCxnSpPr>
            <p:nvPr/>
          </p:nvCxnSpPr>
          <p:spPr>
            <a:xfrm flipH="1">
              <a:off x="3129287" y="4252795"/>
              <a:ext cx="1" cy="289707"/>
            </a:xfrm>
            <a:prstGeom prst="straightConnector1">
              <a:avLst/>
            </a:prstGeom>
            <a:noFill/>
            <a:ln w="38100" cap="flat" cmpd="sng" algn="ctr">
              <a:solidFill>
                <a:srgbClr val="F79646"/>
              </a:solidFill>
              <a:prstDash val="solid"/>
              <a:headEnd type="triangle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106" name="모서리가 둥근 직사각형 84">
              <a:extLst>
                <a:ext uri="{FF2B5EF4-FFF2-40B4-BE49-F238E27FC236}">
                  <a16:creationId xmlns:a16="http://schemas.microsoft.com/office/drawing/2014/main" id="{9FC1C1B3-2D99-4576-B294-5DE55EA2887E}"/>
                </a:ext>
              </a:extLst>
            </p:cNvPr>
            <p:cNvSpPr/>
            <p:nvPr/>
          </p:nvSpPr>
          <p:spPr>
            <a:xfrm rot="5400000">
              <a:off x="968909" y="3468738"/>
              <a:ext cx="2844000" cy="234000"/>
            </a:xfrm>
            <a:prstGeom prst="roundRect">
              <a:avLst/>
            </a:prstGeom>
            <a:solidFill>
              <a:srgbClr val="8064A2">
                <a:lumMod val="60000"/>
                <a:lumOff val="40000"/>
              </a:srgbClr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Application Server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" name="모서리가 둥근 직사각형 71">
              <a:extLst>
                <a:ext uri="{FF2B5EF4-FFF2-40B4-BE49-F238E27FC236}">
                  <a16:creationId xmlns:a16="http://schemas.microsoft.com/office/drawing/2014/main" id="{95B36F61-9D58-4B78-8411-F88663D04FCE}"/>
                </a:ext>
              </a:extLst>
            </p:cNvPr>
            <p:cNvSpPr/>
            <p:nvPr/>
          </p:nvSpPr>
          <p:spPr>
            <a:xfrm rot="5400000">
              <a:off x="1989510" y="5602754"/>
              <a:ext cx="802800" cy="234000"/>
            </a:xfrm>
            <a:prstGeom prst="roundRect">
              <a:avLst/>
            </a:prstGeom>
            <a:solidFill>
              <a:srgbClr val="8064A2">
                <a:lumMod val="60000"/>
                <a:lumOff val="40000"/>
              </a:srgbClr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DBMS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8368DFA2-1723-4375-A7DF-9F637ADD4674}"/>
                </a:ext>
              </a:extLst>
            </p:cNvPr>
            <p:cNvCxnSpPr>
              <a:cxnSpLocks/>
              <a:stCxn id="102" idx="2"/>
              <a:endCxn id="95" idx="1"/>
            </p:cNvCxnSpPr>
            <p:nvPr/>
          </p:nvCxnSpPr>
          <p:spPr>
            <a:xfrm>
              <a:off x="3129287" y="5047327"/>
              <a:ext cx="0" cy="380117"/>
            </a:xfrm>
            <a:prstGeom prst="straightConnector1">
              <a:avLst/>
            </a:prstGeom>
            <a:noFill/>
            <a:ln w="38100" cap="flat" cmpd="sng" algn="ctr">
              <a:solidFill>
                <a:srgbClr val="F79646"/>
              </a:solidFill>
              <a:prstDash val="solid"/>
              <a:headEnd type="triangle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4B156F6A-0382-4F74-A09A-E075C88530FE}"/>
                </a:ext>
              </a:extLst>
            </p:cNvPr>
            <p:cNvSpPr/>
            <p:nvPr/>
          </p:nvSpPr>
          <p:spPr>
            <a:xfrm>
              <a:off x="4088904" y="2133010"/>
              <a:ext cx="3384376" cy="53280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B5C0049C-16C8-4041-89AC-40473FCCBAB1}"/>
                </a:ext>
              </a:extLst>
            </p:cNvPr>
            <p:cNvSpPr/>
            <p:nvPr/>
          </p:nvSpPr>
          <p:spPr>
            <a:xfrm>
              <a:off x="4088904" y="2925098"/>
              <a:ext cx="3384376" cy="53264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65E2F84-9869-4E5F-B8E2-F03900E2CCE3}"/>
                </a:ext>
              </a:extLst>
            </p:cNvPr>
            <p:cNvSpPr/>
            <p:nvPr/>
          </p:nvSpPr>
          <p:spPr>
            <a:xfrm>
              <a:off x="4088904" y="4509274"/>
              <a:ext cx="3384376" cy="53264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AIN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E3A238A1-A67F-4AE4-A7EA-313648A2844F}"/>
                </a:ext>
              </a:extLst>
            </p:cNvPr>
            <p:cNvSpPr/>
            <p:nvPr/>
          </p:nvSpPr>
          <p:spPr>
            <a:xfrm>
              <a:off x="4088904" y="5445378"/>
              <a:ext cx="3384376" cy="53264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3E5351D-92CF-4A85-A206-562AB72A4755}"/>
                </a:ext>
              </a:extLst>
            </p:cNvPr>
            <p:cNvSpPr/>
            <p:nvPr/>
          </p:nvSpPr>
          <p:spPr>
            <a:xfrm>
              <a:off x="4088904" y="1196752"/>
              <a:ext cx="3384376" cy="53280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B1A38E7-C123-4B4B-AA50-98378A7B7348}"/>
                </a:ext>
              </a:extLst>
            </p:cNvPr>
            <p:cNvSpPr/>
            <p:nvPr/>
          </p:nvSpPr>
          <p:spPr>
            <a:xfrm>
              <a:off x="3941484" y="980728"/>
              <a:ext cx="3675812" cy="5256584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4446E753-4C7D-4FAA-9363-9E4A37EA6611}"/>
                </a:ext>
              </a:extLst>
            </p:cNvPr>
            <p:cNvSpPr/>
            <p:nvPr/>
          </p:nvSpPr>
          <p:spPr>
            <a:xfrm>
              <a:off x="4068698" y="1223040"/>
              <a:ext cx="33843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latinLnBrk="1" hangingPunct="1"/>
              <a:r>
                <a:rPr lang="en-US" altLang="ko-KR" sz="1200" dirty="0" err="1">
                  <a:solidFill>
                    <a:prstClr val="black"/>
                  </a:solidFill>
                  <a:latin typeface="맑은 고딕" pitchFamily="50" charset="-127"/>
                  <a:ea typeface="굴림" pitchFamily="50" charset="-127"/>
                </a:rPr>
                <a:t>outbound_outboundWave.JSP</a:t>
              </a:r>
              <a:endParaRPr lang="en-US" altLang="ko-KR" sz="1200" dirty="0">
                <a:solidFill>
                  <a:prstClr val="black"/>
                </a:solidFill>
                <a:latin typeface="맑은 고딕" pitchFamily="50" charset="-127"/>
                <a:ea typeface="굴림" pitchFamily="50" charset="-127"/>
              </a:endParaRPr>
            </a:p>
            <a:p>
              <a:pPr eaLnBrk="1" latinLnBrk="1" hangingPunct="1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굴림" pitchFamily="50" charset="-127"/>
                </a:rPr>
                <a:t>outbound_outboundWave.js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굴림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38E1F9DA-52B6-4804-89CB-674544E3F6AC}"/>
                </a:ext>
              </a:extLst>
            </p:cNvPr>
            <p:cNvSpPr/>
            <p:nvPr/>
          </p:nvSpPr>
          <p:spPr>
            <a:xfrm>
              <a:off x="4068698" y="2260910"/>
              <a:ext cx="33843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latinLnBrk="1" hangingPunct="1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굴림" pitchFamily="50" charset="-127"/>
                </a:rPr>
                <a:t>outboundWaveController.java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BF5AB066-B2A3-4334-90B8-1C15D4801D97}"/>
                </a:ext>
              </a:extLst>
            </p:cNvPr>
            <p:cNvSpPr/>
            <p:nvPr/>
          </p:nvSpPr>
          <p:spPr>
            <a:xfrm>
              <a:off x="4068698" y="3050803"/>
              <a:ext cx="33843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latinLnBrk="1" hangingPunct="1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굴림" pitchFamily="50" charset="-127"/>
                </a:rPr>
                <a:t>outboundWaveService.java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184A9B3-0B2B-4FE5-9A48-4D410C6CD201}"/>
                </a:ext>
              </a:extLst>
            </p:cNvPr>
            <p:cNvSpPr/>
            <p:nvPr/>
          </p:nvSpPr>
          <p:spPr>
            <a:xfrm>
              <a:off x="4068698" y="4656414"/>
              <a:ext cx="33843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latinLnBrk="1" hangingPunct="1"/>
              <a:r>
                <a:rPr lang="en-US" altLang="ko-KR" sz="1200" dirty="0" err="1">
                  <a:solidFill>
                    <a:prstClr val="black"/>
                  </a:solidFill>
                  <a:latin typeface="맑은 고딕" pitchFamily="50" charset="-127"/>
                  <a:ea typeface="굴림" pitchFamily="50" charset="-127"/>
                </a:rPr>
                <a:t>outboundWaveService.query</a:t>
              </a:r>
              <a:endParaRPr lang="en-US" altLang="ko-KR" sz="1200" dirty="0">
                <a:solidFill>
                  <a:prstClr val="black"/>
                </a:solidFill>
                <a:latin typeface="맑은 고딕" pitchFamily="50" charset="-127"/>
                <a:ea typeface="굴림" pitchFamily="50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2AE77434-C79E-4E39-97CC-322380085C50}"/>
                </a:ext>
              </a:extLst>
            </p:cNvPr>
            <p:cNvSpPr/>
            <p:nvPr/>
          </p:nvSpPr>
          <p:spPr>
            <a:xfrm>
              <a:off x="4088904" y="5445378"/>
              <a:ext cx="3384376" cy="532645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eaLnBrk="1" latinLnBrk="1" hangingPunct="1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굴림" pitchFamily="50" charset="-127"/>
                </a:rPr>
                <a:t>SP_OB_MAIN</a:t>
              </a:r>
            </a:p>
            <a:p>
              <a:pPr eaLnBrk="1" latinLnBrk="1" hangingPunct="1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굴림" pitchFamily="50" charset="-127"/>
                </a:rPr>
                <a:t>SP_OB_WAVE_REG, SP_OB_WAVE _REM</a:t>
              </a: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B2D25522-6454-42B3-9148-90D0A7097D91}"/>
                </a:ext>
              </a:extLst>
            </p:cNvPr>
            <p:cNvSpPr/>
            <p:nvPr/>
          </p:nvSpPr>
          <p:spPr>
            <a:xfrm>
              <a:off x="4087202" y="3745754"/>
              <a:ext cx="3384376" cy="53264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SP_IB_MAIN</a:t>
              </a: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53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2">
            <a:extLst>
              <a:ext uri="{FF2B5EF4-FFF2-40B4-BE49-F238E27FC236}">
                <a16:creationId xmlns:a16="http://schemas.microsoft.com/office/drawing/2014/main" id="{324FC33C-D10B-4EE2-AD7D-EE73D2271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4650" y="735013"/>
            <a:ext cx="19827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출고지시</a:t>
            </a:r>
          </a:p>
        </p:txBody>
      </p:sp>
      <p:graphicFrame>
        <p:nvGraphicFramePr>
          <p:cNvPr id="3" name="Group 600">
            <a:extLst>
              <a:ext uri="{FF2B5EF4-FFF2-40B4-BE49-F238E27FC236}">
                <a16:creationId xmlns:a16="http://schemas.microsoft.com/office/drawing/2014/main" id="{1F1C66AA-4140-4835-82A8-D4AD4A538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32033"/>
              </p:ext>
            </p:extLst>
          </p:nvPr>
        </p:nvGraphicFramePr>
        <p:xfrm>
          <a:off x="200025" y="1076325"/>
          <a:ext cx="9505950" cy="5408156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3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10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벤 </a:t>
                      </a: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 리   개 요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077">
                <a:tc rowSpan="10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WAVE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출고정보 조회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1"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0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출고지시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 정보에 대한 재고 할당에 의한 출고지시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0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지시취소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WAVE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출고지시 정보에 대한 지시취소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0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레포트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0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엑셀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조회된 내용을 엑셀 다운로드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0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07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0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6454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TB_OB_M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6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TB_OB_D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출고상세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4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TB_OB_INST_M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출고지시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4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4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4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4579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4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4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4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24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5D77C23D-2E12-44E0-9D49-5C1C0FBF0C79}"/>
              </a:ext>
            </a:extLst>
          </p:cNvPr>
          <p:cNvGrpSpPr/>
          <p:nvPr/>
        </p:nvGrpSpPr>
        <p:grpSpPr>
          <a:xfrm>
            <a:off x="5025008" y="1337434"/>
            <a:ext cx="4608512" cy="5043894"/>
            <a:chOff x="2144688" y="980728"/>
            <a:chExt cx="5472608" cy="5256584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05C8286F-D07C-4697-86F5-68B4AF3E7B7A}"/>
                </a:ext>
              </a:extLst>
            </p:cNvPr>
            <p:cNvSpPr/>
            <p:nvPr/>
          </p:nvSpPr>
          <p:spPr>
            <a:xfrm rot="16200000">
              <a:off x="2474842" y="4899158"/>
              <a:ext cx="1008000" cy="1668308"/>
            </a:xfrm>
            <a:prstGeom prst="rect">
              <a:avLst/>
            </a:prstGeom>
            <a:solidFill>
              <a:sysClr val="windowText" lastClr="000000">
                <a:lumMod val="95000"/>
                <a:lumOff val="5000"/>
                <a:alpha val="41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64460BA7-3D94-4D22-B22A-17FF55BC5875}"/>
                </a:ext>
              </a:extLst>
            </p:cNvPr>
            <p:cNvSpPr/>
            <p:nvPr/>
          </p:nvSpPr>
          <p:spPr>
            <a:xfrm>
              <a:off x="2144688" y="980728"/>
              <a:ext cx="1668308" cy="1008112"/>
            </a:xfrm>
            <a:prstGeom prst="rect">
              <a:avLst/>
            </a:prstGeom>
            <a:solidFill>
              <a:sysClr val="window" lastClr="FFFFFF">
                <a:lumMod val="75000"/>
                <a:alpha val="41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B6A84215-7818-43D1-AA7A-014FE50FBE87}"/>
                </a:ext>
              </a:extLst>
            </p:cNvPr>
            <p:cNvSpPr/>
            <p:nvPr/>
          </p:nvSpPr>
          <p:spPr>
            <a:xfrm>
              <a:off x="2659487" y="1233140"/>
              <a:ext cx="939600" cy="5048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3600" rIns="360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Interface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(JSP)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3" name="원통 3">
              <a:extLst>
                <a:ext uri="{FF2B5EF4-FFF2-40B4-BE49-F238E27FC236}">
                  <a16:creationId xmlns:a16="http://schemas.microsoft.com/office/drawing/2014/main" id="{CD3EF0CB-6446-47B5-9724-775E98B5DAFE}"/>
                </a:ext>
              </a:extLst>
            </p:cNvPr>
            <p:cNvSpPr/>
            <p:nvPr/>
          </p:nvSpPr>
          <p:spPr>
            <a:xfrm>
              <a:off x="2659487" y="5427444"/>
              <a:ext cx="939600" cy="611734"/>
            </a:xfrm>
            <a:prstGeom prst="can">
              <a:avLst/>
            </a:pr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solidFill>
                <a:srgbClr val="262626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" rIns="360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Stored Procedure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54" name="직선 화살표 연결선 153">
              <a:extLst>
                <a:ext uri="{FF2B5EF4-FFF2-40B4-BE49-F238E27FC236}">
                  <a16:creationId xmlns:a16="http://schemas.microsoft.com/office/drawing/2014/main" id="{F77E6094-D7CE-4B21-BCD6-6DBBA94A281F}"/>
                </a:ext>
              </a:extLst>
            </p:cNvPr>
            <p:cNvCxnSpPr>
              <a:cxnSpLocks/>
              <a:stCxn id="152" idx="2"/>
              <a:endCxn id="157" idx="0"/>
            </p:cNvCxnSpPr>
            <p:nvPr/>
          </p:nvCxnSpPr>
          <p:spPr>
            <a:xfrm>
              <a:off x="3129287" y="1737965"/>
              <a:ext cx="1" cy="425773"/>
            </a:xfrm>
            <a:prstGeom prst="straightConnector1">
              <a:avLst/>
            </a:prstGeom>
            <a:noFill/>
            <a:ln w="38100" cap="flat" cmpd="sng" algn="ctr">
              <a:solidFill>
                <a:srgbClr val="F79646"/>
              </a:solidFill>
              <a:prstDash val="solid"/>
              <a:headEnd type="triangle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155" name="모서리가 둥근 직사각형 71">
              <a:extLst>
                <a:ext uri="{FF2B5EF4-FFF2-40B4-BE49-F238E27FC236}">
                  <a16:creationId xmlns:a16="http://schemas.microsoft.com/office/drawing/2014/main" id="{81A4EC79-188C-4239-91F5-E03D7A99C545}"/>
                </a:ext>
              </a:extLst>
            </p:cNvPr>
            <p:cNvSpPr/>
            <p:nvPr/>
          </p:nvSpPr>
          <p:spPr>
            <a:xfrm rot="5400000">
              <a:off x="1990091" y="1367569"/>
              <a:ext cx="802070" cy="234431"/>
            </a:xfrm>
            <a:prstGeom prst="roundRect">
              <a:avLst/>
            </a:prstGeom>
            <a:solidFill>
              <a:srgbClr val="8064A2">
                <a:lumMod val="60000"/>
                <a:lumOff val="40000"/>
              </a:srgbClr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Client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9A404680-F66F-4166-9C29-B02FD779FAD3}"/>
                </a:ext>
              </a:extLst>
            </p:cNvPr>
            <p:cNvSpPr/>
            <p:nvPr/>
          </p:nvSpPr>
          <p:spPr>
            <a:xfrm>
              <a:off x="2149842" y="2069531"/>
              <a:ext cx="1663154" cy="3087661"/>
            </a:xfrm>
            <a:prstGeom prst="rect">
              <a:avLst/>
            </a:prstGeom>
            <a:solidFill>
              <a:sysClr val="window" lastClr="FFFFFF">
                <a:lumMod val="50000"/>
                <a:alpha val="41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2373F851-6038-411D-B24D-1055B95B3196}"/>
                </a:ext>
              </a:extLst>
            </p:cNvPr>
            <p:cNvSpPr/>
            <p:nvPr/>
          </p:nvSpPr>
          <p:spPr>
            <a:xfrm>
              <a:off x="2659779" y="2163738"/>
              <a:ext cx="939017" cy="5048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3600" rIns="360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Controller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(Action)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D2D8E66-BD56-4214-B31F-65A20B448B5E}"/>
                </a:ext>
              </a:extLst>
            </p:cNvPr>
            <p:cNvSpPr/>
            <p:nvPr/>
          </p:nvSpPr>
          <p:spPr>
            <a:xfrm>
              <a:off x="2660520" y="2954746"/>
              <a:ext cx="937535" cy="5048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3600" rIns="360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Service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(Business)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DC46B9B2-5F1E-4A55-91A6-31C141B7DFF2}"/>
                </a:ext>
              </a:extLst>
            </p:cNvPr>
            <p:cNvSpPr/>
            <p:nvPr/>
          </p:nvSpPr>
          <p:spPr>
            <a:xfrm>
              <a:off x="2660520" y="3747970"/>
              <a:ext cx="937535" cy="5048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3600" rIns="360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SQL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Manager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(DAO)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DD08BB53-235F-42B9-91EC-16C8EF891E76}"/>
                </a:ext>
              </a:extLst>
            </p:cNvPr>
            <p:cNvSpPr/>
            <p:nvPr/>
          </p:nvSpPr>
          <p:spPr>
            <a:xfrm>
              <a:off x="2659778" y="4542502"/>
              <a:ext cx="939018" cy="5048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3600" rIns="360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SQL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Map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(Query)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34A03CE5-2BDF-4FD5-B329-4799788E280F}"/>
                </a:ext>
              </a:extLst>
            </p:cNvPr>
            <p:cNvCxnSpPr>
              <a:cxnSpLocks/>
              <a:stCxn id="157" idx="2"/>
            </p:cNvCxnSpPr>
            <p:nvPr/>
          </p:nvCxnSpPr>
          <p:spPr>
            <a:xfrm>
              <a:off x="3129288" y="2668563"/>
              <a:ext cx="3763" cy="287858"/>
            </a:xfrm>
            <a:prstGeom prst="straightConnector1">
              <a:avLst/>
            </a:prstGeom>
            <a:noFill/>
            <a:ln w="38100" cap="flat" cmpd="sng" algn="ctr">
              <a:solidFill>
                <a:srgbClr val="F79646"/>
              </a:solidFill>
              <a:prstDash val="solid"/>
              <a:headEnd type="triangle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B998520F-67A5-41A3-AB57-117F4D56CCFB}"/>
                </a:ext>
              </a:extLst>
            </p:cNvPr>
            <p:cNvCxnSpPr>
              <a:cxnSpLocks/>
              <a:stCxn id="158" idx="2"/>
            </p:cNvCxnSpPr>
            <p:nvPr/>
          </p:nvCxnSpPr>
          <p:spPr>
            <a:xfrm flipH="1">
              <a:off x="3124782" y="3459571"/>
              <a:ext cx="4506" cy="286183"/>
            </a:xfrm>
            <a:prstGeom prst="straightConnector1">
              <a:avLst/>
            </a:prstGeom>
            <a:noFill/>
            <a:ln w="38100" cap="flat" cmpd="sng" algn="ctr">
              <a:solidFill>
                <a:srgbClr val="F79646"/>
              </a:solidFill>
              <a:prstDash val="solid"/>
              <a:headEnd type="triangle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FED7CAAD-2DAA-48F2-AA66-65457A8D2BF2}"/>
                </a:ext>
              </a:extLst>
            </p:cNvPr>
            <p:cNvCxnSpPr>
              <a:cxnSpLocks/>
              <a:stCxn id="159" idx="2"/>
              <a:endCxn id="160" idx="0"/>
            </p:cNvCxnSpPr>
            <p:nvPr/>
          </p:nvCxnSpPr>
          <p:spPr>
            <a:xfrm flipH="1">
              <a:off x="3129287" y="4252795"/>
              <a:ext cx="1" cy="289707"/>
            </a:xfrm>
            <a:prstGeom prst="straightConnector1">
              <a:avLst/>
            </a:prstGeom>
            <a:noFill/>
            <a:ln w="38100" cap="flat" cmpd="sng" algn="ctr">
              <a:solidFill>
                <a:srgbClr val="F79646"/>
              </a:solidFill>
              <a:prstDash val="solid"/>
              <a:headEnd type="triangle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164" name="모서리가 둥근 직사각형 84">
              <a:extLst>
                <a:ext uri="{FF2B5EF4-FFF2-40B4-BE49-F238E27FC236}">
                  <a16:creationId xmlns:a16="http://schemas.microsoft.com/office/drawing/2014/main" id="{431D99F4-0479-4149-9D86-8ACACBEDEFD0}"/>
                </a:ext>
              </a:extLst>
            </p:cNvPr>
            <p:cNvSpPr/>
            <p:nvPr/>
          </p:nvSpPr>
          <p:spPr>
            <a:xfrm rot="5400000">
              <a:off x="968909" y="3468738"/>
              <a:ext cx="2844000" cy="234000"/>
            </a:xfrm>
            <a:prstGeom prst="roundRect">
              <a:avLst/>
            </a:prstGeom>
            <a:solidFill>
              <a:srgbClr val="8064A2">
                <a:lumMod val="60000"/>
                <a:lumOff val="40000"/>
              </a:srgbClr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Application Server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5" name="모서리가 둥근 직사각형 71">
              <a:extLst>
                <a:ext uri="{FF2B5EF4-FFF2-40B4-BE49-F238E27FC236}">
                  <a16:creationId xmlns:a16="http://schemas.microsoft.com/office/drawing/2014/main" id="{2F45BF47-8038-42DD-AB58-0B7029179F5A}"/>
                </a:ext>
              </a:extLst>
            </p:cNvPr>
            <p:cNvSpPr/>
            <p:nvPr/>
          </p:nvSpPr>
          <p:spPr>
            <a:xfrm rot="5400000">
              <a:off x="1989510" y="5602754"/>
              <a:ext cx="802800" cy="234000"/>
            </a:xfrm>
            <a:prstGeom prst="roundRect">
              <a:avLst/>
            </a:prstGeom>
            <a:solidFill>
              <a:srgbClr val="8064A2">
                <a:lumMod val="60000"/>
                <a:lumOff val="40000"/>
              </a:srgbClr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DBMS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66" name="직선 화살표 연결선 165">
              <a:extLst>
                <a:ext uri="{FF2B5EF4-FFF2-40B4-BE49-F238E27FC236}">
                  <a16:creationId xmlns:a16="http://schemas.microsoft.com/office/drawing/2014/main" id="{2A5703B2-D686-473B-8545-C69DA08CEAE1}"/>
                </a:ext>
              </a:extLst>
            </p:cNvPr>
            <p:cNvCxnSpPr>
              <a:cxnSpLocks/>
              <a:stCxn id="160" idx="2"/>
              <a:endCxn id="153" idx="1"/>
            </p:cNvCxnSpPr>
            <p:nvPr/>
          </p:nvCxnSpPr>
          <p:spPr>
            <a:xfrm>
              <a:off x="3129287" y="5047327"/>
              <a:ext cx="0" cy="380117"/>
            </a:xfrm>
            <a:prstGeom prst="straightConnector1">
              <a:avLst/>
            </a:prstGeom>
            <a:noFill/>
            <a:ln w="38100" cap="flat" cmpd="sng" algn="ctr">
              <a:solidFill>
                <a:srgbClr val="F79646"/>
              </a:solidFill>
              <a:prstDash val="solid"/>
              <a:headEnd type="triangle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9E666F1A-988D-4404-AC6C-CFABB9F23FA3}"/>
                </a:ext>
              </a:extLst>
            </p:cNvPr>
            <p:cNvSpPr/>
            <p:nvPr/>
          </p:nvSpPr>
          <p:spPr>
            <a:xfrm>
              <a:off x="4088904" y="2133010"/>
              <a:ext cx="3384376" cy="53280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589E41D9-2458-4F7A-8D79-63210E8E9C41}"/>
                </a:ext>
              </a:extLst>
            </p:cNvPr>
            <p:cNvSpPr/>
            <p:nvPr/>
          </p:nvSpPr>
          <p:spPr>
            <a:xfrm>
              <a:off x="4088904" y="2925098"/>
              <a:ext cx="3384376" cy="53264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37730862-0756-4EBF-992E-19F16230E5B7}"/>
                </a:ext>
              </a:extLst>
            </p:cNvPr>
            <p:cNvSpPr/>
            <p:nvPr/>
          </p:nvSpPr>
          <p:spPr>
            <a:xfrm>
              <a:off x="4088904" y="4509274"/>
              <a:ext cx="3384376" cy="53264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AIN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A5DE30F8-5CB0-439D-AAD1-DA6C22C063E4}"/>
                </a:ext>
              </a:extLst>
            </p:cNvPr>
            <p:cNvSpPr/>
            <p:nvPr/>
          </p:nvSpPr>
          <p:spPr>
            <a:xfrm>
              <a:off x="4088904" y="5445378"/>
              <a:ext cx="3384376" cy="53264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BC325D5F-14C8-4267-9CD5-1020ED1235AD}"/>
                </a:ext>
              </a:extLst>
            </p:cNvPr>
            <p:cNvSpPr/>
            <p:nvPr/>
          </p:nvSpPr>
          <p:spPr>
            <a:xfrm>
              <a:off x="4088904" y="1196752"/>
              <a:ext cx="3384376" cy="53280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CC1DCE0D-B7A2-4E2D-B3AA-265E74FFDB3B}"/>
                </a:ext>
              </a:extLst>
            </p:cNvPr>
            <p:cNvSpPr/>
            <p:nvPr/>
          </p:nvSpPr>
          <p:spPr>
            <a:xfrm>
              <a:off x="3941484" y="980728"/>
              <a:ext cx="3675812" cy="5256584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B18FD953-B741-4BF3-8D8C-002F5DD8468F}"/>
                </a:ext>
              </a:extLst>
            </p:cNvPr>
            <p:cNvSpPr/>
            <p:nvPr/>
          </p:nvSpPr>
          <p:spPr>
            <a:xfrm>
              <a:off x="4068698" y="1223040"/>
              <a:ext cx="33843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latinLnBrk="1" hangingPunct="1"/>
              <a:r>
                <a:rPr lang="en-US" altLang="ko-KR" sz="1200" dirty="0" err="1">
                  <a:solidFill>
                    <a:prstClr val="black"/>
                  </a:solidFill>
                  <a:latin typeface="맑은 고딕" pitchFamily="50" charset="-127"/>
                  <a:ea typeface="굴림" pitchFamily="50" charset="-127"/>
                </a:rPr>
                <a:t>outbound_outboundInstruction.JSP</a:t>
              </a:r>
              <a:endParaRPr lang="en-US" altLang="ko-KR" sz="1200" dirty="0">
                <a:solidFill>
                  <a:prstClr val="black"/>
                </a:solidFill>
                <a:latin typeface="맑은 고딕" pitchFamily="50" charset="-127"/>
                <a:ea typeface="굴림" pitchFamily="50" charset="-127"/>
              </a:endParaRPr>
            </a:p>
            <a:p>
              <a:pPr eaLnBrk="1" latinLnBrk="1" hangingPunct="1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굴림" pitchFamily="50" charset="-127"/>
                </a:rPr>
                <a:t>outbound_outboundInstruction.js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굴림" pitchFamily="50" charset="-127"/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4F6DEBA2-C4B6-4D07-A726-371E910DD8D6}"/>
                </a:ext>
              </a:extLst>
            </p:cNvPr>
            <p:cNvSpPr/>
            <p:nvPr/>
          </p:nvSpPr>
          <p:spPr>
            <a:xfrm>
              <a:off x="4068698" y="2260910"/>
              <a:ext cx="33843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latinLnBrk="1" hangingPunct="1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굴림" pitchFamily="50" charset="-127"/>
                </a:rPr>
                <a:t>outboundInstructionController.java</a:t>
              </a: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065F1A38-22F8-40A2-B838-42F5CF647BE6}"/>
                </a:ext>
              </a:extLst>
            </p:cNvPr>
            <p:cNvSpPr/>
            <p:nvPr/>
          </p:nvSpPr>
          <p:spPr>
            <a:xfrm>
              <a:off x="4068698" y="3050803"/>
              <a:ext cx="33843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latinLnBrk="1" hangingPunct="1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굴림" pitchFamily="50" charset="-127"/>
                </a:rPr>
                <a:t>outboundInstructionService.java</a:t>
              </a: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4322A46E-20AE-42F2-82B4-7EC13D16B079}"/>
                </a:ext>
              </a:extLst>
            </p:cNvPr>
            <p:cNvSpPr/>
            <p:nvPr/>
          </p:nvSpPr>
          <p:spPr>
            <a:xfrm>
              <a:off x="4068698" y="4656414"/>
              <a:ext cx="33843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latinLnBrk="1" hangingPunct="1"/>
              <a:r>
                <a:rPr lang="en-US" altLang="ko-KR" sz="1200" dirty="0" err="1">
                  <a:solidFill>
                    <a:prstClr val="black"/>
                  </a:solidFill>
                  <a:latin typeface="맑은 고딕" pitchFamily="50" charset="-127"/>
                  <a:ea typeface="굴림" pitchFamily="50" charset="-127"/>
                </a:rPr>
                <a:t>outboundInstructionService.query</a:t>
              </a:r>
              <a:endParaRPr lang="en-US" altLang="ko-KR" sz="1200" dirty="0">
                <a:solidFill>
                  <a:prstClr val="black"/>
                </a:solidFill>
                <a:latin typeface="맑은 고딕" pitchFamily="50" charset="-127"/>
                <a:ea typeface="굴림" pitchFamily="50" charset="-127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F3E5ACE9-C4C6-4A70-BA32-D0A18699F1E5}"/>
                </a:ext>
              </a:extLst>
            </p:cNvPr>
            <p:cNvSpPr/>
            <p:nvPr/>
          </p:nvSpPr>
          <p:spPr>
            <a:xfrm>
              <a:off x="4088904" y="5445378"/>
              <a:ext cx="3384376" cy="532645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eaLnBrk="1" latinLnBrk="1" hangingPunct="1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굴림" pitchFamily="50" charset="-127"/>
                </a:rPr>
                <a:t>SP_OB_MAIN</a:t>
              </a:r>
            </a:p>
            <a:p>
              <a:pPr eaLnBrk="1" latinLnBrk="1" hangingPunct="1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굴림" pitchFamily="50" charset="-127"/>
                </a:rPr>
                <a:t>SP_OB_INST_REG, SP_OB_INST_REM</a:t>
              </a: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2C49BB94-238A-4651-BC91-8E045E4841DD}"/>
                </a:ext>
              </a:extLst>
            </p:cNvPr>
            <p:cNvSpPr/>
            <p:nvPr/>
          </p:nvSpPr>
          <p:spPr>
            <a:xfrm>
              <a:off x="4087202" y="3745754"/>
              <a:ext cx="3384376" cy="53264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SP_IB_MAIN</a:t>
              </a: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924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2">
            <a:extLst>
              <a:ext uri="{FF2B5EF4-FFF2-40B4-BE49-F238E27FC236}">
                <a16:creationId xmlns:a16="http://schemas.microsoft.com/office/drawing/2014/main" id="{324FC33C-D10B-4EE2-AD7D-EE73D2271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4650" y="735013"/>
            <a:ext cx="19827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출고피킹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Group 600">
            <a:extLst>
              <a:ext uri="{FF2B5EF4-FFF2-40B4-BE49-F238E27FC236}">
                <a16:creationId xmlns:a16="http://schemas.microsoft.com/office/drawing/2014/main" id="{1F1C66AA-4140-4835-82A8-D4AD4A538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863267"/>
              </p:ext>
            </p:extLst>
          </p:nvPr>
        </p:nvGraphicFramePr>
        <p:xfrm>
          <a:off x="200025" y="1076325"/>
          <a:ext cx="9505950" cy="5393091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3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55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벤 </a:t>
                      </a: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 리   개 요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382">
                <a:tc rowSpan="10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WAVE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출고지시 및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출고피킹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정보 조회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1"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3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피킹확정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출고지시 정보에 대한 출고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피킹확정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3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피킹취소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출고피킹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정보에 대한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피킹취소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3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엑셀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조회된 내용을 엑셀 다운로드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7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3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38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3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977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TB_OB_M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09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TB_OB_D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출고상세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09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TB_OB_PICK_M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출고피킹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2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2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2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2609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2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2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2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22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1FA7F333-0A41-4028-9C54-5E3B60811095}"/>
              </a:ext>
            </a:extLst>
          </p:cNvPr>
          <p:cNvGrpSpPr/>
          <p:nvPr/>
        </p:nvGrpSpPr>
        <p:grpSpPr>
          <a:xfrm>
            <a:off x="5025008" y="1360548"/>
            <a:ext cx="4608512" cy="5020780"/>
            <a:chOff x="5172428" y="1360548"/>
            <a:chExt cx="5472608" cy="5256584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9823CFB-5D3A-4AC0-8BA4-94DB09217602}"/>
                </a:ext>
              </a:extLst>
            </p:cNvPr>
            <p:cNvSpPr/>
            <p:nvPr/>
          </p:nvSpPr>
          <p:spPr>
            <a:xfrm rot="16200000">
              <a:off x="5502582" y="5278978"/>
              <a:ext cx="1008000" cy="1668308"/>
            </a:xfrm>
            <a:prstGeom prst="rect">
              <a:avLst/>
            </a:prstGeom>
            <a:solidFill>
              <a:sysClr val="windowText" lastClr="000000">
                <a:lumMod val="95000"/>
                <a:lumOff val="5000"/>
                <a:alpha val="41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B20C71D-AE5D-4E78-8CFE-30BCAAED9DE2}"/>
                </a:ext>
              </a:extLst>
            </p:cNvPr>
            <p:cNvSpPr/>
            <p:nvPr/>
          </p:nvSpPr>
          <p:spPr>
            <a:xfrm>
              <a:off x="5172428" y="1360548"/>
              <a:ext cx="1668308" cy="1008112"/>
            </a:xfrm>
            <a:prstGeom prst="rect">
              <a:avLst/>
            </a:prstGeom>
            <a:solidFill>
              <a:sysClr val="window" lastClr="FFFFFF">
                <a:lumMod val="75000"/>
                <a:alpha val="41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D2AA17A-64B5-49AE-B256-6AE7FF47ED21}"/>
                </a:ext>
              </a:extLst>
            </p:cNvPr>
            <p:cNvSpPr/>
            <p:nvPr/>
          </p:nvSpPr>
          <p:spPr>
            <a:xfrm>
              <a:off x="5687227" y="1612960"/>
              <a:ext cx="939600" cy="5048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3600" rIns="360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Interface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(JSP)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원통 3">
              <a:extLst>
                <a:ext uri="{FF2B5EF4-FFF2-40B4-BE49-F238E27FC236}">
                  <a16:creationId xmlns:a16="http://schemas.microsoft.com/office/drawing/2014/main" id="{83EC4CD1-1D9F-4A17-BF8F-80FF20BDCD15}"/>
                </a:ext>
              </a:extLst>
            </p:cNvPr>
            <p:cNvSpPr/>
            <p:nvPr/>
          </p:nvSpPr>
          <p:spPr>
            <a:xfrm>
              <a:off x="5687227" y="5807264"/>
              <a:ext cx="939600" cy="611734"/>
            </a:xfrm>
            <a:prstGeom prst="can">
              <a:avLst/>
            </a:pr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solidFill>
                <a:srgbClr val="262626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" rIns="360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Stored Procedure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0AD48290-DA42-4DB9-AF29-B2EE58946CC6}"/>
                </a:ext>
              </a:extLst>
            </p:cNvPr>
            <p:cNvCxnSpPr>
              <a:cxnSpLocks/>
              <a:stCxn id="65" idx="2"/>
              <a:endCxn id="70" idx="0"/>
            </p:cNvCxnSpPr>
            <p:nvPr/>
          </p:nvCxnSpPr>
          <p:spPr>
            <a:xfrm>
              <a:off x="6157027" y="2117785"/>
              <a:ext cx="1" cy="425773"/>
            </a:xfrm>
            <a:prstGeom prst="straightConnector1">
              <a:avLst/>
            </a:prstGeom>
            <a:noFill/>
            <a:ln w="38100" cap="flat" cmpd="sng" algn="ctr">
              <a:solidFill>
                <a:srgbClr val="F79646"/>
              </a:solidFill>
              <a:prstDash val="solid"/>
              <a:headEnd type="triangle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68" name="모서리가 둥근 직사각형 71">
              <a:extLst>
                <a:ext uri="{FF2B5EF4-FFF2-40B4-BE49-F238E27FC236}">
                  <a16:creationId xmlns:a16="http://schemas.microsoft.com/office/drawing/2014/main" id="{6995BDD6-9574-47E2-B5B0-9E4C8BDE9506}"/>
                </a:ext>
              </a:extLst>
            </p:cNvPr>
            <p:cNvSpPr/>
            <p:nvPr/>
          </p:nvSpPr>
          <p:spPr>
            <a:xfrm rot="5400000">
              <a:off x="5017831" y="1747389"/>
              <a:ext cx="802070" cy="234431"/>
            </a:xfrm>
            <a:prstGeom prst="roundRect">
              <a:avLst/>
            </a:prstGeom>
            <a:solidFill>
              <a:srgbClr val="8064A2">
                <a:lumMod val="60000"/>
                <a:lumOff val="40000"/>
              </a:srgbClr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Client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3967A3D-7F7C-4383-A935-6C3A32D865A7}"/>
                </a:ext>
              </a:extLst>
            </p:cNvPr>
            <p:cNvSpPr/>
            <p:nvPr/>
          </p:nvSpPr>
          <p:spPr>
            <a:xfrm>
              <a:off x="5177582" y="2449351"/>
              <a:ext cx="1663154" cy="3087661"/>
            </a:xfrm>
            <a:prstGeom prst="rect">
              <a:avLst/>
            </a:prstGeom>
            <a:solidFill>
              <a:sysClr val="window" lastClr="FFFFFF">
                <a:lumMod val="50000"/>
                <a:alpha val="41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9149FAA-1856-4747-BEA3-28AC6497E583}"/>
                </a:ext>
              </a:extLst>
            </p:cNvPr>
            <p:cNvSpPr/>
            <p:nvPr/>
          </p:nvSpPr>
          <p:spPr>
            <a:xfrm>
              <a:off x="5687519" y="2543558"/>
              <a:ext cx="939017" cy="5048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3600" rIns="360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Controller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(Action)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D062E290-9765-4E49-A99D-EA21D7F05E71}"/>
                </a:ext>
              </a:extLst>
            </p:cNvPr>
            <p:cNvSpPr/>
            <p:nvPr/>
          </p:nvSpPr>
          <p:spPr>
            <a:xfrm>
              <a:off x="5688260" y="3334566"/>
              <a:ext cx="937535" cy="5048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3600" rIns="360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Service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(Business)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D4DE371-C6FE-4A82-99BE-36395760E844}"/>
                </a:ext>
              </a:extLst>
            </p:cNvPr>
            <p:cNvSpPr/>
            <p:nvPr/>
          </p:nvSpPr>
          <p:spPr>
            <a:xfrm>
              <a:off x="5688260" y="4127790"/>
              <a:ext cx="937535" cy="5048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3600" rIns="360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SQL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Manager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(DAO)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87D5BBF-36F2-49B8-801F-39EB794EC4A3}"/>
                </a:ext>
              </a:extLst>
            </p:cNvPr>
            <p:cNvSpPr/>
            <p:nvPr/>
          </p:nvSpPr>
          <p:spPr>
            <a:xfrm>
              <a:off x="5687518" y="4922322"/>
              <a:ext cx="939018" cy="5048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3600" rIns="360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SQL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Map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(Query)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1E88F59E-508D-4341-9E46-CCA8B959402B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>
              <a:off x="6157028" y="3048383"/>
              <a:ext cx="3763" cy="287858"/>
            </a:xfrm>
            <a:prstGeom prst="straightConnector1">
              <a:avLst/>
            </a:prstGeom>
            <a:noFill/>
            <a:ln w="38100" cap="flat" cmpd="sng" algn="ctr">
              <a:solidFill>
                <a:srgbClr val="F79646"/>
              </a:solidFill>
              <a:prstDash val="solid"/>
              <a:headEnd type="triangle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F6549737-F356-41CD-93EE-9B60BEEEF741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flipH="1">
              <a:off x="6152522" y="3839391"/>
              <a:ext cx="4506" cy="286183"/>
            </a:xfrm>
            <a:prstGeom prst="straightConnector1">
              <a:avLst/>
            </a:prstGeom>
            <a:noFill/>
            <a:ln w="38100" cap="flat" cmpd="sng" algn="ctr">
              <a:solidFill>
                <a:srgbClr val="F79646"/>
              </a:solidFill>
              <a:prstDash val="solid"/>
              <a:headEnd type="triangle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63EAACD5-EF0D-4CAC-B434-B2BD22D20377}"/>
                </a:ext>
              </a:extLst>
            </p:cNvPr>
            <p:cNvCxnSpPr>
              <a:cxnSpLocks/>
              <a:stCxn id="72" idx="2"/>
              <a:endCxn id="73" idx="0"/>
            </p:cNvCxnSpPr>
            <p:nvPr/>
          </p:nvCxnSpPr>
          <p:spPr>
            <a:xfrm flipH="1">
              <a:off x="6157027" y="4632615"/>
              <a:ext cx="1" cy="289707"/>
            </a:xfrm>
            <a:prstGeom prst="straightConnector1">
              <a:avLst/>
            </a:prstGeom>
            <a:noFill/>
            <a:ln w="38100" cap="flat" cmpd="sng" algn="ctr">
              <a:solidFill>
                <a:srgbClr val="F79646"/>
              </a:solidFill>
              <a:prstDash val="solid"/>
              <a:headEnd type="triangle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77" name="모서리가 둥근 직사각형 84">
              <a:extLst>
                <a:ext uri="{FF2B5EF4-FFF2-40B4-BE49-F238E27FC236}">
                  <a16:creationId xmlns:a16="http://schemas.microsoft.com/office/drawing/2014/main" id="{2BA351EA-D9E8-4070-A971-CE5CEAA5FA05}"/>
                </a:ext>
              </a:extLst>
            </p:cNvPr>
            <p:cNvSpPr/>
            <p:nvPr/>
          </p:nvSpPr>
          <p:spPr>
            <a:xfrm rot="5400000">
              <a:off x="3996649" y="3848558"/>
              <a:ext cx="2844000" cy="234000"/>
            </a:xfrm>
            <a:prstGeom prst="roundRect">
              <a:avLst/>
            </a:prstGeom>
            <a:solidFill>
              <a:srgbClr val="8064A2">
                <a:lumMod val="60000"/>
                <a:lumOff val="40000"/>
              </a:srgbClr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Application Server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모서리가 둥근 직사각형 71">
              <a:extLst>
                <a:ext uri="{FF2B5EF4-FFF2-40B4-BE49-F238E27FC236}">
                  <a16:creationId xmlns:a16="http://schemas.microsoft.com/office/drawing/2014/main" id="{7F59A2EF-1964-4E91-BA96-9D65F3528CD0}"/>
                </a:ext>
              </a:extLst>
            </p:cNvPr>
            <p:cNvSpPr/>
            <p:nvPr/>
          </p:nvSpPr>
          <p:spPr>
            <a:xfrm rot="5400000">
              <a:off x="5017250" y="5982574"/>
              <a:ext cx="802800" cy="234000"/>
            </a:xfrm>
            <a:prstGeom prst="roundRect">
              <a:avLst/>
            </a:prstGeom>
            <a:solidFill>
              <a:srgbClr val="8064A2">
                <a:lumMod val="60000"/>
                <a:lumOff val="40000"/>
              </a:srgbClr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DBMS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D1526BE9-F820-4D6E-BD08-DB6247D40D06}"/>
                </a:ext>
              </a:extLst>
            </p:cNvPr>
            <p:cNvCxnSpPr>
              <a:cxnSpLocks/>
              <a:stCxn id="73" idx="2"/>
              <a:endCxn id="66" idx="1"/>
            </p:cNvCxnSpPr>
            <p:nvPr/>
          </p:nvCxnSpPr>
          <p:spPr>
            <a:xfrm>
              <a:off x="6157027" y="5427147"/>
              <a:ext cx="0" cy="380117"/>
            </a:xfrm>
            <a:prstGeom prst="straightConnector1">
              <a:avLst/>
            </a:prstGeom>
            <a:noFill/>
            <a:ln w="38100" cap="flat" cmpd="sng" algn="ctr">
              <a:solidFill>
                <a:srgbClr val="F79646"/>
              </a:solidFill>
              <a:prstDash val="solid"/>
              <a:headEnd type="triangle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3AF8685-C7E1-4854-98DC-21E396EFD739}"/>
                </a:ext>
              </a:extLst>
            </p:cNvPr>
            <p:cNvSpPr/>
            <p:nvPr/>
          </p:nvSpPr>
          <p:spPr>
            <a:xfrm>
              <a:off x="7116644" y="2512830"/>
              <a:ext cx="3384376" cy="53280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125349D-7090-4DB3-9823-45ADD0DD1989}"/>
                </a:ext>
              </a:extLst>
            </p:cNvPr>
            <p:cNvSpPr/>
            <p:nvPr/>
          </p:nvSpPr>
          <p:spPr>
            <a:xfrm>
              <a:off x="7116644" y="3304918"/>
              <a:ext cx="3384376" cy="53264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537D193-36DE-454E-8F4F-A06EC16038AB}"/>
                </a:ext>
              </a:extLst>
            </p:cNvPr>
            <p:cNvSpPr/>
            <p:nvPr/>
          </p:nvSpPr>
          <p:spPr>
            <a:xfrm>
              <a:off x="7116644" y="4889094"/>
              <a:ext cx="3384376" cy="53264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AIN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45C711C-C984-4EB4-9B44-4DB7AB970ECB}"/>
                </a:ext>
              </a:extLst>
            </p:cNvPr>
            <p:cNvSpPr/>
            <p:nvPr/>
          </p:nvSpPr>
          <p:spPr>
            <a:xfrm>
              <a:off x="7116644" y="5825198"/>
              <a:ext cx="3384376" cy="53264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087D1E9-1C21-474E-B64C-8E2C1E515130}"/>
                </a:ext>
              </a:extLst>
            </p:cNvPr>
            <p:cNvSpPr/>
            <p:nvPr/>
          </p:nvSpPr>
          <p:spPr>
            <a:xfrm>
              <a:off x="7116644" y="1576572"/>
              <a:ext cx="3384376" cy="53280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E7771ED-C731-41F8-9714-C236B8EA10CD}"/>
                </a:ext>
              </a:extLst>
            </p:cNvPr>
            <p:cNvSpPr/>
            <p:nvPr/>
          </p:nvSpPr>
          <p:spPr>
            <a:xfrm>
              <a:off x="6969224" y="1360548"/>
              <a:ext cx="3675812" cy="5256584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59118C2-0A1E-42A5-A850-9E4F13D33E0A}"/>
                </a:ext>
              </a:extLst>
            </p:cNvPr>
            <p:cNvSpPr/>
            <p:nvPr/>
          </p:nvSpPr>
          <p:spPr>
            <a:xfrm>
              <a:off x="7096438" y="1602860"/>
              <a:ext cx="33843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latinLnBrk="1" hangingPunct="1"/>
              <a:r>
                <a:rPr lang="en-US" altLang="ko-KR" sz="1200" dirty="0" err="1">
                  <a:solidFill>
                    <a:prstClr val="black"/>
                  </a:solidFill>
                  <a:latin typeface="맑은 고딕" pitchFamily="50" charset="-127"/>
                  <a:ea typeface="굴림" pitchFamily="50" charset="-127"/>
                </a:rPr>
                <a:t>outbound_outboundPicking.JSP</a:t>
              </a:r>
              <a:endParaRPr lang="en-US" altLang="ko-KR" sz="1200" dirty="0">
                <a:solidFill>
                  <a:prstClr val="black"/>
                </a:solidFill>
                <a:latin typeface="맑은 고딕" pitchFamily="50" charset="-127"/>
                <a:ea typeface="굴림" pitchFamily="50" charset="-127"/>
              </a:endParaRPr>
            </a:p>
            <a:p>
              <a:pPr eaLnBrk="1" latinLnBrk="1" hangingPunct="1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굴림" pitchFamily="50" charset="-127"/>
                </a:rPr>
                <a:t>outbound_outboundPicking.js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굴림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9733079-ED78-4D8D-B2AD-51AAE90F49DE}"/>
                </a:ext>
              </a:extLst>
            </p:cNvPr>
            <p:cNvSpPr/>
            <p:nvPr/>
          </p:nvSpPr>
          <p:spPr>
            <a:xfrm>
              <a:off x="7096438" y="2640730"/>
              <a:ext cx="33843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latinLnBrk="1" hangingPunct="1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굴림" pitchFamily="50" charset="-127"/>
                </a:rPr>
                <a:t>outboundPickingController.java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17A1A80-C5E3-499D-BBC2-12A0D0850E75}"/>
                </a:ext>
              </a:extLst>
            </p:cNvPr>
            <p:cNvSpPr/>
            <p:nvPr/>
          </p:nvSpPr>
          <p:spPr>
            <a:xfrm>
              <a:off x="7096438" y="3430623"/>
              <a:ext cx="33843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latinLnBrk="1" hangingPunct="1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굴림" pitchFamily="50" charset="-127"/>
                </a:rPr>
                <a:t>outboundPickingService.java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4354676-45ED-4230-8DA8-1B3A79209777}"/>
                </a:ext>
              </a:extLst>
            </p:cNvPr>
            <p:cNvSpPr/>
            <p:nvPr/>
          </p:nvSpPr>
          <p:spPr>
            <a:xfrm>
              <a:off x="7096438" y="5036234"/>
              <a:ext cx="33843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latinLnBrk="1" hangingPunct="1"/>
              <a:r>
                <a:rPr lang="en-US" altLang="ko-KR" sz="1200" dirty="0" err="1">
                  <a:solidFill>
                    <a:prstClr val="black"/>
                  </a:solidFill>
                  <a:latin typeface="맑은 고딕" pitchFamily="50" charset="-127"/>
                  <a:ea typeface="굴림" pitchFamily="50" charset="-127"/>
                </a:rPr>
                <a:t>outboundPickingService.query</a:t>
              </a:r>
              <a:endParaRPr lang="en-US" altLang="ko-KR" sz="1200" dirty="0">
                <a:solidFill>
                  <a:prstClr val="black"/>
                </a:solidFill>
                <a:latin typeface="맑은 고딕" pitchFamily="50" charset="-127"/>
                <a:ea typeface="굴림" pitchFamily="50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28A67F5D-B90F-4C03-A757-CA6EF657D290}"/>
                </a:ext>
              </a:extLst>
            </p:cNvPr>
            <p:cNvSpPr/>
            <p:nvPr/>
          </p:nvSpPr>
          <p:spPr>
            <a:xfrm>
              <a:off x="7116644" y="5825198"/>
              <a:ext cx="3384376" cy="532645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eaLnBrk="1" latinLnBrk="1" hangingPunct="1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굴림" pitchFamily="50" charset="-127"/>
                </a:rPr>
                <a:t>SP_OB_MAIN</a:t>
              </a:r>
            </a:p>
            <a:p>
              <a:pPr eaLnBrk="1" latinLnBrk="1" hangingPunct="1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굴림" pitchFamily="50" charset="-127"/>
                </a:rPr>
                <a:t>SP_OB_PICK_REG, SP_OB_PICK_REM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A6E5244D-D12E-4A60-944A-CC2CCA60BF70}"/>
                </a:ext>
              </a:extLst>
            </p:cNvPr>
            <p:cNvSpPr/>
            <p:nvPr/>
          </p:nvSpPr>
          <p:spPr>
            <a:xfrm>
              <a:off x="7114942" y="4125574"/>
              <a:ext cx="3384376" cy="53264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SP_IB_MAIN</a:t>
              </a: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187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2">
            <a:extLst>
              <a:ext uri="{FF2B5EF4-FFF2-40B4-BE49-F238E27FC236}">
                <a16:creationId xmlns:a16="http://schemas.microsoft.com/office/drawing/2014/main" id="{324FC33C-D10B-4EE2-AD7D-EE73D2271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4650" y="735013"/>
            <a:ext cx="19827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 latinLnBrk="1">
              <a:spcBef>
                <a:spcPct val="50000"/>
              </a:spcBef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출고피킹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Group 600">
            <a:extLst>
              <a:ext uri="{FF2B5EF4-FFF2-40B4-BE49-F238E27FC236}">
                <a16:creationId xmlns:a16="http://schemas.microsoft.com/office/drawing/2014/main" id="{1F1C66AA-4140-4835-82A8-D4AD4A538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76580"/>
              </p:ext>
            </p:extLst>
          </p:nvPr>
        </p:nvGraphicFramePr>
        <p:xfrm>
          <a:off x="200025" y="1076325"/>
          <a:ext cx="9505950" cy="5391112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3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486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벤 </a:t>
                      </a: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 리   개 요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34">
                <a:tc rowSpan="10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WAVE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출고지시 및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출고피킹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정보 조회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1"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3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출고지시 정보에 대한 출고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피킹확정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3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확정취소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출고피킹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정보에 대한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피킹취소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레포트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3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엑셀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조회된 내용을 엑셀 다운로드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3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3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3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1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1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9876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TB_OB_M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98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TB_OB_D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출고상세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9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1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1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1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1737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1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1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1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21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003EE532-96B4-446F-9357-75FE8C2292EB}"/>
              </a:ext>
            </a:extLst>
          </p:cNvPr>
          <p:cNvGrpSpPr/>
          <p:nvPr/>
        </p:nvGrpSpPr>
        <p:grpSpPr>
          <a:xfrm>
            <a:off x="5025008" y="1360548"/>
            <a:ext cx="4608512" cy="5020780"/>
            <a:chOff x="2144688" y="980728"/>
            <a:chExt cx="5472608" cy="5256584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48DAA3C-4322-4EEE-8207-555ECE797186}"/>
                </a:ext>
              </a:extLst>
            </p:cNvPr>
            <p:cNvSpPr/>
            <p:nvPr/>
          </p:nvSpPr>
          <p:spPr>
            <a:xfrm rot="16200000">
              <a:off x="2474842" y="4899158"/>
              <a:ext cx="1008000" cy="1668308"/>
            </a:xfrm>
            <a:prstGeom prst="rect">
              <a:avLst/>
            </a:prstGeom>
            <a:solidFill>
              <a:sysClr val="windowText" lastClr="000000">
                <a:lumMod val="95000"/>
                <a:lumOff val="5000"/>
                <a:alpha val="41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5E2BC4A-65CD-4796-B626-2AF4EEC5AE0A}"/>
                </a:ext>
              </a:extLst>
            </p:cNvPr>
            <p:cNvSpPr/>
            <p:nvPr/>
          </p:nvSpPr>
          <p:spPr>
            <a:xfrm>
              <a:off x="2144688" y="980728"/>
              <a:ext cx="1668308" cy="1008112"/>
            </a:xfrm>
            <a:prstGeom prst="rect">
              <a:avLst/>
            </a:prstGeom>
            <a:solidFill>
              <a:sysClr val="window" lastClr="FFFFFF">
                <a:lumMod val="75000"/>
                <a:alpha val="41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2619C39-27D1-46DA-96C2-E876F8D6EDF6}"/>
                </a:ext>
              </a:extLst>
            </p:cNvPr>
            <p:cNvSpPr/>
            <p:nvPr/>
          </p:nvSpPr>
          <p:spPr>
            <a:xfrm>
              <a:off x="2659487" y="1233140"/>
              <a:ext cx="939600" cy="5048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3600" rIns="360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Interface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(JSP)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5" name="원통 3">
              <a:extLst>
                <a:ext uri="{FF2B5EF4-FFF2-40B4-BE49-F238E27FC236}">
                  <a16:creationId xmlns:a16="http://schemas.microsoft.com/office/drawing/2014/main" id="{800ECB66-CB2A-4B2B-B4B1-04E30BB68831}"/>
                </a:ext>
              </a:extLst>
            </p:cNvPr>
            <p:cNvSpPr/>
            <p:nvPr/>
          </p:nvSpPr>
          <p:spPr>
            <a:xfrm>
              <a:off x="2659487" y="5427444"/>
              <a:ext cx="939600" cy="611734"/>
            </a:xfrm>
            <a:prstGeom prst="can">
              <a:avLst/>
            </a:pr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solidFill>
                <a:srgbClr val="262626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" rIns="360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Stored Procedure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C261839E-D58F-4AE6-A5C3-214671891D99}"/>
                </a:ext>
              </a:extLst>
            </p:cNvPr>
            <p:cNvCxnSpPr>
              <a:cxnSpLocks/>
              <a:stCxn id="94" idx="2"/>
              <a:endCxn id="99" idx="0"/>
            </p:cNvCxnSpPr>
            <p:nvPr/>
          </p:nvCxnSpPr>
          <p:spPr>
            <a:xfrm>
              <a:off x="3129287" y="1737965"/>
              <a:ext cx="1" cy="425773"/>
            </a:xfrm>
            <a:prstGeom prst="straightConnector1">
              <a:avLst/>
            </a:prstGeom>
            <a:noFill/>
            <a:ln w="38100" cap="flat" cmpd="sng" algn="ctr">
              <a:solidFill>
                <a:srgbClr val="F79646"/>
              </a:solidFill>
              <a:prstDash val="solid"/>
              <a:headEnd type="triangle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97" name="모서리가 둥근 직사각형 71">
              <a:extLst>
                <a:ext uri="{FF2B5EF4-FFF2-40B4-BE49-F238E27FC236}">
                  <a16:creationId xmlns:a16="http://schemas.microsoft.com/office/drawing/2014/main" id="{BD97A068-DF14-4CC9-990F-AA3C8C9D205B}"/>
                </a:ext>
              </a:extLst>
            </p:cNvPr>
            <p:cNvSpPr/>
            <p:nvPr/>
          </p:nvSpPr>
          <p:spPr>
            <a:xfrm rot="5400000">
              <a:off x="1990091" y="1367569"/>
              <a:ext cx="802070" cy="234431"/>
            </a:xfrm>
            <a:prstGeom prst="roundRect">
              <a:avLst/>
            </a:prstGeom>
            <a:solidFill>
              <a:srgbClr val="8064A2">
                <a:lumMod val="60000"/>
                <a:lumOff val="40000"/>
              </a:srgbClr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Client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67DA536-734B-4EAD-9CA9-AAFC416267F2}"/>
                </a:ext>
              </a:extLst>
            </p:cNvPr>
            <p:cNvSpPr/>
            <p:nvPr/>
          </p:nvSpPr>
          <p:spPr>
            <a:xfrm>
              <a:off x="2149842" y="2069531"/>
              <a:ext cx="1663154" cy="3087661"/>
            </a:xfrm>
            <a:prstGeom prst="rect">
              <a:avLst/>
            </a:prstGeom>
            <a:solidFill>
              <a:sysClr val="window" lastClr="FFFFFF">
                <a:lumMod val="50000"/>
                <a:alpha val="41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7C31692F-BBA7-42B1-929B-0BE1191E53A8}"/>
                </a:ext>
              </a:extLst>
            </p:cNvPr>
            <p:cNvSpPr/>
            <p:nvPr/>
          </p:nvSpPr>
          <p:spPr>
            <a:xfrm>
              <a:off x="2659779" y="2163738"/>
              <a:ext cx="939017" cy="5048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3600" rIns="360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Controller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(Action)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D967882-B40F-4F9F-9CF1-D19FC378A4EC}"/>
                </a:ext>
              </a:extLst>
            </p:cNvPr>
            <p:cNvSpPr/>
            <p:nvPr/>
          </p:nvSpPr>
          <p:spPr>
            <a:xfrm>
              <a:off x="2660520" y="2954746"/>
              <a:ext cx="937535" cy="5048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3600" rIns="360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Service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(Business)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9342DCD-7433-4DCB-8EE0-D0E4E000A00C}"/>
                </a:ext>
              </a:extLst>
            </p:cNvPr>
            <p:cNvSpPr/>
            <p:nvPr/>
          </p:nvSpPr>
          <p:spPr>
            <a:xfrm>
              <a:off x="2660520" y="3747970"/>
              <a:ext cx="937535" cy="5048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3600" rIns="360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SQL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Manager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(DAO)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6422AC1-0A50-41F5-A345-906E08EC895C}"/>
                </a:ext>
              </a:extLst>
            </p:cNvPr>
            <p:cNvSpPr/>
            <p:nvPr/>
          </p:nvSpPr>
          <p:spPr>
            <a:xfrm>
              <a:off x="2659778" y="4542502"/>
              <a:ext cx="939018" cy="5048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3600" rIns="360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SQL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Map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(Query)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A48BC573-EA1A-4A2F-A1B1-2E7FE3D427AF}"/>
                </a:ext>
              </a:extLst>
            </p:cNvPr>
            <p:cNvCxnSpPr>
              <a:cxnSpLocks/>
              <a:stCxn id="99" idx="2"/>
            </p:cNvCxnSpPr>
            <p:nvPr/>
          </p:nvCxnSpPr>
          <p:spPr>
            <a:xfrm>
              <a:off x="3129288" y="2668563"/>
              <a:ext cx="3763" cy="287858"/>
            </a:xfrm>
            <a:prstGeom prst="straightConnector1">
              <a:avLst/>
            </a:prstGeom>
            <a:noFill/>
            <a:ln w="38100" cap="flat" cmpd="sng" algn="ctr">
              <a:solidFill>
                <a:srgbClr val="F79646"/>
              </a:solidFill>
              <a:prstDash val="solid"/>
              <a:headEnd type="triangle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90EBD8C2-F071-40A7-BBF4-B65147D6F2F8}"/>
                </a:ext>
              </a:extLst>
            </p:cNvPr>
            <p:cNvCxnSpPr>
              <a:cxnSpLocks/>
              <a:stCxn id="100" idx="2"/>
            </p:cNvCxnSpPr>
            <p:nvPr/>
          </p:nvCxnSpPr>
          <p:spPr>
            <a:xfrm flipH="1">
              <a:off x="3124782" y="3459571"/>
              <a:ext cx="4506" cy="286183"/>
            </a:xfrm>
            <a:prstGeom prst="straightConnector1">
              <a:avLst/>
            </a:prstGeom>
            <a:noFill/>
            <a:ln w="38100" cap="flat" cmpd="sng" algn="ctr">
              <a:solidFill>
                <a:srgbClr val="F79646"/>
              </a:solidFill>
              <a:prstDash val="solid"/>
              <a:headEnd type="triangle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598F4807-7A82-4380-BB83-E351E64A2E43}"/>
                </a:ext>
              </a:extLst>
            </p:cNvPr>
            <p:cNvCxnSpPr>
              <a:cxnSpLocks/>
              <a:stCxn id="101" idx="2"/>
              <a:endCxn id="102" idx="0"/>
            </p:cNvCxnSpPr>
            <p:nvPr/>
          </p:nvCxnSpPr>
          <p:spPr>
            <a:xfrm flipH="1">
              <a:off x="3129287" y="4252795"/>
              <a:ext cx="1" cy="289707"/>
            </a:xfrm>
            <a:prstGeom prst="straightConnector1">
              <a:avLst/>
            </a:prstGeom>
            <a:noFill/>
            <a:ln w="38100" cap="flat" cmpd="sng" algn="ctr">
              <a:solidFill>
                <a:srgbClr val="F79646"/>
              </a:solidFill>
              <a:prstDash val="solid"/>
              <a:headEnd type="triangle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106" name="모서리가 둥근 직사각형 84">
              <a:extLst>
                <a:ext uri="{FF2B5EF4-FFF2-40B4-BE49-F238E27FC236}">
                  <a16:creationId xmlns:a16="http://schemas.microsoft.com/office/drawing/2014/main" id="{62F0327F-BD12-4D8B-9DA7-B4650BA1D9C0}"/>
                </a:ext>
              </a:extLst>
            </p:cNvPr>
            <p:cNvSpPr/>
            <p:nvPr/>
          </p:nvSpPr>
          <p:spPr>
            <a:xfrm rot="5400000">
              <a:off x="968909" y="3468738"/>
              <a:ext cx="2844000" cy="234000"/>
            </a:xfrm>
            <a:prstGeom prst="roundRect">
              <a:avLst/>
            </a:prstGeom>
            <a:solidFill>
              <a:srgbClr val="8064A2">
                <a:lumMod val="60000"/>
                <a:lumOff val="40000"/>
              </a:srgbClr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Application Server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" name="모서리가 둥근 직사각형 71">
              <a:extLst>
                <a:ext uri="{FF2B5EF4-FFF2-40B4-BE49-F238E27FC236}">
                  <a16:creationId xmlns:a16="http://schemas.microsoft.com/office/drawing/2014/main" id="{B37A6818-0A34-4B98-8A3B-A2A274E4F044}"/>
                </a:ext>
              </a:extLst>
            </p:cNvPr>
            <p:cNvSpPr/>
            <p:nvPr/>
          </p:nvSpPr>
          <p:spPr>
            <a:xfrm rot="5400000">
              <a:off x="1989510" y="5602754"/>
              <a:ext cx="802800" cy="234000"/>
            </a:xfrm>
            <a:prstGeom prst="roundRect">
              <a:avLst/>
            </a:prstGeom>
            <a:solidFill>
              <a:srgbClr val="8064A2">
                <a:lumMod val="60000"/>
                <a:lumOff val="40000"/>
              </a:srgbClr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DBMS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2969209F-18F8-400A-8825-37C9087AFACE}"/>
                </a:ext>
              </a:extLst>
            </p:cNvPr>
            <p:cNvCxnSpPr>
              <a:cxnSpLocks/>
              <a:stCxn id="102" idx="2"/>
              <a:endCxn id="95" idx="1"/>
            </p:cNvCxnSpPr>
            <p:nvPr/>
          </p:nvCxnSpPr>
          <p:spPr>
            <a:xfrm>
              <a:off x="3129287" y="5047327"/>
              <a:ext cx="0" cy="380117"/>
            </a:xfrm>
            <a:prstGeom prst="straightConnector1">
              <a:avLst/>
            </a:prstGeom>
            <a:noFill/>
            <a:ln w="38100" cap="flat" cmpd="sng" algn="ctr">
              <a:solidFill>
                <a:srgbClr val="F79646"/>
              </a:solidFill>
              <a:prstDash val="solid"/>
              <a:headEnd type="triangle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1FA29E94-254C-49A8-95DF-FF80DD91FFD4}"/>
                </a:ext>
              </a:extLst>
            </p:cNvPr>
            <p:cNvSpPr/>
            <p:nvPr/>
          </p:nvSpPr>
          <p:spPr>
            <a:xfrm>
              <a:off x="4088904" y="2133010"/>
              <a:ext cx="3384376" cy="53280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409727B4-2F07-4941-B096-0808ED46F1EE}"/>
                </a:ext>
              </a:extLst>
            </p:cNvPr>
            <p:cNvSpPr/>
            <p:nvPr/>
          </p:nvSpPr>
          <p:spPr>
            <a:xfrm>
              <a:off x="4088904" y="2925098"/>
              <a:ext cx="3384376" cy="53264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2E6697B4-15E0-4C58-A810-394C5F95EA12}"/>
                </a:ext>
              </a:extLst>
            </p:cNvPr>
            <p:cNvSpPr/>
            <p:nvPr/>
          </p:nvSpPr>
          <p:spPr>
            <a:xfrm>
              <a:off x="4088904" y="4509274"/>
              <a:ext cx="3384376" cy="53264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AIN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7C89B810-FD8C-467D-9A4F-1381EA1AC7F9}"/>
                </a:ext>
              </a:extLst>
            </p:cNvPr>
            <p:cNvSpPr/>
            <p:nvPr/>
          </p:nvSpPr>
          <p:spPr>
            <a:xfrm>
              <a:off x="4088904" y="5445378"/>
              <a:ext cx="3384376" cy="53264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1D71E550-9434-4521-ABEA-FDD8418D7C92}"/>
                </a:ext>
              </a:extLst>
            </p:cNvPr>
            <p:cNvSpPr/>
            <p:nvPr/>
          </p:nvSpPr>
          <p:spPr>
            <a:xfrm>
              <a:off x="4088904" y="1196752"/>
              <a:ext cx="3384376" cy="53280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B92728B-267D-413E-9A02-C8ADEFDD623F}"/>
                </a:ext>
              </a:extLst>
            </p:cNvPr>
            <p:cNvSpPr/>
            <p:nvPr/>
          </p:nvSpPr>
          <p:spPr>
            <a:xfrm>
              <a:off x="3941484" y="980728"/>
              <a:ext cx="3675812" cy="5256584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8AD3DF2-31FC-459F-8D9F-C435A9208BE0}"/>
                </a:ext>
              </a:extLst>
            </p:cNvPr>
            <p:cNvSpPr/>
            <p:nvPr/>
          </p:nvSpPr>
          <p:spPr>
            <a:xfrm>
              <a:off x="4068698" y="1223040"/>
              <a:ext cx="33843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latinLnBrk="1" hangingPunct="1"/>
              <a:r>
                <a:rPr lang="en-US" altLang="ko-KR" sz="1200" dirty="0" err="1">
                  <a:solidFill>
                    <a:prstClr val="black"/>
                  </a:solidFill>
                  <a:latin typeface="맑은 고딕" pitchFamily="50" charset="-127"/>
                  <a:ea typeface="굴림" pitchFamily="50" charset="-127"/>
                </a:rPr>
                <a:t>outbound_outboundConfirm.JSP</a:t>
              </a:r>
              <a:endParaRPr lang="en-US" altLang="ko-KR" sz="1200" dirty="0">
                <a:solidFill>
                  <a:prstClr val="black"/>
                </a:solidFill>
                <a:latin typeface="맑은 고딕" pitchFamily="50" charset="-127"/>
                <a:ea typeface="굴림" pitchFamily="50" charset="-127"/>
              </a:endParaRPr>
            </a:p>
            <a:p>
              <a:pPr eaLnBrk="1" latinLnBrk="1" hangingPunct="1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굴림" pitchFamily="50" charset="-127"/>
                </a:rPr>
                <a:t>outbound_outboundConfirm.js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굴림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E065F6A0-5B9F-45B6-8D3D-75A20D7EDE1B}"/>
                </a:ext>
              </a:extLst>
            </p:cNvPr>
            <p:cNvSpPr/>
            <p:nvPr/>
          </p:nvSpPr>
          <p:spPr>
            <a:xfrm>
              <a:off x="4068698" y="2260910"/>
              <a:ext cx="33843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latinLnBrk="1" hangingPunct="1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굴림" pitchFamily="50" charset="-127"/>
                </a:rPr>
                <a:t>outboundConfirmController.java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2841CB0E-2E04-48D3-8462-683F472ABBB4}"/>
                </a:ext>
              </a:extLst>
            </p:cNvPr>
            <p:cNvSpPr/>
            <p:nvPr/>
          </p:nvSpPr>
          <p:spPr>
            <a:xfrm>
              <a:off x="4068698" y="3050803"/>
              <a:ext cx="33843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latinLnBrk="1" hangingPunct="1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굴림" pitchFamily="50" charset="-127"/>
                </a:rPr>
                <a:t>outboundConfirmService.java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2357FBA2-7ECE-40C2-88A6-9B0D70042947}"/>
                </a:ext>
              </a:extLst>
            </p:cNvPr>
            <p:cNvSpPr/>
            <p:nvPr/>
          </p:nvSpPr>
          <p:spPr>
            <a:xfrm>
              <a:off x="4068698" y="4656414"/>
              <a:ext cx="33843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latinLnBrk="1" hangingPunct="1"/>
              <a:r>
                <a:rPr lang="en-US" altLang="ko-KR" sz="1200" dirty="0" err="1">
                  <a:solidFill>
                    <a:prstClr val="black"/>
                  </a:solidFill>
                  <a:latin typeface="맑은 고딕" pitchFamily="50" charset="-127"/>
                  <a:ea typeface="굴림" pitchFamily="50" charset="-127"/>
                </a:rPr>
                <a:t>outboundConfirmService.query</a:t>
              </a:r>
              <a:endParaRPr lang="en-US" altLang="ko-KR" sz="1200" dirty="0">
                <a:solidFill>
                  <a:prstClr val="black"/>
                </a:solidFill>
                <a:latin typeface="맑은 고딕" pitchFamily="50" charset="-127"/>
                <a:ea typeface="굴림" pitchFamily="50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F0E2EBFA-E090-4F12-A7C5-D3ADF33235EC}"/>
                </a:ext>
              </a:extLst>
            </p:cNvPr>
            <p:cNvSpPr/>
            <p:nvPr/>
          </p:nvSpPr>
          <p:spPr>
            <a:xfrm>
              <a:off x="4088904" y="5445378"/>
              <a:ext cx="3384376" cy="532645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eaLnBrk="1" latinLnBrk="1" hangingPunct="1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굴림" pitchFamily="50" charset="-127"/>
                </a:rPr>
                <a:t>SP_OB_MAIN</a:t>
              </a:r>
            </a:p>
            <a:p>
              <a:pPr eaLnBrk="1" latinLnBrk="1" hangingPunct="1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굴림" pitchFamily="50" charset="-127"/>
                </a:rPr>
                <a:t>SP_OB_CONF_REG, SP_OB_CONF_REM</a:t>
              </a: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08003EA5-D632-4217-8B95-58E32E9C6E1D}"/>
                </a:ext>
              </a:extLst>
            </p:cNvPr>
            <p:cNvSpPr/>
            <p:nvPr/>
          </p:nvSpPr>
          <p:spPr>
            <a:xfrm>
              <a:off x="4087202" y="3745754"/>
              <a:ext cx="3384376" cy="53264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SP_IB_MAIN</a:t>
              </a: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486189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굴림체" pitchFamily="49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10470</TotalTime>
  <Words>726</Words>
  <Application>Microsoft Office PowerPoint</Application>
  <PresentationFormat>A4 용지(210x297mm)</PresentationFormat>
  <Paragraphs>260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Optima</vt:lpstr>
      <vt:lpstr>굴림체</vt:lpstr>
      <vt:lpstr>Arial</vt:lpstr>
      <vt:lpstr>굴림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이종건</dc:creator>
  <cp:lastModifiedBy>jklee</cp:lastModifiedBy>
  <cp:revision>410</cp:revision>
  <dcterms:created xsi:type="dcterms:W3CDTF">2002-03-20T01:19:40Z</dcterms:created>
  <dcterms:modified xsi:type="dcterms:W3CDTF">2017-09-25T06:50:43Z</dcterms:modified>
</cp:coreProperties>
</file>