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71" r:id="rId2"/>
    <p:sldId id="272" r:id="rId3"/>
    <p:sldId id="275" r:id="rId4"/>
    <p:sldId id="273" r:id="rId5"/>
    <p:sldId id="274" r:id="rId6"/>
    <p:sldId id="276" r:id="rId7"/>
  </p:sldIdLst>
  <p:sldSz cx="9906000" cy="6858000" type="A4"/>
  <p:notesSz cx="9753600" cy="68548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5pPr>
    <a:lvl6pPr marL="2286000" algn="l" defTabSz="914400" rtl="0" eaLnBrk="1" latinLnBrk="1" hangingPunct="1"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6pPr>
    <a:lvl7pPr marL="2743200" algn="l" defTabSz="914400" rtl="0" eaLnBrk="1" latinLnBrk="1" hangingPunct="1"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7pPr>
    <a:lvl8pPr marL="3200400" algn="l" defTabSz="914400" rtl="0" eaLnBrk="1" latinLnBrk="1" hangingPunct="1"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8pPr>
    <a:lvl9pPr marL="3657600" algn="l" defTabSz="914400" rtl="0" eaLnBrk="1" latinLnBrk="1" hangingPunct="1"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pos="6204">
          <p15:clr>
            <a:srgbClr val="A4A3A4"/>
          </p15:clr>
        </p15:guide>
        <p15:guide id="3" pos="5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7586"/>
    <a:srgbClr val="CCE1B1"/>
    <a:srgbClr val="E1D8D3"/>
    <a:srgbClr val="D7DACC"/>
    <a:srgbClr val="EAEAEA"/>
    <a:srgbClr val="CCFF99"/>
    <a:srgbClr val="F47C99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98" autoAdjust="0"/>
    <p:restoredTop sz="95349" autoAdjust="0"/>
  </p:normalViewPr>
  <p:slideViewPr>
    <p:cSldViewPr>
      <p:cViewPr varScale="1">
        <p:scale>
          <a:sx n="110" d="100"/>
          <a:sy n="110" d="100"/>
        </p:scale>
        <p:origin x="1854" y="102"/>
      </p:cViewPr>
      <p:guideLst>
        <p:guide orient="horz" pos="4224"/>
        <p:guide pos="6204"/>
        <p:guide pos="54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21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26088" y="0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0338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26088" y="6510338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C3E9C22B-826A-4788-A169-B7E42973442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7005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26088" y="0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21013" y="514350"/>
            <a:ext cx="3713162" cy="2570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3255963"/>
            <a:ext cx="7804150" cy="308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0338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26088" y="6510338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A14CC9D2-1AE6-44F0-835B-B3C8930042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5878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4356484-9739-4510-92D6-1326D4C54418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7105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4356484-9739-4510-92D6-1326D4C54418}" type="slidenum">
              <a:rPr lang="en-US" altLang="ko-KR" smtClean="0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18116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4356484-9739-4510-92D6-1326D4C54418}" type="slidenum">
              <a:rPr lang="en-US" altLang="ko-KR" smtClean="0"/>
              <a:pPr>
                <a:spcBef>
                  <a:spcPct val="0"/>
                </a:spcBef>
              </a:pPr>
              <a:t>3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67664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4356484-9739-4510-92D6-1326D4C54418}" type="slidenum">
              <a:rPr lang="en-US" altLang="ko-KR" smtClean="0"/>
              <a:pPr>
                <a:spcBef>
                  <a:spcPct val="0"/>
                </a:spcBef>
              </a:pPr>
              <a:t>4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75325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4356484-9739-4510-92D6-1326D4C54418}" type="slidenum">
              <a:rPr lang="en-US" altLang="ko-KR" smtClean="0"/>
              <a:pPr>
                <a:spcBef>
                  <a:spcPct val="0"/>
                </a:spcBef>
              </a:pPr>
              <a:t>5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31925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4356484-9739-4510-92D6-1326D4C54418}" type="slidenum">
              <a:rPr lang="en-US" altLang="ko-KR" smtClean="0"/>
              <a:pPr>
                <a:spcBef>
                  <a:spcPct val="0"/>
                </a:spcBef>
              </a:pPr>
              <a:t>6</a:t>
            </a:fld>
            <a:endParaRPr lang="en-US" altLang="ko-K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86150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028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9"/>
          <p:cNvSpPr>
            <a:spLocks noChangeShapeType="1"/>
          </p:cNvSpPr>
          <p:nvPr userDrawn="1"/>
        </p:nvSpPr>
        <p:spPr bwMode="auto">
          <a:xfrm>
            <a:off x="220663" y="6524625"/>
            <a:ext cx="9432925" cy="0"/>
          </a:xfrm>
          <a:prstGeom prst="line">
            <a:avLst/>
          </a:prstGeom>
          <a:noFill/>
          <a:ln w="22225">
            <a:solidFill>
              <a:srgbClr val="7A6F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4469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539923"/>
              </p:ext>
            </p:extLst>
          </p:nvPr>
        </p:nvGraphicFramePr>
        <p:xfrm>
          <a:off x="203200" y="260350"/>
          <a:ext cx="9440863" cy="738189"/>
        </p:xfrm>
        <a:graphic>
          <a:graphicData uri="http://schemas.openxmlformats.org/drawingml/2006/table">
            <a:tbl>
              <a:tblPr/>
              <a:tblGrid>
                <a:gridCol w="1030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창고관리시스템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(WMS)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구축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공정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작성일자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문서명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53" name="Group 160"/>
          <p:cNvGrpSpPr>
            <a:grpSpLocks/>
          </p:cNvGrpSpPr>
          <p:nvPr userDrawn="1"/>
        </p:nvGrpSpPr>
        <p:grpSpPr bwMode="auto">
          <a:xfrm>
            <a:off x="1219200" y="260350"/>
            <a:ext cx="7086600" cy="733425"/>
            <a:chOff x="816" y="164"/>
            <a:chExt cx="4464" cy="462"/>
          </a:xfrm>
        </p:grpSpPr>
        <p:sp>
          <p:nvSpPr>
            <p:cNvPr id="1060" name="Text Box 162"/>
            <p:cNvSpPr txBox="1">
              <a:spLocks noChangeArrowheads="1"/>
            </p:cNvSpPr>
            <p:nvPr/>
          </p:nvSpPr>
          <p:spPr bwMode="auto">
            <a:xfrm>
              <a:off x="4373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1pPr>
              <a:lvl2pPr marL="742950" indent="-285750" algn="ctr" latinLnBrk="1"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2pPr>
              <a:lvl3pPr marL="1143000" indent="-228600" algn="ctr" latinLnBrk="1"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3pPr>
              <a:lvl4pPr marL="1600200" indent="-228600" algn="ctr" latinLnBrk="1"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4pPr>
              <a:lvl5pPr marL="2057400" indent="-228600" algn="ctr" latinLnBrk="1"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endParaRPr lang="ko-KR" altLang="en-US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58" name="Group 164"/>
            <p:cNvGrpSpPr>
              <a:grpSpLocks/>
            </p:cNvGrpSpPr>
            <p:nvPr/>
          </p:nvGrpSpPr>
          <p:grpSpPr bwMode="auto">
            <a:xfrm>
              <a:off x="816" y="320"/>
              <a:ext cx="2767" cy="306"/>
              <a:chOff x="1850" y="320"/>
              <a:chExt cx="2767" cy="306"/>
            </a:xfrm>
          </p:grpSpPr>
          <p:sp>
            <p:nvSpPr>
              <p:cNvPr id="2" name="Text Box 165"/>
              <p:cNvSpPr txBox="1">
                <a:spLocks noChangeArrowheads="1"/>
              </p:cNvSpPr>
              <p:nvPr/>
            </p:nvSpPr>
            <p:spPr bwMode="auto">
              <a:xfrm>
                <a:off x="1850" y="320"/>
                <a:ext cx="27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1pPr>
                <a:lvl2pPr marL="742950" indent="-285750"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2pPr>
                <a:lvl3pPr marL="1143000" indent="-228600"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3pPr>
                <a:lvl4pPr marL="1600200" indent="-228600"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4pPr>
                <a:lvl5pPr marL="2057400" indent="-228600"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defRPr/>
                </a:pPr>
                <a:r>
                  <a:rPr lang="en-US" altLang="ko-KR">
                    <a:solidFill>
                      <a:srgbClr val="777777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D3000_</a:t>
                </a:r>
                <a:r>
                  <a:rPr lang="ko-KR" altLang="en-US">
                    <a:solidFill>
                      <a:srgbClr val="777777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시스템 설계</a:t>
                </a:r>
              </a:p>
            </p:txBody>
          </p:sp>
          <p:sp>
            <p:nvSpPr>
              <p:cNvPr id="1059" name="Text Box 166"/>
              <p:cNvSpPr txBox="1">
                <a:spLocks noChangeArrowheads="1"/>
              </p:cNvSpPr>
              <p:nvPr/>
            </p:nvSpPr>
            <p:spPr bwMode="auto">
              <a:xfrm>
                <a:off x="1850" y="482"/>
                <a:ext cx="27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1pPr>
                <a:lvl2pPr marL="742950" indent="-285750"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2pPr>
                <a:lvl3pPr marL="1143000" indent="-228600"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3pPr>
                <a:lvl4pPr marL="1600200" indent="-228600"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4pPr>
                <a:lvl5pPr marL="2057400" indent="-228600"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defRPr/>
                </a:pPr>
                <a:r>
                  <a:rPr lang="en-US" altLang="ko-KR" dirty="0">
                    <a:solidFill>
                      <a:srgbClr val="777777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D3500_</a:t>
                </a:r>
                <a:r>
                  <a:rPr lang="ko-KR" altLang="en-US" dirty="0">
                    <a:solidFill>
                      <a:srgbClr val="777777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인터페이스 정의서</a:t>
                </a:r>
              </a:p>
            </p:txBody>
          </p:sp>
        </p:grpSp>
      </p:grpSp>
      <p:sp>
        <p:nvSpPr>
          <p:cNvPr id="38" name="TextBox 37"/>
          <p:cNvSpPr txBox="1"/>
          <p:nvPr userDrawn="1"/>
        </p:nvSpPr>
        <p:spPr>
          <a:xfrm>
            <a:off x="7040563" y="765175"/>
            <a:ext cx="1152525" cy="2301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algn="ctr" eaLnBrk="1" latinLnBrk="1" hangingPunct="1">
              <a:defRPr/>
            </a:pPr>
            <a:fld id="{7FDD7523-F0CE-49A3-B101-05860A053D27}" type="slidenum">
              <a:rPr lang="en-US" altLang="ko-KR" smtClean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169" y="6580100"/>
            <a:ext cx="816894" cy="1965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3"/>
          <p:cNvSpPr txBox="1">
            <a:spLocks noChangeArrowheads="1"/>
          </p:cNvSpPr>
          <p:nvPr/>
        </p:nvSpPr>
        <p:spPr bwMode="auto">
          <a:xfrm>
            <a:off x="6865938" y="508000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</a:t>
            </a:r>
            <a:r>
              <a:rPr lang="ko-KR" altLang="en-US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07</a:t>
            </a:r>
            <a:r>
              <a:rPr lang="ko-KR" altLang="en-US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266604"/>
              </p:ext>
            </p:extLst>
          </p:nvPr>
        </p:nvGraphicFramePr>
        <p:xfrm>
          <a:off x="200472" y="1052736"/>
          <a:ext cx="9433047" cy="538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7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5198277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5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51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2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9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521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44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Interface 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인터페이스 수신</a:t>
                      </a: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4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Source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MES</a:t>
                      </a:r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Target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WMS</a:t>
                      </a: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40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Legacy (ERP)</a:t>
                      </a: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WMS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  <a:endParaRPr lang="ko-KR" alt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TB_MA_ACCOUNT_M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ACCOUNT_CD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VARCHAR2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수주처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코드</a:t>
                      </a: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TB_IF_STORE_RX_M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STORE_CD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배송처코드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TB_MA_ACCOUNT_M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ACCOUNT_NM1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수주처명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TB_IF_STORE_RX_M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STORE_NM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배송처명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TB_MA_ACCOUNT_M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CO_NO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사업자번호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TB_IF_STORE_RX_M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BIZ_NO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사업자번호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TB_MA_ACCOUNT_M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PRESIDENT_NM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대표자명</a:t>
                      </a: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TB_IF_STORE_RX_M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BIZ_NM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사업자명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TB_MA_ACCOUNT_M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PRESIDENT_NM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대표자명</a:t>
                      </a: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TB_IF_STORE_RX_M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CEO_NM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대표자명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TB_MA_ACCOUNT_M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ADDRESS1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255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TB_IF_STORE_RX_M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BSSIC_ADDR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500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기본주소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TB_MA_ACCOUNT_M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ADDRESS2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255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TB_IF_STORE_RX_M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DETAIL_ADDR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500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상세주소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8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TB_MA_ACCOUNT_M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BUSI_TYPE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업태</a:t>
                      </a: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TB_IF_STORE_RX_M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BIZTYPE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업태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TB_MA_ACCOUNT_M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INDUSTRY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업종</a:t>
                      </a: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TB_IF_STORE_RX_M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BIZKIND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업종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TB_MA_ACCOUNT_M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TEL_NO</a:t>
                      </a: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TB_IF_STORE_RX_M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TEL_NO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전화번호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11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TB_MA_ACCOUNT_M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FAX_NO</a:t>
                      </a: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팩스번호</a:t>
                      </a: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TB_IF_STORE_RX_M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FAX_NO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팩스번호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12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13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14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15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16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17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18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19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3"/>
          <p:cNvSpPr txBox="1">
            <a:spLocks noChangeArrowheads="1"/>
          </p:cNvSpPr>
          <p:nvPr/>
        </p:nvSpPr>
        <p:spPr bwMode="auto">
          <a:xfrm>
            <a:off x="6865938" y="508000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</a:t>
            </a:r>
            <a:r>
              <a:rPr lang="ko-KR" altLang="en-US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07</a:t>
            </a:r>
            <a:r>
              <a:rPr lang="ko-KR" altLang="en-US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350698"/>
              </p:ext>
            </p:extLst>
          </p:nvPr>
        </p:nvGraphicFramePr>
        <p:xfrm>
          <a:off x="200472" y="1052736"/>
          <a:ext cx="9433047" cy="538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7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5198277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5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51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2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9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521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44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Interface 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제품 인터페이스 수신</a:t>
                      </a: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4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Source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MES</a:t>
                      </a:r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Target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WMS</a:t>
                      </a: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40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Legacy (ERP)</a:t>
                      </a: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WMS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  <a:endParaRPr lang="ko-KR" alt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TB_OD_PRODUCT_M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PRODUCT_CD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VARCHAR2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제품코드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TB_IF_ITEM_RX_M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ITEM_CD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TB_OD_PRODUCT_M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PRODUCT_NM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제품명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TB_IF_ITEM_RX_M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ITEM_NM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500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TB_OD_PRODUCT_M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PRODUCT_SIZE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제품사이즈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TB_IF_ITEM_RX_M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ITEM_SPEC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제품규격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TB_OD_PRODUCT_M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PRODUCT_GBN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제품구분</a:t>
                      </a: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TB_IF_ITEM_RX_M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ITEM_GBN_CD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제품구분코드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TB_OD_PRODUCT_M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STD_COST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표준원가</a:t>
                      </a: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TB_IF_ITEM_RX_M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IB_COST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입고단가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TB_OD_PRODUCT_M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STD_PRICE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표준매가</a:t>
                      </a: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TB_IF_ITEM_RX_M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OB_COST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출고단가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TB_OD_PRODUCT_M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PRODUCT_SIZE1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TB_IF_ITEM_RX_M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HORIZONTAL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가로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8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TB_OD_PRODUCT_M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PRODUCT_SIZE2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255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TB_IF_ITEM_RX_M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VERTICAL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세로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TB_OD_PRODUCT_M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PRODUCT_SIZE3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255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TB_IF_ITEM_RX_M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HEIGH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높이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TB_OD_PRODUCT_M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STOCK_UNIT_CD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재고단위코드</a:t>
                      </a: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TB_IF_ITEM_RX_M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MIN_UOM_CD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최소단위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11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TB_OD_PRODUCT_M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FIELD9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포장단위</a:t>
                      </a: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TB_IF_ITEM_RX_M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USER_COL1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사용자컬럼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12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TB_OD_PRODUCT_M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TAX_GBN</a:t>
                      </a: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과세구분</a:t>
                      </a: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TB_IF_ITEM_RX_M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TAX_YN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과세여부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13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14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15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16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17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18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19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204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3"/>
          <p:cNvSpPr txBox="1">
            <a:spLocks noChangeArrowheads="1"/>
          </p:cNvSpPr>
          <p:nvPr/>
        </p:nvSpPr>
        <p:spPr bwMode="auto">
          <a:xfrm>
            <a:off x="6865938" y="508000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</a:t>
            </a:r>
            <a:r>
              <a:rPr lang="ko-KR" altLang="en-US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07</a:t>
            </a:r>
            <a:r>
              <a:rPr lang="ko-KR" altLang="en-US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49375"/>
              </p:ext>
            </p:extLst>
          </p:nvPr>
        </p:nvGraphicFramePr>
        <p:xfrm>
          <a:off x="200472" y="1052736"/>
          <a:ext cx="9433047" cy="538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7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5198277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5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76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7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44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Interface 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제품 </a:t>
                      </a: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UOM 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인터페이스 수신</a:t>
                      </a: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4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Source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MES</a:t>
                      </a:r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Target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WMS</a:t>
                      </a: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40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Legacy (ERP)</a:t>
                      </a: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WMS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  <a:endParaRPr lang="ko-KR" alt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TB_OD_PRODUCT_M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PRODUCT_CD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VARCHAR2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제품코드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TB_IF_ITEM_UOM_RX_M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ITEM_CD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TB_OD_PRODUCT_M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STOCK_UNIT_CD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재고단위코드</a:t>
                      </a: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TB_IF_ITEM_UOM_RX_M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STD_UOM_CD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TB_OD_PRODUCT_M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FIELD8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포장박스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TB_IF_ITEM_UOM_RX_M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CONV_UOM_CD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제품규격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TB_OD_PRODUCT_M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FIELD9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포장단위</a:t>
                      </a: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TB_IF_ITEM_UOM_RX_M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CONV_UOM_QTY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제품구분코드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8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11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12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13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14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15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16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17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18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19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02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3"/>
          <p:cNvSpPr txBox="1">
            <a:spLocks noChangeArrowheads="1"/>
          </p:cNvSpPr>
          <p:nvPr/>
        </p:nvSpPr>
        <p:spPr bwMode="auto">
          <a:xfrm>
            <a:off x="6865938" y="508000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</a:t>
            </a:r>
            <a:r>
              <a:rPr lang="ko-KR" altLang="en-US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07</a:t>
            </a:r>
            <a:r>
              <a:rPr lang="ko-KR" altLang="en-US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247237"/>
              </p:ext>
            </p:extLst>
          </p:nvPr>
        </p:nvGraphicFramePr>
        <p:xfrm>
          <a:off x="200472" y="1052736"/>
          <a:ext cx="9433047" cy="538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7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5198277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5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1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8564">
                  <a:extLst>
                    <a:ext uri="{9D8B030D-6E8A-4147-A177-3AD203B41FA5}">
                      <a16:colId xmlns:a16="http://schemas.microsoft.com/office/drawing/2014/main" val="231372038"/>
                    </a:ext>
                  </a:extLst>
                </a:gridCol>
                <a:gridCol w="7675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44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Interface 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입고예정 인터페이스 수신</a:t>
                      </a: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4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Source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MES</a:t>
                      </a:r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Target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WMS</a:t>
                      </a: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40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Legacy (ERP)</a:t>
                      </a: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WMS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  <a:endParaRPr lang="ko-KR" alt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TB_OD_DVRY_M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PRD_DATE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VARCHAR2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생산일자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TB_IF_IB_PLAN_RX_M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IB_PLAN_YMD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ITEM_CD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입고예정일자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TB_OD_DVRY_M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DVRY_NO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납품번호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TB_IF_IB_PLAN_RX_M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PO_NO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CONV_UOM_CD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발주번호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TB_OD_DVRY_M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PRD_DATE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VARCHAR2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생산일자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TB_IF_IB_PLAN_RX_M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PO_YMD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CONV_UOM_CD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발주일자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TB_OD_DVRY_M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PRODUCT_CD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제품코드</a:t>
                      </a: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TB_IF_IB_PLAN_RX_M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ITEM_CD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STD_UOM_CD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TB_OD_DVRY_M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UNIT_CD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납품단위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TB_IF_IB_PLAN_RX_M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PO_UOM_CD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CONV_UOM_CD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발주단위코드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TB_OD_DVRY_M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PRD_QTY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생산수량</a:t>
                      </a: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TB_IF_IB_PLAN_RX_M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PO_QTY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CONV_UOM_QTY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발주수량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TB_OD_DVRY_M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PRD_QTY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생산수량</a:t>
                      </a: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TB_IF_IB_PLAN_RX_M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PLAN_QTY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예정수량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8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TB_OD_DVRY_M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PRD_DATE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VARCHAR2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생산일자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TB_IF_IB_PLAN_RX_M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MAKE_YMD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11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12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13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14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15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16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17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18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19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48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3"/>
          <p:cNvSpPr txBox="1">
            <a:spLocks noChangeArrowheads="1"/>
          </p:cNvSpPr>
          <p:nvPr/>
        </p:nvSpPr>
        <p:spPr bwMode="auto">
          <a:xfrm>
            <a:off x="6865938" y="508000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</a:t>
            </a:r>
            <a:r>
              <a:rPr lang="ko-KR" altLang="en-US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07</a:t>
            </a:r>
            <a:r>
              <a:rPr lang="ko-KR" altLang="en-US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691983"/>
              </p:ext>
            </p:extLst>
          </p:nvPr>
        </p:nvGraphicFramePr>
        <p:xfrm>
          <a:off x="200472" y="1052736"/>
          <a:ext cx="9433047" cy="538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7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5198277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5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1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8564">
                  <a:extLst>
                    <a:ext uri="{9D8B030D-6E8A-4147-A177-3AD203B41FA5}">
                      <a16:colId xmlns:a16="http://schemas.microsoft.com/office/drawing/2014/main" val="231372038"/>
                    </a:ext>
                  </a:extLst>
                </a:gridCol>
                <a:gridCol w="7675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44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Interface 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출고예정 인터페이스 수신</a:t>
                      </a: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4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Source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MES</a:t>
                      </a:r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Target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WMS</a:t>
                      </a: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40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Legacy (ERP)</a:t>
                      </a: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WMS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  <a:endParaRPr lang="ko-KR" alt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TB_OD_DVRY_M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DVRY_DATE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VARCHAR2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납품일자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TB_IF_OB_PLAN_RX_M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OB_PLAN_YMD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ITEM_CD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출고예정일자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TB_OD_DVRY_M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DVRY_NO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납품번호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TB_IF_IB_PLAN_RX_M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SO_NO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CONV_UOM_CD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TB_OD_DVRY_M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DVRY_DATE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VARCHAR2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납품일자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TB_IF_IB_PLAN_RX_M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SO_YMD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CONV_UOM_CD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주문일자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TB_OD_DVRY_M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CUSTOMER_CD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수주처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TB_IF_IB_PLAN_RX_M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STORE_CD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STD_UOM_CD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배송처코드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TB_OD_DVRY_M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PRODUCT_CD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제품코드</a:t>
                      </a: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TB_IF_IB_PLAN_RX_M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ITEM_CD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STD_UOM_CD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TB_OD_DVRY_M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UNIT_CD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납품단위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TB_IF_IB_PLAN_RX_M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SO_UOM_CD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CONV_UOM_CD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주문단위코드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TB_OD_DVRY_M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ORDER_QTY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수주수량</a:t>
                      </a: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TB_IF_IB_PLAN_RX_M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SO_QTY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CONV_UOM_QTY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주문수량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8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TB_OD_DVRY_M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PRD_QTY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생산수량</a:t>
                      </a: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TB_IF_IB_PLAN_RX_M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PLAN_QTY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예정수량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TB_OD_DVRY_M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PRD_DATE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VARCHAR2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생산일자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TB_IF_IB_PLAN_RX_M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MAKE_YMD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11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12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13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14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15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16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17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18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19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111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3"/>
          <p:cNvSpPr txBox="1">
            <a:spLocks noChangeArrowheads="1"/>
          </p:cNvSpPr>
          <p:nvPr/>
        </p:nvSpPr>
        <p:spPr bwMode="auto">
          <a:xfrm>
            <a:off x="6865938" y="508000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</a:t>
            </a:r>
            <a:r>
              <a:rPr lang="ko-KR" altLang="en-US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07</a:t>
            </a:r>
            <a:r>
              <a:rPr lang="ko-KR" altLang="en-US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141955"/>
              </p:ext>
            </p:extLst>
          </p:nvPr>
        </p:nvGraphicFramePr>
        <p:xfrm>
          <a:off x="200472" y="1052736"/>
          <a:ext cx="9433047" cy="538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7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5198277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5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1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8564">
                  <a:extLst>
                    <a:ext uri="{9D8B030D-6E8A-4147-A177-3AD203B41FA5}">
                      <a16:colId xmlns:a16="http://schemas.microsoft.com/office/drawing/2014/main" val="231372038"/>
                    </a:ext>
                  </a:extLst>
                </a:gridCol>
                <a:gridCol w="7675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44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Interface 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출고확정 인터페이스 송신</a:t>
                      </a: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4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Source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WMS</a:t>
                      </a:r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Target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MES</a:t>
                      </a: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40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Legacy (ERP)</a:t>
                      </a: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WMS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  <a:endParaRPr lang="ko-KR" alt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TB_IF_IB_CONF_RX_M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SO_NO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SO_YMD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주문일자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TB_OD_DVRY_M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DVRY_DATE</a:t>
                      </a:r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DVRY_DATE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VARCHAR2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납품일자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TB_IF_IB_CONF_RX_M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SO_YMD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SO_NO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TB_OD_DVRY_M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DVRY_NO</a:t>
                      </a:r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DVRY_NO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납품번호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TB_IF_IB_CONF_RX_M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STORE_CD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STORE_CD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배송처코드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TB_OD_DVRY_M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CUSTOMER_CD</a:t>
                      </a:r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DVRY_DATE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VARCHAR2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수주처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TB_IF_IB_CONF_RX_M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ITEM_CD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ITEM_CD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TB_OD_DVRY_M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PRODUCT_CD</a:t>
                      </a:r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CUSTOMER_CD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제품코드</a:t>
                      </a: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TB_IF_IB_CONF_RX_M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‘Y’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TB_OD_DVRY_M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SHIPPING_YN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STD_UOM_CD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출고여부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CONV_UOM_CD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CONV_UOM_QTY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8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11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12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13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14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15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16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17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17999" marR="17999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18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19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888780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36000" rIns="18000" bIns="3600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36000" rIns="18000" bIns="3600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가는각진제목체" pitchFamily="18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7934</TotalTime>
  <Words>1756</Words>
  <Application>Microsoft Office PowerPoint</Application>
  <PresentationFormat>A4 용지(210x297mm)</PresentationFormat>
  <Paragraphs>731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Optima</vt:lpstr>
      <vt:lpstr>가는각진제목체</vt:lpstr>
      <vt:lpstr>굴림</vt:lpstr>
      <vt:lpstr>맑은 고딕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jklee</dc:creator>
  <cp:lastModifiedBy>정상구</cp:lastModifiedBy>
  <cp:revision>153</cp:revision>
  <cp:lastPrinted>2016-07-14T01:23:02Z</cp:lastPrinted>
  <dcterms:created xsi:type="dcterms:W3CDTF">2002-03-20T01:19:40Z</dcterms:created>
  <dcterms:modified xsi:type="dcterms:W3CDTF">2017-12-11T03:59:21Z</dcterms:modified>
</cp:coreProperties>
</file>