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36" r:id="rId2"/>
    <p:sldId id="337" r:id="rId3"/>
    <p:sldId id="339" r:id="rId4"/>
    <p:sldId id="338" r:id="rId5"/>
    <p:sldId id="340" r:id="rId6"/>
  </p:sldIdLst>
  <p:sldSz cx="9906000" cy="6858000" type="A4"/>
  <p:notesSz cx="9753600" cy="68548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5pPr>
    <a:lvl6pPr marL="22860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6pPr>
    <a:lvl7pPr marL="27432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7pPr>
    <a:lvl8pPr marL="32004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8pPr>
    <a:lvl9pPr marL="36576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6204">
          <p15:clr>
            <a:srgbClr val="A4A3A4"/>
          </p15:clr>
        </p15:guide>
        <p15:guide id="3" pos="54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586"/>
    <a:srgbClr val="CCE1B1"/>
    <a:srgbClr val="E1D8D3"/>
    <a:srgbClr val="D7DACC"/>
    <a:srgbClr val="EAEAEA"/>
    <a:srgbClr val="CCFF99"/>
    <a:srgbClr val="F47C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7" autoAdjust="0"/>
    <p:restoredTop sz="94992" autoAdjust="0"/>
  </p:normalViewPr>
  <p:slideViewPr>
    <p:cSldViewPr>
      <p:cViewPr varScale="1">
        <p:scale>
          <a:sx n="93" d="100"/>
          <a:sy n="93" d="100"/>
        </p:scale>
        <p:origin x="540" y="72"/>
      </p:cViewPr>
      <p:guideLst>
        <p:guide orient="horz" pos="4247"/>
        <p:guide pos="6204"/>
        <p:guide pos="54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26088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26088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5292A8C-B68F-4AB7-8D0C-2E70202102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26088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1013" y="514350"/>
            <a:ext cx="3713162" cy="257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3255963"/>
            <a:ext cx="7804150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26088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B490E9E6-A167-49EA-833A-928A7C6E9D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2164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093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6702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6713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8254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77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4469" name="Group 133"/>
          <p:cNvGraphicFramePr>
            <a:graphicFrameLocks noGrp="1"/>
          </p:cNvGraphicFramePr>
          <p:nvPr/>
        </p:nvGraphicFramePr>
        <p:xfrm>
          <a:off x="203200" y="260350"/>
          <a:ext cx="9440863" cy="738189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구축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 공정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문서명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53" name="Group 160"/>
          <p:cNvGrpSpPr>
            <a:grpSpLocks/>
          </p:cNvGrpSpPr>
          <p:nvPr/>
        </p:nvGrpSpPr>
        <p:grpSpPr bwMode="auto">
          <a:xfrm>
            <a:off x="1219200" y="260350"/>
            <a:ext cx="7086600" cy="733425"/>
            <a:chOff x="816" y="164"/>
            <a:chExt cx="4464" cy="462"/>
          </a:xfrm>
        </p:grpSpPr>
        <p:sp>
          <p:nvSpPr>
            <p:cNvPr id="1060" name="Text Box 162"/>
            <p:cNvSpPr txBox="1">
              <a:spLocks noChangeArrowheads="1"/>
            </p:cNvSpPr>
            <p:nvPr/>
          </p:nvSpPr>
          <p:spPr bwMode="auto">
            <a:xfrm>
              <a:off x="4373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1pPr>
              <a:lvl2pPr marL="742950" indent="-28575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2pPr>
              <a:lvl3pPr marL="1143000" indent="-22860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3pPr>
              <a:lvl4pPr marL="1600200" indent="-22860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4pPr>
              <a:lvl5pPr marL="2057400" indent="-22860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endParaRPr lang="ko-KR" altLang="ko-KR">
                <a:solidFill>
                  <a:srgbClr val="777777"/>
                </a:solidFill>
                <a:latin typeface="+mn-ea"/>
                <a:ea typeface="+mn-ea"/>
              </a:endParaRPr>
            </a:p>
          </p:txBody>
        </p:sp>
        <p:grpSp>
          <p:nvGrpSpPr>
            <p:cNvPr id="1058" name="Group 164"/>
            <p:cNvGrpSpPr>
              <a:grpSpLocks/>
            </p:cNvGrpSpPr>
            <p:nvPr/>
          </p:nvGrpSpPr>
          <p:grpSpPr bwMode="auto">
            <a:xfrm>
              <a:off x="816" y="320"/>
              <a:ext cx="2767" cy="306"/>
              <a:chOff x="1850" y="320"/>
              <a:chExt cx="2767" cy="306"/>
            </a:xfrm>
          </p:grpSpPr>
          <p:sp>
            <p:nvSpPr>
              <p:cNvPr id="2" name="Text Box 165"/>
              <p:cNvSpPr txBox="1">
                <a:spLocks noChangeArrowheads="1"/>
              </p:cNvSpPr>
              <p:nvPr/>
            </p:nvSpPr>
            <p:spPr bwMode="auto">
              <a:xfrm>
                <a:off x="1850" y="320"/>
                <a:ext cx="27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defRPr/>
                </a:pPr>
                <a:r>
                  <a:rPr lang="en-US" altLang="ko-KR">
                    <a:solidFill>
                      <a:srgbClr val="777777"/>
                    </a:solidFill>
                    <a:latin typeface="+mn-ea"/>
                    <a:ea typeface="+mn-ea"/>
                  </a:rPr>
                  <a:t>D3000_</a:t>
                </a:r>
                <a:r>
                  <a:rPr lang="ko-KR" altLang="en-US">
                    <a:solidFill>
                      <a:srgbClr val="777777"/>
                    </a:solidFill>
                    <a:latin typeface="+mn-ea"/>
                    <a:ea typeface="+mn-ea"/>
                  </a:rPr>
                  <a:t>시스템 설계</a:t>
                </a:r>
              </a:p>
            </p:txBody>
          </p:sp>
          <p:sp>
            <p:nvSpPr>
              <p:cNvPr id="1059" name="Text Box 166"/>
              <p:cNvSpPr txBox="1">
                <a:spLocks noChangeArrowheads="1"/>
              </p:cNvSpPr>
              <p:nvPr/>
            </p:nvSpPr>
            <p:spPr bwMode="auto">
              <a:xfrm>
                <a:off x="1850" y="482"/>
                <a:ext cx="27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defRPr/>
                </a:pPr>
                <a:r>
                  <a:rPr lang="en-US" altLang="ko-KR" dirty="0">
                    <a:solidFill>
                      <a:srgbClr val="777777"/>
                    </a:solidFill>
                    <a:latin typeface="+mn-ea"/>
                    <a:ea typeface="+mn-ea"/>
                  </a:rPr>
                  <a:t>D3900_</a:t>
                </a:r>
                <a:r>
                  <a:rPr lang="ko-KR" altLang="en-US" dirty="0">
                    <a:solidFill>
                      <a:srgbClr val="777777"/>
                    </a:solidFill>
                    <a:latin typeface="+mn-ea"/>
                    <a:ea typeface="+mn-ea"/>
                  </a:rPr>
                  <a:t>운영규칙 정의서</a:t>
                </a:r>
              </a:p>
            </p:txBody>
          </p:sp>
        </p:grpSp>
      </p:grpSp>
      <p:sp>
        <p:nvSpPr>
          <p:cNvPr id="38" name="TextBox 37"/>
          <p:cNvSpPr txBox="1"/>
          <p:nvPr userDrawn="1"/>
        </p:nvSpPr>
        <p:spPr>
          <a:xfrm>
            <a:off x="7011988" y="765175"/>
            <a:ext cx="1152525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algn="ctr" eaLnBrk="1" latinLnBrk="1" hangingPunct="1">
              <a:defRPr/>
            </a:pPr>
            <a:fld id="{B08131D7-2E53-42C8-90BB-42B71F288F91}" type="slidenum">
              <a:rPr lang="en-US" altLang="ko-KR" smtClean="0">
                <a:solidFill>
                  <a:srgbClr val="777777"/>
                </a:solidFill>
                <a:latin typeface="+mn-ea"/>
                <a:ea typeface="+mn-ea"/>
              </a:rPr>
              <a:pPr algn="ctr" eaLnBrk="1" latinLnBrk="1" hangingPunct="1">
                <a:defRPr/>
              </a:pPr>
              <a:t>‹#›</a:t>
            </a:fld>
            <a:endParaRPr lang="ko-KR" altLang="en-US"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694" y="6582340"/>
            <a:ext cx="816894" cy="1965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86" y="455404"/>
            <a:ext cx="1457849" cy="374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42080"/>
              </p:ext>
            </p:extLst>
          </p:nvPr>
        </p:nvGraphicFramePr>
        <p:xfrm>
          <a:off x="200023" y="1052513"/>
          <a:ext cx="9433497" cy="284162"/>
        </p:xfrm>
        <a:graphic>
          <a:graphicData uri="http://schemas.openxmlformats.org/drawingml/2006/table">
            <a:tbl>
              <a:tblPr/>
              <a:tblGrid>
                <a:gridCol w="1080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운영규칙코드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운영규칙명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규칙코드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규칙명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기본규칙여부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비 고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235111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080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입하예정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입하승인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입하승인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입하검수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입하검수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입하지시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입하지시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입고적치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입고적치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가용재고 시점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입고승인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가용재고 시점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입고검수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검수수량 허용기준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과부족모두 허용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검수수량 허용기준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동일수량만 허용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검수수량 허용기준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부족만 허용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검수수량 허용기준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초과만 허용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적치전략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PUTW_STD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기본적치전략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12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28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425964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>
            <p:extLst/>
          </p:nvPr>
        </p:nvGraphicFramePr>
        <p:xfrm>
          <a:off x="200023" y="1052513"/>
          <a:ext cx="9433497" cy="284162"/>
        </p:xfrm>
        <a:graphic>
          <a:graphicData uri="http://schemas.openxmlformats.org/drawingml/2006/table">
            <a:tbl>
              <a:tblPr/>
              <a:tblGrid>
                <a:gridCol w="1080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운영규칙코드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운영규칙명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규칙코드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규칙명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기본규칙여부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비 고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6750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080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가용재고체크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가용재고체크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sng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sngStrike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출고배차</a:t>
                      </a:r>
                      <a:endParaRPr lang="ko-KR" altLang="en-US" sz="1100" b="0" i="0" u="none" strike="sng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sng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sng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sng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sngStrike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sngStrike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출고배차</a:t>
                      </a:r>
                      <a:endParaRPr lang="ko-KR" altLang="en-US" sz="1100" b="0" i="0" u="none" strike="sng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sng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sng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sng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sng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출고지시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출고지시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출고피킹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출고피킹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출하상차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출하상차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출하확정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출하확정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배송완료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배송완료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재고부족시 승인조건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품절처리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재고부족시 승인조건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승인불가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주문단위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WAVE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기준조건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WAVE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기준 고객사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12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28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81367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>
            <p:extLst/>
          </p:nvPr>
        </p:nvGraphicFramePr>
        <p:xfrm>
          <a:off x="200023" y="1052513"/>
          <a:ext cx="9433497" cy="284162"/>
        </p:xfrm>
        <a:graphic>
          <a:graphicData uri="http://schemas.openxmlformats.org/drawingml/2006/table">
            <a:tbl>
              <a:tblPr/>
              <a:tblGrid>
                <a:gridCol w="1080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운영규칙코드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운영규칙명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규칙코드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규칙명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기본규칙여부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비 고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910156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080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WAVE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기준조건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0000000002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WAVE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기준 출고번호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할당전략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ALLOC_STD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기본할당전략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12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28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05342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>
            <p:extLst/>
          </p:nvPr>
        </p:nvGraphicFramePr>
        <p:xfrm>
          <a:off x="200023" y="1052513"/>
          <a:ext cx="9433497" cy="284162"/>
        </p:xfrm>
        <a:graphic>
          <a:graphicData uri="http://schemas.openxmlformats.org/drawingml/2006/table">
            <a:tbl>
              <a:tblPr/>
              <a:tblGrid>
                <a:gridCol w="1080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운영규칙코드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운영규칙명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규칙코드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규칙명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기본규칙여부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비 고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75740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080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긴급보충자동생성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미생성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할당전략이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고정로케이션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할당인 경우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긴급보충자동생성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3011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긴급보충자동확정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미확정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긴급보충 자동생성인 경우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3011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긴급보충자동확정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보충전략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REPL_STD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기본보충전략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LOT_STD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재고이력생성조건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상세생성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가용재고변동 모두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3040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재고이력생성조건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간략생성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재고변동만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12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28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73396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12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28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920552" y="1471096"/>
            <a:ext cx="1080120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tima" pitchFamily="2" charset="2"/>
                <a:ea typeface="가는각진제목체" pitchFamily="18" charset="-127"/>
              </a:rPr>
              <a:t>입하예정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920552" y="2119168"/>
            <a:ext cx="1080120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tima" pitchFamily="2" charset="2"/>
                <a:ea typeface="가는각진제목체" pitchFamily="18" charset="-127"/>
              </a:rPr>
              <a:t>입하승인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920552" y="2771236"/>
            <a:ext cx="1080120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tima" pitchFamily="2" charset="2"/>
                <a:ea typeface="가는각진제목체" pitchFamily="18" charset="-127"/>
              </a:rPr>
              <a:t>입하검수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920552" y="3434752"/>
            <a:ext cx="108012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tima" pitchFamily="2" charset="2"/>
                <a:ea typeface="가는각진제목체" pitchFamily="18" charset="-127"/>
              </a:rPr>
              <a:t>입고지시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920552" y="4063384"/>
            <a:ext cx="1080120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tima" pitchFamily="2" charset="2"/>
                <a:ea typeface="가는각진제목체" pitchFamily="18" charset="-127"/>
              </a:rPr>
              <a:t>입고적치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4336" y="2095976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가용재고 반영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2216696" y="2119168"/>
            <a:ext cx="207640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4688" y="3415312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적치전략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기본적치전략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…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4232920" y="1471096"/>
            <a:ext cx="1080120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tima" pitchFamily="2" charset="2"/>
                <a:ea typeface="가는각진제목체" pitchFamily="18" charset="-127"/>
              </a:rPr>
              <a:t>출고예정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4232920" y="2119168"/>
            <a:ext cx="1080120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tima" pitchFamily="2" charset="2"/>
                <a:ea typeface="가는각진제목체" pitchFamily="18" charset="-127"/>
              </a:rPr>
              <a:t>출고승인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4232920" y="2771236"/>
            <a:ext cx="1080120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tima" pitchFamily="2" charset="2"/>
                <a:ea typeface="가는각진제목체" pitchFamily="18" charset="-127"/>
              </a:rPr>
              <a:t>출고</a:t>
            </a: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tima" pitchFamily="2" charset="2"/>
                <a:ea typeface="가는각진제목체" pitchFamily="18" charset="-127"/>
              </a:rPr>
              <a:t>WAVE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232920" y="3434752"/>
            <a:ext cx="1080120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출</a:t>
            </a:r>
            <a:r>
              <a: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tima" pitchFamily="2" charset="2"/>
                <a:ea typeface="가는각진제목체" pitchFamily="18" charset="-127"/>
              </a:rPr>
              <a:t>고지시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4232920" y="4063384"/>
            <a:ext cx="1080120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tima" pitchFamily="2" charset="2"/>
                <a:ea typeface="가는각진제목체" pitchFamily="18" charset="-127"/>
              </a:rPr>
              <a:t>출고피킹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232920" y="4692016"/>
            <a:ext cx="108012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tima" pitchFamily="2" charset="2"/>
                <a:ea typeface="가는각진제목체" pitchFamily="18" charset="-127"/>
              </a:rPr>
              <a:t>출하상차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231000" y="5320648"/>
            <a:ext cx="1080120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Optima" pitchFamily="2" charset="2"/>
                <a:ea typeface="가는각진제목체" pitchFamily="18" charset="-127"/>
              </a:rPr>
              <a:t>출하확정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231000" y="5949280"/>
            <a:ext cx="108012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tima" pitchFamily="2" charset="2"/>
                <a:ea typeface="가는각진제목체" pitchFamily="18" charset="-127"/>
              </a:rPr>
              <a:t>배송완료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29064" y="2089448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재고부족시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품절처리 후 진행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승인불가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29064" y="2717298"/>
            <a:ext cx="12961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WAVE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…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29064" y="3379294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할당전략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기본할당전략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…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2" idx="2"/>
            <a:endCxn id="6" idx="0"/>
          </p:cNvCxnSpPr>
          <p:nvPr/>
        </p:nvCxnSpPr>
        <p:spPr bwMode="auto">
          <a:xfrm>
            <a:off x="1460612" y="1831136"/>
            <a:ext cx="0" cy="28803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>
            <a:stCxn id="6" idx="2"/>
            <a:endCxn id="7" idx="0"/>
          </p:cNvCxnSpPr>
          <p:nvPr/>
        </p:nvCxnSpPr>
        <p:spPr bwMode="auto">
          <a:xfrm>
            <a:off x="1460612" y="2479208"/>
            <a:ext cx="0" cy="29202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>
            <a:stCxn id="7" idx="2"/>
            <a:endCxn id="8" idx="0"/>
          </p:cNvCxnSpPr>
          <p:nvPr/>
        </p:nvCxnSpPr>
        <p:spPr bwMode="auto">
          <a:xfrm>
            <a:off x="1460612" y="3131276"/>
            <a:ext cx="0" cy="30347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/>
          <p:cNvCxnSpPr>
            <a:stCxn id="8" idx="2"/>
            <a:endCxn id="9" idx="0"/>
          </p:cNvCxnSpPr>
          <p:nvPr/>
        </p:nvCxnSpPr>
        <p:spPr bwMode="auto">
          <a:xfrm>
            <a:off x="1460612" y="3794792"/>
            <a:ext cx="0" cy="26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직선 화살표 연결선 30"/>
          <p:cNvCxnSpPr>
            <a:stCxn id="11" idx="2"/>
            <a:endCxn id="12" idx="0"/>
          </p:cNvCxnSpPr>
          <p:nvPr/>
        </p:nvCxnSpPr>
        <p:spPr bwMode="auto">
          <a:xfrm>
            <a:off x="4772980" y="1831136"/>
            <a:ext cx="0" cy="28803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/>
          <p:cNvCxnSpPr>
            <a:stCxn id="12" idx="2"/>
            <a:endCxn id="13" idx="0"/>
          </p:cNvCxnSpPr>
          <p:nvPr/>
        </p:nvCxnSpPr>
        <p:spPr bwMode="auto">
          <a:xfrm>
            <a:off x="4772980" y="2479208"/>
            <a:ext cx="0" cy="29202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/>
          <p:cNvCxnSpPr>
            <a:stCxn id="13" idx="2"/>
            <a:endCxn id="16" idx="0"/>
          </p:cNvCxnSpPr>
          <p:nvPr/>
        </p:nvCxnSpPr>
        <p:spPr bwMode="auto">
          <a:xfrm>
            <a:off x="4772980" y="3131276"/>
            <a:ext cx="0" cy="30347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/>
          <p:cNvCxnSpPr>
            <a:stCxn id="16" idx="2"/>
            <a:endCxn id="17" idx="0"/>
          </p:cNvCxnSpPr>
          <p:nvPr/>
        </p:nvCxnSpPr>
        <p:spPr bwMode="auto">
          <a:xfrm>
            <a:off x="4772980" y="3794792"/>
            <a:ext cx="0" cy="26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직선 화살표 연결선 38"/>
          <p:cNvCxnSpPr>
            <a:stCxn id="17" idx="2"/>
            <a:endCxn id="18" idx="0"/>
          </p:cNvCxnSpPr>
          <p:nvPr/>
        </p:nvCxnSpPr>
        <p:spPr bwMode="auto">
          <a:xfrm>
            <a:off x="4772980" y="4423424"/>
            <a:ext cx="0" cy="26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직선 화살표 연결선 41"/>
          <p:cNvCxnSpPr>
            <a:stCxn id="18" idx="2"/>
            <a:endCxn id="19" idx="0"/>
          </p:cNvCxnSpPr>
          <p:nvPr/>
        </p:nvCxnSpPr>
        <p:spPr bwMode="auto">
          <a:xfrm flipH="1">
            <a:off x="4771060" y="5052056"/>
            <a:ext cx="1920" cy="26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직선 화살표 연결선 43"/>
          <p:cNvCxnSpPr>
            <a:stCxn id="19" idx="2"/>
            <a:endCxn id="20" idx="0"/>
          </p:cNvCxnSpPr>
          <p:nvPr/>
        </p:nvCxnSpPr>
        <p:spPr bwMode="auto">
          <a:xfrm>
            <a:off x="4771060" y="5680688"/>
            <a:ext cx="0" cy="26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7761312" y="1471096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긴급보충 자동생성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미생성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61312" y="2098946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긴급보충 자동확정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⊙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미확정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61312" y="2760942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보충전략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기본보충전략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61312" y="3285078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…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61312" y="3814190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재고이력생성조건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상세생성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간략생성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0552" y="1167620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31000" y="1167620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769944" y="1167620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144688" y="2636912"/>
            <a:ext cx="1332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 허용기준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과부족 허용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동일만 허용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이하 허용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 허용</a:t>
            </a:r>
            <a:endParaRPr lang="ko-KR" alt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C9388B2-4137-4C9A-96AB-D483134EB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20" y="4861768"/>
            <a:ext cx="2929259" cy="1541061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F2607A-37A6-42BF-AB3D-ED330282BF18}"/>
              </a:ext>
            </a:extLst>
          </p:cNvPr>
          <p:cNvSpPr/>
          <p:nvPr/>
        </p:nvSpPr>
        <p:spPr>
          <a:xfrm>
            <a:off x="920552" y="5081188"/>
            <a:ext cx="2715162" cy="98867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설정예시</a:t>
            </a:r>
            <a:r>
              <a:rPr lang="ko-KR" altLang="en-US" dirty="0">
                <a:solidFill>
                  <a:srgbClr val="FF0000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454859650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가는각진제목체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15944</TotalTime>
  <Words>459</Words>
  <Application>Microsoft Office PowerPoint</Application>
  <PresentationFormat>A4 용지(210x297mm)</PresentationFormat>
  <Paragraphs>325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Optima</vt:lpstr>
      <vt:lpstr>가는각진제목체</vt:lpstr>
      <vt:lpstr>굴림</vt:lpstr>
      <vt:lpstr>Arial</vt:lpstr>
      <vt:lpstr>맑은 고딕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jklee</cp:lastModifiedBy>
  <cp:revision>273</cp:revision>
  <dcterms:created xsi:type="dcterms:W3CDTF">2002-03-20T01:19:40Z</dcterms:created>
  <dcterms:modified xsi:type="dcterms:W3CDTF">2017-11-01T06:10:50Z</dcterms:modified>
</cp:coreProperties>
</file>