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sldIdLst>
    <p:sldId id="265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2" r:id="rId26"/>
    <p:sldId id="289" r:id="rId27"/>
    <p:sldId id="290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98" y="66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마스터관리</a:t>
            </a:r>
            <a:endParaRPr lang="ko-KR" altLang="en-US" sz="45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C887DF-3575-4A58-9E4A-D4700506BFF8}"/>
              </a:ext>
            </a:extLst>
          </p:cNvPr>
          <p:cNvSpPr txBox="1"/>
          <p:nvPr/>
        </p:nvSpPr>
        <p:spPr>
          <a:xfrm>
            <a:off x="404664" y="8632666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로케이션을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로케이션에 재고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재고를 다른 로케이션으로 이동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3463"/>
              </p:ext>
            </p:extLst>
          </p:nvPr>
        </p:nvGraphicFramePr>
        <p:xfrm>
          <a:off x="764703" y="1394516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로케이션유형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불량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보류상태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로케이션의 보류상태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작업동선의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우선순위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적재구분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적재구분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낱개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제품혼적여부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복수의 제품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대한 가능여부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혼적에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대한 가능여부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가로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세로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로케이션의 높이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로케이션에 적재 허용 중량 값을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(Kg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68033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99892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로케이션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669534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01393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로테이션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77807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09935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로케이션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A8758B-268C-401F-947B-597BD1F27562}"/>
              </a:ext>
            </a:extLst>
          </p:cNvPr>
          <p:cNvSpPr txBox="1"/>
          <p:nvPr/>
        </p:nvSpPr>
        <p:spPr>
          <a:xfrm>
            <a:off x="548116" y="9925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C8C1A9D1-6595-4AE3-A5E5-07AF4F2A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09224"/>
              </p:ext>
            </p:extLst>
          </p:nvPr>
        </p:nvGraphicFramePr>
        <p:xfrm>
          <a:off x="764703" y="4725536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존을 선택 시 해당 존이 속한 구역을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102717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 값을 입력하면 체적을 계산하여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3.38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6438DE-7F56-4845-8FC5-D14724BF23B5}"/>
              </a:ext>
            </a:extLst>
          </p:cNvPr>
          <p:cNvSpPr txBox="1"/>
          <p:nvPr/>
        </p:nvSpPr>
        <p:spPr>
          <a:xfrm>
            <a:off x="548680" y="4376936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12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79FCDD-E9BB-4B7E-B1CD-34989725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4079"/>
            <a:ext cx="6199918" cy="3332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고객사관리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70255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3791"/>
              </p:ext>
            </p:extLst>
          </p:nvPr>
        </p:nvGraphicFramePr>
        <p:xfrm>
          <a:off x="764702" y="8461568"/>
          <a:ext cx="5783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주식회사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8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86525"/>
              </p:ext>
            </p:extLst>
          </p:nvPr>
        </p:nvGraphicFramePr>
        <p:xfrm>
          <a:off x="764703" y="992560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7369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05556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607057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고객사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683740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715599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고객사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71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C670A6-1733-4540-96A2-281066D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56780"/>
            <a:ext cx="6207347" cy="33135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>
                <a:latin typeface="+mn-ea"/>
              </a:rPr>
              <a:t>공급처관리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공급처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공급처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공급처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공급처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공급처등록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공급처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1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089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27574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고객사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B364DC7-01F0-4FB5-9D41-67635D34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3" y="1197297"/>
            <a:ext cx="4295775" cy="33956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0601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공급처등록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7173"/>
              </p:ext>
            </p:extLst>
          </p:nvPr>
        </p:nvGraphicFramePr>
        <p:xfrm>
          <a:off x="764703" y="6093688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0000000019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공급처의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A49B1B-CE47-4DF5-889C-2ECE9D6C9852}"/>
              </a:ext>
            </a:extLst>
          </p:cNvPr>
          <p:cNvSpPr txBox="1"/>
          <p:nvPr/>
        </p:nvSpPr>
        <p:spPr>
          <a:xfrm>
            <a:off x="548680" y="57450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00108E-CE24-4E32-93CC-A48F98F1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4" y="1578830"/>
            <a:ext cx="4077072" cy="2632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060008-1458-4EED-876C-82CBDD773678}"/>
              </a:ext>
            </a:extLst>
          </p:cNvPr>
          <p:cNvSpPr txBox="1"/>
          <p:nvPr/>
        </p:nvSpPr>
        <p:spPr>
          <a:xfrm>
            <a:off x="548116" y="740127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53611"/>
              </p:ext>
            </p:extLst>
          </p:nvPr>
        </p:nvGraphicFramePr>
        <p:xfrm>
          <a:off x="764702" y="7770604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67565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392117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374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09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62166"/>
              </p:ext>
            </p:extLst>
          </p:nvPr>
        </p:nvGraphicFramePr>
        <p:xfrm>
          <a:off x="764703" y="1018100"/>
          <a:ext cx="5783999" cy="292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거래구분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4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D8B1158-9997-42BE-9690-5F5277D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256780"/>
            <a:ext cx="6211062" cy="33767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 err="1">
                <a:latin typeface="+mn-ea"/>
              </a:rPr>
              <a:t>배송처관리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 err="1">
                <a:latin typeface="+mn-ea"/>
              </a:rPr>
              <a:t>배송처등록</a:t>
            </a:r>
            <a:r>
              <a:rPr lang="ko-KR" altLang="en-US" sz="1200" dirty="0">
                <a:latin typeface="+mn-ea"/>
              </a:rPr>
              <a:t>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14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F7FE4C-EB7A-4A64-BBFA-114A9C4B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92016"/>
            <a:ext cx="5806628" cy="30505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089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2757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배송처</a:t>
            </a:r>
            <a:r>
              <a:rPr lang="ko-KR" altLang="en-US" sz="1200" dirty="0">
                <a:latin typeface="+mn-ea"/>
              </a:rPr>
              <a:t>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0601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배송처등록</a:t>
            </a:r>
            <a:r>
              <a:rPr lang="ko-KR" altLang="en-US" b="1" dirty="0">
                <a:latin typeface="+mn-ea"/>
              </a:rPr>
              <a:t>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04155"/>
              </p:ext>
            </p:extLst>
          </p:nvPr>
        </p:nvGraphicFramePr>
        <p:xfrm>
          <a:off x="764703" y="6093688"/>
          <a:ext cx="5783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배송처명을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배송처의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배송물류센터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배송처에 대한 배송관할 물류센터를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수원창고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배송권역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배송물류센터 내의 배송권역을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택배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491272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A49B1B-CE47-4DF5-889C-2ECE9D6C9852}"/>
              </a:ext>
            </a:extLst>
          </p:cNvPr>
          <p:cNvSpPr txBox="1"/>
          <p:nvPr/>
        </p:nvSpPr>
        <p:spPr>
          <a:xfrm>
            <a:off x="548680" y="57450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060008-1458-4EED-876C-82CBDD773678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7874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사업자등록번호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모토로라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67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58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85847"/>
              </p:ext>
            </p:extLst>
          </p:nvPr>
        </p:nvGraphicFramePr>
        <p:xfrm>
          <a:off x="764703" y="1018100"/>
          <a:ext cx="5783999" cy="365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연락 담당자명을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연락 전화번호를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828428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담당자이메일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 담당자의 이메일을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352597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할당우선순위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출고승인의 가용재고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부족시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할당우선순위 그룹을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522215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공급처의 거래구분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거래시작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거래종료 일자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114468-8AE3-4765-97A1-B9A182ED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1268506"/>
            <a:ext cx="6203633" cy="3343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8. </a:t>
            </a:r>
            <a:r>
              <a:rPr lang="ko-KR" altLang="en-US" b="1" dirty="0">
                <a:latin typeface="+mn-ea"/>
              </a:rPr>
              <a:t>제품분류관리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제품분류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제품분류코드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대분류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중분류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소분류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73041"/>
              </p:ext>
            </p:extLst>
          </p:nvPr>
        </p:nvGraphicFramePr>
        <p:xfrm>
          <a:off x="764703" y="7101800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고객사코드를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대분류코드를 부여하여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 등록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04701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중분류코드를 부여하여 입력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 등록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53251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E8307D3-3A34-4593-B8A6-51147C2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8" y="1352600"/>
            <a:ext cx="21050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66161"/>
              </p:ext>
            </p:extLst>
          </p:nvPr>
        </p:nvGraphicFramePr>
        <p:xfrm>
          <a:off x="764703" y="1378140"/>
          <a:ext cx="5783999" cy="12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중분류명을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산업용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소분류명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소분규명을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Adroide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86476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3183358"/>
            <a:ext cx="600058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제품분류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제품분류코드는 대분류코드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중분류코드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소분류코드 하여 자동 편집하여 저장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41877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4506359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527319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55917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9F3208-FBF2-4B8D-86DF-A982A94475EF}"/>
              </a:ext>
            </a:extLst>
          </p:cNvPr>
          <p:cNvSpPr txBox="1"/>
          <p:nvPr/>
        </p:nvSpPr>
        <p:spPr>
          <a:xfrm>
            <a:off x="548116" y="992560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98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A9D84C-B2D7-44A2-91A6-861AB52D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" y="1244619"/>
            <a:ext cx="6214777" cy="33915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9. </a:t>
            </a:r>
            <a:r>
              <a:rPr lang="ko-KR" altLang="en-US" b="1" dirty="0">
                <a:latin typeface="+mn-ea"/>
              </a:rPr>
              <a:t>제품관리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8ADE4A-0A55-4072-A7ED-9CA48679AE1C}"/>
              </a:ext>
            </a:extLst>
          </p:cNvPr>
          <p:cNvSpPr txBox="1"/>
          <p:nvPr/>
        </p:nvSpPr>
        <p:spPr>
          <a:xfrm>
            <a:off x="304989" y="613198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688083-BC31-4B8C-B0C3-D19B7D6176FD}"/>
              </a:ext>
            </a:extLst>
          </p:cNvPr>
          <p:cNvSpPr txBox="1"/>
          <p:nvPr/>
        </p:nvSpPr>
        <p:spPr>
          <a:xfrm>
            <a:off x="543807" y="645057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748FE7-5653-4BC0-86A0-54A8FD5DD40C}"/>
              </a:ext>
            </a:extLst>
          </p:cNvPr>
          <p:cNvSpPr txBox="1"/>
          <p:nvPr/>
        </p:nvSpPr>
        <p:spPr>
          <a:xfrm>
            <a:off x="301566" y="72174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851DAA-0195-4490-ADF6-5C6ADEA7E8C2}"/>
              </a:ext>
            </a:extLst>
          </p:cNvPr>
          <p:cNvSpPr txBox="1"/>
          <p:nvPr/>
        </p:nvSpPr>
        <p:spPr>
          <a:xfrm>
            <a:off x="540384" y="753599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188BF3-32A9-4681-B12C-5378975C621E}"/>
              </a:ext>
            </a:extLst>
          </p:cNvPr>
          <p:cNvSpPr txBox="1"/>
          <p:nvPr/>
        </p:nvSpPr>
        <p:spPr>
          <a:xfrm>
            <a:off x="309298" y="804934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31FD93-0507-4569-BC85-CC44EAB5A046}"/>
              </a:ext>
            </a:extLst>
          </p:cNvPr>
          <p:cNvSpPr txBox="1"/>
          <p:nvPr/>
        </p:nvSpPr>
        <p:spPr>
          <a:xfrm>
            <a:off x="548116" y="8367934"/>
            <a:ext cx="600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팝업창을 오픈한다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제품등록 팝업 참조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기존 제품 정보를 수정할 경우에는 해당 행을 더블 클릭하여 팝업창에서 수정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74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469552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제품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8293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제품등록 팝업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57398"/>
              </p:ext>
            </p:extLst>
          </p:nvPr>
        </p:nvGraphicFramePr>
        <p:xfrm>
          <a:off x="764703" y="5661640"/>
          <a:ext cx="57839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TTP243M/Head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고객사를 팝업 창에서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최소단위코드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제품에 대한 최소 보관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입수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A49B1B-CE47-4DF5-889C-2ECE9D6C9852}"/>
              </a:ext>
            </a:extLst>
          </p:cNvPr>
          <p:cNvSpPr txBox="1"/>
          <p:nvPr/>
        </p:nvSpPr>
        <p:spPr>
          <a:xfrm>
            <a:off x="548680" y="531304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060008-1458-4EED-876C-82CBDD773678}"/>
              </a:ext>
            </a:extLst>
          </p:cNvPr>
          <p:cNvSpPr txBox="1"/>
          <p:nvPr/>
        </p:nvSpPr>
        <p:spPr>
          <a:xfrm>
            <a:off x="548116" y="740127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062DCF8-0F74-4E8A-A3EB-30CF6B26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6619"/>
              </p:ext>
            </p:extLst>
          </p:nvPr>
        </p:nvGraphicFramePr>
        <p:xfrm>
          <a:off x="764702" y="7770604"/>
          <a:ext cx="5783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규격을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104 mm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제품구분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보관온도구분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보관온도구분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냉장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냉동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67565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대분류를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프린터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62484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중분류를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데스탑용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973969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1B9A86B-865D-4CA0-B44D-5C97DCF7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92481"/>
            <a:ext cx="572928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1388"/>
              </p:ext>
            </p:extLst>
          </p:nvPr>
        </p:nvGraphicFramePr>
        <p:xfrm>
          <a:off x="764703" y="1018100"/>
          <a:ext cx="5783999" cy="438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제품의 소분류를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입고단가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입고단가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출고단가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 출고단가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과세여부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과세여부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가로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세로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높이 길이를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중량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박스바코드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물류용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박스바코드를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18801231233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828428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제품바코드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낱개바코드를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8801231233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352597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유통기할일수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유통기한일수 값을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522215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적치전략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적치전략을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기본적치전략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할당전략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할당전략을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기본할당전략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속성전략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제품의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속성전략을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263243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세트제품여부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세트제품여부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400245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시즌여부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계절적인 제품여부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68551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대체제품코드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동일 제품의 복수코드 존재 시 대체 제품코드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53384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5075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5601072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41645"/>
              </p:ext>
            </p:extLst>
          </p:nvPr>
        </p:nvGraphicFramePr>
        <p:xfrm>
          <a:off x="764702" y="5970404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높이에 의한 자동계산으로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187060"/>
            <a:ext cx="5616626" cy="13620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9367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32553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제품의 </a:t>
            </a:r>
            <a:r>
              <a:rPr lang="ko-KR" altLang="en-US" sz="1200" dirty="0">
                <a:latin typeface="+mn-ea"/>
              </a:rPr>
              <a:t>입수단위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</a:t>
            </a:r>
            <a:r>
              <a:rPr lang="ko-KR" altLang="en-US" sz="1200" dirty="0" smtClean="0">
                <a:latin typeface="+mn-ea"/>
              </a:rPr>
              <a:t>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1368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단위 탭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42239"/>
              </p:ext>
            </p:extLst>
          </p:nvPr>
        </p:nvGraphicFramePr>
        <p:xfrm>
          <a:off x="764703" y="422148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기준단위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입수에 해당하는 단위를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Pallet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기준단위에 해당하는 변환단위 수량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변환수량에 해당하는 단위로 제품의 최소단위를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적재구분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낱개 중에서 선택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중복이 없도록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8325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A49B1B-CE47-4DF5-889C-2ECE9D6C9852}"/>
              </a:ext>
            </a:extLst>
          </p:cNvPr>
          <p:cNvSpPr txBox="1"/>
          <p:nvPr/>
        </p:nvSpPr>
        <p:spPr>
          <a:xfrm>
            <a:off x="548680" y="38728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07057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입수단위 </a:t>
            </a:r>
            <a:r>
              <a:rPr lang="ko-KR" altLang="en-US" sz="1200" dirty="0">
                <a:latin typeface="+mn-ea"/>
              </a:rPr>
              <a:t>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68321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1506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입수단위 정보를 </a:t>
            </a:r>
            <a:r>
              <a:rPr lang="ko-KR" altLang="en-US" sz="1200" dirty="0">
                <a:latin typeface="+mn-ea"/>
              </a:rPr>
              <a:t>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1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3" y="1193107"/>
            <a:ext cx="5616626" cy="1354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9367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32553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해당 제품에 대한 신규 물류센터의 적정재고 정보 및 고정출고 로케이션의 보충전략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</a:t>
            </a:r>
            <a:r>
              <a:rPr lang="ko-KR" altLang="en-US" sz="1200" dirty="0" smtClean="0">
                <a:latin typeface="+mn-ea"/>
              </a:rPr>
              <a:t>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15985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물류센터 탭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170024-7372-42B2-96C6-4D1ECEBA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68448"/>
              </p:ext>
            </p:extLst>
          </p:nvPr>
        </p:nvGraphicFramePr>
        <p:xfrm>
          <a:off x="764703" y="4221480"/>
          <a:ext cx="578399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물류센터코드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물류센터 팝업에서 해당 물류센터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상위물류센터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이고를 의뢰할 물류센터코드를 팝업에서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적정재고일수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자동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산출시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리드타임 일수 입력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788462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적정재고일수에 해당하는 적정수량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최소단위 수량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부정기부정량 발주방식에 의한 자동 계산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832501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보충최소수량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로케이션의 보충 시점 최소 재고수량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보충최대수량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출고 로케이션의 보충 시 최대 보충수량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 로케이션의 보충수량에 대한 단위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보충전략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고정 출고 로케이션의 보충 전략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기본보충전략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A49B1B-CE47-4DF5-889C-2ECE9D6C9852}"/>
              </a:ext>
            </a:extLst>
          </p:cNvPr>
          <p:cNvSpPr txBox="1"/>
          <p:nvPr/>
        </p:nvSpPr>
        <p:spPr>
          <a:xfrm>
            <a:off x="548680" y="387288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7963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11498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물류센터의 재고관리 </a:t>
            </a:r>
            <a:r>
              <a:rPr lang="ko-KR" altLang="en-US" sz="1200" dirty="0">
                <a:latin typeface="+mn-ea"/>
              </a:rPr>
              <a:t>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87651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819510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물류센터별</a:t>
            </a:r>
            <a:r>
              <a:rPr lang="ko-KR" altLang="en-US" sz="1200" dirty="0" smtClean="0">
                <a:latin typeface="+mn-ea"/>
              </a:rPr>
              <a:t> 재고관리 정보를 </a:t>
            </a:r>
            <a:r>
              <a:rPr lang="ko-KR" altLang="en-US" sz="1200" dirty="0">
                <a:latin typeface="+mn-ea"/>
              </a:rPr>
              <a:t>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44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" y="1244619"/>
            <a:ext cx="6214777" cy="33621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252825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10. </a:t>
            </a:r>
            <a:r>
              <a:rPr lang="ko-KR" altLang="en-US" b="1" dirty="0">
                <a:latin typeface="+mn-ea"/>
              </a:rPr>
              <a:t>세트제품</a:t>
            </a:r>
            <a:r>
              <a:rPr lang="en-US" altLang="ko-KR" b="1" dirty="0">
                <a:latin typeface="+mn-ea"/>
              </a:rPr>
              <a:t>BOM</a:t>
            </a:r>
            <a:r>
              <a:rPr lang="ko-KR" altLang="en-US" b="1" dirty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세트제품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2188BF3-32A9-4681-B12C-5378975C621E}"/>
              </a:ext>
            </a:extLst>
          </p:cNvPr>
          <p:cNvSpPr txBox="1"/>
          <p:nvPr/>
        </p:nvSpPr>
        <p:spPr>
          <a:xfrm>
            <a:off x="310502" y="613068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731FD93-0507-4569-BC85-CC44EAB5A046}"/>
              </a:ext>
            </a:extLst>
          </p:cNvPr>
          <p:cNvSpPr txBox="1"/>
          <p:nvPr/>
        </p:nvSpPr>
        <p:spPr>
          <a:xfrm>
            <a:off x="549320" y="6449279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선택된 세트제품에 대한 신규 구성제품을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16013"/>
              </p:ext>
            </p:extLst>
          </p:nvPr>
        </p:nvGraphicFramePr>
        <p:xfrm>
          <a:off x="764703" y="7605856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구성품수량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세트제품에 대한 구성제품의 수량을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04701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구성단위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구성제품 수량에 대한 단위를 선택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717380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3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36761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2686200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구성제품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346768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3786279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구성 제품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455311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48717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제품분류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992560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83163"/>
              </p:ext>
            </p:extLst>
          </p:nvPr>
        </p:nvGraphicFramePr>
        <p:xfrm>
          <a:off x="764702" y="13618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구성제품코드에 해당하는 제품명을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AP6532/Supply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제품규격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구성제품코드에 해당하는 제품규격을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6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248811"/>
            <a:ext cx="6196203" cy="33469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5167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12. </a:t>
            </a:r>
            <a:r>
              <a:rPr lang="ko-KR" altLang="en-US" b="1" dirty="0" smtClean="0">
                <a:latin typeface="+mn-ea"/>
              </a:rPr>
              <a:t>규격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규격코드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규격유형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11282"/>
              </p:ext>
            </p:extLst>
          </p:nvPr>
        </p:nvGraphicFramePr>
        <p:xfrm>
          <a:off x="764703" y="710180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100*100*100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규격유형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규격유형을 선택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841646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5456"/>
              </p:ext>
            </p:extLst>
          </p:nvPr>
        </p:nvGraphicFramePr>
        <p:xfrm>
          <a:off x="764702" y="878580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규격의 가로 길이 값을 입력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637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2288704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6469"/>
              </p:ext>
            </p:extLst>
          </p:nvPr>
        </p:nvGraphicFramePr>
        <p:xfrm>
          <a:off x="764702" y="2658036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체적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높이를 계산하여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7669"/>
              </p:ext>
            </p:extLst>
          </p:nvPr>
        </p:nvGraphicFramePr>
        <p:xfrm>
          <a:off x="756972" y="1136576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세로 길이 값을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높이 길이 값을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:m)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규격의 중량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걊을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:Kg)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344083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375942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규격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445584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477443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55412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585985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규격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FC887DF-3575-4A58-9E4A-D4700506BFF8}"/>
              </a:ext>
            </a:extLst>
          </p:cNvPr>
          <p:cNvSpPr txBox="1"/>
          <p:nvPr/>
        </p:nvSpPr>
        <p:spPr>
          <a:xfrm>
            <a:off x="404664" y="6393160"/>
            <a:ext cx="6000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규격 정보는 </a:t>
            </a:r>
            <a:r>
              <a:rPr lang="ko-KR" altLang="en-US" sz="1000" dirty="0" err="1" smtClean="0">
                <a:latin typeface="+mn-ea"/>
              </a:rPr>
              <a:t>파렛트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와 박스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에 사용된다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31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물류센터관리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물류센터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물류센터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C120FC-525B-4C3E-A8B4-CD25D35E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6668"/>
            <a:ext cx="6133041" cy="332695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782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본사창고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49701"/>
              </p:ext>
            </p:extLst>
          </p:nvPr>
        </p:nvGraphicFramePr>
        <p:xfrm>
          <a:off x="764702" y="8461568"/>
          <a:ext cx="5783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 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1234-12-12345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사업자명을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주식회사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15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4" y="1245832"/>
            <a:ext cx="6203633" cy="33469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9912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13. </a:t>
            </a:r>
            <a:r>
              <a:rPr lang="ko-KR" altLang="en-US" b="1" dirty="0" err="1" smtClean="0">
                <a:latin typeface="+mn-ea"/>
              </a:rPr>
              <a:t>파렛트</a:t>
            </a:r>
            <a:r>
              <a:rPr lang="en-US" altLang="ko-KR" b="1" dirty="0" smtClean="0">
                <a:latin typeface="+mn-ea"/>
              </a:rPr>
              <a:t>ID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규격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41104"/>
              </p:ext>
            </p:extLst>
          </p:nvPr>
        </p:nvGraphicFramePr>
        <p:xfrm>
          <a:off x="764703" y="710180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62200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091300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29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1064568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9401"/>
              </p:ext>
            </p:extLst>
          </p:nvPr>
        </p:nvGraphicFramePr>
        <p:xfrm>
          <a:off x="764702" y="143390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규격코드에 해당하는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100*100*100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2166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253528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32317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35502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43171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463571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en-US" altLang="ko-KR" sz="1200" dirty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0929" y="51690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일괄생성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39747" y="548761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자동 </a:t>
            </a:r>
            <a:r>
              <a:rPr lang="ko-KR" altLang="en-US" sz="1200" dirty="0" err="1" smtClean="0">
                <a:latin typeface="+mn-ea"/>
              </a:rPr>
              <a:t>채번하여</a:t>
            </a:r>
            <a:r>
              <a:rPr lang="ko-KR" altLang="en-US" sz="1200" dirty="0" smtClean="0">
                <a:latin typeface="+mn-ea"/>
              </a:rPr>
              <a:t> 일괄적으로 생성할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일괄생성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328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47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파렛트</a:t>
            </a:r>
            <a:r>
              <a:rPr lang="en-US" altLang="ko-KR" b="1" dirty="0" smtClean="0">
                <a:latin typeface="+mn-ea"/>
              </a:rPr>
              <a:t>ID </a:t>
            </a:r>
            <a:r>
              <a:rPr lang="ko-KR" altLang="en-US" b="1" dirty="0" smtClean="0">
                <a:latin typeface="+mn-ea"/>
              </a:rPr>
              <a:t>일괄생성 팝업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</a:t>
            </a:r>
            <a:r>
              <a:rPr lang="ko-KR" altLang="en-US" sz="1400" b="1" dirty="0" smtClean="0">
                <a:latin typeface="+mn-ea"/>
              </a:rPr>
              <a:t>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116" y="469552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일괄생성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정보와 생성 개수를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클릭하면 자동으로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부여하여 저장 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1491"/>
              </p:ext>
            </p:extLst>
          </p:nvPr>
        </p:nvGraphicFramePr>
        <p:xfrm>
          <a:off x="764703" y="573364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ko-KR" altLang="en-US" sz="1000" dirty="0" smtClean="0">
                          <a:latin typeface="+mn-ea"/>
                        </a:rPr>
                        <a:t> 개수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생성할 </a:t>
                      </a:r>
                      <a:r>
                        <a:rPr lang="ko-KR" altLang="en-US" sz="1000" dirty="0" err="1" smtClean="0">
                          <a:latin typeface="+mn-ea"/>
                        </a:rPr>
                        <a:t>파렛트</a:t>
                      </a:r>
                      <a:r>
                        <a:rPr lang="ko-KR" altLang="en-US" sz="1000" dirty="0" smtClean="0">
                          <a:latin typeface="+mn-ea"/>
                        </a:rPr>
                        <a:t> 개수를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63931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3468"/>
              </p:ext>
            </p:extLst>
          </p:nvPr>
        </p:nvGraphicFramePr>
        <p:xfrm>
          <a:off x="764702" y="67624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파렛트명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091300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538504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4" y="1256779"/>
            <a:ext cx="4752975" cy="29241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2868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3" y="1242117"/>
            <a:ext cx="6203633" cy="3350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7604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14. </a:t>
            </a:r>
            <a:r>
              <a:rPr lang="ko-KR" altLang="en-US" b="1" dirty="0" smtClean="0">
                <a:latin typeface="+mn-ea"/>
              </a:rPr>
              <a:t>박스</a:t>
            </a:r>
            <a:r>
              <a:rPr lang="en-US" altLang="ko-KR" b="1" dirty="0" smtClean="0">
                <a:latin typeface="+mn-ea"/>
              </a:rPr>
              <a:t>ID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규격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88033"/>
              </p:ext>
            </p:extLst>
          </p:nvPr>
        </p:nvGraphicFramePr>
        <p:xfrm>
          <a:off x="764703" y="710180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18638"/>
              </p:ext>
            </p:extLst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박스명을</a:t>
                      </a:r>
                      <a:r>
                        <a:rPr lang="ko-KR" altLang="en-US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TESTBox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090902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23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1064568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8252"/>
              </p:ext>
            </p:extLst>
          </p:nvPr>
        </p:nvGraphicFramePr>
        <p:xfrm>
          <a:off x="764702" y="1433900"/>
          <a:ext cx="5783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규격코드에 해당하는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0900*0900*0100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2166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253528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32317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35502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43171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463571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0929" y="51690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일괄생성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39747" y="548761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박스 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자동 </a:t>
            </a:r>
            <a:r>
              <a:rPr lang="ko-KR" altLang="en-US" sz="1200" dirty="0" err="1" smtClean="0">
                <a:latin typeface="+mn-ea"/>
              </a:rPr>
              <a:t>채번하여</a:t>
            </a:r>
            <a:r>
              <a:rPr lang="ko-KR" altLang="en-US" sz="1200" dirty="0" smtClean="0">
                <a:latin typeface="+mn-ea"/>
              </a:rPr>
              <a:t> 일괄적으로 생성할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일괄생성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374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4" y="1246102"/>
            <a:ext cx="4714875" cy="290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26981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박스</a:t>
            </a:r>
            <a:r>
              <a:rPr lang="en-US" altLang="ko-KR" b="1" dirty="0" smtClean="0">
                <a:latin typeface="+mn-ea"/>
              </a:rPr>
              <a:t>ID </a:t>
            </a:r>
            <a:r>
              <a:rPr lang="ko-KR" altLang="en-US" b="1" dirty="0" smtClean="0">
                <a:latin typeface="+mn-ea"/>
              </a:rPr>
              <a:t>일괄생성 팝업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437693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</a:t>
            </a:r>
            <a:r>
              <a:rPr lang="ko-KR" altLang="en-US" sz="1400" b="1" dirty="0" smtClean="0">
                <a:latin typeface="+mn-ea"/>
              </a:rPr>
              <a:t>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116" y="469552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일괄생성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정보와 생성 개수를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클릭하면 </a:t>
            </a:r>
            <a:r>
              <a:rPr lang="ko-KR" altLang="en-US" sz="1200" dirty="0">
                <a:latin typeface="+mn-ea"/>
              </a:rPr>
              <a:t>자동으로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부여하여 저장 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97818"/>
              </p:ext>
            </p:extLst>
          </p:nvPr>
        </p:nvGraphicFramePr>
        <p:xfrm>
          <a:off x="764703" y="573364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 개수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생성할 박스 개수를 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639316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52303"/>
              </p:ext>
            </p:extLst>
          </p:nvPr>
        </p:nvGraphicFramePr>
        <p:xfrm>
          <a:off x="764702" y="6762492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테스트박스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090902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538504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690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3" y="1241732"/>
            <a:ext cx="6203633" cy="33284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5167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15. </a:t>
            </a:r>
            <a:r>
              <a:rPr lang="ko-KR" altLang="en-US" b="1" dirty="0" smtClean="0">
                <a:latin typeface="+mn-ea"/>
              </a:rPr>
              <a:t>권역</a:t>
            </a:r>
            <a:r>
              <a:rPr lang="ko-KR" altLang="en-US" b="1" dirty="0" smtClean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권역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사용여부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 </a:t>
            </a:r>
            <a:r>
              <a:rPr lang="ko-KR" altLang="en-US" sz="1200" dirty="0" smtClean="0">
                <a:latin typeface="+mn-ea"/>
              </a:rPr>
              <a:t>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</a:t>
            </a:r>
            <a:r>
              <a:rPr lang="ko-KR" altLang="en-US" sz="1200" dirty="0" smtClean="0">
                <a:latin typeface="+mn-ea"/>
              </a:rPr>
              <a:t>행을  </a:t>
            </a:r>
            <a:r>
              <a:rPr lang="ko-KR" altLang="en-US" sz="1200" dirty="0">
                <a:latin typeface="+mn-ea"/>
              </a:rPr>
              <a:t>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703" y="7101800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</a:rPr>
                        <a:t>박스</a:t>
                      </a:r>
                      <a:r>
                        <a:rPr lang="en-US" altLang="ko-KR" sz="1000" dirty="0" smtClean="0">
                          <a:latin typeface="+mn-ea"/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7928788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702" y="829812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</a:rPr>
                        <a:t>박스명을</a:t>
                      </a:r>
                      <a:r>
                        <a:rPr lang="ko-KR" altLang="en-US" sz="1000" dirty="0" smtClean="0">
                          <a:latin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TESTBox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규격코드를 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090902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08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E219C4-75AF-4840-BEFD-6CA778329E88}"/>
              </a:ext>
            </a:extLst>
          </p:cNvPr>
          <p:cNvSpPr txBox="1"/>
          <p:nvPr/>
        </p:nvSpPr>
        <p:spPr>
          <a:xfrm>
            <a:off x="548116" y="1064568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표시항목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37055436-42C4-43CF-9EB6-AC6AE339B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702" y="1433900"/>
          <a:ext cx="5783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규격코드에 해당하는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규격명을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0900*0900*0100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221669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253528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정보를 </a:t>
            </a:r>
            <a:r>
              <a:rPr lang="ko-KR" altLang="en-US" sz="1200" dirty="0">
                <a:latin typeface="+mn-ea"/>
              </a:rPr>
              <a:t>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323170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355029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43171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4635717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박스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0929" y="51690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6) </a:t>
            </a:r>
            <a:r>
              <a:rPr lang="ko-KR" altLang="en-US" sz="1400" b="1" dirty="0" smtClean="0">
                <a:latin typeface="+mn-ea"/>
              </a:rPr>
              <a:t>일괄생성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39747" y="548761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박스 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자동 </a:t>
            </a:r>
            <a:r>
              <a:rPr lang="ko-KR" altLang="en-US" sz="1200" dirty="0" err="1" smtClean="0">
                <a:latin typeface="+mn-ea"/>
              </a:rPr>
              <a:t>채번하여</a:t>
            </a:r>
            <a:r>
              <a:rPr lang="ko-KR" altLang="en-US" sz="1200" dirty="0" smtClean="0">
                <a:latin typeface="+mn-ea"/>
              </a:rPr>
              <a:t> 일괄적으로 생성할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일괄생성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7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물류센터를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물류센터에 구역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구역정보를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19914"/>
              </p:ext>
            </p:extLst>
          </p:nvPr>
        </p:nvGraphicFramePr>
        <p:xfrm>
          <a:off x="764703" y="992560"/>
          <a:ext cx="5783999" cy="341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사업자등록증 상의 대표자명을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기본주소에 대한 우편번호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05835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4912038"/>
                  </a:ext>
                </a:extLst>
              </a:tr>
              <a:tr h="244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우편번호에 해당하는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서울송파구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440584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지번 또는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도로명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주소의 상세주소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279976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업태를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도소매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319749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사업자등록증 상의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업종를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입력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(Text)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주변기기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16952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연락처 전화번호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669102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대표 팩스번호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02-123-1235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96435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물류센터가 위치한 국가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949943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물류센터가 위치한 도시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086499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물류센터와 시스템 서버 위치가 다른 경우의 시차 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28508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서머타임시작일자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서머타임이 적용되는 시작일자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632483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서머타임종료일자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서머타임이 적용되는 종료일자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844285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7369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05556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물류센터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575198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6070576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683740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7155997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4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D85DBD-532F-4CF5-A9EA-BAD27DAF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80532"/>
            <a:ext cx="6211062" cy="3354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7812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구역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층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구역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7708"/>
              </p:ext>
            </p:extLst>
          </p:nvPr>
        </p:nvGraphicFramePr>
        <p:xfrm>
          <a:off x="764703" y="7101800"/>
          <a:ext cx="578399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구역명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6014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809223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98694"/>
              </p:ext>
            </p:extLst>
          </p:nvPr>
        </p:nvGraphicFramePr>
        <p:xfrm>
          <a:off x="764702" y="8461568"/>
          <a:ext cx="5783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보관온도구분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구역의 보관온도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냉장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냉동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8138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34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구역을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구역의 존정보가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존정보를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9925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13111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구역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200757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2326160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구역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30929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3411581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구역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6E6B1D-2A78-459B-98CA-E2446CD3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45967"/>
            <a:ext cx="6211062" cy="33618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1528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 err="1">
                <a:latin typeface="+mn-ea"/>
              </a:rPr>
              <a:t>존관리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물류센터의 신규 존정보를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68458"/>
              </p:ext>
            </p:extLst>
          </p:nvPr>
        </p:nvGraphicFramePr>
        <p:xfrm>
          <a:off x="764703" y="7101800"/>
          <a:ext cx="578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존명을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본사창고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존이 속한 구역을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861862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62F51-B1EE-4DE2-BD1E-BD72E7AB06D7}"/>
              </a:ext>
            </a:extLst>
          </p:cNvPr>
          <p:cNvSpPr txBox="1"/>
          <p:nvPr/>
        </p:nvSpPr>
        <p:spPr>
          <a:xfrm>
            <a:off x="548116" y="833737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668BD08-E6B3-4F5E-ABE8-6867A0F4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6344"/>
              </p:ext>
            </p:extLst>
          </p:nvPr>
        </p:nvGraphicFramePr>
        <p:xfrm>
          <a:off x="764702" y="8706708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3929351611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2630380835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295738048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536818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보관유형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존의 대표 보관유형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랙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06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C887DF-3575-4A58-9E4A-D4700506BFF8}"/>
              </a:ext>
            </a:extLst>
          </p:cNvPr>
          <p:cNvSpPr txBox="1"/>
          <p:nvPr/>
        </p:nvSpPr>
        <p:spPr>
          <a:xfrm>
            <a:off x="404664" y="7689304"/>
            <a:ext cx="60005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 참고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물류센터를 </a:t>
            </a:r>
            <a:r>
              <a:rPr lang="ko-KR" altLang="en-US" sz="1000" dirty="0" err="1">
                <a:latin typeface="+mn-ea"/>
              </a:rPr>
              <a:t>삭제시</a:t>
            </a:r>
            <a:r>
              <a:rPr lang="ko-KR" altLang="en-US" sz="1000" dirty="0">
                <a:latin typeface="+mn-ea"/>
              </a:rPr>
              <a:t> 해당 물류센터에 구역 정보가 등록되어 있는 경우 오류 메시지를 표시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구역정보를 삭제한 후 재시도를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2D53AD20-AFED-473D-8EA7-81816288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42573"/>
              </p:ext>
            </p:extLst>
          </p:nvPr>
        </p:nvGraphicFramePr>
        <p:xfrm>
          <a:off x="764703" y="992560"/>
          <a:ext cx="5783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존의 보류상태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8985548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비고사항을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9474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164063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195922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존 정보를 입력 한 후 또는 기존 정보를 수정한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265564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2974232"/>
            <a:ext cx="60005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물류센터의 존 정보를 삭제하거나 추가를 한 행을 삭제할 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37410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5) </a:t>
            </a:r>
            <a:r>
              <a:rPr lang="ko-KR" altLang="en-US" sz="1400" b="1" dirty="0">
                <a:latin typeface="+mn-ea"/>
              </a:rPr>
              <a:t>엑셀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405965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존 목록을 엑셀로 다운로드 하기 위하여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엑셀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클릭합니다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6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7C2EF7E-AF4D-4D68-867A-F23D8599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276668"/>
            <a:ext cx="6199918" cy="3324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로케이션관리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98" y="613687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16" y="6455469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신규 로케이션 정보를 입력할 경우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새로운 행을 추가한다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02500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385048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물류센터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사용여부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7BB7B61-8D1B-4C8B-AA15-738EBADE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83879"/>
              </p:ext>
            </p:extLst>
          </p:nvPr>
        </p:nvGraphicFramePr>
        <p:xfrm>
          <a:off x="764703" y="7101800"/>
          <a:ext cx="5783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55">
                  <a:extLst>
                    <a:ext uri="{9D8B030D-6E8A-4147-A177-3AD203B41FA5}">
                      <a16:colId xmlns:a16="http://schemas.microsoft.com/office/drawing/2014/main" xmlns="" val="117559935"/>
                    </a:ext>
                  </a:extLst>
                </a:gridCol>
                <a:gridCol w="3370579">
                  <a:extLst>
                    <a:ext uri="{9D8B030D-6E8A-4147-A177-3AD203B41FA5}">
                      <a16:colId xmlns:a16="http://schemas.microsoft.com/office/drawing/2014/main" xmlns="" val="8882446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xmlns="" val="1295610641"/>
                    </a:ext>
                  </a:extLst>
                </a:gridCol>
              </a:tblGrid>
              <a:tr h="223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0975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로케이션이 속한 존을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1027174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행코드를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8961417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열코드를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060139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단코드를 부여하여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16740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로케이션코드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존행열단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입력값을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조합하여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A010101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84240"/>
                  </a:ext>
                </a:extLst>
              </a:tr>
              <a:tr h="223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사용여부를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26088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5751A3-EC5F-4B15-877B-E9F8DF5B0368}"/>
              </a:ext>
            </a:extLst>
          </p:cNvPr>
          <p:cNvSpPr txBox="1"/>
          <p:nvPr/>
        </p:nvSpPr>
        <p:spPr>
          <a:xfrm>
            <a:off x="548680" y="6753200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입력항목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필수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2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3652</Words>
  <Application>Microsoft Office PowerPoint</Application>
  <PresentationFormat>A4 용지(210x297mm)</PresentationFormat>
  <Paragraphs>952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 Unicode MS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196</cp:revision>
  <cp:lastPrinted>2016-09-08T03:03:05Z</cp:lastPrinted>
  <dcterms:created xsi:type="dcterms:W3CDTF">2015-04-14T16:33:56Z</dcterms:created>
  <dcterms:modified xsi:type="dcterms:W3CDTF">2018-01-11T04:53:51Z</dcterms:modified>
</cp:coreProperties>
</file>