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sldIdLst>
    <p:sldId id="265" r:id="rId2"/>
    <p:sldId id="267" r:id="rId3"/>
    <p:sldId id="294" r:id="rId4"/>
    <p:sldId id="269" r:id="rId5"/>
    <p:sldId id="290" r:id="rId6"/>
    <p:sldId id="270" r:id="rId7"/>
    <p:sldId id="295" r:id="rId8"/>
    <p:sldId id="272" r:id="rId9"/>
    <p:sldId id="291" r:id="rId10"/>
    <p:sldId id="274" r:id="rId11"/>
    <p:sldId id="296" r:id="rId12"/>
    <p:sldId id="276" r:id="rId13"/>
    <p:sldId id="297" r:id="rId14"/>
    <p:sldId id="278" r:id="rId15"/>
    <p:sldId id="298" r:id="rId16"/>
    <p:sldId id="281" r:id="rId17"/>
    <p:sldId id="299" r:id="rId18"/>
    <p:sldId id="284" r:id="rId19"/>
    <p:sldId id="300" r:id="rId20"/>
    <p:sldId id="286" r:id="rId21"/>
    <p:sldId id="301" r:id="rId22"/>
    <p:sldId id="289" r:id="rId23"/>
    <p:sldId id="302" r:id="rId24"/>
    <p:sldId id="292" r:id="rId25"/>
    <p:sldId id="293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</p:sldIdLst>
  <p:sldSz cx="6858000" cy="9906000" type="A4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orient="horz" pos="417" userDrawn="1">
          <p15:clr>
            <a:srgbClr val="A4A3A4"/>
          </p15:clr>
        </p15:guide>
        <p15:guide id="3" orient="horz" pos="5823" userDrawn="1">
          <p15:clr>
            <a:srgbClr val="A4A3A4"/>
          </p15:clr>
        </p15:guide>
        <p15:guide id="4" orient="horz" pos="3366" userDrawn="1">
          <p15:clr>
            <a:srgbClr val="A4A3A4"/>
          </p15:clr>
        </p15:guide>
        <p15:guide id="5" pos="2160" userDrawn="1">
          <p15:clr>
            <a:srgbClr val="A4A3A4"/>
          </p15:clr>
        </p15:guide>
        <p15:guide id="6" pos="346" userDrawn="1">
          <p15:clr>
            <a:srgbClr val="A4A3A4"/>
          </p15:clr>
        </p15:guide>
        <p15:guide id="7" pos="3974" userDrawn="1">
          <p15:clr>
            <a:srgbClr val="A4A3A4"/>
          </p15:clr>
        </p15:guide>
        <p15:guide id="8" pos="482" userDrawn="1">
          <p15:clr>
            <a:srgbClr val="A4A3A4"/>
          </p15:clr>
        </p15:guide>
        <p15:guide id="9" pos="164" userDrawn="1">
          <p15:clr>
            <a:srgbClr val="A4A3A4"/>
          </p15:clr>
        </p15:guide>
        <p15:guide id="10" pos="4156" userDrawn="1">
          <p15:clr>
            <a:srgbClr val="A4A3A4"/>
          </p15:clr>
        </p15:guide>
        <p15:guide id="11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3114" y="78"/>
      </p:cViewPr>
      <p:guideLst>
        <p:guide orient="horz" pos="3120"/>
        <p:guide orient="horz" pos="417"/>
        <p:guide orient="horz" pos="5823"/>
        <p:guide orient="horz" pos="3366"/>
        <p:guide pos="2160"/>
        <p:guide pos="346"/>
        <p:guide pos="3974"/>
        <p:guide pos="482"/>
        <p:guide pos="164"/>
        <p:guide pos="4156"/>
        <p:guide orient="horz" pos="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43CB2420-59EC-4A09-9982-271C07D7D95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2C25CD28-6BA2-405C-B4B8-46A6C1A2F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443F6D3-B642-4A97-9BA0-3A1F7FB74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C9B5DE-9115-412D-971A-D470A1F25A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2B2CF9A-EB2D-4083-BAD4-FC52DE3AA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"/>
            <a:ext cx="6858000" cy="9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78968" y="9417496"/>
            <a:ext cx="500063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A82606C5-66CC-4370-AB9C-5F54C7573887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04813" y="9417050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404813" y="673464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0" y="9508996"/>
            <a:ext cx="816894" cy="19653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24134" y="361671"/>
            <a:ext cx="162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매뉴얼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D876889-8A49-46A8-A274-C11013835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15462"/>
            <a:ext cx="1666875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0" r:id="rId4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9834" y="3872880"/>
            <a:ext cx="1321048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6.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재고관리</a:t>
            </a:r>
          </a:p>
        </p:txBody>
      </p:sp>
    </p:spTree>
    <p:extLst>
      <p:ext uri="{BB962C8B-B14F-4D97-AF65-F5344CB8AC3E}">
        <p14:creationId xmlns:p14="http://schemas.microsoft.com/office/powerpoint/2010/main" val="1823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307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제품상태변경처리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CD1A0B1-ECC0-4EF6-B535-3B45CEEC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53483"/>
            <a:ext cx="6239404" cy="35903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298" y="672438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116" y="704297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 smtClean="0">
                <a:latin typeface="+mn-ea"/>
              </a:rPr>
              <a:t>변경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71627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607631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</a:t>
            </a:r>
            <a:r>
              <a:rPr lang="ko-KR" altLang="en-US" sz="1200" dirty="0" smtClean="0">
                <a:latin typeface="+mn-ea"/>
              </a:rPr>
              <a:t>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</a:t>
            </a:r>
            <a:r>
              <a:rPr lang="ko-KR" altLang="en-US" sz="1200" dirty="0" smtClean="0">
                <a:latin typeface="+mn-ea"/>
              </a:rPr>
              <a:t>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제품 재고의 정상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불량 등의 상태를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변경하는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74444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776305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변경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</a:t>
            </a:r>
            <a:r>
              <a:rPr lang="ko-KR" altLang="en-US" sz="1200" dirty="0" smtClean="0">
                <a:latin typeface="+mn-ea"/>
              </a:rPr>
              <a:t>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845257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877116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정보에 대한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로케이션의 제품상</a:t>
            </a:r>
            <a:r>
              <a:rPr lang="ko-KR" altLang="en-US" sz="1200" dirty="0">
                <a:latin typeface="+mn-ea"/>
              </a:rPr>
              <a:t>태</a:t>
            </a:r>
            <a:r>
              <a:rPr lang="ko-KR" altLang="en-US" sz="1200" dirty="0" smtClean="0">
                <a:latin typeface="+mn-ea"/>
              </a:rPr>
              <a:t>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25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6709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재품상태변경등록팝업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3935AB-D750-45A4-A167-54C6C2091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2" y="1358659"/>
            <a:ext cx="6218939" cy="34816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56841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60027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변경수량과 변경사유를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변경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676428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708287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변경전</a:t>
            </a:r>
            <a:r>
              <a:rPr lang="ko-KR" altLang="en-US" sz="1200" dirty="0" smtClean="0">
                <a:latin typeface="+mn-ea"/>
              </a:rPr>
              <a:t> 제품상태의 재고는 출고예정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변경후</a:t>
            </a:r>
            <a:r>
              <a:rPr lang="ko-KR" altLang="en-US" sz="1200" dirty="0" smtClean="0">
                <a:latin typeface="+mn-ea"/>
              </a:rPr>
              <a:t> 상태의 재고는 입고예정 수량 증가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11380" y="780450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50198" y="812309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변경대상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88099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19958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제품 재고상태에 대하여 변경 처리할 대상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260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2617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5. </a:t>
            </a:r>
            <a:r>
              <a:rPr lang="ko-KR" altLang="en-US" b="1" dirty="0">
                <a:latin typeface="+mn-ea"/>
              </a:rPr>
              <a:t>제품</a:t>
            </a:r>
            <a:r>
              <a:rPr lang="en-US" altLang="ko-KR" b="1" dirty="0">
                <a:latin typeface="+mn-ea"/>
              </a:rPr>
              <a:t>LOT</a:t>
            </a:r>
            <a:r>
              <a:rPr lang="ko-KR" altLang="en-US" b="1" dirty="0">
                <a:latin typeface="+mn-ea"/>
              </a:rPr>
              <a:t>변경처리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A74854A-5A9A-4C13-8DA0-52444EE4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" y="1259827"/>
            <a:ext cx="6214747" cy="35531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72438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116" y="704297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 smtClean="0">
                <a:latin typeface="+mn-ea"/>
              </a:rPr>
              <a:t>변경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71627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607631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</a:t>
            </a:r>
            <a:r>
              <a:rPr lang="ko-KR" altLang="en-US" sz="1200" dirty="0" smtClean="0">
                <a:latin typeface="+mn-ea"/>
              </a:rPr>
              <a:t>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</a:t>
            </a:r>
            <a:r>
              <a:rPr lang="ko-KR" altLang="en-US" sz="1200" dirty="0" smtClean="0">
                <a:latin typeface="+mn-ea"/>
              </a:rPr>
              <a:t>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제품 재고의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LOT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속성 정보를 실물과 불일치한 경우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변경하는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74444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776305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변경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</a:t>
            </a:r>
            <a:r>
              <a:rPr lang="ko-KR" altLang="en-US" sz="1200" dirty="0" smtClean="0">
                <a:latin typeface="+mn-ea"/>
              </a:rPr>
              <a:t>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845257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877116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정보에 대한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로케이션의 제품</a:t>
            </a:r>
            <a:r>
              <a:rPr lang="en-US" altLang="ko-KR" sz="1200" dirty="0" smtClean="0">
                <a:latin typeface="+mn-ea"/>
              </a:rPr>
              <a:t>, LOT</a:t>
            </a:r>
            <a:r>
              <a:rPr lang="ko-KR" altLang="en-US" sz="1200" dirty="0" smtClean="0">
                <a:latin typeface="+mn-ea"/>
              </a:rPr>
              <a:t>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85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625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제품</a:t>
            </a:r>
            <a:r>
              <a:rPr lang="en-US" altLang="ko-KR" b="1" dirty="0">
                <a:latin typeface="+mn-ea"/>
              </a:rPr>
              <a:t>LOT</a:t>
            </a:r>
            <a:r>
              <a:rPr lang="ko-KR" altLang="en-US" b="1" dirty="0" err="1">
                <a:latin typeface="+mn-ea"/>
              </a:rPr>
              <a:t>변경등록팝업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453B0A0-02ED-4B4A-8E69-7A1AFFB4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8" y="1325836"/>
            <a:ext cx="6218443" cy="3653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56841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60027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변경</a:t>
            </a:r>
            <a:r>
              <a:rPr lang="en-US" altLang="ko-KR" sz="1200" dirty="0" smtClean="0">
                <a:latin typeface="+mn-ea"/>
              </a:rPr>
              <a:t>LOT, </a:t>
            </a:r>
            <a:r>
              <a:rPr lang="ko-KR" altLang="en-US" sz="1200" dirty="0" smtClean="0">
                <a:latin typeface="+mn-ea"/>
              </a:rPr>
              <a:t>변경수량과 변경사유를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변경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676428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708287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변경전</a:t>
            </a:r>
            <a:r>
              <a:rPr lang="ko-KR" altLang="en-US" sz="1200" dirty="0" smtClean="0">
                <a:latin typeface="+mn-ea"/>
              </a:rPr>
              <a:t> 제품</a:t>
            </a:r>
            <a:r>
              <a:rPr lang="en-US" altLang="ko-KR" sz="1200" dirty="0" smtClean="0">
                <a:latin typeface="+mn-ea"/>
              </a:rPr>
              <a:t>LOT</a:t>
            </a:r>
            <a:r>
              <a:rPr lang="ko-KR" altLang="en-US" sz="1200" dirty="0" smtClean="0">
                <a:latin typeface="+mn-ea"/>
              </a:rPr>
              <a:t>의 재고는 출고예정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변경후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LOT</a:t>
            </a:r>
            <a:r>
              <a:rPr lang="ko-KR" altLang="en-US" sz="1200" dirty="0" smtClean="0">
                <a:latin typeface="+mn-ea"/>
              </a:rPr>
              <a:t>의 재고는 입고예정 수량 증가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11380" y="780450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50198" y="812309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변경대상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88099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19958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제품 </a:t>
            </a:r>
            <a:r>
              <a:rPr lang="en-US" altLang="ko-KR" sz="1200" dirty="0" smtClean="0">
                <a:latin typeface="+mn-ea"/>
              </a:rPr>
              <a:t>LOT</a:t>
            </a:r>
            <a:r>
              <a:rPr lang="ko-KR" altLang="en-US" sz="1200" dirty="0" smtClean="0">
                <a:latin typeface="+mn-ea"/>
              </a:rPr>
              <a:t>속성 정보</a:t>
            </a:r>
            <a:r>
              <a:rPr lang="ko-KR" altLang="en-US" sz="1200" dirty="0" smtClean="0">
                <a:latin typeface="+mn-ea"/>
              </a:rPr>
              <a:t>에 대하여 변경 처리할 대상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76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0762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6. </a:t>
            </a:r>
            <a:r>
              <a:rPr lang="ko-KR" altLang="en-US" b="1" dirty="0" err="1">
                <a:latin typeface="+mn-ea"/>
              </a:rPr>
              <a:t>파렛트변경처리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0B5790B-D647-4782-90DA-D1C352E7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8" y="1271838"/>
            <a:ext cx="6235585" cy="35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6035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파렛트</a:t>
            </a:r>
            <a:r>
              <a:rPr lang="ko-KR" altLang="en-US" b="1" dirty="0">
                <a:latin typeface="+mn-ea"/>
              </a:rPr>
              <a:t> 변경등록 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4E9344-A576-441D-B380-4D2EC30B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451702"/>
            <a:ext cx="6239403" cy="33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6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7. </a:t>
            </a:r>
            <a:r>
              <a:rPr lang="ko-KR" altLang="en-US" b="1" dirty="0" err="1">
                <a:latin typeface="+mn-ea"/>
              </a:rPr>
              <a:t>재고보류해제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DA7D087-5539-4D69-8821-66F628C5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56780"/>
            <a:ext cx="6239405" cy="35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93541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재고 보류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해제등록 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D91F3F7-F229-48D2-BF19-E0BB9659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72928"/>
            <a:ext cx="6239403" cy="35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8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8. </a:t>
            </a:r>
            <a:r>
              <a:rPr lang="ko-KR" altLang="en-US" b="1" dirty="0">
                <a:latin typeface="+mn-ea"/>
              </a:rPr>
              <a:t>유통가공처리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6C27A1-BA41-4A16-8C37-E1E5DEEA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307817"/>
            <a:ext cx="6239404" cy="33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8344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유통가공 조립등록 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23A8B2C-5EC8-4024-8645-D71E90C6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2" y="1281385"/>
            <a:ext cx="6239279" cy="3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6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C90A20B-AFFE-46AA-83F4-0A856726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0" y="1352600"/>
            <a:ext cx="20669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7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9. </a:t>
            </a:r>
            <a:r>
              <a:rPr lang="ko-KR" altLang="en-US" b="1" dirty="0">
                <a:latin typeface="+mn-ea"/>
              </a:rPr>
              <a:t>재고실사처리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F083857-32BF-45F9-9D4B-5C10E420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78883"/>
            <a:ext cx="6239405" cy="3587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72438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116" y="704297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 smtClean="0">
                <a:latin typeface="+mn-ea"/>
              </a:rPr>
              <a:t>실사 정보를 생성할 </a:t>
            </a:r>
            <a:r>
              <a:rPr lang="ko-KR" altLang="en-US" sz="1200" dirty="0">
                <a:latin typeface="+mn-ea"/>
              </a:rPr>
              <a:t>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</a:t>
            </a:r>
            <a:r>
              <a:rPr lang="ko-KR" altLang="en-US" sz="1200" dirty="0" smtClean="0">
                <a:latin typeface="+mn-ea"/>
              </a:rPr>
              <a:t>생성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71627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607631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실사일자와 </a:t>
            </a:r>
            <a:r>
              <a:rPr lang="ko-KR" altLang="en-US" sz="1200" dirty="0" smtClean="0">
                <a:latin typeface="+mn-ea"/>
              </a:rPr>
              <a:t>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실사일자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재고실사 대상 정보를 생성하고 실사수량을 등록 관리하는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74444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776305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실사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</a:t>
            </a:r>
            <a:r>
              <a:rPr lang="ko-KR" altLang="en-US" sz="1200" dirty="0" smtClean="0">
                <a:latin typeface="+mn-ea"/>
              </a:rPr>
              <a:t>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845257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877116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실사 정보에 대한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실사 후 차이 발생 재고는 재고조정 화면에서 조정처리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574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8344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재고실사 대상생성 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AF1864B-EE81-4909-9675-D5BE265B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7" y="1289439"/>
            <a:ext cx="6239404" cy="34378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5929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생성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4911550"/>
            <a:ext cx="6000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재고실사 구분에 따라 실사 대상 재고를 생성한다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전체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작업일자 </a:t>
            </a:r>
            <a:r>
              <a:rPr lang="en-US" altLang="ko-KR" sz="1200" dirty="0" smtClean="0">
                <a:latin typeface="+mn-ea"/>
              </a:rPr>
              <a:t>(From ~ To)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로케이션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From ~ To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제품      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특정제품 선택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제품상태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특정상태 선택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제품분류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특정 대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중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소 분류 선택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72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9784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10. </a:t>
            </a:r>
            <a:r>
              <a:rPr lang="ko-KR" altLang="en-US" b="1" dirty="0" err="1">
                <a:latin typeface="+mn-ea"/>
              </a:rPr>
              <a:t>재고수불이월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수불년월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68ADE4A-0A55-4072-A7ED-9CA48679AE1C}"/>
              </a:ext>
            </a:extLst>
          </p:cNvPr>
          <p:cNvSpPr txBox="1"/>
          <p:nvPr/>
        </p:nvSpPr>
        <p:spPr>
          <a:xfrm>
            <a:off x="304989" y="670804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이월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688083-BC31-4B8C-B0C3-D19B7D6176FD}"/>
              </a:ext>
            </a:extLst>
          </p:cNvPr>
          <p:cNvSpPr txBox="1"/>
          <p:nvPr/>
        </p:nvSpPr>
        <p:spPr>
          <a:xfrm>
            <a:off x="543807" y="7026639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물류센터에 대한 해당 월의 기말 수불재고를 계산하여 익월 기초재고를 생성한다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이월 정보가 존재하는 경우에는 삭제 후 재생성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505CB32-CAF6-4A0F-AAC7-175F2DD3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36601"/>
            <a:ext cx="6239404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당월 수불에 대한 기말재고를 익월 기초재고로 이월 처리하는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678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0808" y="3872880"/>
            <a:ext cx="1870074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6-2.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재고조회</a:t>
            </a:r>
          </a:p>
        </p:txBody>
      </p:sp>
    </p:spTree>
    <p:extLst>
      <p:ext uri="{BB962C8B-B14F-4D97-AF65-F5344CB8AC3E}">
        <p14:creationId xmlns:p14="http://schemas.microsoft.com/office/powerpoint/2010/main" val="220590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0746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11. </a:t>
            </a:r>
            <a:r>
              <a:rPr lang="ko-KR" altLang="en-US" b="1" dirty="0">
                <a:latin typeface="+mn-ea"/>
              </a:rPr>
              <a:t>재고현황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제품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9F06142-176B-4EDB-8A1A-B482D373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65176"/>
            <a:ext cx="6247137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제품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1. </a:t>
            </a:r>
            <a:r>
              <a:rPr lang="ko-KR" altLang="en-US" sz="1200" dirty="0" smtClean="0">
                <a:latin typeface="+mn-ea"/>
              </a:rPr>
              <a:t>제품 </a:t>
            </a:r>
            <a:r>
              <a:rPr lang="en-US" altLang="ko-KR" sz="1200" dirty="0" smtClean="0">
                <a:latin typeface="+mn-ea"/>
              </a:rPr>
              <a:t>&amp; </a:t>
            </a:r>
            <a:r>
              <a:rPr lang="ko-KR" altLang="en-US" sz="1200" dirty="0" err="1" smtClean="0">
                <a:latin typeface="+mn-ea"/>
              </a:rPr>
              <a:t>제품상태별</a:t>
            </a:r>
            <a:r>
              <a:rPr lang="ko-KR" altLang="en-US" sz="1200" dirty="0" smtClean="0">
                <a:latin typeface="+mn-ea"/>
              </a:rPr>
              <a:t> 재고 합계와 입고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출고예정 수량에 의한 가용재고를 표시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 </a:t>
            </a:r>
            <a:r>
              <a:rPr lang="ko-KR" altLang="en-US" sz="1200" dirty="0" smtClean="0">
                <a:latin typeface="+mn-ea"/>
              </a:rPr>
              <a:t>해당 제품 </a:t>
            </a:r>
            <a:r>
              <a:rPr lang="en-US" altLang="ko-KR" sz="1200" dirty="0" smtClean="0">
                <a:latin typeface="+mn-ea"/>
              </a:rPr>
              <a:t>&amp; </a:t>
            </a:r>
            <a:r>
              <a:rPr lang="ko-KR" altLang="en-US" sz="1200" dirty="0" smtClean="0">
                <a:latin typeface="+mn-ea"/>
              </a:rPr>
              <a:t>제품상태에 대한 </a:t>
            </a:r>
            <a:r>
              <a:rPr lang="ko-KR" altLang="en-US" sz="1200" dirty="0" err="1" smtClean="0">
                <a:latin typeface="+mn-ea"/>
              </a:rPr>
              <a:t>로케이션별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LOT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속성별 재고를 표시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 </a:t>
            </a:r>
            <a:r>
              <a:rPr lang="ko-KR" altLang="en-US" sz="1200" dirty="0" smtClean="0">
                <a:latin typeface="+mn-ea"/>
              </a:rPr>
              <a:t>입고예정 탭은 제품별로 입고예정수량에 해당하는 입고대기 정보를 표시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4. </a:t>
            </a:r>
            <a:r>
              <a:rPr lang="ko-KR" altLang="en-US" sz="1200" dirty="0" smtClean="0">
                <a:latin typeface="+mn-ea"/>
              </a:rPr>
              <a:t>출고예정 탭은 제품별로 출고예정수량에 해당하는 출고대기 </a:t>
            </a:r>
            <a:r>
              <a:rPr lang="ko-KR" altLang="en-US" sz="1200" dirty="0" err="1" smtClean="0">
                <a:latin typeface="+mn-ea"/>
              </a:rPr>
              <a:t>정보을</a:t>
            </a:r>
            <a:r>
              <a:rPr lang="ko-KR" altLang="en-US" sz="1200" dirty="0" smtClean="0">
                <a:latin typeface="+mn-ea"/>
              </a:rPr>
              <a:t> 표시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5. </a:t>
            </a:r>
            <a:r>
              <a:rPr lang="ko-KR" altLang="en-US" sz="1200" dirty="0" smtClean="0">
                <a:latin typeface="+mn-ea"/>
              </a:rPr>
              <a:t>입하승인 </a:t>
            </a:r>
            <a:r>
              <a:rPr lang="ko-KR" altLang="en-US" sz="1200" dirty="0">
                <a:latin typeface="+mn-ea"/>
              </a:rPr>
              <a:t>탭은 제품별로 </a:t>
            </a:r>
            <a:r>
              <a:rPr lang="ko-KR" altLang="en-US" sz="1200" dirty="0" smtClean="0">
                <a:latin typeface="+mn-ea"/>
              </a:rPr>
              <a:t>입하승인수량에 </a:t>
            </a:r>
            <a:r>
              <a:rPr lang="ko-KR" altLang="en-US" sz="1200" dirty="0">
                <a:latin typeface="+mn-ea"/>
              </a:rPr>
              <a:t>해당하는 </a:t>
            </a:r>
            <a:r>
              <a:rPr lang="ko-KR" altLang="en-US" sz="1200" dirty="0" smtClean="0">
                <a:latin typeface="+mn-ea"/>
              </a:rPr>
              <a:t>입하승인 전표를 </a:t>
            </a:r>
            <a:r>
              <a:rPr lang="ko-KR" altLang="en-US" sz="1200" dirty="0">
                <a:latin typeface="+mn-ea"/>
              </a:rPr>
              <a:t>표시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6. </a:t>
            </a:r>
            <a:r>
              <a:rPr lang="ko-KR" altLang="en-US" sz="1200" dirty="0" smtClean="0">
                <a:latin typeface="+mn-ea"/>
              </a:rPr>
              <a:t>출고승인 </a:t>
            </a:r>
            <a:r>
              <a:rPr lang="ko-KR" altLang="en-US" sz="1200" dirty="0" err="1" smtClean="0">
                <a:latin typeface="+mn-ea"/>
              </a:rPr>
              <a:t>택은</a:t>
            </a:r>
            <a:r>
              <a:rPr lang="ko-KR" altLang="en-US" sz="1200" dirty="0" smtClean="0">
                <a:latin typeface="+mn-ea"/>
              </a:rPr>
              <a:t> 제품별로 출고승인수량에 해당하는 출고승인 주문을 표시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현시점 재고현황을 조회하는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494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5362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12. </a:t>
            </a:r>
            <a:r>
              <a:rPr lang="ko-KR" altLang="en-US" b="1" dirty="0">
                <a:latin typeface="+mn-ea"/>
              </a:rPr>
              <a:t>재고현황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로케이션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4D90E3B-59DF-4363-A6B6-84011FDB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45967"/>
            <a:ext cx="6247136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현시점의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로케이션별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재고현황을 조회하는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16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0293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13. </a:t>
            </a:r>
            <a:r>
              <a:rPr lang="ko-KR" altLang="en-US" b="1" dirty="0">
                <a:latin typeface="+mn-ea"/>
              </a:rPr>
              <a:t>재고현황</a:t>
            </a:r>
            <a:r>
              <a:rPr lang="en-US" altLang="ko-KR" b="1" dirty="0">
                <a:latin typeface="+mn-ea"/>
              </a:rPr>
              <a:t>-LOT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B829249-7969-4E32-9576-BA62ED13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36601"/>
            <a:ext cx="6247136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현시점의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LOT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속성별 재고현황을 조회하는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77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5362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14. </a:t>
            </a:r>
            <a:r>
              <a:rPr lang="ko-KR" altLang="en-US" b="1" dirty="0">
                <a:latin typeface="+mn-ea"/>
              </a:rPr>
              <a:t>재고현황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통합재고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D850B87-5C33-4067-8EAE-FC5B9FBF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80725"/>
            <a:ext cx="6239405" cy="36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43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9784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15. </a:t>
            </a:r>
            <a:r>
              <a:rPr lang="ko-KR" altLang="en-US" b="1" dirty="0">
                <a:latin typeface="+mn-ea"/>
              </a:rPr>
              <a:t>임박재고현황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B5FD211-9CED-4090-B9DC-1E73A07F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45967"/>
            <a:ext cx="6239405" cy="36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8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9784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16. </a:t>
            </a:r>
            <a:r>
              <a:rPr lang="ko-KR" altLang="en-US" b="1" dirty="0" err="1">
                <a:latin typeface="+mn-ea"/>
              </a:rPr>
              <a:t>체화재고현황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1981ED9-8BF4-4377-A034-C06CB88B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90576"/>
            <a:ext cx="6247137" cy="36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0808" y="3872880"/>
            <a:ext cx="1870074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6-1.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재고처리</a:t>
            </a:r>
          </a:p>
        </p:txBody>
      </p:sp>
    </p:spTree>
    <p:extLst>
      <p:ext uri="{BB962C8B-B14F-4D97-AF65-F5344CB8AC3E}">
        <p14:creationId xmlns:p14="http://schemas.microsoft.com/office/powerpoint/2010/main" val="3735885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7475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17. </a:t>
            </a:r>
            <a:r>
              <a:rPr lang="ko-KR" altLang="en-US" b="1" dirty="0" err="1">
                <a:latin typeface="+mn-ea"/>
              </a:rPr>
              <a:t>일자별수불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F400D34-D783-42AC-BDFB-EA5D55D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318446"/>
            <a:ext cx="6231673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일자별로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입출고 수불현황을 조회하는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수불기간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846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7475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18. </a:t>
            </a:r>
            <a:r>
              <a:rPr lang="ko-KR" altLang="en-US" b="1" dirty="0" err="1">
                <a:latin typeface="+mn-ea"/>
              </a:rPr>
              <a:t>기간별수불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397D340-E5BD-4056-8DB6-A7E83483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45967"/>
            <a:ext cx="6239405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수불기간의 입출고 수불현황을 조회하는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수불기간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3231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7475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19. </a:t>
            </a:r>
            <a:r>
              <a:rPr lang="ko-KR" altLang="en-US" b="1" dirty="0" err="1">
                <a:latin typeface="+mn-ea"/>
              </a:rPr>
              <a:t>제품별수불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6BEC3AA-EF87-49D8-9EFD-7EC36642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48041"/>
            <a:ext cx="6239405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제품별로 수불기간의 일별 수불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구분별로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입출고 수불현황을 조회하는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수불기간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2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3727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20. </a:t>
            </a:r>
            <a:r>
              <a:rPr lang="ko-KR" altLang="en-US" b="1" dirty="0">
                <a:latin typeface="+mn-ea"/>
              </a:rPr>
              <a:t>재고 입출고 이력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946C3C9-E8E9-46C2-B5EA-ACEE0741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36601"/>
            <a:ext cx="6239404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재고의 입고에서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부터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이동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변경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출고까지의 모든 작업 이력을 조회하는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작업일자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69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재고이동처리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131DC61-436B-413B-84A8-EE1C97D1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77870"/>
            <a:ext cx="6239403" cy="36223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6091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116" y="6927774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 smtClean="0">
                <a:latin typeface="+mn-ea"/>
              </a:rPr>
              <a:t>재고이동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</a:t>
            </a:r>
            <a:r>
              <a:rPr lang="ko-KR" altLang="en-US" sz="1200" dirty="0" smtClean="0">
                <a:latin typeface="+mn-ea"/>
              </a:rPr>
              <a:t>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</a:t>
            </a:r>
            <a:r>
              <a:rPr lang="ko-KR" altLang="en-US" sz="1200" dirty="0" smtClean="0">
                <a:latin typeface="+mn-ea"/>
              </a:rPr>
              <a:t>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물류센터 내의 재고 위치를 이동 처리하는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732926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764785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재고이동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</a:t>
            </a:r>
            <a:r>
              <a:rPr lang="ko-KR" altLang="en-US" sz="1200" dirty="0" smtClean="0">
                <a:latin typeface="+mn-ea"/>
              </a:rPr>
              <a:t>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83373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865596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재고이동 작업을 수행한 후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From </a:t>
            </a:r>
            <a:r>
              <a:rPr lang="ko-KR" altLang="en-US" sz="1200" dirty="0" smtClean="0">
                <a:latin typeface="+mn-ea"/>
              </a:rPr>
              <a:t>로케이션에서 </a:t>
            </a:r>
            <a:r>
              <a:rPr lang="en-US" altLang="ko-KR" sz="1200" dirty="0" smtClean="0">
                <a:latin typeface="+mn-ea"/>
              </a:rPr>
              <a:t>To </a:t>
            </a:r>
            <a:r>
              <a:rPr lang="ko-KR" altLang="en-US" sz="1200" dirty="0" smtClean="0">
                <a:latin typeface="+mn-ea"/>
              </a:rPr>
              <a:t>로케이션으로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81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22092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수시이동등록팝업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F5CC428-FF38-4DE1-9904-2CB33069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7" y="1252865"/>
            <a:ext cx="6239404" cy="34677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59001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621877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이동수량과 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재고이동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698030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729889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재고이동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제품의 </a:t>
            </a:r>
            <a:r>
              <a:rPr lang="en-US" altLang="ko-KR" sz="1200" dirty="0" smtClean="0">
                <a:latin typeface="+mn-ea"/>
              </a:rPr>
              <a:t>From Loc.</a:t>
            </a:r>
            <a:r>
              <a:rPr lang="ko-KR" altLang="en-US" sz="1200" dirty="0" smtClean="0">
                <a:latin typeface="+mn-ea"/>
              </a:rPr>
              <a:t>는 출고예정</a:t>
            </a:r>
            <a:r>
              <a:rPr lang="en-US" altLang="ko-KR" sz="1200" dirty="0" smtClean="0">
                <a:latin typeface="+mn-ea"/>
              </a:rPr>
              <a:t>, To Loc.</a:t>
            </a:r>
            <a:r>
              <a:rPr lang="ko-KR" altLang="en-US" sz="1200" dirty="0" smtClean="0">
                <a:latin typeface="+mn-ea"/>
              </a:rPr>
              <a:t>은 입고예정 수량에 가산한다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11380" y="802052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50198" y="8339117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이동대상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509701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41560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재고이동 처리할 대상의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11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7636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2.</a:t>
            </a:r>
            <a:r>
              <a:rPr lang="ko-KR" altLang="en-US" b="1" dirty="0">
                <a:latin typeface="+mn-ea"/>
              </a:rPr>
              <a:t>재고조정처리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B3DA273-95D0-4124-B713-21DDC380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86115"/>
            <a:ext cx="6239403" cy="3650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6091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116" y="6927774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 smtClean="0">
                <a:latin typeface="+mn-ea"/>
              </a:rPr>
              <a:t>재고조정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</a:t>
            </a:r>
            <a:r>
              <a:rPr lang="ko-KR" altLang="en-US" sz="1200" dirty="0" smtClean="0">
                <a:latin typeface="+mn-ea"/>
              </a:rPr>
              <a:t>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</a:t>
            </a:r>
            <a:r>
              <a:rPr lang="ko-KR" altLang="en-US" sz="1200" dirty="0" smtClean="0">
                <a:latin typeface="+mn-ea"/>
              </a:rPr>
              <a:t>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시스템상의 재고가 실물 재고와 상이한 경우 재고를 조정 처리하는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732926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764785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재고조정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</a:t>
            </a:r>
            <a:r>
              <a:rPr lang="ko-KR" altLang="en-US" sz="1200" dirty="0" smtClean="0">
                <a:latin typeface="+mn-ea"/>
              </a:rPr>
              <a:t>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83373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865596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재고조정 작업을 수행한 후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로케이션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4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22092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재고조정등록팝업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BA5112B-8B9C-4A82-8A58-AA21178D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8" y="1261991"/>
            <a:ext cx="6214623" cy="3502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56841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60027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</a:t>
            </a:r>
            <a:r>
              <a:rPr lang="ko-KR" altLang="en-US" sz="1200" dirty="0" err="1" smtClean="0">
                <a:latin typeface="+mn-ea"/>
              </a:rPr>
              <a:t>실재고수량과</a:t>
            </a:r>
            <a:r>
              <a:rPr lang="ko-KR" altLang="en-US" sz="1200" dirty="0" smtClean="0">
                <a:latin typeface="+mn-ea"/>
              </a:rPr>
              <a:t> 조정사유를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재고조정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676428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708287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재고조정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재고가 감소하는 경우는 출고예정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감소하는 경우는 입고예정 수량에 가산한다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11380" y="780450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50198" y="812309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조정대상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88099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19958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재고조정 처리할 대상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50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307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 err="1">
                <a:latin typeface="+mn-ea"/>
              </a:rPr>
              <a:t>제품코드변경처리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6788D5A-EA4C-4BCD-8114-6C6BF91F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69001"/>
            <a:ext cx="6239403" cy="36570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72438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116" y="704297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</a:t>
            </a:r>
            <a:r>
              <a:rPr lang="ko-KR" altLang="en-US" sz="1200" dirty="0" smtClean="0">
                <a:latin typeface="+mn-ea"/>
              </a:rPr>
              <a:t>변경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71627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607631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</a:t>
            </a:r>
            <a:r>
              <a:rPr lang="ko-KR" altLang="en-US" sz="1200" dirty="0" smtClean="0">
                <a:latin typeface="+mn-ea"/>
              </a:rPr>
              <a:t>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</a:t>
            </a:r>
            <a:r>
              <a:rPr lang="ko-KR" altLang="en-US" sz="1200" dirty="0" smtClean="0">
                <a:latin typeface="+mn-ea"/>
              </a:rPr>
              <a:t>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동일 제품에 대하여 복수의 제품코드를 운영하는 경우 재고에 대한 제품코드를 변경하는 화면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ECFE638-EC5B-465A-802A-6A64E0442793}"/>
              </a:ext>
            </a:extLst>
          </p:cNvPr>
          <p:cNvSpPr txBox="1"/>
          <p:nvPr/>
        </p:nvSpPr>
        <p:spPr>
          <a:xfrm>
            <a:off x="304989" y="74444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F543BBD-5CB4-4549-81C1-772966A0DD5B}"/>
              </a:ext>
            </a:extLst>
          </p:cNvPr>
          <p:cNvSpPr txBox="1"/>
          <p:nvPr/>
        </p:nvSpPr>
        <p:spPr>
          <a:xfrm>
            <a:off x="543807" y="776305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변경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</a:t>
            </a:r>
            <a:r>
              <a:rPr lang="ko-KR" altLang="en-US" sz="1200" dirty="0" smtClean="0">
                <a:latin typeface="+mn-ea"/>
              </a:rPr>
              <a:t>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0824D7D-7ECD-4F77-BA21-0C7D8CEF4D8B}"/>
              </a:ext>
            </a:extLst>
          </p:cNvPr>
          <p:cNvSpPr txBox="1"/>
          <p:nvPr/>
        </p:nvSpPr>
        <p:spPr>
          <a:xfrm>
            <a:off x="301566" y="845257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4483D9A-CC3D-4678-B389-52FF0BDCC6CB}"/>
              </a:ext>
            </a:extLst>
          </p:cNvPr>
          <p:cNvSpPr txBox="1"/>
          <p:nvPr/>
        </p:nvSpPr>
        <p:spPr>
          <a:xfrm>
            <a:off x="540384" y="877116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정보에 대한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로케이션의 제품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4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6709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재품코드변경등록팝업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1E7F466-377A-469C-87DC-1FCD4AB5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360916"/>
            <a:ext cx="6239403" cy="3479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56841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60027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변경수량과 변경사유를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변경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676428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708287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변경전</a:t>
            </a:r>
            <a:r>
              <a:rPr lang="ko-KR" altLang="en-US" sz="1200" dirty="0" smtClean="0">
                <a:latin typeface="+mn-ea"/>
              </a:rPr>
              <a:t> 제품코드의 재고는 출고예정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변경후</a:t>
            </a:r>
            <a:r>
              <a:rPr lang="ko-KR" altLang="en-US" sz="1200" dirty="0" smtClean="0">
                <a:latin typeface="+mn-ea"/>
              </a:rPr>
              <a:t> 제품의 재고는 입고예정 수량 증가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11380" y="780450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50198" y="812309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변경대상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B51CB78-2C91-4724-8A5C-09402F2C5666}"/>
              </a:ext>
            </a:extLst>
          </p:cNvPr>
          <p:cNvSpPr txBox="1"/>
          <p:nvPr/>
        </p:nvSpPr>
        <p:spPr>
          <a:xfrm>
            <a:off x="309298" y="488099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497915E-0279-4176-926A-6F917B14F71B}"/>
              </a:ext>
            </a:extLst>
          </p:cNvPr>
          <p:cNvSpPr txBox="1"/>
          <p:nvPr/>
        </p:nvSpPr>
        <p:spPr>
          <a:xfrm>
            <a:off x="548116" y="519958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제품코드변경 처리할 대상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9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1515</Words>
  <Application>Microsoft Office PowerPoint</Application>
  <PresentationFormat>A4 용지(210x297mm)</PresentationFormat>
  <Paragraphs>195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 Unicode MS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227</cp:revision>
  <cp:lastPrinted>2016-09-08T03:03:05Z</cp:lastPrinted>
  <dcterms:created xsi:type="dcterms:W3CDTF">2015-04-14T16:33:56Z</dcterms:created>
  <dcterms:modified xsi:type="dcterms:W3CDTF">2017-12-08T06:15:19Z</dcterms:modified>
</cp:coreProperties>
</file>