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0"/>
  </p:notesMasterIdLst>
  <p:sldIdLst>
    <p:sldId id="265" r:id="rId2"/>
    <p:sldId id="267" r:id="rId3"/>
    <p:sldId id="269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91" r:id="rId25"/>
    <p:sldId id="292" r:id="rId26"/>
    <p:sldId id="289" r:id="rId27"/>
    <p:sldId id="290" r:id="rId28"/>
    <p:sldId id="303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</p:sldIdLst>
  <p:sldSz cx="6858000" cy="9906000" type="A4"/>
  <p:notesSz cx="6799263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orient="horz" pos="417" userDrawn="1">
          <p15:clr>
            <a:srgbClr val="A4A3A4"/>
          </p15:clr>
        </p15:guide>
        <p15:guide id="3" orient="horz" pos="5823" userDrawn="1">
          <p15:clr>
            <a:srgbClr val="A4A3A4"/>
          </p15:clr>
        </p15:guide>
        <p15:guide id="4" orient="horz" pos="3366" userDrawn="1">
          <p15:clr>
            <a:srgbClr val="A4A3A4"/>
          </p15:clr>
        </p15:guide>
        <p15:guide id="5" pos="2160" userDrawn="1">
          <p15:clr>
            <a:srgbClr val="A4A3A4"/>
          </p15:clr>
        </p15:guide>
        <p15:guide id="6" pos="346" userDrawn="1">
          <p15:clr>
            <a:srgbClr val="A4A3A4"/>
          </p15:clr>
        </p15:guide>
        <p15:guide id="7" pos="3974" userDrawn="1">
          <p15:clr>
            <a:srgbClr val="A4A3A4"/>
          </p15:clr>
        </p15:guide>
        <p15:guide id="8" pos="482" userDrawn="1">
          <p15:clr>
            <a:srgbClr val="A4A3A4"/>
          </p15:clr>
        </p15:guide>
        <p15:guide id="9" pos="164" userDrawn="1">
          <p15:clr>
            <a:srgbClr val="A4A3A4"/>
          </p15:clr>
        </p15:guide>
        <p15:guide id="10" pos="4156" userDrawn="1">
          <p15:clr>
            <a:srgbClr val="A4A3A4"/>
          </p15:clr>
        </p15:guide>
        <p15:guide id="11" orient="horz" pos="7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1332" y="-204"/>
      </p:cViewPr>
      <p:guideLst>
        <p:guide orient="horz" pos="3120"/>
        <p:guide orient="horz" pos="417"/>
        <p:guide orient="horz" pos="5823"/>
        <p:guide orient="horz" pos="3366"/>
        <p:guide pos="2160"/>
        <p:guide pos="346"/>
        <p:guide pos="3974"/>
        <p:guide pos="482"/>
        <p:guide pos="164"/>
        <p:guide pos="4156"/>
        <p:guide orient="horz" pos="7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347" cy="496491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1343" y="0"/>
            <a:ext cx="2946347" cy="496491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>
              <a:defRPr sz="1200"/>
            </a:lvl1pPr>
          </a:lstStyle>
          <a:p>
            <a:fld id="{43CB2420-59EC-4A09-9982-271C07D7D95A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44538"/>
            <a:ext cx="25765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8" tIns="45729" rIns="91458" bIns="4572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927" y="4716662"/>
            <a:ext cx="5439410" cy="4468416"/>
          </a:xfrm>
          <a:prstGeom prst="rect">
            <a:avLst/>
          </a:prstGeom>
        </p:spPr>
        <p:txBody>
          <a:bodyPr vert="horz" lIns="91458" tIns="45729" rIns="91458" bIns="4572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1599"/>
            <a:ext cx="2946347" cy="496491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1343" y="9431599"/>
            <a:ext cx="2946347" cy="496491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r">
              <a:defRPr sz="1200"/>
            </a:lvl1pPr>
          </a:lstStyle>
          <a:p>
            <a:fld id="{2C25CD28-6BA2-405C-B4B8-46A6C1A2F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60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F443F6D3-B642-4A97-9BA0-3A1F7FB74D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8"/>
            <a:ext cx="6858000" cy="9907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BD9C795-9E54-4113-BE3C-D812C6C15148}"/>
              </a:ext>
            </a:extLst>
          </p:cNvPr>
          <p:cNvSpPr txBox="1"/>
          <p:nvPr userDrawn="1"/>
        </p:nvSpPr>
        <p:spPr>
          <a:xfrm>
            <a:off x="764704" y="3576137"/>
            <a:ext cx="5693817" cy="584775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물류센터 관리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984B9BA-9053-40CF-BED5-84FA55E80D70}"/>
              </a:ext>
            </a:extLst>
          </p:cNvPr>
          <p:cNvSpPr txBox="1"/>
          <p:nvPr userDrawn="1"/>
        </p:nvSpPr>
        <p:spPr>
          <a:xfrm>
            <a:off x="764704" y="4367644"/>
            <a:ext cx="2140330" cy="461665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사용자 매뉴얼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F108091-B9EA-4AE9-856E-001F87BE7F5D}"/>
              </a:ext>
            </a:extLst>
          </p:cNvPr>
          <p:cNvSpPr txBox="1"/>
          <p:nvPr userDrawn="1"/>
        </p:nvSpPr>
        <p:spPr>
          <a:xfrm>
            <a:off x="2830759" y="4521532"/>
            <a:ext cx="598241" cy="30777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v 1.0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E678DF4-F4F4-42A4-904B-2BD0A2BE0DDF}"/>
              </a:ext>
            </a:extLst>
          </p:cNvPr>
          <p:cNvSpPr txBox="1"/>
          <p:nvPr userDrawn="1"/>
        </p:nvSpPr>
        <p:spPr>
          <a:xfrm>
            <a:off x="28340" y="560512"/>
            <a:ext cx="338554" cy="482400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Paragon WMS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 사용자매뉴얼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5B90AA73-9F06-4073-8617-6398544354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2" y="3044146"/>
            <a:ext cx="16668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7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8C9B5DE-9115-412D-971A-D470A1F25A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8"/>
            <a:ext cx="6858000" cy="9907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BD9C795-9E54-4113-BE3C-D812C6C15148}"/>
              </a:ext>
            </a:extLst>
          </p:cNvPr>
          <p:cNvSpPr txBox="1"/>
          <p:nvPr userDrawn="1"/>
        </p:nvSpPr>
        <p:spPr>
          <a:xfrm>
            <a:off x="764704" y="3576137"/>
            <a:ext cx="5693817" cy="584775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물류센터 관리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984B9BA-9053-40CF-BED5-84FA55E80D70}"/>
              </a:ext>
            </a:extLst>
          </p:cNvPr>
          <p:cNvSpPr txBox="1"/>
          <p:nvPr userDrawn="1"/>
        </p:nvSpPr>
        <p:spPr>
          <a:xfrm>
            <a:off x="764704" y="4367644"/>
            <a:ext cx="2140330" cy="461665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사용자 매뉴얼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F108091-B9EA-4AE9-856E-001F87BE7F5D}"/>
              </a:ext>
            </a:extLst>
          </p:cNvPr>
          <p:cNvSpPr txBox="1"/>
          <p:nvPr userDrawn="1"/>
        </p:nvSpPr>
        <p:spPr>
          <a:xfrm>
            <a:off x="2830759" y="4521532"/>
            <a:ext cx="598241" cy="30777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v 1.0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E678DF4-F4F4-42A4-904B-2BD0A2BE0DDF}"/>
              </a:ext>
            </a:extLst>
          </p:cNvPr>
          <p:cNvSpPr txBox="1"/>
          <p:nvPr userDrawn="1"/>
        </p:nvSpPr>
        <p:spPr>
          <a:xfrm>
            <a:off x="28340" y="560512"/>
            <a:ext cx="338554" cy="482400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Paragon WMS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 사용자매뉴얼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5B90AA73-9F06-4073-8617-6398544354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2" y="3044146"/>
            <a:ext cx="16668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92B2CF9A-EB2D-4083-BAD4-FC52DE3AA9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"/>
            <a:ext cx="6858000" cy="990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2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178968" y="9417496"/>
            <a:ext cx="500063" cy="2746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fld id="{A82606C5-66CC-4370-AB9C-5F54C7573887}" type="slidenum"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/>
              <a:t>‹#›</a:t>
            </a:fld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404813" y="9417050"/>
            <a:ext cx="6046787" cy="0"/>
          </a:xfrm>
          <a:prstGeom prst="line">
            <a:avLst/>
          </a:prstGeom>
          <a:noFill/>
          <a:ln w="28575">
            <a:solidFill>
              <a:srgbClr val="000000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404813" y="673464"/>
            <a:ext cx="6046787" cy="0"/>
          </a:xfrm>
          <a:prstGeom prst="line">
            <a:avLst/>
          </a:prstGeom>
          <a:noFill/>
          <a:ln w="28575">
            <a:solidFill>
              <a:srgbClr val="000000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460" y="9508996"/>
            <a:ext cx="816894" cy="19653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824134" y="361671"/>
            <a:ext cx="162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매뉴얼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DD876889-8A49-46A8-A274-C110138353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15462"/>
            <a:ext cx="1666875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0" r:id="rId4"/>
  </p:sldLayoutIdLst>
  <p:txStyles>
    <p:titleStyle>
      <a:lvl1pPr algn="ctr" defTabSz="990570" rtl="0" eaLnBrk="1" latinLnBrk="1" hangingPunct="1"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1" hangingPunct="1">
        <a:spcBef>
          <a:spcPct val="20000"/>
        </a:spcBef>
        <a:buFont typeface="Arial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1" hangingPunct="1">
        <a:spcBef>
          <a:spcPct val="20000"/>
        </a:spcBef>
        <a:buFont typeface="Arial" pitchFamily="34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1" hangingPunct="1">
        <a:spcBef>
          <a:spcPct val="20000"/>
        </a:spcBef>
        <a:buFont typeface="Arial" pitchFamily="34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1" hangingPunct="1">
        <a:spcBef>
          <a:spcPct val="20000"/>
        </a:spcBef>
        <a:buFont typeface="Arial" pitchFamily="34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9834" y="3872880"/>
            <a:ext cx="1321048" cy="1200329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7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itchFamily="50" charset="-127"/>
              </a:rPr>
              <a:t>2.</a:t>
            </a:r>
            <a:endParaRPr lang="ko-KR" altLang="en-US" sz="7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0882" y="4232920"/>
            <a:ext cx="3096344" cy="784830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50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마스터관리</a:t>
            </a:r>
            <a:endParaRPr lang="ko-KR" altLang="en-US" sz="4500" dirty="0">
              <a:solidFill>
                <a:srgbClr val="FFFFF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FC887DF-3575-4A58-9E4A-D4700506BFF8}"/>
              </a:ext>
            </a:extLst>
          </p:cNvPr>
          <p:cNvSpPr txBox="1"/>
          <p:nvPr/>
        </p:nvSpPr>
        <p:spPr>
          <a:xfrm>
            <a:off x="404664" y="8632666"/>
            <a:ext cx="60005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*</a:t>
            </a:r>
            <a:r>
              <a:rPr lang="ko-KR" altLang="en-US" sz="1000" dirty="0">
                <a:latin typeface="+mn-ea"/>
              </a:rPr>
              <a:t> 참고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- </a:t>
            </a:r>
            <a:r>
              <a:rPr lang="ko-KR" altLang="en-US" sz="1000" dirty="0">
                <a:latin typeface="+mn-ea"/>
              </a:rPr>
              <a:t>로케이션을 </a:t>
            </a:r>
            <a:r>
              <a:rPr lang="ko-KR" altLang="en-US" sz="1000" dirty="0" err="1">
                <a:latin typeface="+mn-ea"/>
              </a:rPr>
              <a:t>삭제시</a:t>
            </a:r>
            <a:r>
              <a:rPr lang="ko-KR" altLang="en-US" sz="1000" dirty="0">
                <a:latin typeface="+mn-ea"/>
              </a:rPr>
              <a:t> 해당 로케이션에 재고 정보가 등록되어 있는 경우 오류 메시지를 표시 합니다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재고를 다른 로케이션으로 이동 후 재시도를 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="" xmlns:a16="http://schemas.microsoft.com/office/drawing/2014/main" id="{2D53AD20-AFED-473D-8EA7-818162888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133463"/>
              </p:ext>
            </p:extLst>
          </p:nvPr>
        </p:nvGraphicFramePr>
        <p:xfrm>
          <a:off x="764703" y="1394516"/>
          <a:ext cx="5783999" cy="2926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898554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로케이션유형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로케이션유형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보관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출고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불량 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을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보관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04912038"/>
                  </a:ext>
                </a:extLst>
              </a:tr>
              <a:tr h="2445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보류상태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로케이션의 보류상태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정상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보류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를 선택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14405846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로케이션우선순위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작업동선의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우선순위 값을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9279976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적재구분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로케이션의 적재구분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낱개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박스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파렛트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을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파렛트단위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319749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제품혼적여부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복수의 제품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혼적에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대한 가능여부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아니오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아니오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57169520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LOT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혼적여부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다수의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LOT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혼적에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대한 가능여부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아니오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0669102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로케이션의 가로 값을 입력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(m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89643562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세로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로케이션의 세로 값을 입력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(m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1294994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높이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로케이션의 높이 값을 입력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(m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086499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로케이션에 적재 허용 중량 값을 입력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(Kg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35285082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기타 비고사항을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8894749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568033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5998928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로케이션 정보를 입력 한 후 또는 기존 정보를 수정한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CFE638-EC5B-465A-802A-6A64E0442793}"/>
              </a:ext>
            </a:extLst>
          </p:cNvPr>
          <p:cNvSpPr txBox="1"/>
          <p:nvPr/>
        </p:nvSpPr>
        <p:spPr>
          <a:xfrm>
            <a:off x="304989" y="669534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4)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F543BBD-5CB4-4549-81C1-772966A0DD5B}"/>
              </a:ext>
            </a:extLst>
          </p:cNvPr>
          <p:cNvSpPr txBox="1"/>
          <p:nvPr/>
        </p:nvSpPr>
        <p:spPr>
          <a:xfrm>
            <a:off x="543807" y="7013938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로테이션 정보를 삭제하거나 추가를 한 행을 삭제할 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10824D7D-7ECD-4F77-BA21-0C7D8CEF4D8B}"/>
              </a:ext>
            </a:extLst>
          </p:cNvPr>
          <p:cNvSpPr txBox="1"/>
          <p:nvPr/>
        </p:nvSpPr>
        <p:spPr>
          <a:xfrm>
            <a:off x="301566" y="778076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5) </a:t>
            </a:r>
            <a:r>
              <a:rPr lang="ko-KR" altLang="en-US" sz="1400" b="1" dirty="0">
                <a:latin typeface="+mn-ea"/>
              </a:rPr>
              <a:t>엑셀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4483D9A-CC3D-4678-B389-52FF0BDCC6CB}"/>
              </a:ext>
            </a:extLst>
          </p:cNvPr>
          <p:cNvSpPr txBox="1"/>
          <p:nvPr/>
        </p:nvSpPr>
        <p:spPr>
          <a:xfrm>
            <a:off x="540384" y="8099359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로케이션 목록을 엑셀로 다운로드 하기 위하여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엑셀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AA8758B-268C-401F-947B-597BD1F27562}"/>
              </a:ext>
            </a:extLst>
          </p:cNvPr>
          <p:cNvSpPr txBox="1"/>
          <p:nvPr/>
        </p:nvSpPr>
        <p:spPr>
          <a:xfrm>
            <a:off x="548116" y="99256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C8C1A9D1-6595-4AE3-A5E5-07AF4F2A1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309224"/>
              </p:ext>
            </p:extLst>
          </p:nvPr>
        </p:nvGraphicFramePr>
        <p:xfrm>
          <a:off x="764703" y="4725536"/>
          <a:ext cx="578399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존을 선택 시 해당 존이 속한 구역을 표시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11027174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체적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세로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높이 값을 입력하면 체적을 계산하여 표시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3.38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1896141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06438DE-7F56-4845-8FC5-D14724BF23B5}"/>
              </a:ext>
            </a:extLst>
          </p:cNvPr>
          <p:cNvSpPr txBox="1"/>
          <p:nvPr/>
        </p:nvSpPr>
        <p:spPr>
          <a:xfrm>
            <a:off x="548680" y="4376936"/>
            <a:ext cx="600058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표시항목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6121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0879FCDD-E9BB-4B7E-B1CD-349897256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2" y="1274079"/>
            <a:ext cx="6199918" cy="333213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9298" y="738136"/>
            <a:ext cx="161454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5. </a:t>
            </a:r>
            <a:r>
              <a:rPr lang="ko-KR" altLang="en-US" b="1" dirty="0">
                <a:latin typeface="+mn-ea"/>
              </a:rPr>
              <a:t>고객사관리</a:t>
            </a:r>
            <a:endParaRPr lang="en-US" altLang="ko-KR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298" y="613687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추가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116" y="6455469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고객사 정보를 입력할 경우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새로운 행을 추가한다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17C80EB-2F31-41CB-9E51-CDBE8818AA6E}"/>
              </a:ext>
            </a:extLst>
          </p:cNvPr>
          <p:cNvSpPr txBox="1"/>
          <p:nvPr/>
        </p:nvSpPr>
        <p:spPr>
          <a:xfrm>
            <a:off x="309298" y="502500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548116" y="5385048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검색조건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 : </a:t>
            </a:r>
            <a:r>
              <a:rPr lang="ko-KR" altLang="en-US" sz="1200" dirty="0">
                <a:latin typeface="+mn-ea"/>
              </a:rPr>
              <a:t>고객사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사용여부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E7BB7B61-8D1B-4C8B-AA15-738EBADE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970255"/>
              </p:ext>
            </p:extLst>
          </p:nvPr>
        </p:nvGraphicFramePr>
        <p:xfrm>
          <a:off x="764703" y="7101800"/>
          <a:ext cx="578399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고객사코드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고객사코드를 부여하여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1896141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고객사명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고객사명을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버텍스아이디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8406013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726088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362F51-B1EE-4DE2-BD1E-BD72E7AB06D7}"/>
              </a:ext>
            </a:extLst>
          </p:cNvPr>
          <p:cNvSpPr txBox="1"/>
          <p:nvPr/>
        </p:nvSpPr>
        <p:spPr>
          <a:xfrm>
            <a:off x="548116" y="8092236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9668BD08-E6B3-4F5E-ABE8-6867A0F4A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33791"/>
              </p:ext>
            </p:extLst>
          </p:nvPr>
        </p:nvGraphicFramePr>
        <p:xfrm>
          <a:off x="764702" y="8461568"/>
          <a:ext cx="5783999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고객사의 사업자등록번호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1234-12-12345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1710633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사업자등록증 상의 사업자명을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주식회사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버텍스아이디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4081387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A5751A3-EC5F-4B15-877B-E9F8DF5B0368}"/>
              </a:ext>
            </a:extLst>
          </p:cNvPr>
          <p:cNvSpPr txBox="1"/>
          <p:nvPr/>
        </p:nvSpPr>
        <p:spPr>
          <a:xfrm>
            <a:off x="548680" y="675320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5855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="" xmlns:a16="http://schemas.microsoft.com/office/drawing/2014/main" id="{2D53AD20-AFED-473D-8EA7-818162888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286525"/>
              </p:ext>
            </p:extLst>
          </p:nvPr>
        </p:nvGraphicFramePr>
        <p:xfrm>
          <a:off x="764703" y="992560"/>
          <a:ext cx="5783999" cy="2926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대표자명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사업자등록증 상의 대표자명을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898554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기본주소에 대한 우편번호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05835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04912038"/>
                  </a:ext>
                </a:extLst>
              </a:tr>
              <a:tr h="2445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지번 또는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도로명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주소의 우편번호에 해당하는 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서울송파구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14405846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상세주소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지번 또는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도로명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주소의 상세주소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9279976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업태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사업자등록증 상의 업태를 입력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(Text)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도소매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319749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업종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사업자등록증 상의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업종를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입력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(Text)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주변기기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57169520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대표 연락처 전화번호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02-123-1234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0669102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팩스번호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대표 팩스번호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02-123-1235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89643562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담당자명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고객사 연락 담당자명을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1294994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담당자전화번호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고객사 담당자의 연락 전화번호를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086499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담당자이메일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고객사 담당자의 이메일을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35285082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기타 비고사항을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8894749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473697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5055566"/>
            <a:ext cx="600058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고객사 정보를 입력 한 후 또는 기존 정보를 수정한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CFE638-EC5B-465A-802A-6A64E0442793}"/>
              </a:ext>
            </a:extLst>
          </p:cNvPr>
          <p:cNvSpPr txBox="1"/>
          <p:nvPr/>
        </p:nvSpPr>
        <p:spPr>
          <a:xfrm>
            <a:off x="304989" y="575198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4)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F543BBD-5CB4-4549-81C1-772966A0DD5B}"/>
              </a:ext>
            </a:extLst>
          </p:cNvPr>
          <p:cNvSpPr txBox="1"/>
          <p:nvPr/>
        </p:nvSpPr>
        <p:spPr>
          <a:xfrm>
            <a:off x="543807" y="6070576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고객사 정보를 삭제하거나 추가를 한 행을 삭제할 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10824D7D-7ECD-4F77-BA21-0C7D8CEF4D8B}"/>
              </a:ext>
            </a:extLst>
          </p:cNvPr>
          <p:cNvSpPr txBox="1"/>
          <p:nvPr/>
        </p:nvSpPr>
        <p:spPr>
          <a:xfrm>
            <a:off x="301566" y="6837407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5) </a:t>
            </a:r>
            <a:r>
              <a:rPr lang="ko-KR" altLang="en-US" sz="1400" b="1" dirty="0">
                <a:latin typeface="+mn-ea"/>
              </a:rPr>
              <a:t>엑셀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4483D9A-CC3D-4678-B389-52FF0BDCC6CB}"/>
              </a:ext>
            </a:extLst>
          </p:cNvPr>
          <p:cNvSpPr txBox="1"/>
          <p:nvPr/>
        </p:nvSpPr>
        <p:spPr>
          <a:xfrm>
            <a:off x="540384" y="7155997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고객사 목록을 엑셀로 다운로드 하기 위하여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엑셀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671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3C670A6-1733-4540-96A2-281066D9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2" y="1256780"/>
            <a:ext cx="6207347" cy="33135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9298" y="738136"/>
            <a:ext cx="161454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6. </a:t>
            </a:r>
            <a:r>
              <a:rPr lang="ko-KR" altLang="en-US" b="1" dirty="0">
                <a:latin typeface="+mn-ea"/>
              </a:rPr>
              <a:t>공급처관리</a:t>
            </a:r>
            <a:endParaRPr lang="en-US" altLang="ko-KR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17C80EB-2F31-41CB-9E51-CDBE8818AA6E}"/>
              </a:ext>
            </a:extLst>
          </p:cNvPr>
          <p:cNvSpPr txBox="1"/>
          <p:nvPr/>
        </p:nvSpPr>
        <p:spPr>
          <a:xfrm>
            <a:off x="309298" y="502500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548116" y="5385048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검색조건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 : </a:t>
            </a:r>
            <a:r>
              <a:rPr lang="ko-KR" altLang="en-US" sz="1200" dirty="0">
                <a:latin typeface="+mn-ea"/>
              </a:rPr>
              <a:t>고객사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공급처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사용여부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68ADE4A-0A55-4072-A7ED-9CA48679AE1C}"/>
              </a:ext>
            </a:extLst>
          </p:cNvPr>
          <p:cNvSpPr txBox="1"/>
          <p:nvPr/>
        </p:nvSpPr>
        <p:spPr>
          <a:xfrm>
            <a:off x="304989" y="6131985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4688083-BC31-4B8C-B0C3-D19B7D6176FD}"/>
              </a:ext>
            </a:extLst>
          </p:cNvPr>
          <p:cNvSpPr txBox="1"/>
          <p:nvPr/>
        </p:nvSpPr>
        <p:spPr>
          <a:xfrm>
            <a:off x="543807" y="6450575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공급처 정보를 삭제하거나 추가를 한 행을 삭제할 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748FE7-5653-4BC0-86A0-54A8FD5DD40C}"/>
              </a:ext>
            </a:extLst>
          </p:cNvPr>
          <p:cNvSpPr txBox="1"/>
          <p:nvPr/>
        </p:nvSpPr>
        <p:spPr>
          <a:xfrm>
            <a:off x="301566" y="721740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엑셀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5851DAA-0195-4490-ADF6-5C6ADEA7E8C2}"/>
              </a:ext>
            </a:extLst>
          </p:cNvPr>
          <p:cNvSpPr txBox="1"/>
          <p:nvPr/>
        </p:nvSpPr>
        <p:spPr>
          <a:xfrm>
            <a:off x="540384" y="7535996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공급처 목록을 엑셀로 다운로드 하기 위하여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엑셀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2188BF3-32A9-4681-B12C-5378975C621E}"/>
              </a:ext>
            </a:extLst>
          </p:cNvPr>
          <p:cNvSpPr txBox="1"/>
          <p:nvPr/>
        </p:nvSpPr>
        <p:spPr>
          <a:xfrm>
            <a:off x="309298" y="8049344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4) </a:t>
            </a:r>
            <a:r>
              <a:rPr lang="ko-KR" altLang="en-US" sz="1400" b="1" dirty="0">
                <a:latin typeface="+mn-ea"/>
              </a:rPr>
              <a:t>추가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731FD93-0507-4569-BC85-CC44EAB5A046}"/>
              </a:ext>
            </a:extLst>
          </p:cNvPr>
          <p:cNvSpPr txBox="1"/>
          <p:nvPr/>
        </p:nvSpPr>
        <p:spPr>
          <a:xfrm>
            <a:off x="548116" y="8367934"/>
            <a:ext cx="6000587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공급처 정보를 입력할 경우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등록 팝업창을 오픈한다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* </a:t>
            </a:r>
            <a:r>
              <a:rPr lang="ko-KR" altLang="en-US" sz="1200" dirty="0">
                <a:latin typeface="+mn-ea"/>
              </a:rPr>
              <a:t>공급처등록 팝업 참조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* </a:t>
            </a:r>
            <a:r>
              <a:rPr lang="ko-KR" altLang="en-US" sz="1200" dirty="0">
                <a:latin typeface="+mn-ea"/>
              </a:rPr>
              <a:t>기존 공급처 정보를 수정할 경우에는 해당 행을 더블 클릭하여 팝업창에서 수정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415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4808984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5127574"/>
            <a:ext cx="600058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고객사 정보를 입력 한 후 또는 기존 정보를 수정한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0B364DC7-01F0-4FB5-9D41-67635D340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03" y="1197297"/>
            <a:ext cx="4295775" cy="339566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72F894A-0097-4FBD-93B7-416394BE4024}"/>
              </a:ext>
            </a:extLst>
          </p:cNvPr>
          <p:cNvSpPr/>
          <p:nvPr/>
        </p:nvSpPr>
        <p:spPr>
          <a:xfrm>
            <a:off x="309298" y="738136"/>
            <a:ext cx="206017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>
                <a:latin typeface="+mn-ea"/>
              </a:rPr>
              <a:t>공급처등록 팝업</a:t>
            </a:r>
            <a:endParaRPr lang="en-US" altLang="ko-KR" b="1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F4170024-7372-42B2-96C6-4D1ECEBA0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847173"/>
              </p:ext>
            </p:extLst>
          </p:nvPr>
        </p:nvGraphicFramePr>
        <p:xfrm>
          <a:off x="764703" y="6093688"/>
          <a:ext cx="5783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공급처코드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공급처코드를 부여하여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0000000019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1896141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공급처명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공급처명을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모토로라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8406013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공급처의 고객사를 팝업 창에서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1001-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버텍스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77884624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726088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AA49B1B-CE47-4DF5-889C-2ECE9D6C9852}"/>
              </a:ext>
            </a:extLst>
          </p:cNvPr>
          <p:cNvSpPr txBox="1"/>
          <p:nvPr/>
        </p:nvSpPr>
        <p:spPr>
          <a:xfrm>
            <a:off x="548680" y="5745088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400108E-CE24-4E32-93CC-A48F98F1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54" y="1578830"/>
            <a:ext cx="4077072" cy="26325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8060008-1458-4EED-876C-82CBDD773678}"/>
              </a:ext>
            </a:extLst>
          </p:cNvPr>
          <p:cNvSpPr txBox="1"/>
          <p:nvPr/>
        </p:nvSpPr>
        <p:spPr>
          <a:xfrm>
            <a:off x="548116" y="7401272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2062DCF8-0F74-4E8A-A3EB-30CF6B265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853611"/>
              </p:ext>
            </p:extLst>
          </p:nvPr>
        </p:nvGraphicFramePr>
        <p:xfrm>
          <a:off x="764702" y="7770604"/>
          <a:ext cx="5783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공급처의 사업자등록번호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1234-12-12345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1710633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사업자등록증 상의 사업자명을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모토로라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4081387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대표자명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사업자등록증 상의 대표자명을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0367565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기본주소에 대한 우편번호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05835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3392117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지번 또는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도로명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주소의 우편번호에 해당하는 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서울송파구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23746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097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="" xmlns:a16="http://schemas.microsoft.com/office/drawing/2014/main" id="{2D53AD20-AFED-473D-8EA7-818162888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62166"/>
              </p:ext>
            </p:extLst>
          </p:nvPr>
        </p:nvGraphicFramePr>
        <p:xfrm>
          <a:off x="764703" y="1018100"/>
          <a:ext cx="5783999" cy="2926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상세주소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지번 또는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도로명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주소의 상세주소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710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898554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업태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사업자등록증 상의 업태를 입력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(Text)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도소매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04912038"/>
                  </a:ext>
                </a:extLst>
              </a:tr>
              <a:tr h="2445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업종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사업자등록증 상의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업종를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입력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(Text)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주변기기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14405846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대표 연락처 전화번호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02-123-1234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9279976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팩스번호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대표 팩스번호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02-123-1235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319749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담당자명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공급처 연락 담당자명을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57169520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담당자전화번호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공급처 담당자의 연락 전화번호를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0669102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담당자이메일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공급처 담당자의 이메일을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89643562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공급처의 거래구분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거래중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거래종료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1294994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거래시작일자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거래시작 일자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086499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거래종료일자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거래종료 일자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35285082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기타 비고사항을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88947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84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D8B1158-9997-42BE-9690-5F5277D5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" y="1256780"/>
            <a:ext cx="6211062" cy="337670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9298" y="738136"/>
            <a:ext cx="161454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7. </a:t>
            </a:r>
            <a:r>
              <a:rPr lang="ko-KR" altLang="en-US" b="1" dirty="0" err="1">
                <a:latin typeface="+mn-ea"/>
              </a:rPr>
              <a:t>배송처관리</a:t>
            </a:r>
            <a:endParaRPr lang="en-US" altLang="ko-KR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17C80EB-2F31-41CB-9E51-CDBE8818AA6E}"/>
              </a:ext>
            </a:extLst>
          </p:cNvPr>
          <p:cNvSpPr txBox="1"/>
          <p:nvPr/>
        </p:nvSpPr>
        <p:spPr>
          <a:xfrm>
            <a:off x="309298" y="502500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548116" y="5385048"/>
            <a:ext cx="600058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검색조건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 : </a:t>
            </a:r>
            <a:r>
              <a:rPr lang="ko-KR" altLang="en-US" sz="1200" dirty="0">
                <a:latin typeface="+mn-ea"/>
              </a:rPr>
              <a:t>고객사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배송처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사용여부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68ADE4A-0A55-4072-A7ED-9CA48679AE1C}"/>
              </a:ext>
            </a:extLst>
          </p:cNvPr>
          <p:cNvSpPr txBox="1"/>
          <p:nvPr/>
        </p:nvSpPr>
        <p:spPr>
          <a:xfrm>
            <a:off x="304989" y="6131985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4688083-BC31-4B8C-B0C3-D19B7D6176FD}"/>
              </a:ext>
            </a:extLst>
          </p:cNvPr>
          <p:cNvSpPr txBox="1"/>
          <p:nvPr/>
        </p:nvSpPr>
        <p:spPr>
          <a:xfrm>
            <a:off x="543807" y="6450575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</a:t>
            </a:r>
            <a:r>
              <a:rPr lang="ko-KR" altLang="en-US" sz="1200" dirty="0" err="1">
                <a:latin typeface="+mn-ea"/>
              </a:rPr>
              <a:t>배송처</a:t>
            </a:r>
            <a:r>
              <a:rPr lang="ko-KR" altLang="en-US" sz="1200" dirty="0">
                <a:latin typeface="+mn-ea"/>
              </a:rPr>
              <a:t> 정보를 삭제하거나 추가를 한 행을 삭제할 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748FE7-5653-4BC0-86A0-54A8FD5DD40C}"/>
              </a:ext>
            </a:extLst>
          </p:cNvPr>
          <p:cNvSpPr txBox="1"/>
          <p:nvPr/>
        </p:nvSpPr>
        <p:spPr>
          <a:xfrm>
            <a:off x="301566" y="721740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엑셀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5851DAA-0195-4490-ADF6-5C6ADEA7E8C2}"/>
              </a:ext>
            </a:extLst>
          </p:cNvPr>
          <p:cNvSpPr txBox="1"/>
          <p:nvPr/>
        </p:nvSpPr>
        <p:spPr>
          <a:xfrm>
            <a:off x="540384" y="7535996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</a:t>
            </a:r>
            <a:r>
              <a:rPr lang="ko-KR" altLang="en-US" sz="1200" dirty="0" err="1">
                <a:latin typeface="+mn-ea"/>
              </a:rPr>
              <a:t>배송처</a:t>
            </a:r>
            <a:r>
              <a:rPr lang="ko-KR" altLang="en-US" sz="1200" dirty="0">
                <a:latin typeface="+mn-ea"/>
              </a:rPr>
              <a:t> 목록을 엑셀로 다운로드 하기 위하여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엑셀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2188BF3-32A9-4681-B12C-5378975C621E}"/>
              </a:ext>
            </a:extLst>
          </p:cNvPr>
          <p:cNvSpPr txBox="1"/>
          <p:nvPr/>
        </p:nvSpPr>
        <p:spPr>
          <a:xfrm>
            <a:off x="309298" y="8049344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4) </a:t>
            </a:r>
            <a:r>
              <a:rPr lang="ko-KR" altLang="en-US" sz="1400" b="1" dirty="0">
                <a:latin typeface="+mn-ea"/>
              </a:rPr>
              <a:t>추가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731FD93-0507-4569-BC85-CC44EAB5A046}"/>
              </a:ext>
            </a:extLst>
          </p:cNvPr>
          <p:cNvSpPr txBox="1"/>
          <p:nvPr/>
        </p:nvSpPr>
        <p:spPr>
          <a:xfrm>
            <a:off x="548116" y="8367934"/>
            <a:ext cx="6000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</a:t>
            </a:r>
            <a:r>
              <a:rPr lang="ko-KR" altLang="en-US" sz="1200" dirty="0" err="1">
                <a:latin typeface="+mn-ea"/>
              </a:rPr>
              <a:t>배송처</a:t>
            </a:r>
            <a:r>
              <a:rPr lang="ko-KR" altLang="en-US" sz="1200" dirty="0">
                <a:latin typeface="+mn-ea"/>
              </a:rPr>
              <a:t> 정보를 입력할 경우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등록 팝업창을 오픈한다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* </a:t>
            </a:r>
            <a:r>
              <a:rPr lang="ko-KR" altLang="en-US" sz="1200" dirty="0" err="1">
                <a:latin typeface="+mn-ea"/>
              </a:rPr>
              <a:t>배송처등록</a:t>
            </a:r>
            <a:r>
              <a:rPr lang="ko-KR" altLang="en-US" sz="1200" dirty="0">
                <a:latin typeface="+mn-ea"/>
              </a:rPr>
              <a:t> 팝업 참조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* </a:t>
            </a:r>
            <a:r>
              <a:rPr lang="ko-KR" altLang="en-US" sz="1200" dirty="0">
                <a:latin typeface="+mn-ea"/>
              </a:rPr>
              <a:t>기존 </a:t>
            </a:r>
            <a:r>
              <a:rPr lang="ko-KR" altLang="en-US" sz="1200" dirty="0" err="1">
                <a:latin typeface="+mn-ea"/>
              </a:rPr>
              <a:t>배송처</a:t>
            </a:r>
            <a:r>
              <a:rPr lang="ko-KR" altLang="en-US" sz="1200" dirty="0">
                <a:latin typeface="+mn-ea"/>
              </a:rPr>
              <a:t> 정보를 수정할 경우에는 해당 행을 더블 클릭하여 팝업창에서 수정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8143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DF7FE4C-EB7A-4A64-BBFA-114A9C4B2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02" y="1192016"/>
            <a:ext cx="5806628" cy="30505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4808984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5127574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</a:t>
            </a:r>
            <a:r>
              <a:rPr lang="ko-KR" altLang="en-US" sz="1200" dirty="0" err="1">
                <a:latin typeface="+mn-ea"/>
              </a:rPr>
              <a:t>배송처</a:t>
            </a:r>
            <a:r>
              <a:rPr lang="ko-KR" altLang="en-US" sz="1200" dirty="0">
                <a:latin typeface="+mn-ea"/>
              </a:rPr>
              <a:t> 정보를 입력 한 후 또는 기존 정보를 수정한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72F894A-0097-4FBD-93B7-416394BE4024}"/>
              </a:ext>
            </a:extLst>
          </p:cNvPr>
          <p:cNvSpPr/>
          <p:nvPr/>
        </p:nvSpPr>
        <p:spPr>
          <a:xfrm>
            <a:off x="309298" y="738136"/>
            <a:ext cx="206017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 err="1">
                <a:latin typeface="+mn-ea"/>
              </a:rPr>
              <a:t>배송처등록</a:t>
            </a:r>
            <a:r>
              <a:rPr lang="ko-KR" altLang="en-US" b="1" dirty="0">
                <a:latin typeface="+mn-ea"/>
              </a:rPr>
              <a:t> 팝업</a:t>
            </a:r>
            <a:endParaRPr lang="en-US" altLang="ko-KR" b="1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F4170024-7372-42B2-96C6-4D1ECEBA0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804155"/>
              </p:ext>
            </p:extLst>
          </p:nvPr>
        </p:nvGraphicFramePr>
        <p:xfrm>
          <a:off x="764703" y="6093688"/>
          <a:ext cx="578399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배송처코드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배송처코드를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부여하여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1896141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배송처명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배송처명을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버텍스아이디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8406013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배송처의 고객사를 팝업 창에서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1001-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버텍스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77884624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배송물류센터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배송처에 대한 배송관할 물류센터를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1000-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수원창고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97832501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배송권역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배송물류센터 내의 배송권역을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택배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14912722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726088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AA49B1B-CE47-4DF5-889C-2ECE9D6C9852}"/>
              </a:ext>
            </a:extLst>
          </p:cNvPr>
          <p:cNvSpPr txBox="1"/>
          <p:nvPr/>
        </p:nvSpPr>
        <p:spPr>
          <a:xfrm>
            <a:off x="548680" y="5745088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8060008-1458-4EED-876C-82CBDD773678}"/>
              </a:ext>
            </a:extLst>
          </p:cNvPr>
          <p:cNvSpPr txBox="1"/>
          <p:nvPr/>
        </p:nvSpPr>
        <p:spPr>
          <a:xfrm>
            <a:off x="548116" y="7928788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2062DCF8-0F74-4E8A-A3EB-30CF6B265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57874"/>
              </p:ext>
            </p:extLst>
          </p:nvPr>
        </p:nvGraphicFramePr>
        <p:xfrm>
          <a:off x="764702" y="8298120"/>
          <a:ext cx="578399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공급처의 사업자등록번호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1234-12-12345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1710633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사업자등록증 상의 사업자명을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모토로라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4081387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대표자명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사업자등록증 상의 대표자명을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03675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582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="" xmlns:a16="http://schemas.microsoft.com/office/drawing/2014/main" id="{2D53AD20-AFED-473D-8EA7-818162888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285847"/>
              </p:ext>
            </p:extLst>
          </p:nvPr>
        </p:nvGraphicFramePr>
        <p:xfrm>
          <a:off x="764703" y="1018100"/>
          <a:ext cx="5783999" cy="3658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기본주소에 대한 우편번호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05835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898554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지번 또는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도로명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주소의 우편번호에 해당하는 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서울송파구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04912038"/>
                  </a:ext>
                </a:extLst>
              </a:tr>
              <a:tr h="2445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상세주소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지번 또는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도로명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주소의 상세주소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710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14405846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업태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사업자등록증 상의 업태를 입력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(Text)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도소매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9279976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업종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사업자등록증 상의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업종를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입력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(Text)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주변기기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319749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대표 연락처 전화번호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02-123-1234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57169520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팩스번호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대표 팩스번호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02-123-1235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0669102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담당자명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공급처 연락 담당자명을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89643562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담당자전화번호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공급처 담당자의 연락 전화번호를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0828428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담당자이메일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공급처 담당자의 이메일을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5352597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할당우선순위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출고승인의 가용재고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부족시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할당우선순위 그룹을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순위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7522215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공급처의 거래구분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거래중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거래종료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거래중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1294994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거래시작일자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거래시작 일자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086499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거래종료일자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거래종료 일자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35285082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기타 비고사항을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88947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754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E114468-8AE3-4765-97A1-B9A182ED4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47" y="1268506"/>
            <a:ext cx="6203633" cy="33432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9298" y="738136"/>
            <a:ext cx="184537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8. </a:t>
            </a:r>
            <a:r>
              <a:rPr lang="ko-KR" altLang="en-US" b="1" dirty="0">
                <a:latin typeface="+mn-ea"/>
              </a:rPr>
              <a:t>제품분류관리</a:t>
            </a:r>
            <a:endParaRPr lang="en-US" altLang="ko-KR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298" y="613687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추가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116" y="6455469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제품분류 정보를 입력할 경우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새로운 행을 추가한다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17C80EB-2F31-41CB-9E51-CDBE8818AA6E}"/>
              </a:ext>
            </a:extLst>
          </p:cNvPr>
          <p:cNvSpPr txBox="1"/>
          <p:nvPr/>
        </p:nvSpPr>
        <p:spPr>
          <a:xfrm>
            <a:off x="309298" y="502500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548116" y="5385048"/>
            <a:ext cx="600058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검색조건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 : </a:t>
            </a:r>
            <a:r>
              <a:rPr lang="ko-KR" altLang="en-US" sz="1200" dirty="0">
                <a:latin typeface="+mn-ea"/>
              </a:rPr>
              <a:t>고객사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사용여부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제품분류코드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대분류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중분류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소분류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E7BB7B61-8D1B-4C8B-AA15-738EBADE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073041"/>
              </p:ext>
            </p:extLst>
          </p:nvPr>
        </p:nvGraphicFramePr>
        <p:xfrm>
          <a:off x="764703" y="7101800"/>
          <a:ext cx="5783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고객사코드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고객사코드를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1896141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대분류코드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대분류코드를 부여하여 입력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소분류 등록 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804701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중분류코드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중분류코드를 부여하여 입력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소분류 등록 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8406013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소분류코드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소분류코드를 부여하여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0532512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7260880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A5751A3-EC5F-4B15-877B-E9F8DF5B0368}"/>
              </a:ext>
            </a:extLst>
          </p:cNvPr>
          <p:cNvSpPr txBox="1"/>
          <p:nvPr/>
        </p:nvSpPr>
        <p:spPr>
          <a:xfrm>
            <a:off x="548680" y="675320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294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EE8307D3-3A34-4593-B8A6-51147C23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94" y="1163678"/>
            <a:ext cx="2105025" cy="4429125"/>
          </a:xfrm>
          <a:prstGeom prst="rect">
            <a:avLst/>
          </a:prstGeom>
        </p:spPr>
      </p:pic>
      <p:sp>
        <p:nvSpPr>
          <p:cNvPr id="4" name="AutoShape 269"/>
          <p:cNvSpPr>
            <a:spLocks noChangeArrowheads="1"/>
          </p:cNvSpPr>
          <p:nvPr/>
        </p:nvSpPr>
        <p:spPr bwMode="auto">
          <a:xfrm>
            <a:off x="404664" y="1163678"/>
            <a:ext cx="660400" cy="4429125"/>
          </a:xfrm>
          <a:prstGeom prst="rightArrowCallout">
            <a:avLst>
              <a:gd name="adj1" fmla="val 40102"/>
              <a:gd name="adj2" fmla="val 40106"/>
              <a:gd name="adj3" fmla="val 16697"/>
              <a:gd name="adj4" fmla="val 7322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lIns="92075" tIns="82800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kern="0" noProof="0" dirty="0" smtClean="0">
                <a:solidFill>
                  <a:srgbClr val="000000"/>
                </a:solidFill>
                <a:sym typeface="Wingdings" pitchFamily="2" charset="2"/>
              </a:rPr>
              <a:t>메뉴 구조</a:t>
            </a:r>
            <a:endParaRPr kumimoji="1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7674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="" xmlns:a16="http://schemas.microsoft.com/office/drawing/2014/main" id="{2D53AD20-AFED-473D-8EA7-818162888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066161"/>
              </p:ext>
            </p:extLst>
          </p:nvPr>
        </p:nvGraphicFramePr>
        <p:xfrm>
          <a:off x="764703" y="1378140"/>
          <a:ext cx="5783999" cy="1219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898554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대분류명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대분류명을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PDA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04912038"/>
                  </a:ext>
                </a:extLst>
              </a:tr>
              <a:tr h="2445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중분류명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중분류명을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산업용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14405846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소분류명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소분규명을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Adroide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9279976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기타 비고사항을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8894749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286476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3183358"/>
            <a:ext cx="6000587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제품분류 정보를 입력 한 후 또는 기존 정보를 수정한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* </a:t>
            </a:r>
            <a:r>
              <a:rPr lang="ko-KR" altLang="en-US" sz="1200" dirty="0">
                <a:latin typeface="+mn-ea"/>
              </a:rPr>
              <a:t>제품분류코드는 대분류코드 </a:t>
            </a:r>
            <a:r>
              <a:rPr lang="en-US" altLang="ko-KR" sz="1200" dirty="0">
                <a:latin typeface="+mn-ea"/>
              </a:rPr>
              <a:t>+ </a:t>
            </a:r>
            <a:r>
              <a:rPr lang="ko-KR" altLang="en-US" sz="1200" dirty="0">
                <a:latin typeface="+mn-ea"/>
              </a:rPr>
              <a:t>중분류코드 </a:t>
            </a:r>
            <a:r>
              <a:rPr lang="en-US" altLang="ko-KR" sz="1200" dirty="0">
                <a:latin typeface="+mn-ea"/>
              </a:rPr>
              <a:t>+ </a:t>
            </a:r>
            <a:r>
              <a:rPr lang="ko-KR" altLang="en-US" sz="1200" dirty="0">
                <a:latin typeface="+mn-ea"/>
              </a:rPr>
              <a:t>소분류코드 하여 자동 편집하여 저장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CFE638-EC5B-465A-802A-6A64E0442793}"/>
              </a:ext>
            </a:extLst>
          </p:cNvPr>
          <p:cNvSpPr txBox="1"/>
          <p:nvPr/>
        </p:nvSpPr>
        <p:spPr>
          <a:xfrm>
            <a:off x="304989" y="418776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4)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F543BBD-5CB4-4549-81C1-772966A0DD5B}"/>
              </a:ext>
            </a:extLst>
          </p:cNvPr>
          <p:cNvSpPr txBox="1"/>
          <p:nvPr/>
        </p:nvSpPr>
        <p:spPr>
          <a:xfrm>
            <a:off x="543807" y="4506359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제품분류 정보를 삭제하거나 추가를 한 행을 삭제할 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10824D7D-7ECD-4F77-BA21-0C7D8CEF4D8B}"/>
              </a:ext>
            </a:extLst>
          </p:cNvPr>
          <p:cNvSpPr txBox="1"/>
          <p:nvPr/>
        </p:nvSpPr>
        <p:spPr>
          <a:xfrm>
            <a:off x="301566" y="527319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5) </a:t>
            </a:r>
            <a:r>
              <a:rPr lang="ko-KR" altLang="en-US" sz="1400" b="1" dirty="0">
                <a:latin typeface="+mn-ea"/>
              </a:rPr>
              <a:t>엑셀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4483D9A-CC3D-4678-B389-52FF0BDCC6CB}"/>
              </a:ext>
            </a:extLst>
          </p:cNvPr>
          <p:cNvSpPr txBox="1"/>
          <p:nvPr/>
        </p:nvSpPr>
        <p:spPr>
          <a:xfrm>
            <a:off x="540384" y="559178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제품분류 목록을 엑셀로 다운로드 하기 위하여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엑셀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D9F3208-FBF2-4B8D-86DF-A982A94475EF}"/>
              </a:ext>
            </a:extLst>
          </p:cNvPr>
          <p:cNvSpPr txBox="1"/>
          <p:nvPr/>
        </p:nvSpPr>
        <p:spPr>
          <a:xfrm>
            <a:off x="548116" y="992560"/>
            <a:ext cx="600058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0986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AA9D84C-B2D7-44A2-91A6-861AB52D3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50" y="1244619"/>
            <a:ext cx="6214777" cy="33915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9298" y="738136"/>
            <a:ext cx="13837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9. </a:t>
            </a:r>
            <a:r>
              <a:rPr lang="ko-KR" altLang="en-US" b="1" dirty="0">
                <a:latin typeface="+mn-ea"/>
              </a:rPr>
              <a:t>제품관리</a:t>
            </a:r>
            <a:endParaRPr lang="en-US" altLang="ko-KR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17C80EB-2F31-41CB-9E51-CDBE8818AA6E}"/>
              </a:ext>
            </a:extLst>
          </p:cNvPr>
          <p:cNvSpPr txBox="1"/>
          <p:nvPr/>
        </p:nvSpPr>
        <p:spPr>
          <a:xfrm>
            <a:off x="309298" y="502500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548116" y="5385048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검색조건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 : </a:t>
            </a:r>
            <a:r>
              <a:rPr lang="ko-KR" altLang="en-US" sz="1200" dirty="0">
                <a:latin typeface="+mn-ea"/>
              </a:rPr>
              <a:t>고객사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제품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사용여부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68ADE4A-0A55-4072-A7ED-9CA48679AE1C}"/>
              </a:ext>
            </a:extLst>
          </p:cNvPr>
          <p:cNvSpPr txBox="1"/>
          <p:nvPr/>
        </p:nvSpPr>
        <p:spPr>
          <a:xfrm>
            <a:off x="304989" y="6131985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4688083-BC31-4B8C-B0C3-D19B7D6176FD}"/>
              </a:ext>
            </a:extLst>
          </p:cNvPr>
          <p:cNvSpPr txBox="1"/>
          <p:nvPr/>
        </p:nvSpPr>
        <p:spPr>
          <a:xfrm>
            <a:off x="543807" y="6450575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제품 정보를 삭제하거나 추가를 한 행을 삭제할 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748FE7-5653-4BC0-86A0-54A8FD5DD40C}"/>
              </a:ext>
            </a:extLst>
          </p:cNvPr>
          <p:cNvSpPr txBox="1"/>
          <p:nvPr/>
        </p:nvSpPr>
        <p:spPr>
          <a:xfrm>
            <a:off x="301566" y="721740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엑셀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5851DAA-0195-4490-ADF6-5C6ADEA7E8C2}"/>
              </a:ext>
            </a:extLst>
          </p:cNvPr>
          <p:cNvSpPr txBox="1"/>
          <p:nvPr/>
        </p:nvSpPr>
        <p:spPr>
          <a:xfrm>
            <a:off x="540384" y="7535996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제품 목록을 엑셀로 다운로드 하기 위하여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엑셀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2188BF3-32A9-4681-B12C-5378975C621E}"/>
              </a:ext>
            </a:extLst>
          </p:cNvPr>
          <p:cNvSpPr txBox="1"/>
          <p:nvPr/>
        </p:nvSpPr>
        <p:spPr>
          <a:xfrm>
            <a:off x="309298" y="8049344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4) </a:t>
            </a:r>
            <a:r>
              <a:rPr lang="ko-KR" altLang="en-US" sz="1400" b="1" dirty="0">
                <a:latin typeface="+mn-ea"/>
              </a:rPr>
              <a:t>추가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731FD93-0507-4569-BC85-CC44EAB5A046}"/>
              </a:ext>
            </a:extLst>
          </p:cNvPr>
          <p:cNvSpPr txBox="1"/>
          <p:nvPr/>
        </p:nvSpPr>
        <p:spPr>
          <a:xfrm>
            <a:off x="548116" y="8367934"/>
            <a:ext cx="6000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제품 정보를 입력할 경우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등록 팝업창을 오픈한다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* </a:t>
            </a:r>
            <a:r>
              <a:rPr lang="ko-KR" altLang="en-US" sz="1200" dirty="0">
                <a:latin typeface="+mn-ea"/>
              </a:rPr>
              <a:t>제품등록 팝업 참조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* </a:t>
            </a:r>
            <a:r>
              <a:rPr lang="ko-KR" altLang="en-US" sz="1200" dirty="0">
                <a:latin typeface="+mn-ea"/>
              </a:rPr>
              <a:t>기존 제품 정보를 수정할 경우에는 해당 행을 더블 클릭하여 팝업창에서 수정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5742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437693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4695526"/>
            <a:ext cx="600058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제품 정보를 입력 한 후 또는 기존 정보를 수정한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72F894A-0097-4FBD-93B7-416394BE4024}"/>
              </a:ext>
            </a:extLst>
          </p:cNvPr>
          <p:cNvSpPr/>
          <p:nvPr/>
        </p:nvSpPr>
        <p:spPr>
          <a:xfrm>
            <a:off x="309298" y="738136"/>
            <a:ext cx="182934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>
                <a:latin typeface="+mn-ea"/>
              </a:rPr>
              <a:t>제품등록 팝업</a:t>
            </a:r>
            <a:endParaRPr lang="en-US" altLang="ko-KR" b="1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F4170024-7372-42B2-96C6-4D1ECEBA0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557398"/>
              </p:ext>
            </p:extLst>
          </p:nvPr>
        </p:nvGraphicFramePr>
        <p:xfrm>
          <a:off x="764703" y="5661640"/>
          <a:ext cx="5783999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제품코드를 부여하여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999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1896141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TTP243M/Head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8406013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제품의 고객사를 팝업 창에서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1001-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버텍스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77884624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최소단위코드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제품에 대한 최소 보관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입수 단위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Bag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97832501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726088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AA49B1B-CE47-4DF5-889C-2ECE9D6C9852}"/>
              </a:ext>
            </a:extLst>
          </p:cNvPr>
          <p:cNvSpPr txBox="1"/>
          <p:nvPr/>
        </p:nvSpPr>
        <p:spPr>
          <a:xfrm>
            <a:off x="548680" y="531304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8060008-1458-4EED-876C-82CBDD773678}"/>
              </a:ext>
            </a:extLst>
          </p:cNvPr>
          <p:cNvSpPr txBox="1"/>
          <p:nvPr/>
        </p:nvSpPr>
        <p:spPr>
          <a:xfrm>
            <a:off x="548116" y="7401272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2062DCF8-0F74-4E8A-A3EB-30CF6B265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6619"/>
              </p:ext>
            </p:extLst>
          </p:nvPr>
        </p:nvGraphicFramePr>
        <p:xfrm>
          <a:off x="764702" y="7770604"/>
          <a:ext cx="5783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제품규격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제품의 규격을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104 mm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1710633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제품구분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 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을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4081387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보관온도구분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제품의 보관온도구분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상온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냉장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냉동 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을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상온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0367565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대분류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제품의 대분류를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프린터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562484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중분류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제품의 중분류를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데스탑용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49739697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1B9A86B-865D-4CA0-B44D-5C97DCF7B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02" y="1192481"/>
            <a:ext cx="5729288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74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="" xmlns:a16="http://schemas.microsoft.com/office/drawing/2014/main" id="{2D53AD20-AFED-473D-8EA7-818162888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111388"/>
              </p:ext>
            </p:extLst>
          </p:nvPr>
        </p:nvGraphicFramePr>
        <p:xfrm>
          <a:off x="764703" y="1018100"/>
          <a:ext cx="5783999" cy="4389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소분류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제품의 소분류를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USB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898554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입고단가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대표 입고단가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04912038"/>
                  </a:ext>
                </a:extLst>
              </a:tr>
              <a:tr h="2445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출고단가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대표 출고단가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14405846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과세여부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과세여부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아니오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9279976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제품의 가로 길이를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319749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세로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제품의 세로 길이를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57169520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높이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제품의 높이 길이를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0669102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제품의 중량 값을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89643562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박스바코드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물류용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박스바코드를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18801231233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0828428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제품바코드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제품의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낱개바코드를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8801231233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5352597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유통기할일수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유통기한일수 값을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7522215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적치전략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제품의 적치전략을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기본적치전략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1294994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할당전략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제품의 할당전략을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기본할당전략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086499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LOT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속성전략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제품의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LOT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속성전략을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LOT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22632436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세트제품여부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세트제품여부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아니오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아니오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0400245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시즌여부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계절적인 제품여부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아니오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아니오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16855124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대체제품코드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동일 제품의 복수코드 존재 시 대체 제품코드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53384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기타 비고사항을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50759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DE219C4-75AF-4840-BEFD-6CA778329E88}"/>
              </a:ext>
            </a:extLst>
          </p:cNvPr>
          <p:cNvSpPr txBox="1"/>
          <p:nvPr/>
        </p:nvSpPr>
        <p:spPr>
          <a:xfrm>
            <a:off x="548116" y="5601072"/>
            <a:ext cx="600058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표시항목</a:t>
            </a:r>
            <a:endParaRPr lang="en-US" altLang="ko-KR" sz="1200" dirty="0"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37055436-42C4-43CF-9EB6-AC6AE339B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541645"/>
              </p:ext>
            </p:extLst>
          </p:nvPr>
        </p:nvGraphicFramePr>
        <p:xfrm>
          <a:off x="764702" y="5970404"/>
          <a:ext cx="578399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체적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세로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높이에 의한 자동계산으로 표시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1500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17106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604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02" y="1187060"/>
            <a:ext cx="5616626" cy="136201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293677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 smtClean="0">
                <a:latin typeface="+mn-ea"/>
              </a:rPr>
              <a:t>추가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3255366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새로운 제품의 </a:t>
            </a:r>
            <a:r>
              <a:rPr lang="ko-KR" altLang="en-US" sz="1200" dirty="0">
                <a:latin typeface="+mn-ea"/>
              </a:rPr>
              <a:t>입수단위 정보를 입력할 경우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새로운 행을 </a:t>
            </a:r>
            <a:r>
              <a:rPr lang="ko-KR" altLang="en-US" sz="1200" dirty="0" smtClean="0">
                <a:latin typeface="+mn-ea"/>
              </a:rPr>
              <a:t>추가한다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72F894A-0097-4FBD-93B7-416394BE4024}"/>
              </a:ext>
            </a:extLst>
          </p:cNvPr>
          <p:cNvSpPr/>
          <p:nvPr/>
        </p:nvSpPr>
        <p:spPr>
          <a:xfrm>
            <a:off x="309298" y="738136"/>
            <a:ext cx="113685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단위 탭</a:t>
            </a:r>
            <a:endParaRPr lang="en-US" altLang="ko-KR" b="1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F4170024-7372-42B2-96C6-4D1ECEBA0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742239"/>
              </p:ext>
            </p:extLst>
          </p:nvPr>
        </p:nvGraphicFramePr>
        <p:xfrm>
          <a:off x="764703" y="4221480"/>
          <a:ext cx="5783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기준단위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입수에 해당하는 단위를 선택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Pallet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1896141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변환수량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기준단위에 해당하는 변환단위 수량 입력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8406013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변환단위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변환수량에 해당하는 단위로 제품의 최소단위를 선택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77884624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적재구분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파렛트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박스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낱개 중에서 선택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중복이 없도록 입력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파렛트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978325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AA49B1B-CE47-4DF5-889C-2ECE9D6C9852}"/>
              </a:ext>
            </a:extLst>
          </p:cNvPr>
          <p:cNvSpPr txBox="1"/>
          <p:nvPr/>
        </p:nvSpPr>
        <p:spPr>
          <a:xfrm>
            <a:off x="548680" y="387288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575198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6070576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</a:t>
            </a:r>
            <a:r>
              <a:rPr lang="ko-KR" altLang="en-US" sz="1200" dirty="0" smtClean="0">
                <a:latin typeface="+mn-ea"/>
              </a:rPr>
              <a:t>입수단위 </a:t>
            </a:r>
            <a:r>
              <a:rPr lang="ko-KR" altLang="en-US" sz="1200" dirty="0">
                <a:latin typeface="+mn-ea"/>
              </a:rPr>
              <a:t>정보를 입력 한 후 또는 기존 정보를 수정한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ECFE638-EC5B-465A-802A-6A64E0442793}"/>
              </a:ext>
            </a:extLst>
          </p:cNvPr>
          <p:cNvSpPr txBox="1"/>
          <p:nvPr/>
        </p:nvSpPr>
        <p:spPr>
          <a:xfrm>
            <a:off x="304989" y="683210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F543BBD-5CB4-4549-81C1-772966A0DD5B}"/>
              </a:ext>
            </a:extLst>
          </p:cNvPr>
          <p:cNvSpPr txBox="1"/>
          <p:nvPr/>
        </p:nvSpPr>
        <p:spPr>
          <a:xfrm>
            <a:off x="543807" y="7150696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입수단위 정보를 </a:t>
            </a:r>
            <a:r>
              <a:rPr lang="ko-KR" altLang="en-US" sz="1200" dirty="0">
                <a:latin typeface="+mn-ea"/>
              </a:rPr>
              <a:t>삭제하거나 추가를 한 행을 삭제할 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9516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03" y="1193107"/>
            <a:ext cx="5616626" cy="13544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293677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 smtClean="0">
                <a:latin typeface="+mn-ea"/>
              </a:rPr>
              <a:t>추가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3255366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해당 제품에 대한 신규 물류센터의 적정재고 정보 및 고정출고 로케이션의 보충전략 정보를 </a:t>
            </a:r>
            <a:r>
              <a:rPr lang="ko-KR" altLang="en-US" sz="1200" dirty="0">
                <a:latin typeface="+mn-ea"/>
              </a:rPr>
              <a:t>입력할 경우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새로운 행을 </a:t>
            </a:r>
            <a:r>
              <a:rPr lang="ko-KR" altLang="en-US" sz="1200" dirty="0" smtClean="0">
                <a:latin typeface="+mn-ea"/>
              </a:rPr>
              <a:t>추가한다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72F894A-0097-4FBD-93B7-416394BE4024}"/>
              </a:ext>
            </a:extLst>
          </p:cNvPr>
          <p:cNvSpPr/>
          <p:nvPr/>
        </p:nvSpPr>
        <p:spPr>
          <a:xfrm>
            <a:off x="309298" y="738136"/>
            <a:ext cx="15985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물류센터 탭</a:t>
            </a:r>
            <a:endParaRPr lang="en-US" altLang="ko-KR" b="1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F4170024-7372-42B2-96C6-4D1ECEBA0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68448"/>
              </p:ext>
            </p:extLst>
          </p:nvPr>
        </p:nvGraphicFramePr>
        <p:xfrm>
          <a:off x="764703" y="4221480"/>
          <a:ext cx="5783999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물류센터코드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물류센터 팝업에서 해당 물류센터 선택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1896141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상위물류센터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이고를 의뢰할 물류센터코드를 팝업에서 선택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8406013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적정재고일수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적정재고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자동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</a:rPr>
                        <a:t>산출시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리드타임 일수 입력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77884624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적정재고수량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적정재고일수에 해당하는 적정수량 입력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최소단위 수량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부정기부정량 발주방식에 의한 자동 계산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97832501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보충최소수량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고정 출고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로케이션의 보충 시점 최소 재고수량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보충최대수량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고정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출고 로케이션의 보충 시 최대 보충수량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보충단위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고정 출고 로케이션의 보충수량에 대한 단위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BOX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보충전략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고정 출고 로케이션의 보충 전략 선택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기본보충전략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AA49B1B-CE47-4DF5-889C-2ECE9D6C9852}"/>
              </a:ext>
            </a:extLst>
          </p:cNvPr>
          <p:cNvSpPr txBox="1"/>
          <p:nvPr/>
        </p:nvSpPr>
        <p:spPr>
          <a:xfrm>
            <a:off x="548680" y="387288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6796391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7114981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</a:t>
            </a:r>
            <a:r>
              <a:rPr lang="ko-KR" altLang="en-US" sz="1200" dirty="0" smtClean="0">
                <a:latin typeface="+mn-ea"/>
              </a:rPr>
              <a:t>물류센터의 재고관리 </a:t>
            </a:r>
            <a:r>
              <a:rPr lang="ko-KR" altLang="en-US" sz="1200" dirty="0">
                <a:latin typeface="+mn-ea"/>
              </a:rPr>
              <a:t>정보를 입력 한 후 또는 기존 정보를 수정한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ECFE638-EC5B-465A-802A-6A64E0442793}"/>
              </a:ext>
            </a:extLst>
          </p:cNvPr>
          <p:cNvSpPr txBox="1"/>
          <p:nvPr/>
        </p:nvSpPr>
        <p:spPr>
          <a:xfrm>
            <a:off x="304989" y="7876511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F543BBD-5CB4-4549-81C1-772966A0DD5B}"/>
              </a:ext>
            </a:extLst>
          </p:cNvPr>
          <p:cNvSpPr txBox="1"/>
          <p:nvPr/>
        </p:nvSpPr>
        <p:spPr>
          <a:xfrm>
            <a:off x="543807" y="8195101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latin typeface="+mn-ea"/>
              </a:rPr>
              <a:t>물류센터별</a:t>
            </a:r>
            <a:r>
              <a:rPr lang="ko-KR" altLang="en-US" sz="1200" dirty="0" smtClean="0">
                <a:latin typeface="+mn-ea"/>
              </a:rPr>
              <a:t> 재고관리 정보를 </a:t>
            </a:r>
            <a:r>
              <a:rPr lang="ko-KR" altLang="en-US" sz="1200" dirty="0">
                <a:latin typeface="+mn-ea"/>
              </a:rPr>
              <a:t>삭제하거나 추가를 한 행을 삭제할 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2444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50" y="1244619"/>
            <a:ext cx="6214777" cy="336215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9298" y="738136"/>
            <a:ext cx="252825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10. </a:t>
            </a:r>
            <a:r>
              <a:rPr lang="ko-KR" altLang="en-US" b="1" dirty="0">
                <a:latin typeface="+mn-ea"/>
              </a:rPr>
              <a:t>세트제품</a:t>
            </a:r>
            <a:r>
              <a:rPr lang="en-US" altLang="ko-KR" b="1" dirty="0">
                <a:latin typeface="+mn-ea"/>
              </a:rPr>
              <a:t>BOM</a:t>
            </a:r>
            <a:r>
              <a:rPr lang="ko-KR" altLang="en-US" b="1" dirty="0">
                <a:latin typeface="+mn-ea"/>
              </a:rPr>
              <a:t>관리</a:t>
            </a:r>
            <a:endParaRPr lang="en-US" altLang="ko-KR" b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17C80EB-2F31-41CB-9E51-CDBE8818AA6E}"/>
              </a:ext>
            </a:extLst>
          </p:cNvPr>
          <p:cNvSpPr txBox="1"/>
          <p:nvPr/>
        </p:nvSpPr>
        <p:spPr>
          <a:xfrm>
            <a:off x="309298" y="502500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548116" y="5385048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검색조건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필수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ko-KR" altLang="en-US" sz="1200" dirty="0" err="1" smtClean="0">
                <a:latin typeface="+mn-ea"/>
              </a:rPr>
              <a:t>고객사</a:t>
            </a:r>
            <a:r>
              <a:rPr lang="en-US" altLang="ko-KR" sz="1200" dirty="0">
                <a:latin typeface="+mn-ea"/>
              </a:rPr>
              <a:t>, 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 smtClean="0">
                <a:latin typeface="+mn-ea"/>
              </a:rPr>
              <a:t>세트제품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2188BF3-32A9-4681-B12C-5378975C621E}"/>
              </a:ext>
            </a:extLst>
          </p:cNvPr>
          <p:cNvSpPr txBox="1"/>
          <p:nvPr/>
        </p:nvSpPr>
        <p:spPr>
          <a:xfrm>
            <a:off x="310502" y="613068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추가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731FD93-0507-4569-BC85-CC44EAB5A046}"/>
              </a:ext>
            </a:extLst>
          </p:cNvPr>
          <p:cNvSpPr txBox="1"/>
          <p:nvPr/>
        </p:nvSpPr>
        <p:spPr>
          <a:xfrm>
            <a:off x="549320" y="6449279"/>
            <a:ext cx="600058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선택된 세트제품에 대한 신규 구성제품을 </a:t>
            </a:r>
            <a:r>
              <a:rPr lang="ko-KR" altLang="en-US" sz="1200" dirty="0">
                <a:latin typeface="+mn-ea"/>
              </a:rPr>
              <a:t>입력할 경우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새로운 행을 추가한다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="" xmlns:a16="http://schemas.microsoft.com/office/drawing/2014/main" id="{E7BB7B61-8D1B-4C8B-AA15-738EBADE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216013"/>
              </p:ext>
            </p:extLst>
          </p:nvPr>
        </p:nvGraphicFramePr>
        <p:xfrm>
          <a:off x="764703" y="7605856"/>
          <a:ext cx="5783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제품코드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구성제품코드를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138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1896141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구성품수량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세트제품에 대한 구성제품의 수량을 입력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804701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구성단위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구성제품 수량에 대한 단위를 선택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5751A3-EC5F-4B15-877B-E9F8DF5B0368}"/>
              </a:ext>
            </a:extLst>
          </p:cNvPr>
          <p:cNvSpPr txBox="1"/>
          <p:nvPr/>
        </p:nvSpPr>
        <p:spPr>
          <a:xfrm>
            <a:off x="548680" y="7173808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734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236761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2686200"/>
            <a:ext cx="600058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구성제품 정보를 입력 한 후 또는 기존 정보를 수정한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CFE638-EC5B-465A-802A-6A64E0442793}"/>
              </a:ext>
            </a:extLst>
          </p:cNvPr>
          <p:cNvSpPr txBox="1"/>
          <p:nvPr/>
        </p:nvSpPr>
        <p:spPr>
          <a:xfrm>
            <a:off x="304989" y="346768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4)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F543BBD-5CB4-4549-81C1-772966A0DD5B}"/>
              </a:ext>
            </a:extLst>
          </p:cNvPr>
          <p:cNvSpPr txBox="1"/>
          <p:nvPr/>
        </p:nvSpPr>
        <p:spPr>
          <a:xfrm>
            <a:off x="543807" y="3786279"/>
            <a:ext cx="600058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구성 제품 정보를 삭제하거나 추가를 한 행을 삭제할 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10824D7D-7ECD-4F77-BA21-0C7D8CEF4D8B}"/>
              </a:ext>
            </a:extLst>
          </p:cNvPr>
          <p:cNvSpPr txBox="1"/>
          <p:nvPr/>
        </p:nvSpPr>
        <p:spPr>
          <a:xfrm>
            <a:off x="301566" y="455311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5) </a:t>
            </a:r>
            <a:r>
              <a:rPr lang="ko-KR" altLang="en-US" sz="1400" b="1" dirty="0">
                <a:latin typeface="+mn-ea"/>
              </a:rPr>
              <a:t>엑셀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4483D9A-CC3D-4678-B389-52FF0BDCC6CB}"/>
              </a:ext>
            </a:extLst>
          </p:cNvPr>
          <p:cNvSpPr txBox="1"/>
          <p:nvPr/>
        </p:nvSpPr>
        <p:spPr>
          <a:xfrm>
            <a:off x="540384" y="487170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제품분류 목록을 엑셀로 다운로드 하기 위하여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엑셀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DE219C4-75AF-4840-BEFD-6CA778329E88}"/>
              </a:ext>
            </a:extLst>
          </p:cNvPr>
          <p:cNvSpPr txBox="1"/>
          <p:nvPr/>
        </p:nvSpPr>
        <p:spPr>
          <a:xfrm>
            <a:off x="548116" y="992560"/>
            <a:ext cx="600058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표시항목</a:t>
            </a:r>
            <a:endParaRPr lang="en-US" altLang="ko-KR" sz="1200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37055436-42C4-43CF-9EB6-AC6AE339B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83163"/>
              </p:ext>
            </p:extLst>
          </p:nvPr>
        </p:nvGraphicFramePr>
        <p:xfrm>
          <a:off x="764702" y="1361892"/>
          <a:ext cx="578399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제품명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구성제품코드에 해당하는 제품명을 표시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AP6532/Supply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1710633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제품규격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구성제품코드에 해당하는 제품규격을 표시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267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21" y="1244619"/>
            <a:ext cx="6203633" cy="33507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9298" y="738136"/>
            <a:ext cx="29017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11. </a:t>
            </a:r>
            <a:r>
              <a:rPr lang="ko-KR" altLang="en-US" b="1" dirty="0" smtClean="0">
                <a:latin typeface="+mn-ea"/>
              </a:rPr>
              <a:t>제품고정로케이션관리</a:t>
            </a:r>
            <a:endParaRPr lang="en-US" altLang="ko-KR" b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17C80EB-2F31-41CB-9E51-CDBE8818AA6E}"/>
              </a:ext>
            </a:extLst>
          </p:cNvPr>
          <p:cNvSpPr txBox="1"/>
          <p:nvPr/>
        </p:nvSpPr>
        <p:spPr>
          <a:xfrm>
            <a:off x="309298" y="502500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548116" y="5385048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검색조건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옵션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고객사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구역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사용여부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2188BF3-32A9-4681-B12C-5378975C621E}"/>
              </a:ext>
            </a:extLst>
          </p:cNvPr>
          <p:cNvSpPr txBox="1"/>
          <p:nvPr/>
        </p:nvSpPr>
        <p:spPr>
          <a:xfrm>
            <a:off x="310502" y="6130689"/>
            <a:ext cx="1475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2) </a:t>
            </a:r>
            <a:r>
              <a:rPr lang="ko-KR" altLang="en-US" sz="1400" b="1" dirty="0" smtClean="0">
                <a:latin typeface="+mn-ea"/>
              </a:rPr>
              <a:t>추가 </a:t>
            </a:r>
            <a:r>
              <a:rPr lang="en-US" altLang="ko-KR" sz="1400" b="1" dirty="0" smtClean="0">
                <a:latin typeface="+mn-ea"/>
              </a:rPr>
              <a:t>&amp; </a:t>
            </a:r>
            <a:r>
              <a:rPr lang="ko-KR" altLang="en-US" sz="1400" b="1" dirty="0" smtClean="0">
                <a:latin typeface="+mn-ea"/>
              </a:rPr>
              <a:t>제거 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731FD93-0507-4569-BC85-CC44EAB5A046}"/>
              </a:ext>
            </a:extLst>
          </p:cNvPr>
          <p:cNvSpPr txBox="1"/>
          <p:nvPr/>
        </p:nvSpPr>
        <p:spPr>
          <a:xfrm>
            <a:off x="549320" y="6449279"/>
            <a:ext cx="6000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로케이션 목록과 제품 목록에서 </a:t>
            </a:r>
            <a:r>
              <a:rPr lang="ko-KR" altLang="en-US" sz="1200" dirty="0" err="1" smtClean="0">
                <a:latin typeface="+mn-ea"/>
              </a:rPr>
              <a:t>매핑할</a:t>
            </a:r>
            <a:r>
              <a:rPr lang="ko-KR" altLang="en-US" sz="1200" dirty="0" smtClean="0">
                <a:latin typeface="+mn-ea"/>
              </a:rPr>
              <a:t> 자료를 선택한 후             버튼을 클릭하여 제품고정로케이션 목록으로 추가한다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반대로 제품고정로케이션을 선택하여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버튼을 클릭하여 제거한다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ko-KR" altLang="en-US" sz="1200" dirty="0" smtClean="0">
                <a:latin typeface="+mn-ea"/>
              </a:rPr>
              <a:t> 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7437565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7756155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추가한 제품고정로케이션을 저장할 경우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저장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ECFE638-EC5B-465A-802A-6A64E0442793}"/>
              </a:ext>
            </a:extLst>
          </p:cNvPr>
          <p:cNvSpPr txBox="1"/>
          <p:nvPr/>
        </p:nvSpPr>
        <p:spPr>
          <a:xfrm>
            <a:off x="304989" y="8452575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4)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F543BBD-5CB4-4549-81C1-772966A0DD5B}"/>
              </a:ext>
            </a:extLst>
          </p:cNvPr>
          <p:cNvSpPr txBox="1"/>
          <p:nvPr/>
        </p:nvSpPr>
        <p:spPr>
          <a:xfrm>
            <a:off x="543807" y="8771165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</a:t>
            </a:r>
            <a:r>
              <a:rPr lang="ko-KR" altLang="en-US" sz="1200" dirty="0" smtClean="0">
                <a:latin typeface="+mn-ea"/>
              </a:rPr>
              <a:t>제품고정로케이션 </a:t>
            </a:r>
            <a:r>
              <a:rPr lang="ko-KR" altLang="en-US" sz="1200" dirty="0">
                <a:latin typeface="+mn-ea"/>
              </a:rPr>
              <a:t>정보를 </a:t>
            </a:r>
            <a:r>
              <a:rPr lang="ko-KR" altLang="en-US" sz="1200" dirty="0" smtClean="0">
                <a:latin typeface="+mn-ea"/>
              </a:rPr>
              <a:t>삭제할 </a:t>
            </a:r>
            <a:r>
              <a:rPr lang="ko-KR" altLang="en-US" sz="1200" dirty="0">
                <a:latin typeface="+mn-ea"/>
              </a:rPr>
              <a:t>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176" y="6116913"/>
            <a:ext cx="1127373" cy="3474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136" y="6464391"/>
            <a:ext cx="531773" cy="3090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7272" y="6772444"/>
            <a:ext cx="486916" cy="29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86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" y="1248811"/>
            <a:ext cx="6196203" cy="334699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9298" y="738136"/>
            <a:ext cx="151676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12. </a:t>
            </a:r>
            <a:r>
              <a:rPr lang="ko-KR" altLang="en-US" b="1" dirty="0" smtClean="0">
                <a:latin typeface="+mn-ea"/>
              </a:rPr>
              <a:t>규격관리</a:t>
            </a:r>
            <a:endParaRPr lang="en-US" altLang="ko-KR" b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17C80EB-2F31-41CB-9E51-CDBE8818AA6E}"/>
              </a:ext>
            </a:extLst>
          </p:cNvPr>
          <p:cNvSpPr txBox="1"/>
          <p:nvPr/>
        </p:nvSpPr>
        <p:spPr>
          <a:xfrm>
            <a:off x="309298" y="502500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548116" y="5385048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검색조건</a:t>
            </a:r>
            <a:r>
              <a:rPr lang="en-US" altLang="ko-KR" sz="1200" dirty="0">
                <a:latin typeface="+mn-ea"/>
              </a:rPr>
              <a:t> 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 : </a:t>
            </a:r>
            <a:r>
              <a:rPr lang="ko-KR" altLang="en-US" sz="1200" dirty="0" smtClean="0">
                <a:latin typeface="+mn-ea"/>
              </a:rPr>
              <a:t>규격코드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규격유형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사용여부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9298" y="613687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추가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116" y="6455469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</a:t>
            </a:r>
            <a:r>
              <a:rPr lang="ko-KR" altLang="en-US" sz="1200" dirty="0" smtClean="0">
                <a:latin typeface="+mn-ea"/>
              </a:rPr>
              <a:t>규격 </a:t>
            </a:r>
            <a:r>
              <a:rPr lang="ko-KR" altLang="en-US" sz="1200" dirty="0">
                <a:latin typeface="+mn-ea"/>
              </a:rPr>
              <a:t>정보를 입력할 경우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새로운 </a:t>
            </a:r>
            <a:r>
              <a:rPr lang="ko-KR" altLang="en-US" sz="1200" dirty="0" smtClean="0">
                <a:latin typeface="+mn-ea"/>
              </a:rPr>
              <a:t>행을  </a:t>
            </a:r>
            <a:r>
              <a:rPr lang="ko-KR" altLang="en-US" sz="1200" dirty="0">
                <a:latin typeface="+mn-ea"/>
              </a:rPr>
              <a:t>추가한다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E7BB7B61-8D1B-4C8B-AA15-738EBADE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611282"/>
              </p:ext>
            </p:extLst>
          </p:nvPr>
        </p:nvGraphicFramePr>
        <p:xfrm>
          <a:off x="764703" y="7101800"/>
          <a:ext cx="5783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규격코드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규격코드를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부여하여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1896141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규격명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규격명을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100*100*100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8406013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규격유형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규격유형을 선택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파렛트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박스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파렛트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726088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362F51-B1EE-4DE2-BD1E-BD72E7AB06D7}"/>
              </a:ext>
            </a:extLst>
          </p:cNvPr>
          <p:cNvSpPr txBox="1"/>
          <p:nvPr/>
        </p:nvSpPr>
        <p:spPr>
          <a:xfrm>
            <a:off x="548116" y="8416468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9668BD08-E6B3-4F5E-ABE8-6867A0F4A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95456"/>
              </p:ext>
            </p:extLst>
          </p:nvPr>
        </p:nvGraphicFramePr>
        <p:xfrm>
          <a:off x="764702" y="8785800"/>
          <a:ext cx="578399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규격의 가로 길이 값을 입력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:m)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1710633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A5751A3-EC5F-4B15-877B-E9F8DF5B0368}"/>
              </a:ext>
            </a:extLst>
          </p:cNvPr>
          <p:cNvSpPr txBox="1"/>
          <p:nvPr/>
        </p:nvSpPr>
        <p:spPr>
          <a:xfrm>
            <a:off x="548680" y="675320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263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184537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1. </a:t>
            </a:r>
            <a:r>
              <a:rPr lang="ko-KR" altLang="en-US" b="1" dirty="0">
                <a:latin typeface="+mn-ea"/>
              </a:rPr>
              <a:t>물류센터관리</a:t>
            </a:r>
            <a:endParaRPr lang="en-US" altLang="ko-KR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298" y="613687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추가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116" y="6455469"/>
            <a:ext cx="600058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물류센터 정보를 입력할 경우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새로운 행을 추가한다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17C80EB-2F31-41CB-9E51-CDBE8818AA6E}"/>
              </a:ext>
            </a:extLst>
          </p:cNvPr>
          <p:cNvSpPr txBox="1"/>
          <p:nvPr/>
        </p:nvSpPr>
        <p:spPr>
          <a:xfrm>
            <a:off x="309298" y="502500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548116" y="5385048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검색조건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 : </a:t>
            </a:r>
            <a:r>
              <a:rPr lang="ko-KR" altLang="en-US" sz="1200" dirty="0">
                <a:latin typeface="+mn-ea"/>
              </a:rPr>
              <a:t>물류센터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사용여부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5C120FC-525B-4C3E-A8B4-CD25D35E3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2" y="1276668"/>
            <a:ext cx="6133041" cy="3326955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E7BB7B61-8D1B-4C8B-AA15-738EBADE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16782"/>
              </p:ext>
            </p:extLst>
          </p:nvPr>
        </p:nvGraphicFramePr>
        <p:xfrm>
          <a:off x="764703" y="7101800"/>
          <a:ext cx="578399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물류센터코드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물류센터코드를 부여하여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1896141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물류센터명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물류센터명을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본사창고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8406013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726088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362F51-B1EE-4DE2-BD1E-BD72E7AB06D7}"/>
              </a:ext>
            </a:extLst>
          </p:cNvPr>
          <p:cNvSpPr txBox="1"/>
          <p:nvPr/>
        </p:nvSpPr>
        <p:spPr>
          <a:xfrm>
            <a:off x="548116" y="8092236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9668BD08-E6B3-4F5E-ABE8-6867A0F4A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749701"/>
              </p:ext>
            </p:extLst>
          </p:nvPr>
        </p:nvGraphicFramePr>
        <p:xfrm>
          <a:off x="764702" y="8461568"/>
          <a:ext cx="5783999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물류센터 사업자등록번호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1234-12-12345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1710633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사업자등록증 상의 사업자명을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주식회사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버텍스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4081387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A5751A3-EC5F-4B15-877B-E9F8DF5B0368}"/>
              </a:ext>
            </a:extLst>
          </p:cNvPr>
          <p:cNvSpPr txBox="1"/>
          <p:nvPr/>
        </p:nvSpPr>
        <p:spPr>
          <a:xfrm>
            <a:off x="548680" y="675320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8150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DE219C4-75AF-4840-BEFD-6CA778329E88}"/>
              </a:ext>
            </a:extLst>
          </p:cNvPr>
          <p:cNvSpPr txBox="1"/>
          <p:nvPr/>
        </p:nvSpPr>
        <p:spPr>
          <a:xfrm>
            <a:off x="548116" y="2288704"/>
            <a:ext cx="600058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표시항목</a:t>
            </a:r>
            <a:endParaRPr lang="en-US" altLang="ko-KR" sz="1200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37055436-42C4-43CF-9EB6-AC6AE339B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216469"/>
              </p:ext>
            </p:extLst>
          </p:nvPr>
        </p:nvGraphicFramePr>
        <p:xfrm>
          <a:off x="764702" y="2658036"/>
          <a:ext cx="578399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체적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세로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높이를 계산하여 표시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0.001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1710633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7055436-42C4-43CF-9EB6-AC6AE339B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57669"/>
              </p:ext>
            </p:extLst>
          </p:nvPr>
        </p:nvGraphicFramePr>
        <p:xfrm>
          <a:off x="756972" y="1136576"/>
          <a:ext cx="578399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세로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규격의 세로 길이 값을 입력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:m)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1710633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규격의 높이 길이 값을 입력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:m)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중량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규격의 중량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걊을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입력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:Kg)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기타 비고사항을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344083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3759422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</a:t>
            </a:r>
            <a:r>
              <a:rPr lang="ko-KR" altLang="en-US" sz="1200" dirty="0" smtClean="0">
                <a:latin typeface="+mn-ea"/>
              </a:rPr>
              <a:t>규격 정보를 </a:t>
            </a:r>
            <a:r>
              <a:rPr lang="ko-KR" altLang="en-US" sz="1200" dirty="0">
                <a:latin typeface="+mn-ea"/>
              </a:rPr>
              <a:t>입력 한 후 또는 기존 정보를 수정한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ECFE638-EC5B-465A-802A-6A64E0442793}"/>
              </a:ext>
            </a:extLst>
          </p:cNvPr>
          <p:cNvSpPr txBox="1"/>
          <p:nvPr/>
        </p:nvSpPr>
        <p:spPr>
          <a:xfrm>
            <a:off x="304989" y="445584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4)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F543BBD-5CB4-4549-81C1-772966A0DD5B}"/>
              </a:ext>
            </a:extLst>
          </p:cNvPr>
          <p:cNvSpPr txBox="1"/>
          <p:nvPr/>
        </p:nvSpPr>
        <p:spPr>
          <a:xfrm>
            <a:off x="543807" y="4774432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</a:t>
            </a:r>
            <a:r>
              <a:rPr lang="ko-KR" altLang="en-US" sz="1200" dirty="0" smtClean="0">
                <a:latin typeface="+mn-ea"/>
              </a:rPr>
              <a:t>규격 </a:t>
            </a:r>
            <a:r>
              <a:rPr lang="ko-KR" altLang="en-US" sz="1200" dirty="0">
                <a:latin typeface="+mn-ea"/>
              </a:rPr>
              <a:t>정보를 삭제하거나 추가를 한 행을 삭제할 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0824D7D-7ECD-4F77-BA21-0C7D8CEF4D8B}"/>
              </a:ext>
            </a:extLst>
          </p:cNvPr>
          <p:cNvSpPr txBox="1"/>
          <p:nvPr/>
        </p:nvSpPr>
        <p:spPr>
          <a:xfrm>
            <a:off x="301566" y="554126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5) </a:t>
            </a:r>
            <a:r>
              <a:rPr lang="ko-KR" altLang="en-US" sz="1400" b="1" dirty="0">
                <a:latin typeface="+mn-ea"/>
              </a:rPr>
              <a:t>엑셀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4483D9A-CC3D-4678-B389-52FF0BDCC6CB}"/>
              </a:ext>
            </a:extLst>
          </p:cNvPr>
          <p:cNvSpPr txBox="1"/>
          <p:nvPr/>
        </p:nvSpPr>
        <p:spPr>
          <a:xfrm>
            <a:off x="540384" y="5859853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</a:t>
            </a:r>
            <a:r>
              <a:rPr lang="ko-KR" altLang="en-US" sz="1200" dirty="0" smtClean="0">
                <a:latin typeface="+mn-ea"/>
              </a:rPr>
              <a:t>규격 </a:t>
            </a:r>
            <a:r>
              <a:rPr lang="ko-KR" altLang="en-US" sz="1200" dirty="0">
                <a:latin typeface="+mn-ea"/>
              </a:rPr>
              <a:t>목록을 엑셀로 다운로드 하기 위하여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엑셀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FC887DF-3575-4A58-9E4A-D4700506BFF8}"/>
              </a:ext>
            </a:extLst>
          </p:cNvPr>
          <p:cNvSpPr txBox="1"/>
          <p:nvPr/>
        </p:nvSpPr>
        <p:spPr>
          <a:xfrm>
            <a:off x="404664" y="6393160"/>
            <a:ext cx="6000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*</a:t>
            </a:r>
            <a:r>
              <a:rPr lang="ko-KR" altLang="en-US" sz="1000" dirty="0">
                <a:latin typeface="+mn-ea"/>
              </a:rPr>
              <a:t> 참고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규격 정보는 </a:t>
            </a:r>
            <a:r>
              <a:rPr lang="ko-KR" altLang="en-US" sz="1000" dirty="0" err="1" smtClean="0">
                <a:latin typeface="+mn-ea"/>
              </a:rPr>
              <a:t>파렛트</a:t>
            </a:r>
            <a:r>
              <a:rPr lang="en-US" altLang="ko-KR" sz="1000" dirty="0" smtClean="0">
                <a:latin typeface="+mn-ea"/>
              </a:rPr>
              <a:t>ID</a:t>
            </a:r>
            <a:r>
              <a:rPr lang="ko-KR" altLang="en-US" sz="1000" dirty="0" smtClean="0">
                <a:latin typeface="+mn-ea"/>
              </a:rPr>
              <a:t>와 박스</a:t>
            </a:r>
            <a:r>
              <a:rPr lang="en-US" altLang="ko-KR" sz="1000" dirty="0" smtClean="0">
                <a:latin typeface="+mn-ea"/>
              </a:rPr>
              <a:t>ID</a:t>
            </a:r>
            <a:r>
              <a:rPr lang="ko-KR" altLang="en-US" sz="1000" dirty="0" smtClean="0">
                <a:latin typeface="+mn-ea"/>
              </a:rPr>
              <a:t>에 사용된다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3187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84" y="1245832"/>
            <a:ext cx="6203633" cy="334699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9298" y="738136"/>
            <a:ext cx="199125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13. </a:t>
            </a:r>
            <a:r>
              <a:rPr lang="ko-KR" altLang="en-US" b="1" dirty="0" err="1" smtClean="0">
                <a:latin typeface="+mn-ea"/>
              </a:rPr>
              <a:t>파렛트</a:t>
            </a:r>
            <a:r>
              <a:rPr lang="en-US" altLang="ko-KR" b="1" dirty="0" smtClean="0">
                <a:latin typeface="+mn-ea"/>
              </a:rPr>
              <a:t>ID</a:t>
            </a:r>
            <a:r>
              <a:rPr lang="ko-KR" altLang="en-US" b="1" dirty="0" smtClean="0">
                <a:latin typeface="+mn-ea"/>
              </a:rPr>
              <a:t>관리</a:t>
            </a:r>
            <a:endParaRPr lang="en-US" altLang="ko-KR" b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17C80EB-2F31-41CB-9E51-CDBE8818AA6E}"/>
              </a:ext>
            </a:extLst>
          </p:cNvPr>
          <p:cNvSpPr txBox="1"/>
          <p:nvPr/>
        </p:nvSpPr>
        <p:spPr>
          <a:xfrm>
            <a:off x="309298" y="502500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548116" y="5385048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검색조건</a:t>
            </a:r>
            <a:r>
              <a:rPr lang="en-US" altLang="ko-KR" sz="1200" dirty="0">
                <a:latin typeface="+mn-ea"/>
              </a:rPr>
              <a:t> 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 : </a:t>
            </a:r>
            <a:r>
              <a:rPr lang="ko-KR" altLang="en-US" sz="1200" dirty="0" err="1" smtClean="0">
                <a:latin typeface="+mn-ea"/>
              </a:rPr>
              <a:t>파렛트</a:t>
            </a:r>
            <a:r>
              <a:rPr lang="en-US" altLang="ko-KR" sz="1200" dirty="0" smtClean="0">
                <a:latin typeface="+mn-ea"/>
              </a:rPr>
              <a:t>ID, </a:t>
            </a:r>
            <a:r>
              <a:rPr lang="ko-KR" altLang="en-US" sz="1200" dirty="0" smtClean="0">
                <a:latin typeface="+mn-ea"/>
              </a:rPr>
              <a:t>규격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사용여부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9298" y="613687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추가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116" y="6455469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</a:t>
            </a:r>
            <a:r>
              <a:rPr lang="ko-KR" altLang="en-US" sz="1200" dirty="0" err="1" smtClean="0">
                <a:latin typeface="+mn-ea"/>
              </a:rPr>
              <a:t>파렛트</a:t>
            </a:r>
            <a:r>
              <a:rPr lang="en-US" altLang="ko-KR" sz="1200" dirty="0" smtClean="0">
                <a:latin typeface="+mn-ea"/>
              </a:rPr>
              <a:t>ID </a:t>
            </a:r>
            <a:r>
              <a:rPr lang="ko-KR" altLang="en-US" sz="1200" dirty="0" smtClean="0">
                <a:latin typeface="+mn-ea"/>
              </a:rPr>
              <a:t>정보를 </a:t>
            </a:r>
            <a:r>
              <a:rPr lang="ko-KR" altLang="en-US" sz="1200" dirty="0">
                <a:latin typeface="+mn-ea"/>
              </a:rPr>
              <a:t>입력할 경우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새로운 </a:t>
            </a:r>
            <a:r>
              <a:rPr lang="ko-KR" altLang="en-US" sz="1200" dirty="0" smtClean="0">
                <a:latin typeface="+mn-ea"/>
              </a:rPr>
              <a:t>행을  </a:t>
            </a:r>
            <a:r>
              <a:rPr lang="ko-KR" altLang="en-US" sz="1200" dirty="0">
                <a:latin typeface="+mn-ea"/>
              </a:rPr>
              <a:t>추가한다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E7BB7B61-8D1B-4C8B-AA15-738EBADE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941104"/>
              </p:ext>
            </p:extLst>
          </p:nvPr>
        </p:nvGraphicFramePr>
        <p:xfrm>
          <a:off x="764703" y="7101800"/>
          <a:ext cx="578399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</a:rPr>
                        <a:t>파렛트</a:t>
                      </a:r>
                      <a:r>
                        <a:rPr lang="en-US" altLang="ko-KR" sz="1000" dirty="0" smtClean="0">
                          <a:latin typeface="+mn-ea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</a:rPr>
                        <a:t>파렛트</a:t>
                      </a:r>
                      <a:r>
                        <a:rPr lang="en-US" altLang="ko-KR" sz="1000" dirty="0" smtClean="0">
                          <a:latin typeface="+mn-ea"/>
                        </a:rPr>
                        <a:t>ID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부여하여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1896141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726088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362F51-B1EE-4DE2-BD1E-BD72E7AB06D7}"/>
              </a:ext>
            </a:extLst>
          </p:cNvPr>
          <p:cNvSpPr txBox="1"/>
          <p:nvPr/>
        </p:nvSpPr>
        <p:spPr>
          <a:xfrm>
            <a:off x="548116" y="7928788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9668BD08-E6B3-4F5E-ABE8-6867A0F4A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62200"/>
              </p:ext>
            </p:extLst>
          </p:nvPr>
        </p:nvGraphicFramePr>
        <p:xfrm>
          <a:off x="764702" y="8298120"/>
          <a:ext cx="578399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</a:rPr>
                        <a:t>파렛트명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</a:rPr>
                        <a:t>파렛트명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1710633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규격코드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규격코드를 선택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091300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기타 비고사항을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A5751A3-EC5F-4B15-877B-E9F8DF5B0368}"/>
              </a:ext>
            </a:extLst>
          </p:cNvPr>
          <p:cNvSpPr txBox="1"/>
          <p:nvPr/>
        </p:nvSpPr>
        <p:spPr>
          <a:xfrm>
            <a:off x="548680" y="675320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3293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DE219C4-75AF-4840-BEFD-6CA778329E88}"/>
              </a:ext>
            </a:extLst>
          </p:cNvPr>
          <p:cNvSpPr txBox="1"/>
          <p:nvPr/>
        </p:nvSpPr>
        <p:spPr>
          <a:xfrm>
            <a:off x="548116" y="1064568"/>
            <a:ext cx="600058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표시항목</a:t>
            </a:r>
            <a:endParaRPr lang="en-US" altLang="ko-KR" sz="1200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37055436-42C4-43CF-9EB6-AC6AE339B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69401"/>
              </p:ext>
            </p:extLst>
          </p:nvPr>
        </p:nvGraphicFramePr>
        <p:xfrm>
          <a:off x="764702" y="1433900"/>
          <a:ext cx="578399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규격명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규격코드에 해당하는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규격명을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표시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100*100*100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1710633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221669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2535286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</a:t>
            </a:r>
            <a:r>
              <a:rPr lang="ko-KR" altLang="en-US" sz="1200" dirty="0" err="1">
                <a:latin typeface="+mn-ea"/>
              </a:rPr>
              <a:t>파렛트</a:t>
            </a:r>
            <a:r>
              <a:rPr lang="en-US" altLang="ko-KR" sz="1200" dirty="0">
                <a:latin typeface="+mn-ea"/>
              </a:rPr>
              <a:t>ID</a:t>
            </a:r>
            <a:r>
              <a:rPr lang="ko-KR" altLang="en-US" sz="1200" dirty="0" smtClean="0">
                <a:latin typeface="+mn-ea"/>
              </a:rPr>
              <a:t> 정보를 </a:t>
            </a:r>
            <a:r>
              <a:rPr lang="ko-KR" altLang="en-US" sz="1200" dirty="0">
                <a:latin typeface="+mn-ea"/>
              </a:rPr>
              <a:t>입력 한 후 또는 기존 정보를 수정한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ECFE638-EC5B-465A-802A-6A64E0442793}"/>
              </a:ext>
            </a:extLst>
          </p:cNvPr>
          <p:cNvSpPr txBox="1"/>
          <p:nvPr/>
        </p:nvSpPr>
        <p:spPr>
          <a:xfrm>
            <a:off x="304989" y="323170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4)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F543BBD-5CB4-4549-81C1-772966A0DD5B}"/>
              </a:ext>
            </a:extLst>
          </p:cNvPr>
          <p:cNvSpPr txBox="1"/>
          <p:nvPr/>
        </p:nvSpPr>
        <p:spPr>
          <a:xfrm>
            <a:off x="543807" y="3550296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</a:t>
            </a:r>
            <a:r>
              <a:rPr lang="ko-KR" altLang="en-US" sz="1200" dirty="0" err="1">
                <a:latin typeface="+mn-ea"/>
              </a:rPr>
              <a:t>파렛트</a:t>
            </a:r>
            <a:r>
              <a:rPr lang="en-US" altLang="ko-KR" sz="1200" dirty="0">
                <a:latin typeface="+mn-ea"/>
              </a:rPr>
              <a:t>ID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정보를 삭제하거나 추가를 한 행을 삭제할 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0824D7D-7ECD-4F77-BA21-0C7D8CEF4D8B}"/>
              </a:ext>
            </a:extLst>
          </p:cNvPr>
          <p:cNvSpPr txBox="1"/>
          <p:nvPr/>
        </p:nvSpPr>
        <p:spPr>
          <a:xfrm>
            <a:off x="301566" y="4317127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5) </a:t>
            </a:r>
            <a:r>
              <a:rPr lang="ko-KR" altLang="en-US" sz="1400" b="1" dirty="0">
                <a:latin typeface="+mn-ea"/>
              </a:rPr>
              <a:t>엑셀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4483D9A-CC3D-4678-B389-52FF0BDCC6CB}"/>
              </a:ext>
            </a:extLst>
          </p:cNvPr>
          <p:cNvSpPr txBox="1"/>
          <p:nvPr/>
        </p:nvSpPr>
        <p:spPr>
          <a:xfrm>
            <a:off x="540384" y="4635717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</a:t>
            </a:r>
            <a:r>
              <a:rPr lang="ko-KR" altLang="en-US" sz="1200" dirty="0" err="1">
                <a:latin typeface="+mn-ea"/>
              </a:rPr>
              <a:t>파렛트</a:t>
            </a:r>
            <a:r>
              <a:rPr lang="en-US" altLang="ko-KR" sz="1200" dirty="0">
                <a:latin typeface="+mn-ea"/>
              </a:rPr>
              <a:t>ID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목록을 엑셀로 다운로드 하기 위하여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엑셀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0824D7D-7ECD-4F77-BA21-0C7D8CEF4D8B}"/>
              </a:ext>
            </a:extLst>
          </p:cNvPr>
          <p:cNvSpPr txBox="1"/>
          <p:nvPr/>
        </p:nvSpPr>
        <p:spPr>
          <a:xfrm>
            <a:off x="300929" y="5169024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6) </a:t>
            </a:r>
            <a:r>
              <a:rPr lang="ko-KR" altLang="en-US" sz="1400" b="1" dirty="0" smtClean="0">
                <a:latin typeface="+mn-ea"/>
              </a:rPr>
              <a:t>일괄생성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4483D9A-CC3D-4678-B389-52FF0BDCC6CB}"/>
              </a:ext>
            </a:extLst>
          </p:cNvPr>
          <p:cNvSpPr txBox="1"/>
          <p:nvPr/>
        </p:nvSpPr>
        <p:spPr>
          <a:xfrm>
            <a:off x="539747" y="5487614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latin typeface="+mn-ea"/>
              </a:rPr>
              <a:t>파렛트</a:t>
            </a:r>
            <a:r>
              <a:rPr lang="en-US" altLang="ko-KR" sz="1200" dirty="0" smtClean="0">
                <a:latin typeface="+mn-ea"/>
              </a:rPr>
              <a:t>ID</a:t>
            </a:r>
            <a:r>
              <a:rPr lang="ko-KR" altLang="en-US" sz="1200" dirty="0" smtClean="0">
                <a:latin typeface="+mn-ea"/>
              </a:rPr>
              <a:t>를 자동 </a:t>
            </a:r>
            <a:r>
              <a:rPr lang="ko-KR" altLang="en-US" sz="1200" dirty="0" err="1" smtClean="0">
                <a:latin typeface="+mn-ea"/>
              </a:rPr>
              <a:t>채번하여</a:t>
            </a:r>
            <a:r>
              <a:rPr lang="ko-KR" altLang="en-US" sz="1200" dirty="0" smtClean="0">
                <a:latin typeface="+mn-ea"/>
              </a:rPr>
              <a:t> 일괄적으로 생성할 경우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일괄생성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8328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84725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err="1" smtClean="0">
                <a:latin typeface="+mn-ea"/>
              </a:rPr>
              <a:t>파렛트</a:t>
            </a:r>
            <a:r>
              <a:rPr lang="en-US" altLang="ko-KR" b="1" dirty="0" smtClean="0">
                <a:latin typeface="+mn-ea"/>
              </a:rPr>
              <a:t>ID </a:t>
            </a:r>
            <a:r>
              <a:rPr lang="ko-KR" altLang="en-US" b="1" dirty="0" smtClean="0">
                <a:latin typeface="+mn-ea"/>
              </a:rPr>
              <a:t>일괄생성 팝업</a:t>
            </a:r>
            <a:endParaRPr lang="en-US" altLang="ko-KR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9298" y="437693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1) </a:t>
            </a:r>
            <a:r>
              <a:rPr lang="ko-KR" altLang="en-US" sz="1400" b="1" dirty="0" smtClean="0">
                <a:latin typeface="+mn-ea"/>
              </a:rPr>
              <a:t>생성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116" y="4695526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일괄생성 </a:t>
            </a:r>
            <a:r>
              <a:rPr lang="ko-KR" altLang="en-US" sz="1200" dirty="0" err="1" smtClean="0">
                <a:latin typeface="+mn-ea"/>
              </a:rPr>
              <a:t>파렛트</a:t>
            </a:r>
            <a:r>
              <a:rPr lang="en-US" altLang="ko-KR" sz="1200" dirty="0" smtClean="0">
                <a:latin typeface="+mn-ea"/>
              </a:rPr>
              <a:t>ID </a:t>
            </a:r>
            <a:r>
              <a:rPr lang="ko-KR" altLang="en-US" sz="1200" dirty="0" smtClean="0">
                <a:latin typeface="+mn-ea"/>
              </a:rPr>
              <a:t>정보와 생성 개수를 입력한 후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생성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</a:t>
            </a:r>
            <a:r>
              <a:rPr lang="ko-KR" altLang="en-US" sz="1200" dirty="0" smtClean="0">
                <a:latin typeface="+mn-ea"/>
              </a:rPr>
              <a:t>클릭하면 자동으로 </a:t>
            </a:r>
            <a:r>
              <a:rPr lang="ko-KR" altLang="en-US" sz="1200" dirty="0" err="1" smtClean="0">
                <a:latin typeface="+mn-ea"/>
              </a:rPr>
              <a:t>파렛트</a:t>
            </a:r>
            <a:r>
              <a:rPr lang="en-US" altLang="ko-KR" sz="1200" dirty="0" smtClean="0">
                <a:latin typeface="+mn-ea"/>
              </a:rPr>
              <a:t>ID</a:t>
            </a:r>
            <a:r>
              <a:rPr lang="ko-KR" altLang="en-US" sz="1200" dirty="0" smtClean="0">
                <a:latin typeface="+mn-ea"/>
              </a:rPr>
              <a:t>를 부여하여 저장 됩니다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E7BB7B61-8D1B-4C8B-AA15-738EBADE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171491"/>
              </p:ext>
            </p:extLst>
          </p:nvPr>
        </p:nvGraphicFramePr>
        <p:xfrm>
          <a:off x="764703" y="5733648"/>
          <a:ext cx="578399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</a:rPr>
                        <a:t>파렛트</a:t>
                      </a:r>
                      <a:r>
                        <a:rPr lang="ko-KR" altLang="en-US" sz="1000" dirty="0" smtClean="0">
                          <a:latin typeface="+mn-ea"/>
                        </a:rPr>
                        <a:t> 개수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</a:rPr>
                        <a:t>생성할 </a:t>
                      </a:r>
                      <a:r>
                        <a:rPr lang="ko-KR" altLang="en-US" sz="1000" dirty="0" err="1" smtClean="0">
                          <a:latin typeface="+mn-ea"/>
                        </a:rPr>
                        <a:t>파렛트</a:t>
                      </a:r>
                      <a:r>
                        <a:rPr lang="ko-KR" altLang="en-US" sz="1000" dirty="0" smtClean="0">
                          <a:latin typeface="+mn-ea"/>
                        </a:rPr>
                        <a:t> 개수를 입력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1896141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362F51-B1EE-4DE2-BD1E-BD72E7AB06D7}"/>
              </a:ext>
            </a:extLst>
          </p:cNvPr>
          <p:cNvSpPr txBox="1"/>
          <p:nvPr/>
        </p:nvSpPr>
        <p:spPr>
          <a:xfrm>
            <a:off x="548116" y="639316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9668BD08-E6B3-4F5E-ABE8-6867A0F4A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33468"/>
              </p:ext>
            </p:extLst>
          </p:nvPr>
        </p:nvGraphicFramePr>
        <p:xfrm>
          <a:off x="764702" y="6762492"/>
          <a:ext cx="578399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</a:rPr>
                        <a:t>파렛트명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</a:rPr>
                        <a:t>파렛트명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1710633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규격코드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규격코드를 선택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091300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A5751A3-EC5F-4B15-877B-E9F8DF5B0368}"/>
              </a:ext>
            </a:extLst>
          </p:cNvPr>
          <p:cNvSpPr txBox="1"/>
          <p:nvPr/>
        </p:nvSpPr>
        <p:spPr>
          <a:xfrm>
            <a:off x="548680" y="5385048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94" y="1256779"/>
            <a:ext cx="4752975" cy="29241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2868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83" y="1242117"/>
            <a:ext cx="6203633" cy="33507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9298" y="738136"/>
            <a:ext cx="176041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14. </a:t>
            </a:r>
            <a:r>
              <a:rPr lang="ko-KR" altLang="en-US" b="1" dirty="0" smtClean="0">
                <a:latin typeface="+mn-ea"/>
              </a:rPr>
              <a:t>박스</a:t>
            </a:r>
            <a:r>
              <a:rPr lang="en-US" altLang="ko-KR" b="1" dirty="0" smtClean="0">
                <a:latin typeface="+mn-ea"/>
              </a:rPr>
              <a:t>ID</a:t>
            </a:r>
            <a:r>
              <a:rPr lang="ko-KR" altLang="en-US" b="1" dirty="0" smtClean="0">
                <a:latin typeface="+mn-ea"/>
              </a:rPr>
              <a:t>관리</a:t>
            </a:r>
            <a:endParaRPr lang="en-US" altLang="ko-KR" b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17C80EB-2F31-41CB-9E51-CDBE8818AA6E}"/>
              </a:ext>
            </a:extLst>
          </p:cNvPr>
          <p:cNvSpPr txBox="1"/>
          <p:nvPr/>
        </p:nvSpPr>
        <p:spPr>
          <a:xfrm>
            <a:off x="309298" y="502500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548116" y="5385048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검색조건</a:t>
            </a:r>
            <a:r>
              <a:rPr lang="en-US" altLang="ko-KR" sz="1200" dirty="0">
                <a:latin typeface="+mn-ea"/>
              </a:rPr>
              <a:t> 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 : </a:t>
            </a:r>
            <a:r>
              <a:rPr lang="ko-KR" altLang="en-US" sz="1200" dirty="0" smtClean="0">
                <a:latin typeface="+mn-ea"/>
              </a:rPr>
              <a:t>박스</a:t>
            </a:r>
            <a:r>
              <a:rPr lang="en-US" altLang="ko-KR" sz="1200" dirty="0" smtClean="0">
                <a:latin typeface="+mn-ea"/>
              </a:rPr>
              <a:t>ID, </a:t>
            </a:r>
            <a:r>
              <a:rPr lang="ko-KR" altLang="en-US" sz="1200" dirty="0" smtClean="0">
                <a:latin typeface="+mn-ea"/>
              </a:rPr>
              <a:t>규격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사용여부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9298" y="613687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추가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116" y="6455469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</a:t>
            </a:r>
            <a:r>
              <a:rPr lang="ko-KR" altLang="en-US" sz="1200" dirty="0" err="1" smtClean="0">
                <a:latin typeface="+mn-ea"/>
              </a:rPr>
              <a:t>파렛트</a:t>
            </a:r>
            <a:r>
              <a:rPr lang="en-US" altLang="ko-KR" sz="1200" dirty="0" smtClean="0">
                <a:latin typeface="+mn-ea"/>
              </a:rPr>
              <a:t>ID </a:t>
            </a:r>
            <a:r>
              <a:rPr lang="ko-KR" altLang="en-US" sz="1200" dirty="0" smtClean="0">
                <a:latin typeface="+mn-ea"/>
              </a:rPr>
              <a:t>정보를 </a:t>
            </a:r>
            <a:r>
              <a:rPr lang="ko-KR" altLang="en-US" sz="1200" dirty="0">
                <a:latin typeface="+mn-ea"/>
              </a:rPr>
              <a:t>입력할 경우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새로운 </a:t>
            </a:r>
            <a:r>
              <a:rPr lang="ko-KR" altLang="en-US" sz="1200" dirty="0" smtClean="0">
                <a:latin typeface="+mn-ea"/>
              </a:rPr>
              <a:t>행을  </a:t>
            </a:r>
            <a:r>
              <a:rPr lang="ko-KR" altLang="en-US" sz="1200" dirty="0">
                <a:latin typeface="+mn-ea"/>
              </a:rPr>
              <a:t>추가한다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E7BB7B61-8D1B-4C8B-AA15-738EBADE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888033"/>
              </p:ext>
            </p:extLst>
          </p:nvPr>
        </p:nvGraphicFramePr>
        <p:xfrm>
          <a:off x="764703" y="7101800"/>
          <a:ext cx="578399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</a:rPr>
                        <a:t>박스</a:t>
                      </a:r>
                      <a:r>
                        <a:rPr lang="en-US" altLang="ko-KR" sz="1000" dirty="0" smtClean="0">
                          <a:latin typeface="+mn-ea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</a:rPr>
                        <a:t>박스</a:t>
                      </a:r>
                      <a:r>
                        <a:rPr lang="en-US" altLang="ko-KR" sz="1000" dirty="0" smtClean="0">
                          <a:latin typeface="+mn-ea"/>
                        </a:rPr>
                        <a:t>ID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부여하여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1896141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726088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362F51-B1EE-4DE2-BD1E-BD72E7AB06D7}"/>
              </a:ext>
            </a:extLst>
          </p:cNvPr>
          <p:cNvSpPr txBox="1"/>
          <p:nvPr/>
        </p:nvSpPr>
        <p:spPr>
          <a:xfrm>
            <a:off x="548116" y="7928788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9668BD08-E6B3-4F5E-ABE8-6867A0F4A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18638"/>
              </p:ext>
            </p:extLst>
          </p:nvPr>
        </p:nvGraphicFramePr>
        <p:xfrm>
          <a:off x="764702" y="8298120"/>
          <a:ext cx="578399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</a:rPr>
                        <a:t>박스명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</a:rPr>
                        <a:t>박스명을</a:t>
                      </a:r>
                      <a:r>
                        <a:rPr lang="ko-KR" altLang="en-US" sz="1000" dirty="0" smtClean="0">
                          <a:latin typeface="+mn-ea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TESTBox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1710633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규격코드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규격코드를 선택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090902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기타 비고사항을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A5751A3-EC5F-4B15-877B-E9F8DF5B0368}"/>
              </a:ext>
            </a:extLst>
          </p:cNvPr>
          <p:cNvSpPr txBox="1"/>
          <p:nvPr/>
        </p:nvSpPr>
        <p:spPr>
          <a:xfrm>
            <a:off x="548680" y="675320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2236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DE219C4-75AF-4840-BEFD-6CA778329E88}"/>
              </a:ext>
            </a:extLst>
          </p:cNvPr>
          <p:cNvSpPr txBox="1"/>
          <p:nvPr/>
        </p:nvSpPr>
        <p:spPr>
          <a:xfrm>
            <a:off x="548116" y="1064568"/>
            <a:ext cx="600058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표시항목</a:t>
            </a:r>
            <a:endParaRPr lang="en-US" altLang="ko-KR" sz="1200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37055436-42C4-43CF-9EB6-AC6AE339B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18252"/>
              </p:ext>
            </p:extLst>
          </p:nvPr>
        </p:nvGraphicFramePr>
        <p:xfrm>
          <a:off x="764702" y="1433900"/>
          <a:ext cx="57839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규격명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규격코드에 해당하는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규격명을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표시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0900*0900*0100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1710633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221669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2535286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</a:t>
            </a:r>
            <a:r>
              <a:rPr lang="ko-KR" altLang="en-US" sz="1200" dirty="0" smtClean="0">
                <a:latin typeface="+mn-ea"/>
              </a:rPr>
              <a:t>박스</a:t>
            </a:r>
            <a:r>
              <a:rPr lang="en-US" altLang="ko-KR" sz="1200" dirty="0" smtClean="0">
                <a:latin typeface="+mn-ea"/>
              </a:rPr>
              <a:t>ID</a:t>
            </a:r>
            <a:r>
              <a:rPr lang="ko-KR" altLang="en-US" sz="1200" dirty="0" smtClean="0">
                <a:latin typeface="+mn-ea"/>
              </a:rPr>
              <a:t> 정보를 </a:t>
            </a:r>
            <a:r>
              <a:rPr lang="ko-KR" altLang="en-US" sz="1200" dirty="0">
                <a:latin typeface="+mn-ea"/>
              </a:rPr>
              <a:t>입력 한 후 또는 기존 정보를 수정한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ECFE638-EC5B-465A-802A-6A64E0442793}"/>
              </a:ext>
            </a:extLst>
          </p:cNvPr>
          <p:cNvSpPr txBox="1"/>
          <p:nvPr/>
        </p:nvSpPr>
        <p:spPr>
          <a:xfrm>
            <a:off x="304989" y="323170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4)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F543BBD-5CB4-4549-81C1-772966A0DD5B}"/>
              </a:ext>
            </a:extLst>
          </p:cNvPr>
          <p:cNvSpPr txBox="1"/>
          <p:nvPr/>
        </p:nvSpPr>
        <p:spPr>
          <a:xfrm>
            <a:off x="543807" y="3550296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</a:t>
            </a:r>
            <a:r>
              <a:rPr lang="ko-KR" altLang="en-US" sz="1200" dirty="0" smtClean="0">
                <a:latin typeface="+mn-ea"/>
              </a:rPr>
              <a:t>박스</a:t>
            </a:r>
            <a:r>
              <a:rPr lang="en-US" altLang="ko-KR" sz="1200" dirty="0" smtClean="0">
                <a:latin typeface="+mn-ea"/>
              </a:rPr>
              <a:t>ID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정보를 삭제하거나 추가를 한 행을 삭제할 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0824D7D-7ECD-4F77-BA21-0C7D8CEF4D8B}"/>
              </a:ext>
            </a:extLst>
          </p:cNvPr>
          <p:cNvSpPr txBox="1"/>
          <p:nvPr/>
        </p:nvSpPr>
        <p:spPr>
          <a:xfrm>
            <a:off x="301566" y="4317127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5) </a:t>
            </a:r>
            <a:r>
              <a:rPr lang="ko-KR" altLang="en-US" sz="1400" b="1" dirty="0">
                <a:latin typeface="+mn-ea"/>
              </a:rPr>
              <a:t>엑셀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4483D9A-CC3D-4678-B389-52FF0BDCC6CB}"/>
              </a:ext>
            </a:extLst>
          </p:cNvPr>
          <p:cNvSpPr txBox="1"/>
          <p:nvPr/>
        </p:nvSpPr>
        <p:spPr>
          <a:xfrm>
            <a:off x="540384" y="4635717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</a:t>
            </a:r>
            <a:r>
              <a:rPr lang="ko-KR" altLang="en-US" sz="1200" dirty="0" smtClean="0">
                <a:latin typeface="+mn-ea"/>
              </a:rPr>
              <a:t>박스</a:t>
            </a:r>
            <a:r>
              <a:rPr lang="en-US" altLang="ko-KR" sz="1200" dirty="0" smtClean="0">
                <a:latin typeface="+mn-ea"/>
              </a:rPr>
              <a:t>ID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목록을 엑셀로 다운로드 하기 위하여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엑셀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0824D7D-7ECD-4F77-BA21-0C7D8CEF4D8B}"/>
              </a:ext>
            </a:extLst>
          </p:cNvPr>
          <p:cNvSpPr txBox="1"/>
          <p:nvPr/>
        </p:nvSpPr>
        <p:spPr>
          <a:xfrm>
            <a:off x="300929" y="5169024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6) </a:t>
            </a:r>
            <a:r>
              <a:rPr lang="ko-KR" altLang="en-US" sz="1400" b="1" dirty="0" smtClean="0">
                <a:latin typeface="+mn-ea"/>
              </a:rPr>
              <a:t>일괄생성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4483D9A-CC3D-4678-B389-52FF0BDCC6CB}"/>
              </a:ext>
            </a:extLst>
          </p:cNvPr>
          <p:cNvSpPr txBox="1"/>
          <p:nvPr/>
        </p:nvSpPr>
        <p:spPr>
          <a:xfrm>
            <a:off x="539747" y="5487614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박스 </a:t>
            </a:r>
            <a:r>
              <a:rPr lang="en-US" altLang="ko-KR" sz="1200" dirty="0" smtClean="0">
                <a:latin typeface="+mn-ea"/>
              </a:rPr>
              <a:t>ID</a:t>
            </a:r>
            <a:r>
              <a:rPr lang="ko-KR" altLang="en-US" sz="1200" dirty="0" smtClean="0">
                <a:latin typeface="+mn-ea"/>
              </a:rPr>
              <a:t>를 자동 </a:t>
            </a:r>
            <a:r>
              <a:rPr lang="ko-KR" altLang="en-US" sz="1200" dirty="0" err="1" smtClean="0">
                <a:latin typeface="+mn-ea"/>
              </a:rPr>
              <a:t>채번하여</a:t>
            </a:r>
            <a:r>
              <a:rPr lang="ko-KR" altLang="en-US" sz="1200" dirty="0" smtClean="0">
                <a:latin typeface="+mn-ea"/>
              </a:rPr>
              <a:t> 일괄적으로 생성할 경우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일괄생성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6374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94" y="1246102"/>
            <a:ext cx="4714875" cy="29051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09298" y="738136"/>
            <a:ext cx="269817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박스</a:t>
            </a:r>
            <a:r>
              <a:rPr lang="en-US" altLang="ko-KR" b="1" dirty="0" smtClean="0">
                <a:latin typeface="+mn-ea"/>
              </a:rPr>
              <a:t>ID </a:t>
            </a:r>
            <a:r>
              <a:rPr lang="ko-KR" altLang="en-US" b="1" dirty="0" smtClean="0">
                <a:latin typeface="+mn-ea"/>
              </a:rPr>
              <a:t>일괄생성 팝업</a:t>
            </a:r>
            <a:endParaRPr lang="en-US" altLang="ko-KR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9298" y="437693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1) </a:t>
            </a:r>
            <a:r>
              <a:rPr lang="ko-KR" altLang="en-US" sz="1400" b="1" dirty="0" smtClean="0">
                <a:latin typeface="+mn-ea"/>
              </a:rPr>
              <a:t>생성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116" y="4695526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일괄생성 </a:t>
            </a:r>
            <a:r>
              <a:rPr lang="ko-KR" altLang="en-US" sz="1200" dirty="0" smtClean="0">
                <a:latin typeface="+mn-ea"/>
              </a:rPr>
              <a:t>박스</a:t>
            </a:r>
            <a:r>
              <a:rPr lang="en-US" altLang="ko-KR" sz="1200" dirty="0" smtClean="0">
                <a:latin typeface="+mn-ea"/>
              </a:rPr>
              <a:t>ID </a:t>
            </a:r>
            <a:r>
              <a:rPr lang="ko-KR" altLang="en-US" sz="1200" dirty="0" smtClean="0">
                <a:latin typeface="+mn-ea"/>
              </a:rPr>
              <a:t>정보와 생성 개수를 입력한 후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생성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</a:t>
            </a:r>
            <a:r>
              <a:rPr lang="ko-KR" altLang="en-US" sz="1200" dirty="0" smtClean="0">
                <a:latin typeface="+mn-ea"/>
              </a:rPr>
              <a:t>클릭하면 </a:t>
            </a:r>
            <a:r>
              <a:rPr lang="ko-KR" altLang="en-US" sz="1200" dirty="0">
                <a:latin typeface="+mn-ea"/>
              </a:rPr>
              <a:t>자동으로 </a:t>
            </a:r>
            <a:r>
              <a:rPr lang="ko-KR" altLang="en-US" sz="1200" dirty="0" smtClean="0">
                <a:latin typeface="+mn-ea"/>
              </a:rPr>
              <a:t>박스</a:t>
            </a:r>
            <a:r>
              <a:rPr lang="en-US" altLang="ko-KR" sz="1200" dirty="0" smtClean="0">
                <a:latin typeface="+mn-ea"/>
              </a:rPr>
              <a:t>ID</a:t>
            </a:r>
            <a:r>
              <a:rPr lang="ko-KR" altLang="en-US" sz="1200" dirty="0" smtClean="0">
                <a:latin typeface="+mn-ea"/>
              </a:rPr>
              <a:t>를 부여하여 저장 됩니다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E7BB7B61-8D1B-4C8B-AA15-738EBADE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97818"/>
              </p:ext>
            </p:extLst>
          </p:nvPr>
        </p:nvGraphicFramePr>
        <p:xfrm>
          <a:off x="764703" y="5733648"/>
          <a:ext cx="578399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</a:rPr>
                        <a:t>박스 개수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</a:rPr>
                        <a:t>생성할 박스 개수를 입력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1896141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362F51-B1EE-4DE2-BD1E-BD72E7AB06D7}"/>
              </a:ext>
            </a:extLst>
          </p:cNvPr>
          <p:cNvSpPr txBox="1"/>
          <p:nvPr/>
        </p:nvSpPr>
        <p:spPr>
          <a:xfrm>
            <a:off x="548116" y="639316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9668BD08-E6B3-4F5E-ABE8-6867A0F4A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252303"/>
              </p:ext>
            </p:extLst>
          </p:nvPr>
        </p:nvGraphicFramePr>
        <p:xfrm>
          <a:off x="764702" y="6762492"/>
          <a:ext cx="578399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</a:rPr>
                        <a:t>박스명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</a:rPr>
                        <a:t>박스명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테스트박스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1710633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규격코드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규격코드를 선택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090902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A5751A3-EC5F-4B15-877B-E9F8DF5B0368}"/>
              </a:ext>
            </a:extLst>
          </p:cNvPr>
          <p:cNvSpPr txBox="1"/>
          <p:nvPr/>
        </p:nvSpPr>
        <p:spPr>
          <a:xfrm>
            <a:off x="548680" y="5385048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6901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83" y="1241732"/>
            <a:ext cx="6203633" cy="332841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9298" y="738136"/>
            <a:ext cx="151676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15. </a:t>
            </a:r>
            <a:r>
              <a:rPr lang="ko-KR" altLang="en-US" b="1" dirty="0" smtClean="0">
                <a:latin typeface="+mn-ea"/>
              </a:rPr>
              <a:t>권역관리</a:t>
            </a:r>
            <a:endParaRPr lang="en-US" altLang="ko-KR" b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17C80EB-2F31-41CB-9E51-CDBE8818AA6E}"/>
              </a:ext>
            </a:extLst>
          </p:cNvPr>
          <p:cNvSpPr txBox="1"/>
          <p:nvPr/>
        </p:nvSpPr>
        <p:spPr>
          <a:xfrm>
            <a:off x="309298" y="502500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548116" y="5385048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검색조건</a:t>
            </a:r>
            <a:r>
              <a:rPr lang="en-US" altLang="ko-KR" sz="1200" dirty="0">
                <a:latin typeface="+mn-ea"/>
              </a:rPr>
              <a:t> 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 : </a:t>
            </a:r>
            <a:r>
              <a:rPr lang="ko-KR" altLang="en-US" sz="1200" dirty="0" smtClean="0">
                <a:latin typeface="+mn-ea"/>
              </a:rPr>
              <a:t>권역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사용여부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9298" y="613687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추가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116" y="6455469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</a:t>
            </a:r>
            <a:r>
              <a:rPr lang="ko-KR" altLang="en-US" sz="1200" dirty="0" err="1" smtClean="0">
                <a:latin typeface="+mn-ea"/>
              </a:rPr>
              <a:t>파렛트</a:t>
            </a:r>
            <a:r>
              <a:rPr lang="en-US" altLang="ko-KR" sz="1200" dirty="0" smtClean="0">
                <a:latin typeface="+mn-ea"/>
              </a:rPr>
              <a:t>ID </a:t>
            </a:r>
            <a:r>
              <a:rPr lang="ko-KR" altLang="en-US" sz="1200" dirty="0" smtClean="0">
                <a:latin typeface="+mn-ea"/>
              </a:rPr>
              <a:t>정보를 </a:t>
            </a:r>
            <a:r>
              <a:rPr lang="ko-KR" altLang="en-US" sz="1200" dirty="0">
                <a:latin typeface="+mn-ea"/>
              </a:rPr>
              <a:t>입력할 경우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새로운 </a:t>
            </a:r>
            <a:r>
              <a:rPr lang="ko-KR" altLang="en-US" sz="1200" dirty="0" smtClean="0">
                <a:latin typeface="+mn-ea"/>
              </a:rPr>
              <a:t>행을  </a:t>
            </a:r>
            <a:r>
              <a:rPr lang="ko-KR" altLang="en-US" sz="1200" dirty="0">
                <a:latin typeface="+mn-ea"/>
              </a:rPr>
              <a:t>추가한다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E7BB7B61-8D1B-4C8B-AA15-738EBADE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140652"/>
              </p:ext>
            </p:extLst>
          </p:nvPr>
        </p:nvGraphicFramePr>
        <p:xfrm>
          <a:off x="764703" y="7129616"/>
          <a:ext cx="578399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</a:rPr>
                        <a:t>권역코드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</a:rPr>
                        <a:t>권역코드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부여하여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1896141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권역명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퀀역명을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입력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강남권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726088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362F51-B1EE-4DE2-BD1E-BD72E7AB06D7}"/>
              </a:ext>
            </a:extLst>
          </p:cNvPr>
          <p:cNvSpPr txBox="1"/>
          <p:nvPr/>
        </p:nvSpPr>
        <p:spPr>
          <a:xfrm>
            <a:off x="548116" y="8172628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9668BD08-E6B3-4F5E-ABE8-6867A0F4A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611454"/>
              </p:ext>
            </p:extLst>
          </p:nvPr>
        </p:nvGraphicFramePr>
        <p:xfrm>
          <a:off x="764702" y="8541960"/>
          <a:ext cx="578399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</a:rPr>
                        <a:t>권역그룹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</a:rPr>
                        <a:t>권역의 상위 그룹코드를 선택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수도권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1710633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권역우선순위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권역의 순위 값을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A5751A3-EC5F-4B15-877B-E9F8DF5B0368}"/>
              </a:ext>
            </a:extLst>
          </p:cNvPr>
          <p:cNvSpPr txBox="1"/>
          <p:nvPr/>
        </p:nvSpPr>
        <p:spPr>
          <a:xfrm>
            <a:off x="548680" y="6781016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7083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37055436-42C4-43CF-9EB6-AC6AE339B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50580"/>
              </p:ext>
            </p:extLst>
          </p:nvPr>
        </p:nvGraphicFramePr>
        <p:xfrm>
          <a:off x="764702" y="1208584"/>
          <a:ext cx="578399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기타 비고사항을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1710633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185665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2175246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</a:t>
            </a:r>
            <a:r>
              <a:rPr lang="ko-KR" altLang="en-US" sz="1200" dirty="0" smtClean="0">
                <a:latin typeface="+mn-ea"/>
              </a:rPr>
              <a:t>권역 정보를 </a:t>
            </a:r>
            <a:r>
              <a:rPr lang="ko-KR" altLang="en-US" sz="1200" dirty="0">
                <a:latin typeface="+mn-ea"/>
              </a:rPr>
              <a:t>입력 한 후 또는 기존 정보를 수정한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ECFE638-EC5B-465A-802A-6A64E0442793}"/>
              </a:ext>
            </a:extLst>
          </p:cNvPr>
          <p:cNvSpPr txBox="1"/>
          <p:nvPr/>
        </p:nvSpPr>
        <p:spPr>
          <a:xfrm>
            <a:off x="304989" y="287166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4)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F543BBD-5CB4-4549-81C1-772966A0DD5B}"/>
              </a:ext>
            </a:extLst>
          </p:cNvPr>
          <p:cNvSpPr txBox="1"/>
          <p:nvPr/>
        </p:nvSpPr>
        <p:spPr>
          <a:xfrm>
            <a:off x="543807" y="3190256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권역 정보를 삭제하거나 추가를 한 행을 삭제할 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0824D7D-7ECD-4F77-BA21-0C7D8CEF4D8B}"/>
              </a:ext>
            </a:extLst>
          </p:cNvPr>
          <p:cNvSpPr txBox="1"/>
          <p:nvPr/>
        </p:nvSpPr>
        <p:spPr>
          <a:xfrm>
            <a:off x="301566" y="3957087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5) </a:t>
            </a:r>
            <a:r>
              <a:rPr lang="ko-KR" altLang="en-US" sz="1400" b="1" dirty="0">
                <a:latin typeface="+mn-ea"/>
              </a:rPr>
              <a:t>엑셀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4483D9A-CC3D-4678-B389-52FF0BDCC6CB}"/>
              </a:ext>
            </a:extLst>
          </p:cNvPr>
          <p:cNvSpPr txBox="1"/>
          <p:nvPr/>
        </p:nvSpPr>
        <p:spPr>
          <a:xfrm>
            <a:off x="540384" y="4275677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권역 목록을 엑셀로 다운로드 하기 위하여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엑셀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374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FC887DF-3575-4A58-9E4A-D4700506BFF8}"/>
              </a:ext>
            </a:extLst>
          </p:cNvPr>
          <p:cNvSpPr txBox="1"/>
          <p:nvPr/>
        </p:nvSpPr>
        <p:spPr>
          <a:xfrm>
            <a:off x="404664" y="7689304"/>
            <a:ext cx="60005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*</a:t>
            </a:r>
            <a:r>
              <a:rPr lang="ko-KR" altLang="en-US" sz="1000" dirty="0">
                <a:latin typeface="+mn-ea"/>
              </a:rPr>
              <a:t> 참고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- </a:t>
            </a:r>
            <a:r>
              <a:rPr lang="ko-KR" altLang="en-US" sz="1000" dirty="0">
                <a:latin typeface="+mn-ea"/>
              </a:rPr>
              <a:t>물류센터를 </a:t>
            </a:r>
            <a:r>
              <a:rPr lang="ko-KR" altLang="en-US" sz="1000" dirty="0" err="1">
                <a:latin typeface="+mn-ea"/>
              </a:rPr>
              <a:t>삭제시</a:t>
            </a:r>
            <a:r>
              <a:rPr lang="ko-KR" altLang="en-US" sz="1000" dirty="0">
                <a:latin typeface="+mn-ea"/>
              </a:rPr>
              <a:t> 해당 물류센터에 구역 정보가 등록되어 있는 경우 오류 메시지를 표시 합니다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구역정보를 삭제한 후 재시도를 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="" xmlns:a16="http://schemas.microsoft.com/office/drawing/2014/main" id="{2D53AD20-AFED-473D-8EA7-818162888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119914"/>
              </p:ext>
            </p:extLst>
          </p:nvPr>
        </p:nvGraphicFramePr>
        <p:xfrm>
          <a:off x="764703" y="992560"/>
          <a:ext cx="5783999" cy="3414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대표자명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사업자등록증 상의 대표자명을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898554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기본주소에 대한 우편번호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05835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04912038"/>
                  </a:ext>
                </a:extLst>
              </a:tr>
              <a:tr h="2445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지번 또는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도로명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주소의 우편번호에 해당하는 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서울송파구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14405846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상세주소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지번 또는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도로명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주소의 상세주소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9279976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업태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사업자등록증 상의 업태를 입력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(Text)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도소매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319749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업종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사업자등록증 상의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업종를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입력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(Text)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주변기기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57169520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대표 연락처 전화번호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02-123-1234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0669102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팩스번호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대표 팩스번호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02-123-1235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89643562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국가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물류센터가 위치한 국가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한국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1294994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물류센터가 위치한 도시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086499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시차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물류센터와 시스템 서버 위치가 다른 경우의 시차 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35285082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서머타임시작일자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서머타임이 적용되는 시작일자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4632483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서머타임종료일자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서머타임이 적용되는 종료일자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8844285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기타 비고사항을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8894749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473697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5055566"/>
            <a:ext cx="600058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물류센터 정보를 입력 한 후 또는 기존 정보를 수정한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CFE638-EC5B-465A-802A-6A64E0442793}"/>
              </a:ext>
            </a:extLst>
          </p:cNvPr>
          <p:cNvSpPr txBox="1"/>
          <p:nvPr/>
        </p:nvSpPr>
        <p:spPr>
          <a:xfrm>
            <a:off x="304989" y="575198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4)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F543BBD-5CB4-4549-81C1-772966A0DD5B}"/>
              </a:ext>
            </a:extLst>
          </p:cNvPr>
          <p:cNvSpPr txBox="1"/>
          <p:nvPr/>
        </p:nvSpPr>
        <p:spPr>
          <a:xfrm>
            <a:off x="543807" y="6070576"/>
            <a:ext cx="600058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물류센터 정보를 삭제하거나 추가를 한 행을 삭제할 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10824D7D-7ECD-4F77-BA21-0C7D8CEF4D8B}"/>
              </a:ext>
            </a:extLst>
          </p:cNvPr>
          <p:cNvSpPr txBox="1"/>
          <p:nvPr/>
        </p:nvSpPr>
        <p:spPr>
          <a:xfrm>
            <a:off x="301566" y="6837407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5) </a:t>
            </a:r>
            <a:r>
              <a:rPr lang="ko-KR" altLang="en-US" sz="1400" b="1" dirty="0">
                <a:latin typeface="+mn-ea"/>
              </a:rPr>
              <a:t>엑셀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4483D9A-CC3D-4678-B389-52FF0BDCC6CB}"/>
              </a:ext>
            </a:extLst>
          </p:cNvPr>
          <p:cNvSpPr txBox="1"/>
          <p:nvPr/>
        </p:nvSpPr>
        <p:spPr>
          <a:xfrm>
            <a:off x="540384" y="7155997"/>
            <a:ext cx="600058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물류센터 목록을 엑셀로 다운로드 하기 위하여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엑셀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143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2D85DBD-532F-4CF5-A9EA-BAD27DAFC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2" y="1280532"/>
            <a:ext cx="6211062" cy="33544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9298" y="738136"/>
            <a:ext cx="178125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2. </a:t>
            </a:r>
            <a:r>
              <a:rPr lang="ko-KR" altLang="en-US" b="1" dirty="0">
                <a:latin typeface="+mn-ea"/>
              </a:rPr>
              <a:t>구역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층</a:t>
            </a:r>
            <a:r>
              <a:rPr lang="en-US" altLang="ko-KR" b="1" dirty="0">
                <a:latin typeface="+mn-ea"/>
              </a:rPr>
              <a:t>)</a:t>
            </a:r>
            <a:r>
              <a:rPr lang="ko-KR" altLang="en-US" b="1" dirty="0">
                <a:latin typeface="+mn-ea"/>
              </a:rPr>
              <a:t>관리</a:t>
            </a:r>
            <a:endParaRPr lang="en-US" altLang="ko-KR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298" y="613687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추가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116" y="6455469"/>
            <a:ext cx="600058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구역 정보를 입력할 경우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새로운 행을 추가한다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17C80EB-2F31-41CB-9E51-CDBE8818AA6E}"/>
              </a:ext>
            </a:extLst>
          </p:cNvPr>
          <p:cNvSpPr txBox="1"/>
          <p:nvPr/>
        </p:nvSpPr>
        <p:spPr>
          <a:xfrm>
            <a:off x="309298" y="502500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548116" y="5385048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검색조건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 : </a:t>
            </a:r>
            <a:r>
              <a:rPr lang="ko-KR" altLang="en-US" sz="1200" dirty="0">
                <a:latin typeface="+mn-ea"/>
              </a:rPr>
              <a:t>구역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사용여부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E7BB7B61-8D1B-4C8B-AA15-738EBADE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27708"/>
              </p:ext>
            </p:extLst>
          </p:nvPr>
        </p:nvGraphicFramePr>
        <p:xfrm>
          <a:off x="764703" y="7101800"/>
          <a:ext cx="578399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구역코드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구역코드를 부여하여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1896141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구역명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구역명을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8406013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660143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362F51-B1EE-4DE2-BD1E-BD72E7AB06D7}"/>
              </a:ext>
            </a:extLst>
          </p:cNvPr>
          <p:cNvSpPr txBox="1"/>
          <p:nvPr/>
        </p:nvSpPr>
        <p:spPr>
          <a:xfrm>
            <a:off x="548116" y="8092236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9668BD08-E6B3-4F5E-ABE8-6867A0F4A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998694"/>
              </p:ext>
            </p:extLst>
          </p:nvPr>
        </p:nvGraphicFramePr>
        <p:xfrm>
          <a:off x="764702" y="8461568"/>
          <a:ext cx="578399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보관온도구분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구역의 보관온도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냉장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냉동 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1710633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기타 비고사항을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4081387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A5751A3-EC5F-4B15-877B-E9F8DF5B0368}"/>
              </a:ext>
            </a:extLst>
          </p:cNvPr>
          <p:cNvSpPr txBox="1"/>
          <p:nvPr/>
        </p:nvSpPr>
        <p:spPr>
          <a:xfrm>
            <a:off x="548680" y="675320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349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FC887DF-3575-4A58-9E4A-D4700506BFF8}"/>
              </a:ext>
            </a:extLst>
          </p:cNvPr>
          <p:cNvSpPr txBox="1"/>
          <p:nvPr/>
        </p:nvSpPr>
        <p:spPr>
          <a:xfrm>
            <a:off x="404664" y="7689304"/>
            <a:ext cx="60005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*</a:t>
            </a:r>
            <a:r>
              <a:rPr lang="ko-KR" altLang="en-US" sz="1000" dirty="0">
                <a:latin typeface="+mn-ea"/>
              </a:rPr>
              <a:t> 참고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- </a:t>
            </a:r>
            <a:r>
              <a:rPr lang="ko-KR" altLang="en-US" sz="1000" dirty="0">
                <a:latin typeface="+mn-ea"/>
              </a:rPr>
              <a:t>구역을 </a:t>
            </a:r>
            <a:r>
              <a:rPr lang="ko-KR" altLang="en-US" sz="1000" dirty="0" err="1">
                <a:latin typeface="+mn-ea"/>
              </a:rPr>
              <a:t>삭제시</a:t>
            </a:r>
            <a:r>
              <a:rPr lang="ko-KR" altLang="en-US" sz="1000" dirty="0">
                <a:latin typeface="+mn-ea"/>
              </a:rPr>
              <a:t> 해당 구역의 존정보가 등록되어 있는 경우 오류 메시지를 표시 합니다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존정보를 삭제한 후 재시도를 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99256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1311150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구역 정보를 입력 한 후 또는 기존 정보를 수정한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CFE638-EC5B-465A-802A-6A64E0442793}"/>
              </a:ext>
            </a:extLst>
          </p:cNvPr>
          <p:cNvSpPr txBox="1"/>
          <p:nvPr/>
        </p:nvSpPr>
        <p:spPr>
          <a:xfrm>
            <a:off x="304989" y="200757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4)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F543BBD-5CB4-4549-81C1-772966A0DD5B}"/>
              </a:ext>
            </a:extLst>
          </p:cNvPr>
          <p:cNvSpPr txBox="1"/>
          <p:nvPr/>
        </p:nvSpPr>
        <p:spPr>
          <a:xfrm>
            <a:off x="543807" y="2326160"/>
            <a:ext cx="600058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구역 정보를 삭제하거나 추가를 한 행을 삭제할 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10824D7D-7ECD-4F77-BA21-0C7D8CEF4D8B}"/>
              </a:ext>
            </a:extLst>
          </p:cNvPr>
          <p:cNvSpPr txBox="1"/>
          <p:nvPr/>
        </p:nvSpPr>
        <p:spPr>
          <a:xfrm>
            <a:off x="301566" y="3092991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5) </a:t>
            </a:r>
            <a:r>
              <a:rPr lang="ko-KR" altLang="en-US" sz="1400" b="1" dirty="0">
                <a:latin typeface="+mn-ea"/>
              </a:rPr>
              <a:t>엑셀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4483D9A-CC3D-4678-B389-52FF0BDCC6CB}"/>
              </a:ext>
            </a:extLst>
          </p:cNvPr>
          <p:cNvSpPr txBox="1"/>
          <p:nvPr/>
        </p:nvSpPr>
        <p:spPr>
          <a:xfrm>
            <a:off x="540384" y="3411581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구역 목록을 엑셀로 다운로드 하기 위하여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엑셀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6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86E6B1D-2A78-459B-98CA-E2446CD33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2" y="1245967"/>
            <a:ext cx="6211062" cy="336184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9298" y="738136"/>
            <a:ext cx="115288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3. </a:t>
            </a:r>
            <a:r>
              <a:rPr lang="ko-KR" altLang="en-US" b="1" dirty="0" err="1">
                <a:latin typeface="+mn-ea"/>
              </a:rPr>
              <a:t>존관리</a:t>
            </a:r>
            <a:endParaRPr lang="en-US" altLang="ko-KR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298" y="613687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추가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116" y="6455469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물류센터의 신규 존정보를 입력할 경우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새로운 행을 추가한다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17C80EB-2F31-41CB-9E51-CDBE8818AA6E}"/>
              </a:ext>
            </a:extLst>
          </p:cNvPr>
          <p:cNvSpPr txBox="1"/>
          <p:nvPr/>
        </p:nvSpPr>
        <p:spPr>
          <a:xfrm>
            <a:off x="309298" y="502500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548116" y="5385048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검색조건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 : </a:t>
            </a:r>
            <a:r>
              <a:rPr lang="ko-KR" altLang="en-US" sz="1200" dirty="0">
                <a:latin typeface="+mn-ea"/>
              </a:rPr>
              <a:t>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구역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사용여부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E7BB7B61-8D1B-4C8B-AA15-738EBADE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68458"/>
              </p:ext>
            </p:extLst>
          </p:nvPr>
        </p:nvGraphicFramePr>
        <p:xfrm>
          <a:off x="764703" y="7101800"/>
          <a:ext cx="5783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존코드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존코드를 부여하여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1896141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존명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존명을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본사창고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8406013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존이 속한 구역을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85861862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726088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362F51-B1EE-4DE2-BD1E-BD72E7AB06D7}"/>
              </a:ext>
            </a:extLst>
          </p:cNvPr>
          <p:cNvSpPr txBox="1"/>
          <p:nvPr/>
        </p:nvSpPr>
        <p:spPr>
          <a:xfrm>
            <a:off x="548116" y="8337376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9668BD08-E6B3-4F5E-ABE8-6867A0F4A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36344"/>
              </p:ext>
            </p:extLst>
          </p:nvPr>
        </p:nvGraphicFramePr>
        <p:xfrm>
          <a:off x="764702" y="8706708"/>
          <a:ext cx="578399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보관유형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존의 대표 보관유형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평치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랙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을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평치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1710633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A5751A3-EC5F-4B15-877B-E9F8DF5B0368}"/>
              </a:ext>
            </a:extLst>
          </p:cNvPr>
          <p:cNvSpPr txBox="1"/>
          <p:nvPr/>
        </p:nvSpPr>
        <p:spPr>
          <a:xfrm>
            <a:off x="548680" y="675320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94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FC887DF-3575-4A58-9E4A-D4700506BFF8}"/>
              </a:ext>
            </a:extLst>
          </p:cNvPr>
          <p:cNvSpPr txBox="1"/>
          <p:nvPr/>
        </p:nvSpPr>
        <p:spPr>
          <a:xfrm>
            <a:off x="404664" y="7689304"/>
            <a:ext cx="60005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*</a:t>
            </a:r>
            <a:r>
              <a:rPr lang="ko-KR" altLang="en-US" sz="1000" dirty="0">
                <a:latin typeface="+mn-ea"/>
              </a:rPr>
              <a:t> 참고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- </a:t>
            </a:r>
            <a:r>
              <a:rPr lang="ko-KR" altLang="en-US" sz="1000" dirty="0">
                <a:latin typeface="+mn-ea"/>
              </a:rPr>
              <a:t>물류센터를 </a:t>
            </a:r>
            <a:r>
              <a:rPr lang="ko-KR" altLang="en-US" sz="1000" dirty="0" err="1">
                <a:latin typeface="+mn-ea"/>
              </a:rPr>
              <a:t>삭제시</a:t>
            </a:r>
            <a:r>
              <a:rPr lang="ko-KR" altLang="en-US" sz="1000" dirty="0">
                <a:latin typeface="+mn-ea"/>
              </a:rPr>
              <a:t> 해당 물류센터에 구역 정보가 등록되어 있는 경우 오류 메시지를 표시 합니다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구역정보를 삭제한 후 재시도를 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="" xmlns:a16="http://schemas.microsoft.com/office/drawing/2014/main" id="{2D53AD20-AFED-473D-8EA7-818162888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42573"/>
              </p:ext>
            </p:extLst>
          </p:nvPr>
        </p:nvGraphicFramePr>
        <p:xfrm>
          <a:off x="764703" y="992560"/>
          <a:ext cx="578399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보류상태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존의 보류상태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정상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보류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898554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기타 비고사항을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8894749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164063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1959222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존 정보를 입력 한 후 또는 기존 정보를 수정한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CFE638-EC5B-465A-802A-6A64E0442793}"/>
              </a:ext>
            </a:extLst>
          </p:cNvPr>
          <p:cNvSpPr txBox="1"/>
          <p:nvPr/>
        </p:nvSpPr>
        <p:spPr>
          <a:xfrm>
            <a:off x="304989" y="265564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4)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F543BBD-5CB4-4549-81C1-772966A0DD5B}"/>
              </a:ext>
            </a:extLst>
          </p:cNvPr>
          <p:cNvSpPr txBox="1"/>
          <p:nvPr/>
        </p:nvSpPr>
        <p:spPr>
          <a:xfrm>
            <a:off x="543807" y="2974232"/>
            <a:ext cx="600058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물류센터의 존 정보를 삭제하거나 추가를 한 행을 삭제할 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10824D7D-7ECD-4F77-BA21-0C7D8CEF4D8B}"/>
              </a:ext>
            </a:extLst>
          </p:cNvPr>
          <p:cNvSpPr txBox="1"/>
          <p:nvPr/>
        </p:nvSpPr>
        <p:spPr>
          <a:xfrm>
            <a:off x="301566" y="374106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5) </a:t>
            </a:r>
            <a:r>
              <a:rPr lang="ko-KR" altLang="en-US" sz="1400" b="1" dirty="0">
                <a:latin typeface="+mn-ea"/>
              </a:rPr>
              <a:t>엑셀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4483D9A-CC3D-4678-B389-52FF0BDCC6CB}"/>
              </a:ext>
            </a:extLst>
          </p:cNvPr>
          <p:cNvSpPr txBox="1"/>
          <p:nvPr/>
        </p:nvSpPr>
        <p:spPr>
          <a:xfrm>
            <a:off x="540384" y="4059653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존 목록을 엑셀로 다운로드 하기 위하여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엑셀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768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7C2EF7E-AF4D-4D68-867A-F23D85996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2" y="1276668"/>
            <a:ext cx="6199918" cy="332470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9298" y="738136"/>
            <a:ext cx="184537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4. </a:t>
            </a:r>
            <a:r>
              <a:rPr lang="ko-KR" altLang="en-US" b="1" dirty="0">
                <a:latin typeface="+mn-ea"/>
              </a:rPr>
              <a:t>로케이션관리</a:t>
            </a:r>
            <a:endParaRPr lang="en-US" altLang="ko-KR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298" y="613687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추가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116" y="6455469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로케이션 정보를 입력할 경우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새로운 행을 추가한다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17C80EB-2F31-41CB-9E51-CDBE8818AA6E}"/>
              </a:ext>
            </a:extLst>
          </p:cNvPr>
          <p:cNvSpPr txBox="1"/>
          <p:nvPr/>
        </p:nvSpPr>
        <p:spPr>
          <a:xfrm>
            <a:off x="309298" y="502500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548116" y="5385048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검색조건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 : </a:t>
            </a:r>
            <a:r>
              <a:rPr lang="ko-KR" altLang="en-US" sz="1200" dirty="0">
                <a:latin typeface="+mn-ea"/>
              </a:rPr>
              <a:t>물류센터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구역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사용여부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E7BB7B61-8D1B-4C8B-AA15-738EBADE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883879"/>
              </p:ext>
            </p:extLst>
          </p:nvPr>
        </p:nvGraphicFramePr>
        <p:xfrm>
          <a:off x="764703" y="7101800"/>
          <a:ext cx="578399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="" xmlns:a16="http://schemas.microsoft.com/office/drawing/2014/main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="" xmlns:a16="http://schemas.microsoft.com/office/drawing/2014/main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="" xmlns:a16="http://schemas.microsoft.com/office/drawing/2014/main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로케이션이 속한 존을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11027174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행코드를 부여하여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1896141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열코드를 부여하여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8406013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단코드를 부여하여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3167400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로케이션코드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존행열단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입력값을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조합하여 표시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A010101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95984240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7260880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A5751A3-EC5F-4B15-877B-E9F8DF5B0368}"/>
              </a:ext>
            </a:extLst>
          </p:cNvPr>
          <p:cNvSpPr txBox="1"/>
          <p:nvPr/>
        </p:nvSpPr>
        <p:spPr>
          <a:xfrm>
            <a:off x="548680" y="675320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225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4396</TotalTime>
  <Words>3717</Words>
  <Application>Microsoft Office PowerPoint</Application>
  <PresentationFormat>A4 용지(210x297mm)</PresentationFormat>
  <Paragraphs>958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Arial Unicode MS</vt:lpstr>
      <vt:lpstr>HY헤드라인M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jklee</dc:creator>
  <cp:lastModifiedBy>jklee</cp:lastModifiedBy>
  <cp:revision>200</cp:revision>
  <cp:lastPrinted>2016-09-08T03:03:05Z</cp:lastPrinted>
  <dcterms:created xsi:type="dcterms:W3CDTF">2015-04-14T16:33:56Z</dcterms:created>
  <dcterms:modified xsi:type="dcterms:W3CDTF">2018-01-12T05:30:01Z</dcterms:modified>
</cp:coreProperties>
</file>