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5"/>
  </p:notesMasterIdLst>
  <p:sldIdLst>
    <p:sldId id="265" r:id="rId2"/>
    <p:sldId id="267" r:id="rId3"/>
    <p:sldId id="294" r:id="rId4"/>
    <p:sldId id="269" r:id="rId5"/>
    <p:sldId id="290" r:id="rId6"/>
    <p:sldId id="270" r:id="rId7"/>
    <p:sldId id="295" r:id="rId8"/>
    <p:sldId id="272" r:id="rId9"/>
    <p:sldId id="291" r:id="rId10"/>
    <p:sldId id="274" r:id="rId11"/>
    <p:sldId id="296" r:id="rId12"/>
    <p:sldId id="276" r:id="rId13"/>
    <p:sldId id="297" r:id="rId14"/>
    <p:sldId id="278" r:id="rId15"/>
    <p:sldId id="298" r:id="rId16"/>
    <p:sldId id="281" r:id="rId17"/>
    <p:sldId id="299" r:id="rId18"/>
    <p:sldId id="284" r:id="rId19"/>
    <p:sldId id="300" r:id="rId20"/>
    <p:sldId id="286" r:id="rId21"/>
    <p:sldId id="301" r:id="rId22"/>
    <p:sldId id="289" r:id="rId23"/>
    <p:sldId id="302" r:id="rId24"/>
    <p:sldId id="292" r:id="rId25"/>
    <p:sldId id="293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</p:sldIdLst>
  <p:sldSz cx="6858000" cy="9906000" type="A4"/>
  <p:notesSz cx="6799263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orient="horz" pos="417" userDrawn="1">
          <p15:clr>
            <a:srgbClr val="A4A3A4"/>
          </p15:clr>
        </p15:guide>
        <p15:guide id="3" orient="horz" pos="5823" userDrawn="1">
          <p15:clr>
            <a:srgbClr val="A4A3A4"/>
          </p15:clr>
        </p15:guide>
        <p15:guide id="4" orient="horz" pos="3366" userDrawn="1">
          <p15:clr>
            <a:srgbClr val="A4A3A4"/>
          </p15:clr>
        </p15:guide>
        <p15:guide id="5" pos="2160" userDrawn="1">
          <p15:clr>
            <a:srgbClr val="A4A3A4"/>
          </p15:clr>
        </p15:guide>
        <p15:guide id="6" pos="346" userDrawn="1">
          <p15:clr>
            <a:srgbClr val="A4A3A4"/>
          </p15:clr>
        </p15:guide>
        <p15:guide id="7" pos="3974" userDrawn="1">
          <p15:clr>
            <a:srgbClr val="A4A3A4"/>
          </p15:clr>
        </p15:guide>
        <p15:guide id="8" pos="482" userDrawn="1">
          <p15:clr>
            <a:srgbClr val="A4A3A4"/>
          </p15:clr>
        </p15:guide>
        <p15:guide id="9" pos="164" userDrawn="1">
          <p15:clr>
            <a:srgbClr val="A4A3A4"/>
          </p15:clr>
        </p15:guide>
        <p15:guide id="10" pos="4156" userDrawn="1">
          <p15:clr>
            <a:srgbClr val="A4A3A4"/>
          </p15:clr>
        </p15:guide>
        <p15:guide id="11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332" y="-792"/>
      </p:cViewPr>
      <p:guideLst>
        <p:guide orient="horz" pos="3120"/>
        <p:guide orient="horz" pos="417"/>
        <p:guide orient="horz" pos="5823"/>
        <p:guide orient="horz" pos="3366"/>
        <p:guide pos="2160"/>
        <p:guide pos="346"/>
        <p:guide pos="3974"/>
        <p:guide pos="482"/>
        <p:guide pos="164"/>
        <p:guide pos="4156"/>
        <p:guide orient="horz" pos="7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1343" y="0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/>
          <a:lstStyle>
            <a:lvl1pPr algn="r">
              <a:defRPr sz="1200"/>
            </a:lvl1pPr>
          </a:lstStyle>
          <a:p>
            <a:fld id="{43CB2420-59EC-4A09-9982-271C07D7D95A}" type="datetimeFigureOut">
              <a:rPr lang="ko-KR" altLang="en-US" smtClean="0"/>
              <a:t>2018-01-12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44538"/>
            <a:ext cx="25765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58" tIns="45729" rIns="91458" bIns="4572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7" y="4716662"/>
            <a:ext cx="5439410" cy="4468416"/>
          </a:xfrm>
          <a:prstGeom prst="rect">
            <a:avLst/>
          </a:prstGeom>
        </p:spPr>
        <p:txBody>
          <a:bodyPr vert="horz" lIns="91458" tIns="45729" rIns="91458" bIns="4572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6491"/>
          </a:xfrm>
          <a:prstGeom prst="rect">
            <a:avLst/>
          </a:prstGeom>
        </p:spPr>
        <p:txBody>
          <a:bodyPr vert="horz" lIns="91458" tIns="45729" rIns="91458" bIns="45729" rtlCol="0" anchor="b"/>
          <a:lstStyle>
            <a:lvl1pPr algn="r">
              <a:defRPr sz="1200"/>
            </a:lvl1pPr>
          </a:lstStyle>
          <a:p>
            <a:fld id="{2C25CD28-6BA2-405C-B4B8-46A6C1A2F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06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F443F6D3-B642-4A97-9BA0-3A1F7FB74D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7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8C9B5DE-9115-412D-971A-D470A1F25A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8"/>
            <a:ext cx="6858000" cy="990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BD9C795-9E54-4113-BE3C-D812C6C15148}"/>
              </a:ext>
            </a:extLst>
          </p:cNvPr>
          <p:cNvSpPr txBox="1"/>
          <p:nvPr userDrawn="1"/>
        </p:nvSpPr>
        <p:spPr>
          <a:xfrm>
            <a:off x="764704" y="3576137"/>
            <a:ext cx="5693817" cy="58477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물류센터 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84B9BA-9053-40CF-BED5-84FA55E80D70}"/>
              </a:ext>
            </a:extLst>
          </p:cNvPr>
          <p:cNvSpPr txBox="1"/>
          <p:nvPr userDrawn="1"/>
        </p:nvSpPr>
        <p:spPr>
          <a:xfrm>
            <a:off x="764704" y="4367644"/>
            <a:ext cx="2140330" cy="461665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사용자 매뉴얼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F108091-B9EA-4AE9-856E-001F87BE7F5D}"/>
              </a:ext>
            </a:extLst>
          </p:cNvPr>
          <p:cNvSpPr txBox="1"/>
          <p:nvPr userDrawn="1"/>
        </p:nvSpPr>
        <p:spPr>
          <a:xfrm>
            <a:off x="2830759" y="4521532"/>
            <a:ext cx="598241" cy="307777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v 1.0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E678DF4-F4F4-42A4-904B-2BD0A2BE0DDF}"/>
              </a:ext>
            </a:extLst>
          </p:cNvPr>
          <p:cNvSpPr txBox="1"/>
          <p:nvPr userDrawn="1"/>
        </p:nvSpPr>
        <p:spPr>
          <a:xfrm>
            <a:off x="28340" y="560512"/>
            <a:ext cx="338554" cy="4824000"/>
          </a:xfrm>
          <a:prstGeom prst="rect">
            <a:avLst/>
          </a:prstGeom>
          <a:noFill/>
        </p:spPr>
        <p:txBody>
          <a:bodyPr vert="vert"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Paragon WMS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사용자매뉴얼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5B90AA73-9F06-4073-8617-6398544354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3044146"/>
            <a:ext cx="16668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2B2CF9A-EB2D-4083-BAD4-FC52DE3AA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"/>
            <a:ext cx="6858000" cy="99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178968" y="9417496"/>
            <a:ext cx="500063" cy="2746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fld id="{A82606C5-66CC-4370-AB9C-5F54C7573887}" type="slidenum"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/>
              <a:t>‹#›</a:t>
            </a:fld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404813" y="9417050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404813" y="673464"/>
            <a:ext cx="6046787" cy="0"/>
          </a:xfrm>
          <a:prstGeom prst="line">
            <a:avLst/>
          </a:prstGeom>
          <a:noFill/>
          <a:ln w="28575">
            <a:solidFill>
              <a:srgbClr val="000000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9508996"/>
            <a:ext cx="816894" cy="19653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824134" y="361671"/>
            <a:ext cx="162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매뉴얼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D876889-8A49-46A8-A274-C110138353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215462"/>
            <a:ext cx="1666875" cy="4286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0" r:id="rId4"/>
  </p:sldLayoutIdLst>
  <p:txStyles>
    <p:titleStyle>
      <a:lvl1pPr algn="ctr" defTabSz="990570" rtl="0" eaLnBrk="1" latinLnBrk="1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1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1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1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1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49834" y="3872880"/>
            <a:ext cx="1321048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재고관리</a:t>
            </a:r>
          </a:p>
        </p:txBody>
      </p:sp>
    </p:spTree>
    <p:extLst>
      <p:ext uri="{BB962C8B-B14F-4D97-AF65-F5344CB8AC3E}">
        <p14:creationId xmlns:p14="http://schemas.microsoft.com/office/powerpoint/2010/main" val="1823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07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제품상태변경처리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CD1A0B1-ECC0-4EF6-B535-3B45CEECD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53483"/>
            <a:ext cx="6239404" cy="35903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 재고의 정상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불량 등의 상태를 변경하는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제품상</a:t>
            </a:r>
            <a:r>
              <a:rPr lang="ko-KR" altLang="en-US" sz="1200" dirty="0">
                <a:latin typeface="+mn-ea"/>
              </a:rPr>
              <a:t>태</a:t>
            </a:r>
            <a:r>
              <a:rPr lang="ko-KR" altLang="en-US" sz="1200" dirty="0" smtClean="0">
                <a:latin typeface="+mn-ea"/>
              </a:rPr>
              <a:t>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25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709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재품상태변경등록팝업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93935AB-D750-45A4-A167-54C6C2091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2" y="1358659"/>
            <a:ext cx="6218939" cy="3481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제품상태의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상태의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 재고상태에 대하여 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260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2617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5. </a:t>
            </a:r>
            <a:r>
              <a:rPr lang="ko-KR" altLang="en-US" b="1" dirty="0">
                <a:latin typeface="+mn-ea"/>
              </a:rPr>
              <a:t>제품</a:t>
            </a:r>
            <a:r>
              <a:rPr lang="en-US" altLang="ko-KR" b="1" dirty="0">
                <a:latin typeface="+mn-ea"/>
              </a:rPr>
              <a:t>LOT</a:t>
            </a:r>
            <a:r>
              <a:rPr lang="ko-KR" altLang="en-US" b="1" dirty="0">
                <a:latin typeface="+mn-ea"/>
              </a:rPr>
              <a:t>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AA74854A-5A9A-4C13-8DA0-52444EE4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" y="1259827"/>
            <a:ext cx="6214747" cy="35531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 재고의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LOT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속성 정보를 실물과 불일치한 경우 변경하는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</a:t>
            </a:r>
            <a:r>
              <a:rPr lang="en-US" altLang="ko-KR" sz="1200" dirty="0" smtClean="0">
                <a:latin typeface="+mn-ea"/>
              </a:rPr>
              <a:t>, LOT</a:t>
            </a:r>
            <a:r>
              <a:rPr lang="ko-KR" altLang="en-US" sz="1200" dirty="0" smtClean="0">
                <a:latin typeface="+mn-ea"/>
              </a:rPr>
              <a:t>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585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25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제품</a:t>
            </a:r>
            <a:r>
              <a:rPr lang="en-US" altLang="ko-KR" b="1" dirty="0">
                <a:latin typeface="+mn-ea"/>
              </a:rPr>
              <a:t>LOT</a:t>
            </a:r>
            <a:r>
              <a:rPr lang="ko-KR" altLang="en-US" b="1" dirty="0" err="1">
                <a:latin typeface="+mn-ea"/>
              </a:rPr>
              <a:t>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453B0A0-02ED-4B4A-8E69-7A1AFFB4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8" y="1325836"/>
            <a:ext cx="6218443" cy="3653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</a:t>
            </a:r>
            <a:r>
              <a:rPr lang="en-US" altLang="ko-KR" sz="1200" dirty="0" smtClean="0">
                <a:latin typeface="+mn-ea"/>
              </a:rPr>
              <a:t>LOT, </a:t>
            </a:r>
            <a:r>
              <a:rPr lang="ko-KR" altLang="en-US" sz="1200" dirty="0" smtClean="0">
                <a:latin typeface="+mn-ea"/>
              </a:rPr>
              <a:t>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 smtClean="0">
                <a:latin typeface="+mn-ea"/>
              </a:rPr>
              <a:t>속성 정보에 대하여 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76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7620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6. </a:t>
            </a:r>
            <a:r>
              <a:rPr lang="ko-KR" altLang="en-US" b="1" dirty="0" err="1">
                <a:latin typeface="+mn-ea"/>
              </a:rPr>
              <a:t>파렛트변경처리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0B5790B-D647-4782-90DA-D1C352E7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18" y="1271838"/>
            <a:ext cx="6235585" cy="35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5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035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파렛트</a:t>
            </a:r>
            <a:r>
              <a:rPr lang="ko-KR" altLang="en-US" b="1" dirty="0">
                <a:latin typeface="+mn-ea"/>
              </a:rPr>
              <a:t> 변경등록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54E9344-A576-441D-B380-4D2EC30B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451702"/>
            <a:ext cx="6239403" cy="33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7. </a:t>
            </a:r>
            <a:r>
              <a:rPr lang="ko-KR" altLang="en-US" b="1" dirty="0" err="1">
                <a:latin typeface="+mn-ea"/>
              </a:rPr>
              <a:t>재고보류해제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DA7D087-5539-4D69-8821-66F628C51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56780"/>
            <a:ext cx="6239405" cy="35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93541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재고 보류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해제등록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D91F3F7-F229-48D2-BF19-E0BB9659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2928"/>
            <a:ext cx="6239403" cy="35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8. </a:t>
            </a:r>
            <a:r>
              <a:rPr lang="ko-KR" altLang="en-US" b="1" dirty="0">
                <a:latin typeface="+mn-ea"/>
              </a:rPr>
              <a:t>유통가공처리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56C27A1-BA41-4A16-8C37-E1E5DEEA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07817"/>
            <a:ext cx="6239404" cy="33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344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유통가공 조립등록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23A8B2C-5EC8-4024-8645-D71E90C6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2" y="1281385"/>
            <a:ext cx="6239279" cy="36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6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C90A20B-AFFE-46AA-83F4-0A856726F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1" y="1163678"/>
            <a:ext cx="2066925" cy="6200775"/>
          </a:xfrm>
          <a:prstGeom prst="rect">
            <a:avLst/>
          </a:prstGeom>
        </p:spPr>
      </p:pic>
      <p:sp>
        <p:nvSpPr>
          <p:cNvPr id="3" name="AutoShape 269"/>
          <p:cNvSpPr>
            <a:spLocks noChangeArrowheads="1"/>
          </p:cNvSpPr>
          <p:nvPr/>
        </p:nvSpPr>
        <p:spPr bwMode="auto">
          <a:xfrm>
            <a:off x="404664" y="1163678"/>
            <a:ext cx="660400" cy="6200775"/>
          </a:xfrm>
          <a:prstGeom prst="rightArrowCallout">
            <a:avLst>
              <a:gd name="adj1" fmla="val 40102"/>
              <a:gd name="adj2" fmla="val 40106"/>
              <a:gd name="adj3" fmla="val 16697"/>
              <a:gd name="adj4" fmla="val 73222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lIns="92075" tIns="82800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kern="0" noProof="0" dirty="0" smtClean="0">
                <a:solidFill>
                  <a:srgbClr val="000000"/>
                </a:solidFill>
                <a:sym typeface="Wingdings" pitchFamily="2" charset="2"/>
              </a:rPr>
              <a:t>메뉴 구조</a:t>
            </a:r>
            <a:endParaRPr kumimoji="1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7674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9. </a:t>
            </a:r>
            <a:r>
              <a:rPr lang="ko-KR" altLang="en-US" b="1" dirty="0">
                <a:latin typeface="+mn-ea"/>
              </a:rPr>
              <a:t>재고실사처리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CF083857-32BF-45F9-9D4B-5C10E420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78883"/>
            <a:ext cx="6239405" cy="3587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실사 정보를 생성할 </a:t>
            </a:r>
            <a:r>
              <a:rPr lang="ko-KR" altLang="en-US" sz="1200" dirty="0">
                <a:latin typeface="+mn-ea"/>
              </a:rPr>
              <a:t>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</a:t>
            </a:r>
            <a:r>
              <a:rPr lang="ko-KR" altLang="en-US" sz="1200" dirty="0" smtClean="0">
                <a:latin typeface="+mn-ea"/>
              </a:rPr>
              <a:t>생성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실사일자와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실사일자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재고실사 대상 정보를 생성하고 실사수량을 등록 관리하는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실사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실사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실사 후 차이 발생 재고는 재고조정 화면에서 조정처리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5742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8344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>
                <a:latin typeface="+mn-ea"/>
              </a:rPr>
              <a:t>재고실사 대상생성 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AF1864B-EE81-4909-9675-D5BE265B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" y="1289439"/>
            <a:ext cx="6239404" cy="34378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5929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생성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4911550"/>
            <a:ext cx="6000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재고실사 구분에 따라 실사 대상 재고를 생성한다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전체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작업일자 </a:t>
            </a:r>
            <a:r>
              <a:rPr lang="en-US" altLang="ko-KR" sz="1200" dirty="0" smtClean="0">
                <a:latin typeface="+mn-ea"/>
              </a:rPr>
              <a:t>(From ~ To)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로케이션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en-US" altLang="ko-KR" sz="1200" dirty="0">
                <a:latin typeface="+mn-ea"/>
              </a:rPr>
              <a:t>From ~ To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      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특정제품 선택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제품상태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특정상태 선택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latin typeface="+mn-ea"/>
              </a:rPr>
              <a:t>제품분류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특정 대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중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소 분류 선택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72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10. </a:t>
            </a:r>
            <a:r>
              <a:rPr lang="ko-KR" altLang="en-US" b="1" dirty="0" err="1">
                <a:latin typeface="+mn-ea"/>
              </a:rPr>
              <a:t>재고수불이월</a:t>
            </a:r>
            <a:endParaRPr lang="en-US" altLang="ko-KR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수불년월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68ADE4A-0A55-4072-A7ED-9CA48679AE1C}"/>
              </a:ext>
            </a:extLst>
          </p:cNvPr>
          <p:cNvSpPr txBox="1"/>
          <p:nvPr/>
        </p:nvSpPr>
        <p:spPr>
          <a:xfrm>
            <a:off x="304989" y="670804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이월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688083-BC31-4B8C-B0C3-D19B7D6176FD}"/>
              </a:ext>
            </a:extLst>
          </p:cNvPr>
          <p:cNvSpPr txBox="1"/>
          <p:nvPr/>
        </p:nvSpPr>
        <p:spPr>
          <a:xfrm>
            <a:off x="543807" y="7026639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물류센터에 대한 해당 월의 기말 수불재고를 계산하여 익월 기초재고를 생성한다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이월 정보가 존재하는 경우에는 삭제 후 재생성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505CB32-CAF6-4A0F-AAC7-175F2DD3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36601"/>
            <a:ext cx="6239404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당월 수불에 대한 기말재고를 익월 기초재고로 이월 처리하는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678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0808" y="3872880"/>
            <a:ext cx="1870074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6-2.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재고조회</a:t>
            </a:r>
          </a:p>
        </p:txBody>
      </p:sp>
    </p:spTree>
    <p:extLst>
      <p:ext uri="{BB962C8B-B14F-4D97-AF65-F5344CB8AC3E}">
        <p14:creationId xmlns:p14="http://schemas.microsoft.com/office/powerpoint/2010/main" val="220590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7460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11.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제품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9F06142-176B-4EDB-8A1A-B482D373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65176"/>
            <a:ext cx="6247137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고객사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제품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1. </a:t>
            </a:r>
            <a:r>
              <a:rPr lang="ko-KR" altLang="en-US" sz="1200" dirty="0" smtClean="0">
                <a:latin typeface="+mn-ea"/>
              </a:rPr>
              <a:t>제품 </a:t>
            </a:r>
            <a:r>
              <a:rPr lang="en-US" altLang="ko-KR" sz="1200" dirty="0" smtClean="0">
                <a:latin typeface="+mn-ea"/>
              </a:rPr>
              <a:t>&amp; </a:t>
            </a:r>
            <a:r>
              <a:rPr lang="ko-KR" altLang="en-US" sz="1200" dirty="0" err="1" smtClean="0">
                <a:latin typeface="+mn-ea"/>
              </a:rPr>
              <a:t>제품상태별</a:t>
            </a:r>
            <a:r>
              <a:rPr lang="ko-KR" altLang="en-US" sz="1200" dirty="0" smtClean="0">
                <a:latin typeface="+mn-ea"/>
              </a:rPr>
              <a:t> 재고 합계와 입고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출고예정 수량에 의한 가용재고를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2. </a:t>
            </a:r>
            <a:r>
              <a:rPr lang="ko-KR" altLang="en-US" sz="1200" dirty="0" smtClean="0">
                <a:latin typeface="+mn-ea"/>
              </a:rPr>
              <a:t>해당 제품 </a:t>
            </a:r>
            <a:r>
              <a:rPr lang="en-US" altLang="ko-KR" sz="1200" dirty="0" smtClean="0">
                <a:latin typeface="+mn-ea"/>
              </a:rPr>
              <a:t>&amp; </a:t>
            </a:r>
            <a:r>
              <a:rPr lang="ko-KR" altLang="en-US" sz="1200" dirty="0" smtClean="0">
                <a:latin typeface="+mn-ea"/>
              </a:rPr>
              <a:t>제품상태에 대한 </a:t>
            </a:r>
            <a:r>
              <a:rPr lang="ko-KR" altLang="en-US" sz="1200" dirty="0" err="1" smtClean="0">
                <a:latin typeface="+mn-ea"/>
              </a:rPr>
              <a:t>로케이션별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LOT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속성별 재고를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3. </a:t>
            </a:r>
            <a:r>
              <a:rPr lang="ko-KR" altLang="en-US" sz="1200" dirty="0" smtClean="0">
                <a:latin typeface="+mn-ea"/>
              </a:rPr>
              <a:t>입고예정 탭은 제품별로 입고예정수량에 해당하는 입고대기 정보를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4. </a:t>
            </a:r>
            <a:r>
              <a:rPr lang="ko-KR" altLang="en-US" sz="1200" dirty="0" smtClean="0">
                <a:latin typeface="+mn-ea"/>
              </a:rPr>
              <a:t>출고예정 탭은 제품별로 출고예정수량에 해당하는 출고대기 </a:t>
            </a:r>
            <a:r>
              <a:rPr lang="ko-KR" altLang="en-US" sz="1200" dirty="0" err="1" smtClean="0">
                <a:latin typeface="+mn-ea"/>
              </a:rPr>
              <a:t>정보을</a:t>
            </a:r>
            <a:r>
              <a:rPr lang="ko-KR" altLang="en-US" sz="1200" dirty="0" smtClean="0">
                <a:latin typeface="+mn-ea"/>
              </a:rPr>
              <a:t> 표시</a:t>
            </a:r>
            <a:endParaRPr lang="en-US" altLang="ko-KR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5. </a:t>
            </a:r>
            <a:r>
              <a:rPr lang="ko-KR" altLang="en-US" sz="1200" dirty="0" smtClean="0">
                <a:latin typeface="+mn-ea"/>
              </a:rPr>
              <a:t>입하승인 </a:t>
            </a:r>
            <a:r>
              <a:rPr lang="ko-KR" altLang="en-US" sz="1200" dirty="0">
                <a:latin typeface="+mn-ea"/>
              </a:rPr>
              <a:t>탭은 제품별로 </a:t>
            </a:r>
            <a:r>
              <a:rPr lang="ko-KR" altLang="en-US" sz="1200" dirty="0" smtClean="0">
                <a:latin typeface="+mn-ea"/>
              </a:rPr>
              <a:t>입하승인수량에 </a:t>
            </a:r>
            <a:r>
              <a:rPr lang="ko-KR" altLang="en-US" sz="1200" dirty="0">
                <a:latin typeface="+mn-ea"/>
              </a:rPr>
              <a:t>해당하는 </a:t>
            </a:r>
            <a:r>
              <a:rPr lang="ko-KR" altLang="en-US" sz="1200" dirty="0" smtClean="0">
                <a:latin typeface="+mn-ea"/>
              </a:rPr>
              <a:t>입하승인 전표를 </a:t>
            </a:r>
            <a:r>
              <a:rPr lang="ko-KR" altLang="en-US" sz="1200" dirty="0">
                <a:latin typeface="+mn-ea"/>
              </a:rPr>
              <a:t>표시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6. </a:t>
            </a:r>
            <a:r>
              <a:rPr lang="ko-KR" altLang="en-US" sz="1200" dirty="0" smtClean="0">
                <a:latin typeface="+mn-ea"/>
              </a:rPr>
              <a:t>출고승인 </a:t>
            </a:r>
            <a:r>
              <a:rPr lang="ko-KR" altLang="en-US" sz="1200" dirty="0" err="1" smtClean="0">
                <a:latin typeface="+mn-ea"/>
              </a:rPr>
              <a:t>택은</a:t>
            </a:r>
            <a:r>
              <a:rPr lang="ko-KR" altLang="en-US" sz="1200" dirty="0" smtClean="0">
                <a:latin typeface="+mn-ea"/>
              </a:rPr>
              <a:t> 제품별로 출고승인수량에 해당하는 출고승인 주문을 표시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 재고현황을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494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536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12.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로케이션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E4D90E3B-59DF-4363-A6B6-84011FDBD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47136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현시점의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로케이션별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재고현황을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016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0293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13.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-LOT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B829249-7969-4E32-9576-BA62ED135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36601"/>
            <a:ext cx="6247136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현시점의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LOT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속성별 재고현황을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7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5362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14. </a:t>
            </a:r>
            <a:r>
              <a:rPr lang="ko-KR" altLang="en-US" b="1" dirty="0">
                <a:latin typeface="+mn-ea"/>
              </a:rPr>
              <a:t>재고현황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통합재고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1D850B87-5C33-4067-8EAE-FC5B9FBF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80725"/>
            <a:ext cx="6239405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3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15. </a:t>
            </a:r>
            <a:r>
              <a:rPr lang="ko-KR" altLang="en-US" b="1" dirty="0">
                <a:latin typeface="+mn-ea"/>
              </a:rPr>
              <a:t>임박재고현황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9B5FD211-9CED-4090-B9DC-1E73A07FC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39405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8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97842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16. </a:t>
            </a:r>
            <a:r>
              <a:rPr lang="ko-KR" altLang="en-US" b="1" dirty="0" err="1">
                <a:latin typeface="+mn-ea"/>
              </a:rPr>
              <a:t>체화재고현황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1981ED9-8BF4-4377-A034-C06CB88B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90576"/>
            <a:ext cx="6247137" cy="36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5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00808" y="3872880"/>
            <a:ext cx="1870074" cy="1200329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7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 Unicode MS" pitchFamily="50" charset="-127"/>
              </a:rPr>
              <a:t>6-1.</a:t>
            </a:r>
            <a:endParaRPr lang="ko-KR" altLang="en-US" sz="7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 Unicode MS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0882" y="4232920"/>
            <a:ext cx="3096344" cy="784830"/>
          </a:xfrm>
          <a:prstGeom prst="rect">
            <a:avLst/>
          </a:prstGeom>
          <a:noFill/>
          <a:effectLst>
            <a:outerShdw blurRad="63500" dist="38100" dir="2220000" algn="tl" rotWithShape="0">
              <a:prstClr val="black">
                <a:alpha val="52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재고처리</a:t>
            </a:r>
          </a:p>
        </p:txBody>
      </p:sp>
    </p:spTree>
    <p:extLst>
      <p:ext uri="{BB962C8B-B14F-4D97-AF65-F5344CB8AC3E}">
        <p14:creationId xmlns:p14="http://schemas.microsoft.com/office/powerpoint/2010/main" val="373588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17. </a:t>
            </a:r>
            <a:r>
              <a:rPr lang="ko-KR" altLang="en-US" b="1" dirty="0" err="1">
                <a:latin typeface="+mn-ea"/>
              </a:rPr>
              <a:t>일자별수불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F400D34-D783-42AC-BDFB-EA5D55D35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18446"/>
            <a:ext cx="6231673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일자별로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입출고 수불현황을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846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18. </a:t>
            </a:r>
            <a:r>
              <a:rPr lang="ko-KR" altLang="en-US" b="1" dirty="0" err="1">
                <a:latin typeface="+mn-ea"/>
              </a:rPr>
              <a:t>기간별수불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397D340-E5BD-4056-8DB6-A7E83483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6" y="1245967"/>
            <a:ext cx="6239405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수불기간의 입출고 수불현황을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3231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475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19. </a:t>
            </a:r>
            <a:r>
              <a:rPr lang="ko-KR" altLang="en-US" b="1" dirty="0" err="1">
                <a:latin typeface="+mn-ea"/>
              </a:rPr>
              <a:t>제품별수불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BEC3AA-EF87-49D8-9EFD-7EC36642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48041"/>
            <a:ext cx="6239405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제품별로 수불기간의 일별 수불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구분별로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입출고 수불현황을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수불기간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562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727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20. </a:t>
            </a:r>
            <a:r>
              <a:rPr lang="ko-KR" altLang="en-US" b="1" dirty="0">
                <a:latin typeface="+mn-ea"/>
              </a:rPr>
              <a:t>재고 입출고 이력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946C3C9-E8E9-46C2-B5EA-ACEE0741B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36601"/>
            <a:ext cx="6239404" cy="36237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재고의 입고에서 </a:t>
            </a:r>
            <a:r>
              <a:rPr lang="ko-KR" altLang="en-US" sz="1200" dirty="0" err="1" smtClean="0">
                <a:solidFill>
                  <a:srgbClr val="000000"/>
                </a:solidFill>
                <a:latin typeface="+mn-ea"/>
              </a:rPr>
              <a:t>부터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이동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변경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출고까지의 모든 작업 이력을 조회하는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검색조건을 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클릭한다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en-US" altLang="ko-KR" sz="1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69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84537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1. </a:t>
            </a:r>
            <a:r>
              <a:rPr lang="ko-KR" altLang="en-US" b="1" dirty="0">
                <a:latin typeface="+mn-ea"/>
              </a:rPr>
              <a:t>재고이동처리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131DC61-436B-413B-84A8-EE1C97D1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77870"/>
            <a:ext cx="6239403" cy="36223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609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692777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재고이동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물류센터 내의 재고 위치를 이동 처리하는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3292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64785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재고이동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3373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6559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작업을 수행한 후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From </a:t>
            </a:r>
            <a:r>
              <a:rPr lang="ko-KR" altLang="en-US" sz="1200" dirty="0" smtClean="0">
                <a:latin typeface="+mn-ea"/>
              </a:rPr>
              <a:t>로케이션에서 </a:t>
            </a:r>
            <a:r>
              <a:rPr lang="en-US" altLang="ko-KR" sz="1200" dirty="0" smtClean="0">
                <a:latin typeface="+mn-ea"/>
              </a:rPr>
              <a:t>To </a:t>
            </a:r>
            <a:r>
              <a:rPr lang="ko-KR" altLang="en-US" sz="1200" dirty="0" smtClean="0">
                <a:latin typeface="+mn-ea"/>
              </a:rPr>
              <a:t>로케이션으로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81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209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수시이동등록팝업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4F5CC428-FF38-4DE1-9904-2CB33069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7" y="1252865"/>
            <a:ext cx="6239404" cy="3467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900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21877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이동수량과 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재고이동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98030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29889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제품의 </a:t>
            </a:r>
            <a:r>
              <a:rPr lang="en-US" altLang="ko-KR" sz="1200" dirty="0" smtClean="0">
                <a:latin typeface="+mn-ea"/>
              </a:rPr>
              <a:t>From Loc.</a:t>
            </a:r>
            <a:r>
              <a:rPr lang="ko-KR" altLang="en-US" sz="1200" dirty="0" smtClean="0">
                <a:latin typeface="+mn-ea"/>
              </a:rPr>
              <a:t>는 출고예정</a:t>
            </a:r>
            <a:r>
              <a:rPr lang="en-US" altLang="ko-KR" sz="1200" dirty="0" smtClean="0">
                <a:latin typeface="+mn-ea"/>
              </a:rPr>
              <a:t>, To Loc.</a:t>
            </a:r>
            <a:r>
              <a:rPr lang="ko-KR" altLang="en-US" sz="1200" dirty="0" smtClean="0">
                <a:latin typeface="+mn-ea"/>
              </a:rPr>
              <a:t>은 입고예정 수량에 가산한다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11380" y="8020527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50198" y="8339117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이동대상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09701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415606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재고이동 처리할 대상의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1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17636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2.</a:t>
            </a:r>
            <a:r>
              <a:rPr lang="ko-KR" altLang="en-US" b="1" dirty="0">
                <a:latin typeface="+mn-ea"/>
              </a:rPr>
              <a:t>재고조정처리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7B3DA273-95D0-4124-B713-21DDC380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86115"/>
            <a:ext cx="6239403" cy="3650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60918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6927774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재고조정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60107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5961112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시스템상의 재고가 실물 재고와 상이한 경우 재고를 조정 처리하는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32926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647854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재고조정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3373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655966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작업을 수행한 후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로케이션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34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72F894A-0097-4FBD-93B7-416394BE4024}"/>
              </a:ext>
            </a:extLst>
          </p:cNvPr>
          <p:cNvSpPr/>
          <p:nvPr/>
        </p:nvSpPr>
        <p:spPr>
          <a:xfrm>
            <a:off x="309298" y="738136"/>
            <a:ext cx="22092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재고조정등록팝업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BA5112B-8B9C-4A82-8A58-AA21178D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78" y="1261991"/>
            <a:ext cx="6214623" cy="3502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</a:t>
            </a:r>
            <a:r>
              <a:rPr lang="ko-KR" altLang="en-US" sz="1200" dirty="0" err="1" smtClean="0">
                <a:latin typeface="+mn-ea"/>
              </a:rPr>
              <a:t>실재고수량과</a:t>
            </a:r>
            <a:r>
              <a:rPr lang="ko-KR" altLang="en-US" sz="1200" dirty="0" smtClean="0">
                <a:latin typeface="+mn-ea"/>
              </a:rPr>
              <a:t> 조정사유를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재고조정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+mn-ea"/>
              </a:rPr>
              <a:t>재고가 감소하는 경우는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감소하는 경우는 입고예정 수량에 가산한다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조정대상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재고조정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050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30704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 err="1">
                <a:latin typeface="+mn-ea"/>
              </a:rPr>
              <a:t>제품코드변경처리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6788D5A-EA4C-4BCD-8114-6C6BF91F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269001"/>
            <a:ext cx="6239403" cy="3657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9298" y="672438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신규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116" y="7042973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새로운 변경 정보를 </a:t>
            </a:r>
            <a:r>
              <a:rPr lang="ko-KR" altLang="en-US" sz="1200" dirty="0">
                <a:latin typeface="+mn-ea"/>
              </a:rPr>
              <a:t>입력할 경우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신규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등록 </a:t>
            </a:r>
            <a:r>
              <a:rPr lang="ko-KR" altLang="en-US" sz="1200" dirty="0" err="1">
                <a:latin typeface="+mn-ea"/>
              </a:rPr>
              <a:t>팝업창을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오픈한다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7C80EB-2F31-41CB-9E51-CDBE8818AA6E}"/>
              </a:ext>
            </a:extLst>
          </p:cNvPr>
          <p:cNvSpPr txBox="1"/>
          <p:nvPr/>
        </p:nvSpPr>
        <p:spPr>
          <a:xfrm>
            <a:off x="309298" y="5716271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>
                <a:latin typeface="+mn-ea"/>
              </a:rPr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548116" y="6076311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작업일자와 검색조건을 </a:t>
            </a:r>
            <a:r>
              <a:rPr lang="ko-KR" altLang="en-US" sz="1200" dirty="0">
                <a:latin typeface="+mn-ea"/>
              </a:rPr>
              <a:t>입력한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검색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</a:t>
            </a:r>
            <a:r>
              <a:rPr lang="ko-KR" altLang="en-US" sz="1200" dirty="0" smtClean="0">
                <a:latin typeface="+mn-ea"/>
              </a:rPr>
              <a:t>클릭 한다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</a:rPr>
              <a:t>- </a:t>
            </a:r>
            <a:r>
              <a:rPr lang="ko-KR" altLang="en-US" sz="1200" dirty="0">
                <a:latin typeface="+mn-ea"/>
              </a:rPr>
              <a:t>검색조건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필수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 err="1" smtClean="0">
                <a:latin typeface="+mn-ea"/>
              </a:rPr>
              <a:t>고객사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작업일자</a:t>
            </a:r>
            <a:endParaRPr lang="ko-KR" altLang="en-US" sz="12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0AAD93A-72D3-4FDE-97AC-C6912CE0A251}"/>
              </a:ext>
            </a:extLst>
          </p:cNvPr>
          <p:cNvSpPr txBox="1"/>
          <p:nvPr/>
        </p:nvSpPr>
        <p:spPr>
          <a:xfrm>
            <a:off x="404664" y="5078889"/>
            <a:ext cx="614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동일 제품에 대하여 복수의 제품코드를 운영하는 경우 재고에 대한 제품코드를 변경하는 화면 입니다</a:t>
            </a:r>
            <a:r>
              <a:rPr lang="en-US" altLang="ko-KR" sz="1200" dirty="0" smtClean="0">
                <a:latin typeface="+mn-ea"/>
              </a:rPr>
              <a:t>. 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ECFE638-EC5B-465A-802A-6A64E0442793}"/>
              </a:ext>
            </a:extLst>
          </p:cNvPr>
          <p:cNvSpPr txBox="1"/>
          <p:nvPr/>
        </p:nvSpPr>
        <p:spPr>
          <a:xfrm>
            <a:off x="304989" y="744446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삭제</a:t>
            </a:r>
            <a:endParaRPr lang="ko-KR" altLang="en-US" sz="1000" baseline="700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F543BBD-5CB4-4549-81C1-772966A0DD5B}"/>
              </a:ext>
            </a:extLst>
          </p:cNvPr>
          <p:cNvSpPr txBox="1"/>
          <p:nvPr/>
        </p:nvSpPr>
        <p:spPr>
          <a:xfrm>
            <a:off x="543807" y="776305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검색된 </a:t>
            </a:r>
            <a:r>
              <a:rPr lang="ko-KR" altLang="en-US" sz="1200" dirty="0" smtClean="0">
                <a:latin typeface="+mn-ea"/>
              </a:rPr>
              <a:t>변경 </a:t>
            </a:r>
            <a:r>
              <a:rPr lang="ko-KR" altLang="en-US" sz="1200" dirty="0">
                <a:latin typeface="+mn-ea"/>
              </a:rPr>
              <a:t>정보를 </a:t>
            </a:r>
            <a:r>
              <a:rPr lang="ko-KR" altLang="en-US" sz="1200" dirty="0" smtClean="0">
                <a:latin typeface="+mn-ea"/>
              </a:rPr>
              <a:t>삭제 할 </a:t>
            </a:r>
            <a:r>
              <a:rPr lang="ko-KR" altLang="en-US" sz="1200" dirty="0">
                <a:latin typeface="+mn-ea"/>
              </a:rPr>
              <a:t>경우 해당 행의 선택을 체크한 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삭제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자료를 삭제한다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(</a:t>
            </a:r>
            <a:r>
              <a:rPr lang="ko-KR" altLang="en-US" sz="1200" dirty="0" smtClean="0">
                <a:latin typeface="+mn-ea"/>
              </a:rPr>
              <a:t>작업상태가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대기인 경우만 가능</a:t>
            </a:r>
            <a:r>
              <a:rPr lang="en-US" altLang="ko-KR" sz="1200" dirty="0" smtClean="0">
                <a:latin typeface="+mn-ea"/>
              </a:rPr>
              <a:t>)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0824D7D-7ECD-4F77-BA21-0C7D8CEF4D8B}"/>
              </a:ext>
            </a:extLst>
          </p:cNvPr>
          <p:cNvSpPr txBox="1"/>
          <p:nvPr/>
        </p:nvSpPr>
        <p:spPr>
          <a:xfrm>
            <a:off x="301566" y="8452575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4) </a:t>
            </a:r>
            <a:r>
              <a:rPr lang="ko-KR" altLang="en-US" sz="1400" b="1" dirty="0" smtClean="0">
                <a:latin typeface="+mn-ea"/>
              </a:rPr>
              <a:t>확정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4483D9A-CC3D-4678-B389-52FF0BDCC6CB}"/>
              </a:ext>
            </a:extLst>
          </p:cNvPr>
          <p:cNvSpPr txBox="1"/>
          <p:nvPr/>
        </p:nvSpPr>
        <p:spPr>
          <a:xfrm>
            <a:off x="540384" y="8771165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정보에 대한 확정 처리를 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- </a:t>
            </a:r>
            <a:r>
              <a:rPr lang="ko-KR" altLang="en-US" sz="1200" dirty="0" smtClean="0">
                <a:latin typeface="+mn-ea"/>
              </a:rPr>
              <a:t>해당 로케이션의 제품 재고수량이 변경 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94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09298" y="738136"/>
            <a:ext cx="26709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- </a:t>
            </a:r>
            <a:r>
              <a:rPr lang="ko-KR" altLang="en-US" b="1" dirty="0" err="1">
                <a:latin typeface="+mn-ea"/>
              </a:rPr>
              <a:t>재품코드변경등록팝업</a:t>
            </a:r>
            <a:endParaRPr lang="en-US" altLang="ko-KR" b="1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31E7F466-377A-469C-87DC-1FCD4AB5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98" y="1360916"/>
            <a:ext cx="6239403" cy="34794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568416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2) </a:t>
            </a:r>
            <a:r>
              <a:rPr lang="ko-KR" altLang="en-US" sz="1400" b="1" dirty="0" smtClean="0">
                <a:latin typeface="+mn-ea"/>
              </a:rPr>
              <a:t>추가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600275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검색된 재고목록에서 변경수량과 변경사유를 입력한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추가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변경 대상 목록에 행을 추가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676428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>
                <a:latin typeface="+mn-ea"/>
              </a:rPr>
              <a:t>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7082870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변경 대상 목록을 모두 추가한 </a:t>
            </a:r>
            <a:r>
              <a:rPr lang="ko-KR" altLang="en-US" sz="1200" dirty="0">
                <a:latin typeface="+mn-ea"/>
              </a:rPr>
              <a:t>후 </a:t>
            </a:r>
            <a:r>
              <a:rPr lang="en-US" altLang="ko-KR" sz="1200" dirty="0">
                <a:latin typeface="+mn-ea"/>
              </a:rPr>
              <a:t>[</a:t>
            </a:r>
            <a:r>
              <a:rPr lang="ko-KR" altLang="en-US" sz="1200" dirty="0">
                <a:latin typeface="+mn-ea"/>
              </a:rPr>
              <a:t>저장</a:t>
            </a:r>
            <a:r>
              <a:rPr lang="en-US" altLang="ko-KR" sz="1200" dirty="0">
                <a:latin typeface="+mn-ea"/>
              </a:rPr>
              <a:t>] </a:t>
            </a:r>
            <a:r>
              <a:rPr lang="ko-KR" altLang="en-US" sz="1200" dirty="0">
                <a:latin typeface="+mn-ea"/>
              </a:rPr>
              <a:t>버튼을 클릭하여 해당 자료를 저장한다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>
                <a:latin typeface="+mn-ea"/>
              </a:rPr>
              <a:t>변경전</a:t>
            </a:r>
            <a:r>
              <a:rPr lang="ko-KR" altLang="en-US" sz="1200" dirty="0" smtClean="0">
                <a:latin typeface="+mn-ea"/>
              </a:rPr>
              <a:t> 제품코드의 재고는 출고예정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변경후</a:t>
            </a:r>
            <a:r>
              <a:rPr lang="ko-KR" altLang="en-US" sz="1200" dirty="0" smtClean="0">
                <a:latin typeface="+mn-ea"/>
              </a:rPr>
              <a:t> 제품의 재고는 입고예정 수량 증가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11380" y="780450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+mn-ea"/>
              </a:rPr>
              <a:t>3) </a:t>
            </a:r>
            <a:r>
              <a:rPr lang="ko-KR" altLang="en-US" sz="1400" b="1" dirty="0" smtClean="0">
                <a:latin typeface="+mn-ea"/>
              </a:rPr>
              <a:t>삭제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50198" y="8123093"/>
            <a:ext cx="600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추가된 변경대상 목록을 제거하고자 하는 경우 체크 후 </a:t>
            </a:r>
            <a:r>
              <a:rPr lang="en-US" altLang="ko-KR" sz="1200" dirty="0" smtClean="0">
                <a:latin typeface="+mn-ea"/>
              </a:rPr>
              <a:t>[</a:t>
            </a:r>
            <a:r>
              <a:rPr lang="ko-KR" altLang="en-US" sz="1200" dirty="0" smtClean="0">
                <a:latin typeface="+mn-ea"/>
              </a:rPr>
              <a:t>삭제</a:t>
            </a:r>
            <a:r>
              <a:rPr lang="en-US" altLang="ko-KR" sz="1200" dirty="0" smtClean="0">
                <a:latin typeface="+mn-ea"/>
              </a:rPr>
              <a:t>] </a:t>
            </a:r>
            <a:r>
              <a:rPr lang="ko-KR" altLang="en-US" sz="1200" dirty="0" smtClean="0">
                <a:latin typeface="+mn-ea"/>
              </a:rPr>
              <a:t>버튼을 클릭하여 행을 대상 목록에서 제거한다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B51CB78-2C91-4724-8A5C-09402F2C5666}"/>
              </a:ext>
            </a:extLst>
          </p:cNvPr>
          <p:cNvSpPr txBox="1"/>
          <p:nvPr/>
        </p:nvSpPr>
        <p:spPr>
          <a:xfrm>
            <a:off x="309298" y="488099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</a:rPr>
              <a:t>1) </a:t>
            </a:r>
            <a:r>
              <a:rPr lang="ko-KR" altLang="en-US" sz="1400" b="1" dirty="0" smtClean="0">
                <a:latin typeface="+mn-ea"/>
              </a:rPr>
              <a:t>검색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497915E-0279-4176-926A-6F917B14F71B}"/>
              </a:ext>
            </a:extLst>
          </p:cNvPr>
          <p:cNvSpPr txBox="1"/>
          <p:nvPr/>
        </p:nvSpPr>
        <p:spPr>
          <a:xfrm>
            <a:off x="548116" y="5199582"/>
            <a:ext cx="600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제품코드변경 처리할 대상 제품에 대한 재고 목록을 검색 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9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1517</Words>
  <Application>Microsoft Office PowerPoint</Application>
  <PresentationFormat>A4 용지(210x297mm)</PresentationFormat>
  <Paragraphs>196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 Unicode MS</vt:lpstr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jklee</dc:creator>
  <cp:lastModifiedBy>jklee</cp:lastModifiedBy>
  <cp:revision>228</cp:revision>
  <cp:lastPrinted>2016-09-08T03:03:05Z</cp:lastPrinted>
  <dcterms:created xsi:type="dcterms:W3CDTF">2015-04-14T16:33:56Z</dcterms:created>
  <dcterms:modified xsi:type="dcterms:W3CDTF">2018-01-12T05:40:12Z</dcterms:modified>
</cp:coreProperties>
</file>