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46" r:id="rId3"/>
    <p:sldId id="547" r:id="rId4"/>
    <p:sldId id="550" r:id="rId5"/>
    <p:sldId id="551" r:id="rId6"/>
  </p:sldIdLst>
  <p:sldSz cx="9906000" cy="6858000" type="A4"/>
  <p:notesSz cx="6735763" cy="9866313"/>
  <p:embeddedFontLst>
    <p:embeddedFont>
      <p:font typeface="Optima" panose="020B0600000101010101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mpact" panose="020B0806030902050204" pitchFamily="34" charset="0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가는각진제목체" panose="020B0600000101010101" charset="-127"/>
      <p:regular r:id="rId17"/>
    </p:embeddedFont>
    <p:embeddedFont>
      <p:font typeface="HY헤드라인M" panose="02030600000101010101" pitchFamily="18" charset="-127"/>
      <p:regular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2B637F"/>
    <a:srgbClr val="99CCFF"/>
    <a:srgbClr val="FFC5D8"/>
    <a:srgbClr val="FFCC00"/>
    <a:srgbClr val="2D6AAB"/>
    <a:srgbClr val="609DC6"/>
    <a:srgbClr val="FF9966"/>
    <a:srgbClr val="2467D9"/>
    <a:srgbClr val="71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1889" autoAdjust="0"/>
  </p:normalViewPr>
  <p:slideViewPr>
    <p:cSldViewPr showGuides="1">
      <p:cViewPr varScale="1">
        <p:scale>
          <a:sx n="107" d="100"/>
          <a:sy n="107" d="100"/>
        </p:scale>
        <p:origin x="1476" y="78"/>
      </p:cViewPr>
      <p:guideLst>
        <p:guide orient="horz" pos="4110"/>
        <p:guide orient="horz" pos="799"/>
        <p:guide orient="horz" pos="935"/>
        <p:guide orient="horz" pos="2840"/>
        <p:guide orient="horz" pos="4020"/>
        <p:guide orient="horz" pos="1071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notesViewPr>
    <p:cSldViewPr showGuides="1">
      <p:cViewPr varScale="1">
        <p:scale>
          <a:sx n="60" d="100"/>
          <a:sy n="60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5C5B8F-D462-4368-8461-2A60FAE35D92}" type="datetimeFigureOut">
              <a:rPr lang="ko-KR" altLang="en-US"/>
              <a:pPr>
                <a:defRPr/>
              </a:pPr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4ED75-30A7-42E0-9F19-2CC082FBE2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1D15-A793-43C2-95F3-0EE608434B71}" type="datetimeFigureOut">
              <a:rPr lang="ko-KR" altLang="en-US"/>
              <a:pPr>
                <a:defRPr/>
              </a:pPr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7132A-BE77-42D3-A4C4-E7B634446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E4EEF5-12D8-4B51-B12E-A7B6C31AC94E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4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8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5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906000" cy="38610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052513" y="4929188"/>
            <a:ext cx="0" cy="719137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7" y="5949280"/>
            <a:ext cx="1415407" cy="3405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208584" y="4797153"/>
            <a:ext cx="8697416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208317" y="5396456"/>
            <a:ext cx="8691464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1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72481" y="0"/>
            <a:ext cx="9633521" cy="4437112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906000" cy="68580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" y="2636912"/>
            <a:ext cx="9906000" cy="1584176"/>
          </a:xfrm>
          <a:solidFill>
            <a:srgbClr val="0070C0">
              <a:alpha val="30196"/>
            </a:srgbClr>
          </a:solidFill>
        </p:spPr>
        <p:txBody>
          <a:bodyPr wrap="none">
            <a:noAutofit/>
          </a:bodyPr>
          <a:lstStyle>
            <a:lvl1pPr algn="r">
              <a:defRPr lang="ko-KR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0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1" descr="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077200" y="1077201"/>
            <a:ext cx="4689131" cy="253473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1" y="5949280"/>
            <a:ext cx="1415407" cy="34052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54375" y="2667000"/>
            <a:ext cx="3965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Thank </a:t>
            </a:r>
          </a:p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You</a:t>
            </a:r>
            <a:endParaRPr lang="en-IN" altLang="ko-KR" sz="6000" b="1">
              <a:solidFill>
                <a:srgbClr val="595959"/>
              </a:solidFill>
              <a:latin typeface="Impact" pitchFamily="34" charset="0"/>
              <a:ea typeface="맑은 고딕" pitchFamily="50" charset="-127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498725" y="914400"/>
            <a:ext cx="2043113" cy="5029200"/>
            <a:chOff x="2211857" y="838200"/>
            <a:chExt cx="2043338" cy="5029200"/>
          </a:xfrm>
        </p:grpSpPr>
        <p:sp>
          <p:nvSpPr>
            <p:cNvPr id="6" name="Rectangle 3"/>
            <p:cNvSpPr/>
            <p:nvPr/>
          </p:nvSpPr>
          <p:spPr>
            <a:xfrm rot="5400000">
              <a:off x="1779068" y="2553073"/>
              <a:ext cx="3124198" cy="1828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I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5400000">
              <a:off x="610965" y="2439092"/>
              <a:ext cx="5029200" cy="1827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IN" altLang="ko-KR">
                <a:solidFill>
                  <a:srgbClr val="595959"/>
                </a:solidFill>
                <a:latin typeface="Calibri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8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1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0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3930C-376A-4F5D-8FE2-8A220761C9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24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0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                    </a:t>
            </a:r>
            <a:r>
              <a:rPr lang="ko-KR" altLang="en-US" sz="2400" b="1" dirty="0" smtClean="0">
                <a:solidFill>
                  <a:srgbClr val="002060"/>
                </a:solidFill>
                <a:latin typeface="+mn-ea"/>
              </a:rPr>
              <a:t>테스트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시나리오</a:t>
            </a:r>
            <a:endParaRPr sz="1400" b="1" dirty="0">
              <a:latin typeface="+mn-ea"/>
              <a:ea typeface="+mn-ea"/>
            </a:endParaRPr>
          </a:p>
        </p:txBody>
      </p:sp>
      <p:sp>
        <p:nvSpPr>
          <p:cNvPr id="7" name="부제목 1"/>
          <p:cNvSpPr>
            <a:spLocks noGrp="1"/>
          </p:cNvSpPr>
          <p:nvPr>
            <p:ph type="subTitle" idx="1"/>
          </p:nvPr>
        </p:nvSpPr>
        <p:spPr>
          <a:xfrm>
            <a:off x="1208088" y="5395913"/>
            <a:ext cx="8691562" cy="360362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2017. </a:t>
            </a:r>
            <a:r>
              <a:rPr lang="en-US" altLang="ko-KR" b="1" dirty="0" smtClean="0">
                <a:latin typeface="+mn-ea"/>
                <a:ea typeface="+mn-ea"/>
              </a:rPr>
              <a:t>12. 04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4796335"/>
            <a:ext cx="2232744" cy="5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입고시나리오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8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19256"/>
              </p:ext>
            </p:extLst>
          </p:nvPr>
        </p:nvGraphicFramePr>
        <p:xfrm>
          <a:off x="304800" y="1016000"/>
          <a:ext cx="9184704" cy="3014032"/>
        </p:xfrm>
        <a:graphic>
          <a:graphicData uri="http://schemas.openxmlformats.org/drawingml/2006/table">
            <a:tbl>
              <a:tblPr/>
              <a:tblGrid>
                <a:gridCol w="903784"/>
                <a:gridCol w="1656184"/>
                <a:gridCol w="5112568"/>
                <a:gridCol w="1512168"/>
              </a:tblGrid>
              <a:tr h="293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POP-&gt;WMS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입고예정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I/F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생산지시정보를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I/F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하여 입고예정정보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입하승인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예정정보를 기준으로 입하승인 작업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검수지시서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 승인된 자료에 대한 검수지시서를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입하검수 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입하지시서에 의한 검수를 수행한 후 결과를 등록하여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PDA-&gt;WMS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입하검수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(PDA)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입고번호를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Scan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하여 제품별 검수 확인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입하검수확정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검수를 수행하여 검수정보를 모두 저장한 후 검수 확정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 확정된 제품에 대하여 적치전략에 의한 적치 로케이션 지시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적치지시서의 지시로케이션으로 제품 적치 후 확인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PDA-&gt;WMS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(PDA)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번호를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Scan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하여 적치 지시된 로케이션에 적치 후 확인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적치확정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적치가 완료된 입고전표에 대하여 적치 확정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출고시나리오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67876"/>
              </p:ext>
            </p:extLst>
          </p:nvPr>
        </p:nvGraphicFramePr>
        <p:xfrm>
          <a:off x="304800" y="1016000"/>
          <a:ext cx="9184704" cy="3014032"/>
        </p:xfrm>
        <a:graphic>
          <a:graphicData uri="http://schemas.openxmlformats.org/drawingml/2006/table">
            <a:tbl>
              <a:tblPr/>
              <a:tblGrid>
                <a:gridCol w="903784"/>
                <a:gridCol w="1656184"/>
                <a:gridCol w="5112568"/>
                <a:gridCol w="1512168"/>
              </a:tblGrid>
              <a:tr h="293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POP-&gt;WMS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I/F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주문정보를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I/F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하여 출고예정정보로 저장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예정정보를 기준으로 출고 가용재고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범위안에서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출고승인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출고고승인된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주문에 대하여 출고 작업 묶음을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로케이션을 할당전략에 따라 재고를 할당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주문에 대한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PDA-&gt;WMS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(PDA)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출고지시번호를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Scan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하여 제품별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정보를 확인하여 작업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정보에 대한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피킹확정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출하상차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피킹확정된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정보에 대한 상차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출하확정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출하가 완료된 주문에 대하여 출하확정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재고차감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 panose="020B0600000101010101" pitchFamily="50" charset="-127"/>
                          <a:cs typeface="+mn-cs"/>
                        </a:rPr>
                        <a:t>WMS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출고거래명세서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출하확정 정보에 대한 거래명세서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2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smtClean="0">
                <a:latin typeface="+mn-ea"/>
                <a:ea typeface="+mn-ea"/>
              </a:rPr>
              <a:t>재고시나리오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81975"/>
              </p:ext>
            </p:extLst>
          </p:nvPr>
        </p:nvGraphicFramePr>
        <p:xfrm>
          <a:off x="304800" y="1016000"/>
          <a:ext cx="9184704" cy="4233232"/>
        </p:xfrm>
        <a:graphic>
          <a:graphicData uri="http://schemas.openxmlformats.org/drawingml/2006/table">
            <a:tbl>
              <a:tblPr/>
              <a:tblGrid>
                <a:gridCol w="903784"/>
                <a:gridCol w="1656184"/>
                <a:gridCol w="5112568"/>
                <a:gridCol w="1512168"/>
              </a:tblGrid>
              <a:tr h="293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 정보에 의한 제품의 보관 위치를 이동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 panose="020B0600000101010101" pitchFamily="50" charset="-127"/>
                          <a:cs typeface="+mn-cs"/>
                        </a:rPr>
                        <a:t>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재고에 대한 가감 조정을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재고가감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재고에 대한 제품코드를 변경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재고가감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 변경처리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재고에 대한 제품의 상태를 변경 처리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재고가감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변경처리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재고에 대한 제품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정보를 변경처리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재고가감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재고에 대한 출고보류 및 보류해제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 재고가감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재고실사처리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재고에 대한 실사 대상 생성 및 실사 수량 등록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실사표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월별 기말재고를 계산하여 익월 기초재고 생성 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수불기초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 panose="020B0600000101010101" pitchFamily="50" charset="-127"/>
                          <a:cs typeface="+mn-cs"/>
                        </a:rPr>
                        <a:t>WMS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재고현황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재고현황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로케이션재고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입고예정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 정보 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 panose="020B0600000101010101" pitchFamily="50" charset="-127"/>
                          <a:cs typeface="+mn-cs"/>
                        </a:rPr>
                        <a:t>WMS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재고현황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로케이션별로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재고현황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체화재고현황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8425" indent="-98425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1303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7018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22352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7686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32258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6830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41402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5974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입고일자 기준으로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장기보관된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재고를 기준일수에 따라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914400" indent="-45720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295400" indent="-3810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7145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171700" indent="-3429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입출고 수불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기간별수불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월단위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기간에 대한 입출고 수불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제품별수불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일자순으로 입출고 수불내역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재고입출고이력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제품의 입출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재고의 변동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이력을 조회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 </a:t>
            </a:r>
            <a:r>
              <a:rPr lang="ko-KR" altLang="en-US" dirty="0" smtClean="0">
                <a:latin typeface="+mn-ea"/>
                <a:ea typeface="+mn-ea"/>
              </a:rPr>
              <a:t>시나리오 흐름도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920552" y="1471096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입하예정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2774758" y="1468501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입하승인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4628964" y="1468501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입하검수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483170" y="1468501"/>
            <a:ext cx="1080120" cy="36004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입고지시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8337376" y="1468501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입고적치</a:t>
            </a:r>
          </a:p>
        </p:txBody>
      </p:sp>
      <p:cxnSp>
        <p:nvCxnSpPr>
          <p:cNvPr id="94" name="직선 화살표 연결선 93"/>
          <p:cNvCxnSpPr>
            <a:stCxn id="75" idx="3"/>
            <a:endCxn id="76" idx="1"/>
          </p:cNvCxnSpPr>
          <p:nvPr/>
        </p:nvCxnSpPr>
        <p:spPr bwMode="auto">
          <a:xfrm flipV="1">
            <a:off x="2000672" y="1648521"/>
            <a:ext cx="774086" cy="259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>
            <a:stCxn id="76" idx="3"/>
            <a:endCxn id="77" idx="1"/>
          </p:cNvCxnSpPr>
          <p:nvPr/>
        </p:nvCxnSpPr>
        <p:spPr bwMode="auto">
          <a:xfrm>
            <a:off x="3854878" y="1648521"/>
            <a:ext cx="774086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>
            <a:stCxn id="77" idx="3"/>
            <a:endCxn id="78" idx="1"/>
          </p:cNvCxnSpPr>
          <p:nvPr/>
        </p:nvCxnSpPr>
        <p:spPr bwMode="auto">
          <a:xfrm>
            <a:off x="5709084" y="1648521"/>
            <a:ext cx="774086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/>
          <p:cNvCxnSpPr>
            <a:stCxn id="78" idx="3"/>
            <a:endCxn id="79" idx="1"/>
          </p:cNvCxnSpPr>
          <p:nvPr/>
        </p:nvCxnSpPr>
        <p:spPr bwMode="auto">
          <a:xfrm>
            <a:off x="7563290" y="1648521"/>
            <a:ext cx="774086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920552" y="1167620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altLang="ko-KR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입고</a:t>
            </a:r>
            <a:r>
              <a:rPr lang="en-US" altLang="ko-KR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]</a:t>
            </a:r>
            <a:endParaRPr lang="ko-KR" altLang="en-US" sz="900" b="1" dirty="0">
              <a:solidFill>
                <a:srgbClr val="000000"/>
              </a:solidFill>
              <a:latin typeface="Optima" panose="00000400000000000000" pitchFamily="2" charset="2"/>
              <a:ea typeface="가는각진제목체" panose="0203060000010101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0552" y="377551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altLang="ko-KR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재고</a:t>
            </a:r>
            <a:r>
              <a:rPr lang="en-US" altLang="ko-KR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]</a:t>
            </a:r>
            <a:endParaRPr lang="ko-KR" altLang="en-US" sz="900" b="1" dirty="0">
              <a:solidFill>
                <a:srgbClr val="000000"/>
              </a:solidFill>
              <a:latin typeface="Optima" panose="00000400000000000000" pitchFamily="2" charset="2"/>
              <a:ea typeface="가는각진제목체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920552" y="2771236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출고예정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156689" y="2771236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출고승인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392826" y="2771236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출고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WAVE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28963" y="2768208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anose="00000400000000000000" pitchFamily="2" charset="2"/>
                <a:ea typeface="가는각진제목체" panose="02030600000101010101" pitchFamily="18" charset="-127"/>
              </a:rPr>
              <a:t>출고지시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865100" y="2768208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출고피킹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101237" y="2768208"/>
            <a:ext cx="1080120" cy="36004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출하상차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8337376" y="2768208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출하확정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cxnSp>
        <p:nvCxnSpPr>
          <p:cNvPr id="67" name="직선 화살표 연결선 66"/>
          <p:cNvCxnSpPr>
            <a:stCxn id="59" idx="3"/>
            <a:endCxn id="60" idx="1"/>
          </p:cNvCxnSpPr>
          <p:nvPr/>
        </p:nvCxnSpPr>
        <p:spPr bwMode="auto">
          <a:xfrm>
            <a:off x="2000672" y="2951256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/>
          <p:cNvCxnSpPr>
            <a:stCxn id="60" idx="3"/>
            <a:endCxn id="61" idx="1"/>
          </p:cNvCxnSpPr>
          <p:nvPr/>
        </p:nvCxnSpPr>
        <p:spPr bwMode="auto">
          <a:xfrm>
            <a:off x="3236809" y="2951256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61" idx="3"/>
            <a:endCxn id="62" idx="1"/>
          </p:cNvCxnSpPr>
          <p:nvPr/>
        </p:nvCxnSpPr>
        <p:spPr bwMode="auto">
          <a:xfrm flipV="1">
            <a:off x="4472946" y="2948228"/>
            <a:ext cx="156017" cy="302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>
            <a:stCxn id="62" idx="3"/>
            <a:endCxn id="63" idx="1"/>
          </p:cNvCxnSpPr>
          <p:nvPr/>
        </p:nvCxnSpPr>
        <p:spPr bwMode="auto">
          <a:xfrm>
            <a:off x="5709083" y="2948228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>
            <a:stCxn id="63" idx="3"/>
            <a:endCxn id="64" idx="1"/>
          </p:cNvCxnSpPr>
          <p:nvPr/>
        </p:nvCxnSpPr>
        <p:spPr bwMode="auto">
          <a:xfrm>
            <a:off x="6945220" y="2948228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/>
          <p:cNvCxnSpPr>
            <a:stCxn id="64" idx="3"/>
            <a:endCxn id="65" idx="1"/>
          </p:cNvCxnSpPr>
          <p:nvPr/>
        </p:nvCxnSpPr>
        <p:spPr bwMode="auto">
          <a:xfrm>
            <a:off x="8181357" y="2948228"/>
            <a:ext cx="156019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20552" y="247537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altLang="ko-KR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출고</a:t>
            </a:r>
            <a:r>
              <a:rPr lang="en-US" altLang="ko-KR" sz="900" b="1" dirty="0">
                <a:solidFill>
                  <a:srgbClr val="000000"/>
                </a:solidFill>
                <a:ea typeface="맑은 고딕" panose="020B0503020000020004" pitchFamily="50" charset="-127"/>
              </a:rPr>
              <a:t>]</a:t>
            </a:r>
            <a:endParaRPr lang="ko-KR" altLang="en-US" sz="900" b="1" dirty="0">
              <a:solidFill>
                <a:srgbClr val="000000"/>
              </a:solidFill>
              <a:latin typeface="Optima" panose="00000400000000000000" pitchFamily="2" charset="2"/>
              <a:ea typeface="가는각진제목체" panose="0203060000010101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920552" y="4080661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재고이동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156689" y="4080661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재고조정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392826" y="4080661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noProof="0" dirty="0" smtClean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제품코드변경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628963" y="4077633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anose="00000400000000000000" pitchFamily="2" charset="2"/>
                <a:ea typeface="가는각진제목체" panose="02030600000101010101" pitchFamily="18" charset="-127"/>
              </a:rPr>
              <a:t>제품상태변경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anose="00000400000000000000" pitchFamily="2" charset="2"/>
              <a:ea typeface="가는각진제목체" panose="02030600000101010101" pitchFamily="18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5865100" y="4077633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제품</a:t>
            </a:r>
            <a:r>
              <a:rPr kumimoji="0" lang="en-US" altLang="ko-KR" sz="900" b="1" kern="0" noProof="0" dirty="0" smtClean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LOT</a:t>
            </a:r>
            <a:r>
              <a:rPr kumimoji="0" lang="ko-KR" altLang="en-US" sz="900" b="1" kern="0" noProof="0" dirty="0" smtClean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변경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7101237" y="4077633"/>
            <a:ext cx="1080120" cy="36004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재고보류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8337376" y="4077633"/>
            <a:ext cx="1080120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 pitchFamily="2" charset="2"/>
                <a:ea typeface="가는각진제목체" pitchFamily="18" charset="-127"/>
              </a:rPr>
              <a:t>재고실사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 pitchFamily="2" charset="2"/>
              <a:ea typeface="가는각진제목체" pitchFamily="18" charset="-127"/>
            </a:endParaRPr>
          </a:p>
        </p:txBody>
      </p:sp>
      <p:cxnSp>
        <p:nvCxnSpPr>
          <p:cNvPr id="123" name="직선 화살표 연결선 122"/>
          <p:cNvCxnSpPr>
            <a:stCxn id="116" idx="3"/>
            <a:endCxn id="117" idx="1"/>
          </p:cNvCxnSpPr>
          <p:nvPr/>
        </p:nvCxnSpPr>
        <p:spPr bwMode="auto">
          <a:xfrm>
            <a:off x="2000672" y="4260681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직선 화살표 연결선 123"/>
          <p:cNvCxnSpPr>
            <a:stCxn id="117" idx="3"/>
            <a:endCxn id="118" idx="1"/>
          </p:cNvCxnSpPr>
          <p:nvPr/>
        </p:nvCxnSpPr>
        <p:spPr bwMode="auto">
          <a:xfrm>
            <a:off x="3236809" y="4260681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화살표 연결선 124"/>
          <p:cNvCxnSpPr>
            <a:stCxn id="118" idx="3"/>
            <a:endCxn id="119" idx="1"/>
          </p:cNvCxnSpPr>
          <p:nvPr/>
        </p:nvCxnSpPr>
        <p:spPr bwMode="auto">
          <a:xfrm flipV="1">
            <a:off x="4472946" y="4257653"/>
            <a:ext cx="156017" cy="302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직선 화살표 연결선 125"/>
          <p:cNvCxnSpPr>
            <a:stCxn id="119" idx="3"/>
            <a:endCxn id="120" idx="1"/>
          </p:cNvCxnSpPr>
          <p:nvPr/>
        </p:nvCxnSpPr>
        <p:spPr bwMode="auto">
          <a:xfrm>
            <a:off x="5709083" y="4257653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직선 화살표 연결선 126"/>
          <p:cNvCxnSpPr>
            <a:stCxn id="120" idx="3"/>
            <a:endCxn id="121" idx="1"/>
          </p:cNvCxnSpPr>
          <p:nvPr/>
        </p:nvCxnSpPr>
        <p:spPr bwMode="auto">
          <a:xfrm>
            <a:off x="6945220" y="4257653"/>
            <a:ext cx="156017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직선 화살표 연결선 127"/>
          <p:cNvCxnSpPr>
            <a:stCxn id="121" idx="3"/>
            <a:endCxn id="122" idx="1"/>
          </p:cNvCxnSpPr>
          <p:nvPr/>
        </p:nvCxnSpPr>
        <p:spPr bwMode="auto">
          <a:xfrm>
            <a:off x="8181357" y="4257653"/>
            <a:ext cx="156019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21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20891</TotalTime>
  <Words>461</Words>
  <Application>Microsoft Office PowerPoint</Application>
  <PresentationFormat>A4 용지(210x297mm)</PresentationFormat>
  <Paragraphs>163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Optima</vt:lpstr>
      <vt:lpstr>Calibri</vt:lpstr>
      <vt:lpstr>Impact</vt:lpstr>
      <vt:lpstr>굴림</vt:lpstr>
      <vt:lpstr>Arial</vt:lpstr>
      <vt:lpstr>맑은 고딕</vt:lpstr>
      <vt:lpstr>가는각진제목체</vt:lpstr>
      <vt:lpstr>HY헤드라인M</vt:lpstr>
      <vt:lpstr>Office 테마</vt:lpstr>
      <vt:lpstr>                     테스트 시나리오</vt:lpstr>
      <vt:lpstr>1. 입고시나리오</vt:lpstr>
      <vt:lpstr>2. 출고시나리오</vt:lpstr>
      <vt:lpstr>3. 재고시나리오</vt:lpstr>
      <vt:lpstr>4. 시나리오 흐름도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988</cp:revision>
  <cp:lastPrinted>2016-12-05T01:09:52Z</cp:lastPrinted>
  <dcterms:created xsi:type="dcterms:W3CDTF">2012-09-18T14:42:59Z</dcterms:created>
  <dcterms:modified xsi:type="dcterms:W3CDTF">2017-12-05T04:43:20Z</dcterms:modified>
</cp:coreProperties>
</file>