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8" r:id="rId2"/>
    <p:sldId id="297" r:id="rId3"/>
    <p:sldId id="261" r:id="rId4"/>
    <p:sldId id="300" r:id="rId5"/>
    <p:sldId id="324" r:id="rId6"/>
    <p:sldId id="325" r:id="rId7"/>
    <p:sldId id="265" r:id="rId8"/>
    <p:sldId id="268" r:id="rId9"/>
    <p:sldId id="310" r:id="rId10"/>
    <p:sldId id="315" r:id="rId11"/>
    <p:sldId id="316" r:id="rId12"/>
    <p:sldId id="331" r:id="rId13"/>
    <p:sldId id="330" r:id="rId14"/>
    <p:sldId id="332" r:id="rId15"/>
    <p:sldId id="314" r:id="rId16"/>
    <p:sldId id="318" r:id="rId17"/>
    <p:sldId id="329" r:id="rId18"/>
    <p:sldId id="328" r:id="rId19"/>
    <p:sldId id="317" r:id="rId20"/>
    <p:sldId id="320" r:id="rId21"/>
    <p:sldId id="327" r:id="rId22"/>
    <p:sldId id="319" r:id="rId23"/>
    <p:sldId id="321" r:id="rId24"/>
    <p:sldId id="322" r:id="rId25"/>
    <p:sldId id="302" r:id="rId26"/>
    <p:sldId id="326" r:id="rId27"/>
    <p:sldId id="323" r:id="rId28"/>
    <p:sldId id="308" r:id="rId29"/>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54">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42D"/>
    <a:srgbClr val="1E242D"/>
    <a:srgbClr val="1E212A"/>
    <a:srgbClr val="2528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33" autoAdjust="0"/>
  </p:normalViewPr>
  <p:slideViewPr>
    <p:cSldViewPr>
      <p:cViewPr varScale="1">
        <p:scale>
          <a:sx n="100" d="100"/>
          <a:sy n="100" d="100"/>
        </p:scale>
        <p:origin x="-184" y="-112"/>
      </p:cViewPr>
      <p:guideLst>
        <p:guide orient="horz" pos="285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7BFBD1B-297D-4058-A3BE-F7B202628254}" type="datetimeFigureOut">
              <a:rPr lang="zh-CN" altLang="en-US" smtClean="0"/>
              <a:pPr/>
              <a:t>18/12/6</a:t>
            </a:fld>
            <a:endParaRPr lang="zh-CN" altLang="en-US"/>
          </a:p>
        </p:txBody>
      </p:sp>
      <p:sp>
        <p:nvSpPr>
          <p:cNvPr id="4" name="幻灯片图像占位符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BB5C8C2-F7DE-4C22-8721-7CA0B087A0F7}" type="slidenum">
              <a:rPr lang="zh-CN" altLang="en-US" smtClean="0"/>
              <a:pPr/>
              <a:t>‹#›</a:t>
            </a:fld>
            <a:endParaRPr lang="zh-CN" altLang="en-US"/>
          </a:p>
        </p:txBody>
      </p:sp>
    </p:spTree>
    <p:extLst>
      <p:ext uri="{BB962C8B-B14F-4D97-AF65-F5344CB8AC3E}">
        <p14:creationId xmlns:p14="http://schemas.microsoft.com/office/powerpoint/2010/main" val="2129587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B5C8C2-F7DE-4C22-8721-7CA0B087A0F7}"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 team developed 3 </a:t>
            </a:r>
            <a:r>
              <a:rPr lang="en-US" dirty="0" err="1"/>
              <a:t>miniprograms</a:t>
            </a:r>
            <a:r>
              <a:rPr lang="en-US" dirty="0"/>
              <a:t>, with one focus on content and community engagement, and the other 2 focus on local and c</a:t>
            </a:r>
          </a:p>
        </p:txBody>
      </p:sp>
      <p:sp>
        <p:nvSpPr>
          <p:cNvPr id="4" name="Slide Number Placeholder 3"/>
          <p:cNvSpPr>
            <a:spLocks noGrp="1"/>
          </p:cNvSpPr>
          <p:nvPr>
            <p:ph type="sldNum" sz="quarter" idx="5"/>
          </p:nvPr>
        </p:nvSpPr>
        <p:spPr/>
        <p:txBody>
          <a:bodyPr/>
          <a:lstStyle/>
          <a:p>
            <a:fld id="{DBB5C8C2-F7DE-4C22-8721-7CA0B087A0F7}" type="slidenum">
              <a:rPr lang="zh-CN" altLang="en-US" smtClean="0"/>
              <a:pPr/>
              <a:t>5</a:t>
            </a:fld>
            <a:endParaRPr lang="zh-CN" altLang="en-US"/>
          </a:p>
        </p:txBody>
      </p:sp>
    </p:spTree>
    <p:extLst>
      <p:ext uri="{BB962C8B-B14F-4D97-AF65-F5344CB8AC3E}">
        <p14:creationId xmlns:p14="http://schemas.microsoft.com/office/powerpoint/2010/main" val="422943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WeChat has been the place where a striving community of influencers developed (partly due to specificities of the Chinese market, and partly due to the fact that WeChat advertising wasn’t that good at targeting customers).</a:t>
            </a:r>
          </a:p>
          <a:p>
            <a:r>
              <a:rPr lang="en-US" sz="1200" b="0" i="0" kern="1200" dirty="0">
                <a:solidFill>
                  <a:schemeClr val="tx1"/>
                </a:solidFill>
                <a:effectLst/>
                <a:latin typeface="+mn-lt"/>
                <a:ea typeface="+mn-ea"/>
                <a:cs typeface="+mn-cs"/>
              </a:rPr>
              <a:t>These influencers became huge growth drivers for fashion, childcare and cosmetic brands. Their recommendations were extremely trusted by Chinese users, driving a huge amount of sales.</a:t>
            </a:r>
          </a:p>
          <a:p>
            <a:r>
              <a:rPr lang="en-US" sz="1200" b="0" i="0" kern="1200" dirty="0">
                <a:solidFill>
                  <a:schemeClr val="tx1"/>
                </a:solidFill>
                <a:effectLst/>
                <a:latin typeface="+mn-lt"/>
                <a:ea typeface="+mn-ea"/>
                <a:cs typeface="+mn-cs"/>
              </a:rPr>
              <a:t>But there was one problem: influencers use WeChat Subscription Accounts (somehow equivalent to Facebook Pages) to send notifications, but the articles sent on these accounts can’t contain hyperlinks! It was therefore difficult for influencers to link to products in order to convert from content to e-commerce.</a:t>
            </a:r>
          </a:p>
          <a:p>
            <a:r>
              <a:rPr lang="en-US" sz="1200" b="0" i="0" kern="1200" dirty="0">
                <a:solidFill>
                  <a:schemeClr val="tx1"/>
                </a:solidFill>
                <a:effectLst/>
                <a:latin typeface="+mn-lt"/>
                <a:ea typeface="+mn-ea"/>
                <a:cs typeface="+mn-cs"/>
              </a:rPr>
              <a:t>There came mini-programs, which conveniently solved this problem: WeChat made it possible to link from a Subscription Account article to a mini-program, increasing conversion rates.</a:t>
            </a:r>
          </a:p>
          <a:p>
            <a:endParaRPr lang="en-US" dirty="0"/>
          </a:p>
        </p:txBody>
      </p:sp>
      <p:sp>
        <p:nvSpPr>
          <p:cNvPr id="4" name="Slide Number Placeholder 3"/>
          <p:cNvSpPr>
            <a:spLocks noGrp="1"/>
          </p:cNvSpPr>
          <p:nvPr>
            <p:ph type="sldNum" sz="quarter" idx="5"/>
          </p:nvPr>
        </p:nvSpPr>
        <p:spPr/>
        <p:txBody>
          <a:bodyPr/>
          <a:lstStyle/>
          <a:p>
            <a:fld id="{DBB5C8C2-F7DE-4C22-8721-7CA0B087A0F7}" type="slidenum">
              <a:rPr lang="zh-CN" altLang="en-US" smtClean="0"/>
              <a:pPr/>
              <a:t>6</a:t>
            </a:fld>
            <a:endParaRPr lang="zh-CN" altLang="en-US"/>
          </a:p>
        </p:txBody>
      </p:sp>
    </p:spTree>
    <p:extLst>
      <p:ext uri="{BB962C8B-B14F-4D97-AF65-F5344CB8AC3E}">
        <p14:creationId xmlns:p14="http://schemas.microsoft.com/office/powerpoint/2010/main" val="86630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2718816" y="1679448"/>
            <a:ext cx="2353056" cy="4632960"/>
          </a:xfrm>
          <a:prstGeom prst="rect">
            <a:avLst/>
          </a:prstGeom>
          <a:blipFill>
            <a:blip r:embed="rId3" cstate="print"/>
            <a:stretch>
              <a:fillRect/>
            </a:stretch>
          </a:blipFill>
        </p:spPr>
        <p:txBody>
          <a:bodyPr wrap="square" lIns="0" tIns="0" rIns="0" bIns="0" rtlCol="0"/>
          <a:lstStyle/>
          <a:p>
            <a:endParaRPr dirty="0"/>
          </a:p>
        </p:txBody>
      </p:sp>
      <p:sp>
        <p:nvSpPr>
          <p:cNvPr id="18" name="bk object 18"/>
          <p:cNvSpPr/>
          <p:nvPr/>
        </p:nvSpPr>
        <p:spPr>
          <a:xfrm>
            <a:off x="3438144" y="2279904"/>
            <a:ext cx="1412748" cy="3404616"/>
          </a:xfrm>
          <a:prstGeom prst="rect">
            <a:avLst/>
          </a:prstGeom>
          <a:blipFill>
            <a:blip r:embed="rId4" cstate="print"/>
            <a:stretch>
              <a:fillRect/>
            </a:stretch>
          </a:blipFill>
        </p:spPr>
        <p:txBody>
          <a:bodyPr wrap="square" lIns="0" tIns="0" rIns="0" bIns="0" rtlCol="0"/>
          <a:lstStyle/>
          <a:p>
            <a:endParaRPr dirty="0"/>
          </a:p>
        </p:txBody>
      </p:sp>
      <p:sp>
        <p:nvSpPr>
          <p:cNvPr id="2" name="Holder 2"/>
          <p:cNvSpPr>
            <a:spLocks noGrp="1"/>
          </p:cNvSpPr>
          <p:nvPr>
            <p:ph type="ctrTitle"/>
          </p:nvPr>
        </p:nvSpPr>
        <p:spPr>
          <a:xfrm>
            <a:off x="2145791" y="2359786"/>
            <a:ext cx="7900416" cy="737869"/>
          </a:xfrm>
          <a:prstGeom prst="rect">
            <a:avLst/>
          </a:prstGeom>
        </p:spPr>
        <p:txBody>
          <a:bodyPr wrap="square" lIns="0" tIns="0" rIns="0" bIns="0">
            <a:spAutoFit/>
          </a:bodyPr>
          <a:lstStyle>
            <a:lvl1pPr>
              <a:defRPr sz="4800" b="0" i="0">
                <a:solidFill>
                  <a:srgbClr val="FAFCFF"/>
                </a:solidFill>
                <a:latin typeface="Microsoft YaHei Light"/>
                <a:cs typeface="Microsoft YaHei Light"/>
              </a:defRPr>
            </a:lvl1pPr>
          </a:lstStyle>
          <a:p>
            <a:endParaRPr/>
          </a:p>
        </p:txBody>
      </p:sp>
      <p:sp>
        <p:nvSpPr>
          <p:cNvPr id="3" name="Holder 3"/>
          <p:cNvSpPr>
            <a:spLocks noGrp="1"/>
          </p:cNvSpPr>
          <p:nvPr>
            <p:ph type="subTitle" idx="4"/>
          </p:nvPr>
        </p:nvSpPr>
        <p:spPr>
          <a:xfrm>
            <a:off x="2406269" y="3624071"/>
            <a:ext cx="7379461" cy="792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18/12/6</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MS Gothic" panose="020B0609070205080204" charset="-128"/>
                <a:cs typeface="MS Gothic" panose="020B0609070205080204" charset="-128"/>
              </a:defRPr>
            </a:lvl1pPr>
          </a:lstStyle>
          <a:p>
            <a:endParaRPr/>
          </a:p>
        </p:txBody>
      </p:sp>
      <p:sp>
        <p:nvSpPr>
          <p:cNvPr id="3" name="Holder 3"/>
          <p:cNvSpPr>
            <a:spLocks noGrp="1"/>
          </p:cNvSpPr>
          <p:nvPr>
            <p:ph type="body" idx="1"/>
          </p:nvPr>
        </p:nvSpPr>
        <p:spPr/>
        <p:txBody>
          <a:bodyPr lIns="0" tIns="0" rIns="0" bIns="0"/>
          <a:lstStyle>
            <a:lvl1pPr>
              <a:defRPr sz="1400" b="0" i="0">
                <a:solidFill>
                  <a:schemeClr val="bg1"/>
                </a:solidFill>
                <a:latin typeface="Microsoft JhengHei" panose="020B0604030504040204" charset="-120"/>
                <a:cs typeface="Microsoft JhengHei" panose="020B0604030504040204" charset="-12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18/12/6</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MS Gothic" panose="020B0609070205080204" charset="-128"/>
                <a:cs typeface="MS Gothic" panose="020B0609070205080204" charset="-128"/>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18/12/6</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MS Gothic" panose="020B0609070205080204" charset="-128"/>
                <a:cs typeface="MS Gothic" panose="020B0609070205080204" charset="-128"/>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18/12/6</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18/12/6</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547217" y="419100"/>
            <a:ext cx="11097564" cy="384809"/>
          </a:xfrm>
          <a:prstGeom prst="rect">
            <a:avLst/>
          </a:prstGeom>
        </p:spPr>
        <p:txBody>
          <a:bodyPr wrap="square" lIns="0" tIns="0" rIns="0" bIns="0">
            <a:spAutoFit/>
          </a:bodyPr>
          <a:lstStyle>
            <a:lvl1pPr>
              <a:defRPr sz="2400" b="0" i="0">
                <a:solidFill>
                  <a:schemeClr val="bg1"/>
                </a:solidFill>
                <a:latin typeface="MS Gothic" panose="020B0609070205080204" charset="-128"/>
                <a:cs typeface="MS Gothic" panose="020B0609070205080204" charset="-128"/>
              </a:defRPr>
            </a:lvl1pPr>
          </a:lstStyle>
          <a:p>
            <a:endParaRPr/>
          </a:p>
        </p:txBody>
      </p:sp>
      <p:sp>
        <p:nvSpPr>
          <p:cNvPr id="3" name="Holder 3"/>
          <p:cNvSpPr>
            <a:spLocks noGrp="1"/>
          </p:cNvSpPr>
          <p:nvPr>
            <p:ph type="body" idx="1"/>
          </p:nvPr>
        </p:nvSpPr>
        <p:spPr>
          <a:xfrm>
            <a:off x="937768" y="1998217"/>
            <a:ext cx="10316463" cy="1388745"/>
          </a:xfrm>
          <a:prstGeom prst="rect">
            <a:avLst/>
          </a:prstGeom>
        </p:spPr>
        <p:txBody>
          <a:bodyPr wrap="square" lIns="0" tIns="0" rIns="0" bIns="0">
            <a:spAutoFit/>
          </a:bodyPr>
          <a:lstStyle>
            <a:lvl1pPr>
              <a:defRPr sz="1400" b="0" i="0">
                <a:solidFill>
                  <a:schemeClr val="bg1"/>
                </a:solidFill>
                <a:latin typeface="Microsoft JhengHei" panose="020B0604030504040204" charset="-120"/>
                <a:cs typeface="Microsoft JhengHei" panose="020B0604030504040204" charset="-120"/>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18/12/6</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05400" y="2819400"/>
            <a:ext cx="3016759" cy="487313"/>
          </a:xfrm>
          <a:prstGeom prst="rect">
            <a:avLst/>
          </a:prstGeom>
        </p:spPr>
        <p:txBody>
          <a:bodyPr vert="horz" wrap="square" lIns="0" tIns="0" rIns="0" bIns="0" rtlCol="0">
            <a:spAutoFit/>
          </a:bodyPr>
          <a:lstStyle/>
          <a:p>
            <a:pPr marL="12700">
              <a:lnSpc>
                <a:spcPts val="3750"/>
              </a:lnSpc>
            </a:pPr>
            <a:r>
              <a:rPr lang="en-US" altLang="zh-CN" sz="3200" dirty="0">
                <a:solidFill>
                  <a:srgbClr val="39B554"/>
                </a:solidFill>
                <a:latin typeface="微软雅黑" panose="020B0503020204020204" pitchFamily="34" charset="-122"/>
                <a:ea typeface="微软雅黑" panose="020B0503020204020204" pitchFamily="34" charset="-122"/>
                <a:cs typeface="MS Gothic" panose="020B0609070205080204" charset="-128"/>
              </a:rPr>
              <a:t>Background </a:t>
            </a:r>
            <a:endParaRPr sz="3200" dirty="0">
              <a:latin typeface="微软雅黑" panose="020B0503020204020204" pitchFamily="34" charset="-122"/>
              <a:ea typeface="微软雅黑" panose="020B0503020204020204" pitchFamily="34" charset="-122"/>
              <a:cs typeface="MS Gothic" panose="020B0609070205080204" charset="-128"/>
            </a:endParaRPr>
          </a:p>
        </p:txBody>
      </p:sp>
      <p:sp>
        <p:nvSpPr>
          <p:cNvPr id="3" name="object 3"/>
          <p:cNvSpPr txBox="1"/>
          <p:nvPr/>
        </p:nvSpPr>
        <p:spPr>
          <a:xfrm>
            <a:off x="4223767" y="2768853"/>
            <a:ext cx="603885" cy="551433"/>
          </a:xfrm>
          <a:prstGeom prst="rect">
            <a:avLst/>
          </a:prstGeom>
          <a:ln w="12191">
            <a:solidFill>
              <a:srgbClr val="A0A1A6"/>
            </a:solidFill>
          </a:ln>
        </p:spPr>
        <p:txBody>
          <a:bodyPr vert="horz" wrap="square" lIns="0" tIns="0" rIns="0" bIns="0" rtlCol="0">
            <a:spAutoFit/>
          </a:bodyPr>
          <a:lstStyle/>
          <a:p>
            <a:pPr marL="173355">
              <a:lnSpc>
                <a:spcPts val="4270"/>
              </a:lnSpc>
            </a:pPr>
            <a:r>
              <a:rPr sz="3600" dirty="0">
                <a:solidFill>
                  <a:srgbClr val="F6F6F6"/>
                </a:solidFill>
                <a:latin typeface="微软雅黑" panose="020B0503020204020204" pitchFamily="34" charset="-122"/>
                <a:ea typeface="微软雅黑" panose="020B0503020204020204" pitchFamily="34" charset="-122"/>
                <a:cs typeface="Eras Light ITC"/>
              </a:rPr>
              <a:t>1</a:t>
            </a:r>
            <a:endParaRPr sz="3600">
              <a:latin typeface="微软雅黑" panose="020B0503020204020204" pitchFamily="34" charset="-122"/>
              <a:ea typeface="微软雅黑" panose="020B0503020204020204" pitchFamily="34" charset="-122"/>
              <a:cs typeface="Eras Light IT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Overview </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grpSp>
        <p:nvGrpSpPr>
          <p:cNvPr id="8" name="Group 5729">
            <a:extLst>
              <a:ext uri="{FF2B5EF4-FFF2-40B4-BE49-F238E27FC236}">
                <a16:creationId xmlns:a16="http://schemas.microsoft.com/office/drawing/2014/main" xmlns="" id="{BBD5CF5B-3FBF-4F93-9203-419168311455}"/>
              </a:ext>
            </a:extLst>
          </p:cNvPr>
          <p:cNvGrpSpPr/>
          <p:nvPr/>
        </p:nvGrpSpPr>
        <p:grpSpPr>
          <a:xfrm>
            <a:off x="7848600" y="1404748"/>
            <a:ext cx="3108325" cy="5453252"/>
            <a:chOff x="4047" y="-252555"/>
            <a:chExt cx="5984764" cy="10741190"/>
          </a:xfrm>
        </p:grpSpPr>
        <p:pic>
          <p:nvPicPr>
            <p:cNvPr id="9" name="01_Mobile.png">
              <a:extLst>
                <a:ext uri="{FF2B5EF4-FFF2-40B4-BE49-F238E27FC236}">
                  <a16:creationId xmlns:a16="http://schemas.microsoft.com/office/drawing/2014/main" xmlns="" id="{7C3C582F-05FE-4E1B-B263-E1A7680E0DC4}"/>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0" name="Shape 5728">
              <a:extLst>
                <a:ext uri="{FF2B5EF4-FFF2-40B4-BE49-F238E27FC236}">
                  <a16:creationId xmlns:a16="http://schemas.microsoft.com/office/drawing/2014/main" xmlns="" id="{DAA18635-7DF6-4443-B7AE-8C415F339555}"/>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 name="TextBox 3">
            <a:extLst>
              <a:ext uri="{FF2B5EF4-FFF2-40B4-BE49-F238E27FC236}">
                <a16:creationId xmlns:a16="http://schemas.microsoft.com/office/drawing/2014/main" xmlns="" id="{B744CCDA-4BD6-403A-A8B6-144E4FFA2CB8}"/>
              </a:ext>
            </a:extLst>
          </p:cNvPr>
          <p:cNvSpPr txBox="1"/>
          <p:nvPr/>
        </p:nvSpPr>
        <p:spPr>
          <a:xfrm>
            <a:off x="547217" y="1524000"/>
            <a:ext cx="6158383" cy="923330"/>
          </a:xfrm>
          <a:prstGeom prst="rect">
            <a:avLst/>
          </a:prstGeom>
          <a:noFill/>
        </p:spPr>
        <p:txBody>
          <a:bodyPr wrap="square" rtlCol="0">
            <a:spAutoFit/>
          </a:bodyPr>
          <a:lstStyle/>
          <a:p>
            <a:endParaRPr lang="en-US" dirty="0">
              <a:solidFill>
                <a:schemeClr val="bg1"/>
              </a:solidFill>
            </a:endParaRPr>
          </a:p>
          <a:p>
            <a:pPr marL="285750" indent="-285750">
              <a:buFontTx/>
              <a:buChar char="-"/>
            </a:pPr>
            <a:r>
              <a:rPr lang="en-US" dirty="0">
                <a:solidFill>
                  <a:schemeClr val="bg1"/>
                </a:solidFill>
              </a:rPr>
              <a:t>Home Page: </a:t>
            </a:r>
            <a:r>
              <a:rPr lang="en-US" dirty="0" smtClean="0">
                <a:solidFill>
                  <a:schemeClr val="bg1"/>
                </a:solidFill>
              </a:rPr>
              <a:t>Display </a:t>
            </a:r>
            <a:r>
              <a:rPr lang="en-US" dirty="0">
                <a:solidFill>
                  <a:schemeClr val="bg1"/>
                </a:solidFill>
              </a:rPr>
              <a:t>post from </a:t>
            </a:r>
            <a:r>
              <a:rPr lang="en-US" dirty="0" smtClean="0">
                <a:solidFill>
                  <a:schemeClr val="bg1"/>
                </a:solidFill>
              </a:rPr>
              <a:t>other</a:t>
            </a:r>
            <a:r>
              <a:rPr lang="zh-CN" altLang="en-US" dirty="0" smtClean="0">
                <a:solidFill>
                  <a:schemeClr val="bg1"/>
                </a:solidFill>
              </a:rPr>
              <a:t> </a:t>
            </a:r>
            <a:r>
              <a:rPr lang="en-US" altLang="zh-CN" dirty="0" smtClean="0">
                <a:solidFill>
                  <a:schemeClr val="bg1"/>
                </a:solidFill>
              </a:rPr>
              <a:t>users</a:t>
            </a:r>
            <a:endParaRPr lang="en-US" dirty="0">
              <a:solidFill>
                <a:schemeClr val="bg1"/>
              </a:solidFill>
            </a:endParaRPr>
          </a:p>
          <a:p>
            <a:endParaRPr lang="en-US" dirty="0">
              <a:solidFill>
                <a:schemeClr val="bg1"/>
              </a:solidFill>
            </a:endParaRPr>
          </a:p>
        </p:txBody>
      </p:sp>
      <p:pic>
        <p:nvPicPr>
          <p:cNvPr id="11" name="圖片 10"/>
          <p:cNvPicPr>
            <a:picLocks noChangeAspect="1"/>
          </p:cNvPicPr>
          <p:nvPr/>
        </p:nvPicPr>
        <p:blipFill>
          <a:blip r:embed="rId4"/>
          <a:stretch>
            <a:fillRect/>
          </a:stretch>
        </p:blipFill>
        <p:spPr>
          <a:xfrm>
            <a:off x="8318500" y="2108200"/>
            <a:ext cx="2133600" cy="3657600"/>
          </a:xfrm>
          <a:prstGeom prst="rect">
            <a:avLst/>
          </a:prstGeom>
        </p:spPr>
      </p:pic>
    </p:spTree>
    <p:extLst>
      <p:ext uri="{BB962C8B-B14F-4D97-AF65-F5344CB8AC3E}">
        <p14:creationId xmlns:p14="http://schemas.microsoft.com/office/powerpoint/2010/main" val="908139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Sign</a:t>
            </a:r>
            <a:r>
              <a:rPr lang="zh-CN" alt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in/</a:t>
            </a:r>
            <a:r>
              <a:rPr lang="zh-CN" alt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Sign</a:t>
            </a:r>
            <a:r>
              <a:rPr lang="zh-CN" alt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up</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grpSp>
        <p:nvGrpSpPr>
          <p:cNvPr id="8" name="Group 5729">
            <a:extLst>
              <a:ext uri="{FF2B5EF4-FFF2-40B4-BE49-F238E27FC236}">
                <a16:creationId xmlns:a16="http://schemas.microsoft.com/office/drawing/2014/main" xmlns="" id="{BBD5CF5B-3FBF-4F93-9203-419168311455}"/>
              </a:ext>
            </a:extLst>
          </p:cNvPr>
          <p:cNvGrpSpPr/>
          <p:nvPr/>
        </p:nvGrpSpPr>
        <p:grpSpPr>
          <a:xfrm>
            <a:off x="7848600" y="1404748"/>
            <a:ext cx="3108325" cy="5453252"/>
            <a:chOff x="4047" y="-252555"/>
            <a:chExt cx="5984764" cy="10741190"/>
          </a:xfrm>
        </p:grpSpPr>
        <p:pic>
          <p:nvPicPr>
            <p:cNvPr id="9" name="01_Mobile.png">
              <a:extLst>
                <a:ext uri="{FF2B5EF4-FFF2-40B4-BE49-F238E27FC236}">
                  <a16:creationId xmlns:a16="http://schemas.microsoft.com/office/drawing/2014/main" xmlns="" id="{7C3C582F-05FE-4E1B-B263-E1A7680E0DC4}"/>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0" name="Shape 5728">
              <a:extLst>
                <a:ext uri="{FF2B5EF4-FFF2-40B4-BE49-F238E27FC236}">
                  <a16:creationId xmlns:a16="http://schemas.microsoft.com/office/drawing/2014/main" xmlns="" id="{DAA18635-7DF6-4443-B7AE-8C415F339555}"/>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 name="TextBox 3">
            <a:extLst>
              <a:ext uri="{FF2B5EF4-FFF2-40B4-BE49-F238E27FC236}">
                <a16:creationId xmlns:a16="http://schemas.microsoft.com/office/drawing/2014/main" xmlns="" id="{B744CCDA-4BD6-403A-A8B6-144E4FFA2CB8}"/>
              </a:ext>
            </a:extLst>
          </p:cNvPr>
          <p:cNvSpPr txBox="1"/>
          <p:nvPr/>
        </p:nvSpPr>
        <p:spPr>
          <a:xfrm>
            <a:off x="547217" y="1524000"/>
            <a:ext cx="6158383" cy="646331"/>
          </a:xfrm>
          <a:prstGeom prst="rect">
            <a:avLst/>
          </a:prstGeom>
          <a:noFill/>
        </p:spPr>
        <p:txBody>
          <a:bodyPr wrap="square" rtlCol="0">
            <a:spAutoFit/>
          </a:bodyPr>
          <a:lstStyle/>
          <a:p>
            <a:pPr marL="285750" indent="-285750">
              <a:buFontTx/>
              <a:buChar char="-"/>
            </a:pPr>
            <a:r>
              <a:rPr lang="en-US" dirty="0">
                <a:solidFill>
                  <a:schemeClr val="bg1"/>
                </a:solidFill>
              </a:rPr>
              <a:t>User </a:t>
            </a:r>
            <a:r>
              <a:rPr lang="en-US" dirty="0" smtClean="0">
                <a:solidFill>
                  <a:schemeClr val="bg1"/>
                </a:solidFill>
              </a:rPr>
              <a:t>can</a:t>
            </a:r>
            <a:r>
              <a:rPr lang="zh-CN" altLang="en-US" dirty="0" smtClean="0">
                <a:solidFill>
                  <a:schemeClr val="bg1"/>
                </a:solidFill>
              </a:rPr>
              <a:t> </a:t>
            </a:r>
            <a:r>
              <a:rPr lang="en-US" altLang="zh-CN" dirty="0" smtClean="0">
                <a:solidFill>
                  <a:schemeClr val="bg1"/>
                </a:solidFill>
              </a:rPr>
              <a:t>choose</a:t>
            </a:r>
            <a:r>
              <a:rPr lang="zh-CN" altLang="en-US" dirty="0" smtClean="0">
                <a:solidFill>
                  <a:schemeClr val="bg1"/>
                </a:solidFill>
              </a:rPr>
              <a:t> </a:t>
            </a:r>
            <a:r>
              <a:rPr lang="en-US" altLang="zh-CN" dirty="0" smtClean="0">
                <a:solidFill>
                  <a:schemeClr val="bg1"/>
                </a:solidFill>
              </a:rPr>
              <a:t>to</a:t>
            </a:r>
            <a:r>
              <a:rPr lang="zh-CN" altLang="en-US" dirty="0" smtClean="0">
                <a:solidFill>
                  <a:schemeClr val="bg1"/>
                </a:solidFill>
              </a:rPr>
              <a:t> </a:t>
            </a:r>
            <a:r>
              <a:rPr lang="en-US" altLang="zh-CN" dirty="0" smtClean="0">
                <a:solidFill>
                  <a:schemeClr val="bg1"/>
                </a:solidFill>
              </a:rPr>
              <a:t>sign</a:t>
            </a:r>
            <a:r>
              <a:rPr lang="zh-CN" altLang="en-US" dirty="0" smtClean="0">
                <a:solidFill>
                  <a:schemeClr val="bg1"/>
                </a:solidFill>
              </a:rPr>
              <a:t> </a:t>
            </a:r>
            <a:r>
              <a:rPr lang="en-US" altLang="zh-CN" dirty="0" smtClean="0">
                <a:solidFill>
                  <a:schemeClr val="bg1"/>
                </a:solidFill>
              </a:rPr>
              <a:t>in</a:t>
            </a:r>
            <a:r>
              <a:rPr lang="zh-CN" altLang="en-US" dirty="0" smtClean="0">
                <a:solidFill>
                  <a:schemeClr val="bg1"/>
                </a:solidFill>
              </a:rPr>
              <a:t> </a:t>
            </a:r>
            <a:r>
              <a:rPr lang="en-US" altLang="zh-CN" dirty="0" smtClean="0">
                <a:solidFill>
                  <a:schemeClr val="bg1"/>
                </a:solidFill>
              </a:rPr>
              <a:t>or</a:t>
            </a:r>
            <a:r>
              <a:rPr lang="zh-CN" altLang="en-US" dirty="0" smtClean="0">
                <a:solidFill>
                  <a:schemeClr val="bg1"/>
                </a:solidFill>
              </a:rPr>
              <a:t> </a:t>
            </a:r>
            <a:r>
              <a:rPr lang="en-US" altLang="zh-CN" dirty="0" smtClean="0">
                <a:solidFill>
                  <a:schemeClr val="bg1"/>
                </a:solidFill>
              </a:rPr>
              <a:t>sign</a:t>
            </a:r>
            <a:r>
              <a:rPr lang="zh-CN" altLang="en-US" dirty="0" smtClean="0">
                <a:solidFill>
                  <a:schemeClr val="bg1"/>
                </a:solidFill>
              </a:rPr>
              <a:t> </a:t>
            </a:r>
            <a:r>
              <a:rPr lang="en-US" altLang="zh-CN" dirty="0" smtClean="0">
                <a:solidFill>
                  <a:schemeClr val="bg1"/>
                </a:solidFill>
              </a:rPr>
              <a:t>up</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2" name="圖片 1"/>
          <p:cNvPicPr>
            <a:picLocks noChangeAspect="1"/>
          </p:cNvPicPr>
          <p:nvPr/>
        </p:nvPicPr>
        <p:blipFill>
          <a:blip r:embed="rId4"/>
          <a:stretch>
            <a:fillRect/>
          </a:stretch>
        </p:blipFill>
        <p:spPr>
          <a:xfrm>
            <a:off x="8343900" y="2057400"/>
            <a:ext cx="2112976" cy="3733800"/>
          </a:xfrm>
          <a:prstGeom prst="rect">
            <a:avLst/>
          </a:prstGeom>
        </p:spPr>
      </p:pic>
    </p:spTree>
    <p:extLst>
      <p:ext uri="{BB962C8B-B14F-4D97-AF65-F5344CB8AC3E}">
        <p14:creationId xmlns:p14="http://schemas.microsoft.com/office/powerpoint/2010/main" val="2607254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User</a:t>
            </a:r>
            <a:r>
              <a:rPr lang="zh-CN" alt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Profile</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grpSp>
        <p:nvGrpSpPr>
          <p:cNvPr id="8" name="Group 5729">
            <a:extLst>
              <a:ext uri="{FF2B5EF4-FFF2-40B4-BE49-F238E27FC236}">
                <a16:creationId xmlns:a16="http://schemas.microsoft.com/office/drawing/2014/main" xmlns="" id="{BBD5CF5B-3FBF-4F93-9203-419168311455}"/>
              </a:ext>
            </a:extLst>
          </p:cNvPr>
          <p:cNvGrpSpPr/>
          <p:nvPr/>
        </p:nvGrpSpPr>
        <p:grpSpPr>
          <a:xfrm>
            <a:off x="7848600" y="1404748"/>
            <a:ext cx="3108325" cy="5453252"/>
            <a:chOff x="4047" y="-252555"/>
            <a:chExt cx="5984764" cy="10741190"/>
          </a:xfrm>
        </p:grpSpPr>
        <p:pic>
          <p:nvPicPr>
            <p:cNvPr id="9" name="01_Mobile.png">
              <a:extLst>
                <a:ext uri="{FF2B5EF4-FFF2-40B4-BE49-F238E27FC236}">
                  <a16:creationId xmlns:a16="http://schemas.microsoft.com/office/drawing/2014/main" xmlns="" id="{7C3C582F-05FE-4E1B-B263-E1A7680E0DC4}"/>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0" name="Shape 5728">
              <a:extLst>
                <a:ext uri="{FF2B5EF4-FFF2-40B4-BE49-F238E27FC236}">
                  <a16:creationId xmlns:a16="http://schemas.microsoft.com/office/drawing/2014/main" xmlns="" id="{DAA18635-7DF6-4443-B7AE-8C415F339555}"/>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 name="TextBox 3">
            <a:extLst>
              <a:ext uri="{FF2B5EF4-FFF2-40B4-BE49-F238E27FC236}">
                <a16:creationId xmlns:a16="http://schemas.microsoft.com/office/drawing/2014/main" xmlns="" id="{B744CCDA-4BD6-403A-A8B6-144E4FFA2CB8}"/>
              </a:ext>
            </a:extLst>
          </p:cNvPr>
          <p:cNvSpPr txBox="1"/>
          <p:nvPr/>
        </p:nvSpPr>
        <p:spPr>
          <a:xfrm>
            <a:off x="547217" y="1524000"/>
            <a:ext cx="6158383" cy="1200329"/>
          </a:xfrm>
          <a:prstGeom prst="rect">
            <a:avLst/>
          </a:prstGeom>
          <a:noFill/>
        </p:spPr>
        <p:txBody>
          <a:bodyPr wrap="square" rtlCol="0">
            <a:spAutoFit/>
          </a:bodyPr>
          <a:lstStyle/>
          <a:p>
            <a:pPr marL="285750" indent="-285750">
              <a:buFontTx/>
              <a:buChar char="-"/>
            </a:pPr>
            <a:r>
              <a:rPr lang="en-US" dirty="0">
                <a:solidFill>
                  <a:schemeClr val="bg1"/>
                </a:solidFill>
              </a:rPr>
              <a:t>User </a:t>
            </a:r>
            <a:r>
              <a:rPr lang="en-US" dirty="0" smtClean="0">
                <a:solidFill>
                  <a:schemeClr val="bg1"/>
                </a:solidFill>
              </a:rPr>
              <a:t>can</a:t>
            </a:r>
            <a:r>
              <a:rPr lang="zh-CN" altLang="en-US" dirty="0" smtClean="0">
                <a:solidFill>
                  <a:schemeClr val="bg1"/>
                </a:solidFill>
              </a:rPr>
              <a:t> </a:t>
            </a:r>
            <a:r>
              <a:rPr lang="en-US" altLang="zh-CN" dirty="0" smtClean="0">
                <a:solidFill>
                  <a:schemeClr val="bg1"/>
                </a:solidFill>
              </a:rPr>
              <a:t>see</a:t>
            </a:r>
            <a:r>
              <a:rPr lang="zh-CN" altLang="en-US" dirty="0" smtClean="0">
                <a:solidFill>
                  <a:schemeClr val="bg1"/>
                </a:solidFill>
              </a:rPr>
              <a:t> </a:t>
            </a:r>
            <a:r>
              <a:rPr lang="en-US" altLang="zh-CN" dirty="0" smtClean="0">
                <a:solidFill>
                  <a:schemeClr val="bg1"/>
                </a:solidFill>
              </a:rPr>
              <a:t>his/her</a:t>
            </a:r>
            <a:r>
              <a:rPr lang="zh-CN" altLang="en-US" dirty="0" smtClean="0">
                <a:solidFill>
                  <a:schemeClr val="bg1"/>
                </a:solidFill>
              </a:rPr>
              <a:t> </a:t>
            </a:r>
            <a:r>
              <a:rPr lang="en-US" altLang="zh-CN" dirty="0" smtClean="0">
                <a:solidFill>
                  <a:schemeClr val="bg1"/>
                </a:solidFill>
              </a:rPr>
              <a:t>profile</a:t>
            </a:r>
          </a:p>
          <a:p>
            <a:pPr marL="285750" indent="-285750">
              <a:buFontTx/>
              <a:buChar char="-"/>
            </a:pPr>
            <a:r>
              <a:rPr lang="en-US" dirty="0" smtClean="0">
                <a:solidFill>
                  <a:schemeClr val="bg1"/>
                </a:solidFill>
              </a:rPr>
              <a:t>User</a:t>
            </a:r>
            <a:r>
              <a:rPr lang="zh-CN" altLang="en-US" dirty="0" smtClean="0">
                <a:solidFill>
                  <a:schemeClr val="bg1"/>
                </a:solidFill>
              </a:rPr>
              <a:t> </a:t>
            </a:r>
            <a:r>
              <a:rPr lang="en-US" altLang="zh-CN" dirty="0" smtClean="0">
                <a:solidFill>
                  <a:schemeClr val="bg1"/>
                </a:solidFill>
              </a:rPr>
              <a:t>can</a:t>
            </a:r>
            <a:r>
              <a:rPr lang="zh-CN" altLang="en-US" dirty="0" smtClean="0">
                <a:solidFill>
                  <a:schemeClr val="bg1"/>
                </a:solidFill>
              </a:rPr>
              <a:t> </a:t>
            </a:r>
            <a:r>
              <a:rPr lang="en-US" altLang="zh-CN" dirty="0" smtClean="0">
                <a:solidFill>
                  <a:schemeClr val="bg1"/>
                </a:solidFill>
              </a:rPr>
              <a:t>see</a:t>
            </a:r>
            <a:r>
              <a:rPr lang="zh-CN" altLang="en-US" dirty="0" smtClean="0">
                <a:solidFill>
                  <a:schemeClr val="bg1"/>
                </a:solidFill>
              </a:rPr>
              <a:t> </a:t>
            </a:r>
            <a:r>
              <a:rPr lang="en-US" altLang="zh-CN" dirty="0" smtClean="0">
                <a:solidFill>
                  <a:schemeClr val="bg1"/>
                </a:solidFill>
              </a:rPr>
              <a:t>his/her</a:t>
            </a:r>
            <a:r>
              <a:rPr lang="zh-CN" altLang="en-US" dirty="0" smtClean="0">
                <a:solidFill>
                  <a:schemeClr val="bg1"/>
                </a:solidFill>
              </a:rPr>
              <a:t> </a:t>
            </a:r>
            <a:r>
              <a:rPr lang="en-US" altLang="zh-CN" dirty="0" smtClean="0">
                <a:solidFill>
                  <a:schemeClr val="bg1"/>
                </a:solidFill>
              </a:rPr>
              <a:t>posts</a:t>
            </a:r>
          </a:p>
          <a:p>
            <a:pPr marL="285750" indent="-285750">
              <a:buFontTx/>
              <a:buChar char="-"/>
            </a:pPr>
            <a:r>
              <a:rPr lang="en-US" altLang="zh-CN" dirty="0" smtClean="0">
                <a:solidFill>
                  <a:schemeClr val="bg1"/>
                </a:solidFill>
              </a:rPr>
              <a:t>User</a:t>
            </a:r>
            <a:r>
              <a:rPr lang="zh-CN" altLang="en-US" dirty="0" smtClean="0">
                <a:solidFill>
                  <a:schemeClr val="bg1"/>
                </a:solidFill>
              </a:rPr>
              <a:t> </a:t>
            </a:r>
            <a:r>
              <a:rPr lang="en-US" altLang="zh-CN" dirty="0" smtClean="0">
                <a:solidFill>
                  <a:schemeClr val="bg1"/>
                </a:solidFill>
              </a:rPr>
              <a:t>can</a:t>
            </a:r>
            <a:r>
              <a:rPr lang="zh-CN" altLang="en-US" dirty="0" smtClean="0">
                <a:solidFill>
                  <a:schemeClr val="bg1"/>
                </a:solidFill>
              </a:rPr>
              <a:t> </a:t>
            </a:r>
            <a:r>
              <a:rPr lang="en-US" altLang="zh-CN" dirty="0" smtClean="0">
                <a:solidFill>
                  <a:schemeClr val="bg1"/>
                </a:solidFill>
              </a:rPr>
              <a:t>change</a:t>
            </a:r>
            <a:r>
              <a:rPr lang="zh-CN" altLang="en-US" dirty="0" smtClean="0">
                <a:solidFill>
                  <a:schemeClr val="bg1"/>
                </a:solidFill>
              </a:rPr>
              <a:t> </a:t>
            </a:r>
            <a:r>
              <a:rPr lang="en-US" altLang="zh-CN" dirty="0" smtClean="0">
                <a:solidFill>
                  <a:schemeClr val="bg1"/>
                </a:solidFill>
              </a:rPr>
              <a:t>his/her</a:t>
            </a:r>
            <a:r>
              <a:rPr lang="zh-CN" altLang="en-US" dirty="0" smtClean="0">
                <a:solidFill>
                  <a:schemeClr val="bg1"/>
                </a:solidFill>
              </a:rPr>
              <a:t> </a:t>
            </a:r>
            <a:r>
              <a:rPr lang="en-US" altLang="zh-CN" dirty="0" smtClean="0">
                <a:solidFill>
                  <a:schemeClr val="bg1"/>
                </a:solidFill>
              </a:rPr>
              <a:t>nickname</a:t>
            </a:r>
            <a:r>
              <a:rPr lang="zh-CN" altLang="en-US" dirty="0" smtClean="0">
                <a:solidFill>
                  <a:schemeClr val="bg1"/>
                </a:solidFill>
              </a:rPr>
              <a:t> </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11" name="圖片 10"/>
          <p:cNvPicPr>
            <a:picLocks noChangeAspect="1"/>
          </p:cNvPicPr>
          <p:nvPr/>
        </p:nvPicPr>
        <p:blipFill>
          <a:blip r:embed="rId4"/>
          <a:stretch>
            <a:fillRect/>
          </a:stretch>
        </p:blipFill>
        <p:spPr>
          <a:xfrm>
            <a:off x="8331200" y="2057401"/>
            <a:ext cx="2130106" cy="3810000"/>
          </a:xfrm>
          <a:prstGeom prst="rect">
            <a:avLst/>
          </a:prstGeom>
        </p:spPr>
      </p:pic>
    </p:spTree>
    <p:extLst>
      <p:ext uri="{BB962C8B-B14F-4D97-AF65-F5344CB8AC3E}">
        <p14:creationId xmlns:p14="http://schemas.microsoft.com/office/powerpoint/2010/main" val="14778055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New</a:t>
            </a:r>
            <a:r>
              <a:rPr lang="zh-CN" alt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Post</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grpSp>
        <p:nvGrpSpPr>
          <p:cNvPr id="8" name="Group 5729">
            <a:extLst>
              <a:ext uri="{FF2B5EF4-FFF2-40B4-BE49-F238E27FC236}">
                <a16:creationId xmlns:a16="http://schemas.microsoft.com/office/drawing/2014/main" xmlns="" id="{BBD5CF5B-3FBF-4F93-9203-419168311455}"/>
              </a:ext>
            </a:extLst>
          </p:cNvPr>
          <p:cNvGrpSpPr/>
          <p:nvPr/>
        </p:nvGrpSpPr>
        <p:grpSpPr>
          <a:xfrm>
            <a:off x="7848600" y="1404748"/>
            <a:ext cx="3108325" cy="5453252"/>
            <a:chOff x="4047" y="-252555"/>
            <a:chExt cx="5984764" cy="10741190"/>
          </a:xfrm>
        </p:grpSpPr>
        <p:pic>
          <p:nvPicPr>
            <p:cNvPr id="9" name="01_Mobile.png">
              <a:extLst>
                <a:ext uri="{FF2B5EF4-FFF2-40B4-BE49-F238E27FC236}">
                  <a16:creationId xmlns:a16="http://schemas.microsoft.com/office/drawing/2014/main" xmlns="" id="{7C3C582F-05FE-4E1B-B263-E1A7680E0DC4}"/>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0" name="Shape 5728">
              <a:extLst>
                <a:ext uri="{FF2B5EF4-FFF2-40B4-BE49-F238E27FC236}">
                  <a16:creationId xmlns:a16="http://schemas.microsoft.com/office/drawing/2014/main" xmlns="" id="{DAA18635-7DF6-4443-B7AE-8C415F339555}"/>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 name="TextBox 3">
            <a:extLst>
              <a:ext uri="{FF2B5EF4-FFF2-40B4-BE49-F238E27FC236}">
                <a16:creationId xmlns:a16="http://schemas.microsoft.com/office/drawing/2014/main" xmlns="" id="{B744CCDA-4BD6-403A-A8B6-144E4FFA2CB8}"/>
              </a:ext>
            </a:extLst>
          </p:cNvPr>
          <p:cNvSpPr txBox="1"/>
          <p:nvPr/>
        </p:nvSpPr>
        <p:spPr>
          <a:xfrm>
            <a:off x="547217" y="1524000"/>
            <a:ext cx="6158383" cy="369332"/>
          </a:xfrm>
          <a:prstGeom prst="rect">
            <a:avLst/>
          </a:prstGeom>
          <a:noFill/>
        </p:spPr>
        <p:txBody>
          <a:bodyPr wrap="square" rtlCol="0">
            <a:spAutoFit/>
          </a:bodyPr>
          <a:lstStyle/>
          <a:p>
            <a:pPr marL="285750" indent="-285750">
              <a:buFontTx/>
              <a:buChar char="-"/>
            </a:pPr>
            <a:r>
              <a:rPr lang="en-US" dirty="0">
                <a:solidFill>
                  <a:schemeClr val="bg1"/>
                </a:solidFill>
              </a:rPr>
              <a:t>User </a:t>
            </a:r>
            <a:r>
              <a:rPr lang="en-US" dirty="0" smtClean="0">
                <a:solidFill>
                  <a:schemeClr val="bg1"/>
                </a:solidFill>
              </a:rPr>
              <a:t>can</a:t>
            </a:r>
            <a:r>
              <a:rPr lang="zh-CN" altLang="en-US" dirty="0" smtClean="0">
                <a:solidFill>
                  <a:schemeClr val="bg1"/>
                </a:solidFill>
              </a:rPr>
              <a:t> </a:t>
            </a:r>
            <a:r>
              <a:rPr lang="en-US" altLang="zh-CN" dirty="0" smtClean="0">
                <a:solidFill>
                  <a:schemeClr val="bg1"/>
                </a:solidFill>
              </a:rPr>
              <a:t>write</a:t>
            </a:r>
            <a:r>
              <a:rPr lang="zh-CN" altLang="en-US" dirty="0" smtClean="0">
                <a:solidFill>
                  <a:schemeClr val="bg1"/>
                </a:solidFill>
              </a:rPr>
              <a:t> </a:t>
            </a:r>
            <a:r>
              <a:rPr lang="en-US" altLang="zh-CN" dirty="0" smtClean="0">
                <a:solidFill>
                  <a:schemeClr val="bg1"/>
                </a:solidFill>
              </a:rPr>
              <a:t>posts</a:t>
            </a:r>
            <a:r>
              <a:rPr lang="zh-CN" altLang="en-US" dirty="0" smtClean="0">
                <a:solidFill>
                  <a:schemeClr val="bg1"/>
                </a:solidFill>
              </a:rPr>
              <a:t> </a:t>
            </a:r>
            <a:r>
              <a:rPr lang="en-US" altLang="zh-CN" dirty="0" smtClean="0">
                <a:solidFill>
                  <a:schemeClr val="bg1"/>
                </a:solidFill>
              </a:rPr>
              <a:t>and</a:t>
            </a:r>
            <a:r>
              <a:rPr lang="zh-CN" altLang="en-US" dirty="0" smtClean="0">
                <a:solidFill>
                  <a:schemeClr val="bg1"/>
                </a:solidFill>
              </a:rPr>
              <a:t> </a:t>
            </a:r>
            <a:r>
              <a:rPr lang="en-US" altLang="zh-CN" dirty="0" smtClean="0">
                <a:solidFill>
                  <a:schemeClr val="bg1"/>
                </a:solidFill>
              </a:rPr>
              <a:t>upload</a:t>
            </a:r>
            <a:r>
              <a:rPr lang="zh-CN" altLang="en-US" dirty="0" smtClean="0">
                <a:solidFill>
                  <a:schemeClr val="bg1"/>
                </a:solidFill>
              </a:rPr>
              <a:t> </a:t>
            </a:r>
            <a:r>
              <a:rPr lang="en-US" altLang="zh-CN" dirty="0" smtClean="0">
                <a:solidFill>
                  <a:schemeClr val="bg1"/>
                </a:solidFill>
              </a:rPr>
              <a:t>photos</a:t>
            </a:r>
            <a:r>
              <a:rPr lang="zh-CN" altLang="en-US" dirty="0" smtClean="0">
                <a:solidFill>
                  <a:schemeClr val="bg1"/>
                </a:solidFill>
              </a:rPr>
              <a:t> </a:t>
            </a:r>
            <a:r>
              <a:rPr lang="en-US" altLang="zh-CN" dirty="0" smtClean="0">
                <a:solidFill>
                  <a:schemeClr val="bg1"/>
                </a:solidFill>
              </a:rPr>
              <a:t>from</a:t>
            </a:r>
            <a:r>
              <a:rPr lang="zh-CN" altLang="en-US" dirty="0" smtClean="0">
                <a:solidFill>
                  <a:schemeClr val="bg1"/>
                </a:solidFill>
              </a:rPr>
              <a:t> </a:t>
            </a:r>
            <a:r>
              <a:rPr lang="en-US" altLang="zh-CN" dirty="0" smtClean="0">
                <a:solidFill>
                  <a:schemeClr val="bg1"/>
                </a:solidFill>
              </a:rPr>
              <a:t>albums</a:t>
            </a:r>
            <a:endParaRPr lang="en-US" dirty="0">
              <a:solidFill>
                <a:schemeClr val="bg1"/>
              </a:solidFill>
            </a:endParaRPr>
          </a:p>
        </p:txBody>
      </p:sp>
      <p:pic>
        <p:nvPicPr>
          <p:cNvPr id="2" name="圖片 1"/>
          <p:cNvPicPr>
            <a:picLocks noChangeAspect="1"/>
          </p:cNvPicPr>
          <p:nvPr/>
        </p:nvPicPr>
        <p:blipFill>
          <a:blip r:embed="rId4"/>
          <a:stretch>
            <a:fillRect/>
          </a:stretch>
        </p:blipFill>
        <p:spPr>
          <a:xfrm>
            <a:off x="8318500" y="2057400"/>
            <a:ext cx="2133600" cy="3657600"/>
          </a:xfrm>
          <a:prstGeom prst="rect">
            <a:avLst/>
          </a:prstGeom>
        </p:spPr>
      </p:pic>
    </p:spTree>
    <p:extLst>
      <p:ext uri="{BB962C8B-B14F-4D97-AF65-F5344CB8AC3E}">
        <p14:creationId xmlns:p14="http://schemas.microsoft.com/office/powerpoint/2010/main" val="1280334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Comments</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grpSp>
        <p:nvGrpSpPr>
          <p:cNvPr id="8" name="Group 5729">
            <a:extLst>
              <a:ext uri="{FF2B5EF4-FFF2-40B4-BE49-F238E27FC236}">
                <a16:creationId xmlns:a16="http://schemas.microsoft.com/office/drawing/2014/main" xmlns="" id="{BBD5CF5B-3FBF-4F93-9203-419168311455}"/>
              </a:ext>
            </a:extLst>
          </p:cNvPr>
          <p:cNvGrpSpPr/>
          <p:nvPr/>
        </p:nvGrpSpPr>
        <p:grpSpPr>
          <a:xfrm>
            <a:off x="7848600" y="1404748"/>
            <a:ext cx="3108325" cy="5453252"/>
            <a:chOff x="4047" y="-252555"/>
            <a:chExt cx="5984764" cy="10741190"/>
          </a:xfrm>
        </p:grpSpPr>
        <p:pic>
          <p:nvPicPr>
            <p:cNvPr id="9" name="01_Mobile.png">
              <a:extLst>
                <a:ext uri="{FF2B5EF4-FFF2-40B4-BE49-F238E27FC236}">
                  <a16:creationId xmlns:a16="http://schemas.microsoft.com/office/drawing/2014/main" xmlns="" id="{7C3C582F-05FE-4E1B-B263-E1A7680E0DC4}"/>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0" name="Shape 5728">
              <a:extLst>
                <a:ext uri="{FF2B5EF4-FFF2-40B4-BE49-F238E27FC236}">
                  <a16:creationId xmlns:a16="http://schemas.microsoft.com/office/drawing/2014/main" xmlns="" id="{DAA18635-7DF6-4443-B7AE-8C415F339555}"/>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 name="TextBox 3">
            <a:extLst>
              <a:ext uri="{FF2B5EF4-FFF2-40B4-BE49-F238E27FC236}">
                <a16:creationId xmlns:a16="http://schemas.microsoft.com/office/drawing/2014/main" xmlns="" id="{B744CCDA-4BD6-403A-A8B6-144E4FFA2CB8}"/>
              </a:ext>
            </a:extLst>
          </p:cNvPr>
          <p:cNvSpPr txBox="1"/>
          <p:nvPr/>
        </p:nvSpPr>
        <p:spPr>
          <a:xfrm>
            <a:off x="547217" y="1524000"/>
            <a:ext cx="6158383" cy="369332"/>
          </a:xfrm>
          <a:prstGeom prst="rect">
            <a:avLst/>
          </a:prstGeom>
          <a:noFill/>
        </p:spPr>
        <p:txBody>
          <a:bodyPr wrap="square" rtlCol="0">
            <a:spAutoFit/>
          </a:bodyPr>
          <a:lstStyle/>
          <a:p>
            <a:pPr marL="285750" indent="-285750">
              <a:buFontTx/>
              <a:buChar char="-"/>
            </a:pPr>
            <a:r>
              <a:rPr lang="en-US" dirty="0">
                <a:solidFill>
                  <a:schemeClr val="bg1"/>
                </a:solidFill>
              </a:rPr>
              <a:t>User </a:t>
            </a:r>
            <a:r>
              <a:rPr lang="en-US" dirty="0" smtClean="0">
                <a:solidFill>
                  <a:schemeClr val="bg1"/>
                </a:solidFill>
              </a:rPr>
              <a:t>can</a:t>
            </a:r>
            <a:r>
              <a:rPr lang="zh-CN" altLang="en-US" dirty="0" smtClean="0">
                <a:solidFill>
                  <a:schemeClr val="bg1"/>
                </a:solidFill>
              </a:rPr>
              <a:t> </a:t>
            </a:r>
            <a:r>
              <a:rPr lang="en-US" altLang="zh-CN" dirty="0" smtClean="0">
                <a:solidFill>
                  <a:schemeClr val="bg1"/>
                </a:solidFill>
              </a:rPr>
              <a:t>write</a:t>
            </a:r>
            <a:r>
              <a:rPr lang="zh-CN" altLang="en-US" dirty="0" smtClean="0">
                <a:solidFill>
                  <a:schemeClr val="bg1"/>
                </a:solidFill>
              </a:rPr>
              <a:t> </a:t>
            </a:r>
            <a:r>
              <a:rPr lang="en-US" altLang="zh-CN" dirty="0" smtClean="0">
                <a:solidFill>
                  <a:schemeClr val="bg1"/>
                </a:solidFill>
              </a:rPr>
              <a:t>comments under posts</a:t>
            </a:r>
            <a:endParaRPr lang="en-US" dirty="0">
              <a:solidFill>
                <a:schemeClr val="bg1"/>
              </a:solidFill>
            </a:endParaRPr>
          </a:p>
        </p:txBody>
      </p:sp>
      <p:pic>
        <p:nvPicPr>
          <p:cNvPr id="2" name="圖片 1"/>
          <p:cNvPicPr>
            <a:picLocks noChangeAspect="1"/>
          </p:cNvPicPr>
          <p:nvPr/>
        </p:nvPicPr>
        <p:blipFill>
          <a:blip r:embed="rId4"/>
          <a:stretch>
            <a:fillRect/>
          </a:stretch>
        </p:blipFill>
        <p:spPr>
          <a:xfrm>
            <a:off x="8318500" y="2057400"/>
            <a:ext cx="2133600" cy="3657600"/>
          </a:xfrm>
          <a:prstGeom prst="rect">
            <a:avLst/>
          </a:prstGeom>
        </p:spPr>
      </p:pic>
      <p:pic>
        <p:nvPicPr>
          <p:cNvPr id="3" name="圖片 2"/>
          <p:cNvPicPr>
            <a:picLocks noChangeAspect="1"/>
          </p:cNvPicPr>
          <p:nvPr/>
        </p:nvPicPr>
        <p:blipFill>
          <a:blip r:embed="rId5"/>
          <a:stretch>
            <a:fillRect/>
          </a:stretch>
        </p:blipFill>
        <p:spPr>
          <a:xfrm>
            <a:off x="8331200" y="2057400"/>
            <a:ext cx="2133600" cy="3733800"/>
          </a:xfrm>
          <a:prstGeom prst="rect">
            <a:avLst/>
          </a:prstGeom>
        </p:spPr>
      </p:pic>
    </p:spTree>
    <p:extLst>
      <p:ext uri="{BB962C8B-B14F-4D97-AF65-F5344CB8AC3E}">
        <p14:creationId xmlns:p14="http://schemas.microsoft.com/office/powerpoint/2010/main" val="3105291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smtClean="0">
                <a:solidFill>
                  <a:srgbClr val="008000"/>
                </a:solidFill>
                <a:latin typeface="微软雅黑" panose="020B0503020204020204" pitchFamily="34" charset="-122"/>
                <a:ea typeface="微软雅黑" panose="020B0503020204020204" pitchFamily="34" charset="-122"/>
                <a:cs typeface="Microsoft JhengHei" panose="020B0604030504040204" charset="-120"/>
              </a:rPr>
              <a:t>“</a:t>
            </a:r>
            <a:r>
              <a:rPr lang="en-US" dirty="0" smtClean="0">
                <a:solidFill>
                  <a:srgbClr val="008000"/>
                </a:solidFill>
                <a:latin typeface="微软雅黑" panose="020B0503020204020204" pitchFamily="34" charset="-122"/>
                <a:ea typeface="微软雅黑" panose="020B0503020204020204" pitchFamily="34" charset="-122"/>
                <a:cs typeface="Microsoft JhengHei" panose="020B0604030504040204" charset="-120"/>
              </a:rPr>
              <a:t>Liked”</a:t>
            </a:r>
            <a:endParaRPr dirty="0">
              <a:solidFill>
                <a:srgbClr val="008000"/>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grpSp>
        <p:nvGrpSpPr>
          <p:cNvPr id="8" name="Group 5729">
            <a:extLst>
              <a:ext uri="{FF2B5EF4-FFF2-40B4-BE49-F238E27FC236}">
                <a16:creationId xmlns:a16="http://schemas.microsoft.com/office/drawing/2014/main" xmlns="" id="{BBD5CF5B-3FBF-4F93-9203-419168311455}"/>
              </a:ext>
            </a:extLst>
          </p:cNvPr>
          <p:cNvGrpSpPr/>
          <p:nvPr/>
        </p:nvGrpSpPr>
        <p:grpSpPr>
          <a:xfrm>
            <a:off x="7848600" y="1404748"/>
            <a:ext cx="3108325" cy="5453252"/>
            <a:chOff x="4047" y="-252555"/>
            <a:chExt cx="5984764" cy="10741190"/>
          </a:xfrm>
        </p:grpSpPr>
        <p:pic>
          <p:nvPicPr>
            <p:cNvPr id="9" name="01_Mobile.png">
              <a:extLst>
                <a:ext uri="{FF2B5EF4-FFF2-40B4-BE49-F238E27FC236}">
                  <a16:creationId xmlns:a16="http://schemas.microsoft.com/office/drawing/2014/main" xmlns="" id="{7C3C582F-05FE-4E1B-B263-E1A7680E0DC4}"/>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0" name="Shape 5728">
              <a:extLst>
                <a:ext uri="{FF2B5EF4-FFF2-40B4-BE49-F238E27FC236}">
                  <a16:creationId xmlns:a16="http://schemas.microsoft.com/office/drawing/2014/main" xmlns="" id="{DAA18635-7DF6-4443-B7AE-8C415F339555}"/>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 name="TextBox 3">
            <a:extLst>
              <a:ext uri="{FF2B5EF4-FFF2-40B4-BE49-F238E27FC236}">
                <a16:creationId xmlns:a16="http://schemas.microsoft.com/office/drawing/2014/main" xmlns="" id="{B744CCDA-4BD6-403A-A8B6-144E4FFA2CB8}"/>
              </a:ext>
            </a:extLst>
          </p:cNvPr>
          <p:cNvSpPr txBox="1"/>
          <p:nvPr/>
        </p:nvSpPr>
        <p:spPr>
          <a:xfrm>
            <a:off x="547217" y="1524000"/>
            <a:ext cx="6158383" cy="646331"/>
          </a:xfrm>
          <a:prstGeom prst="rect">
            <a:avLst/>
          </a:prstGeom>
          <a:noFill/>
        </p:spPr>
        <p:txBody>
          <a:bodyPr wrap="square" rtlCol="0">
            <a:spAutoFit/>
          </a:bodyPr>
          <a:lstStyle/>
          <a:p>
            <a:pPr marL="285750" indent="-285750">
              <a:buFontTx/>
              <a:buChar char="-"/>
            </a:pPr>
            <a:r>
              <a:rPr lang="en-US" dirty="0">
                <a:solidFill>
                  <a:schemeClr val="bg1"/>
                </a:solidFill>
              </a:rPr>
              <a:t>User </a:t>
            </a:r>
            <a:r>
              <a:rPr lang="en-US" dirty="0" smtClean="0">
                <a:solidFill>
                  <a:schemeClr val="bg1"/>
                </a:solidFill>
              </a:rPr>
              <a:t>can</a:t>
            </a:r>
            <a:r>
              <a:rPr lang="zh-CN" altLang="en-US" dirty="0" smtClean="0">
                <a:solidFill>
                  <a:schemeClr val="bg1"/>
                </a:solidFill>
              </a:rPr>
              <a:t> </a:t>
            </a:r>
            <a:r>
              <a:rPr lang="en-US" altLang="zh-CN" dirty="0" smtClean="0">
                <a:solidFill>
                  <a:schemeClr val="bg1"/>
                </a:solidFill>
              </a:rPr>
              <a:t>see</a:t>
            </a:r>
            <a:r>
              <a:rPr lang="zh-CN" altLang="en-US" dirty="0" smtClean="0">
                <a:solidFill>
                  <a:schemeClr val="bg1"/>
                </a:solidFill>
              </a:rPr>
              <a:t> </a:t>
            </a:r>
            <a:r>
              <a:rPr lang="en-US" dirty="0" smtClean="0">
                <a:solidFill>
                  <a:schemeClr val="bg1"/>
                </a:solidFill>
              </a:rPr>
              <a:t>the</a:t>
            </a:r>
            <a:r>
              <a:rPr lang="zh-CN" altLang="en-US" dirty="0" smtClean="0">
                <a:solidFill>
                  <a:schemeClr val="bg1"/>
                </a:solidFill>
              </a:rPr>
              <a:t> </a:t>
            </a:r>
            <a:r>
              <a:rPr lang="en-US" dirty="0" smtClean="0">
                <a:solidFill>
                  <a:schemeClr val="bg1"/>
                </a:solidFill>
              </a:rPr>
              <a:t>posts he</a:t>
            </a:r>
            <a:r>
              <a:rPr lang="zh-CN" altLang="en-US" dirty="0" smtClean="0">
                <a:solidFill>
                  <a:schemeClr val="bg1"/>
                </a:solidFill>
              </a:rPr>
              <a:t>/</a:t>
            </a:r>
            <a:r>
              <a:rPr lang="en-US" altLang="zh-CN" dirty="0" smtClean="0">
                <a:solidFill>
                  <a:schemeClr val="bg1"/>
                </a:solidFill>
              </a:rPr>
              <a:t>she</a:t>
            </a:r>
            <a:r>
              <a:rPr lang="zh-CN" altLang="en-US" dirty="0" smtClean="0">
                <a:solidFill>
                  <a:schemeClr val="bg1"/>
                </a:solidFill>
              </a:rPr>
              <a:t> </a:t>
            </a:r>
            <a:r>
              <a:rPr lang="en-US" altLang="zh-CN" dirty="0" smtClean="0">
                <a:solidFill>
                  <a:schemeClr val="bg1"/>
                </a:solidFill>
              </a:rPr>
              <a:t>liked.</a:t>
            </a:r>
            <a:endParaRPr lang="en-US" dirty="0">
              <a:solidFill>
                <a:schemeClr val="bg1"/>
              </a:solidFill>
            </a:endParaRPr>
          </a:p>
          <a:p>
            <a:endParaRPr lang="en-US" dirty="0">
              <a:solidFill>
                <a:schemeClr val="bg1"/>
              </a:solidFill>
            </a:endParaRPr>
          </a:p>
        </p:txBody>
      </p:sp>
      <p:pic>
        <p:nvPicPr>
          <p:cNvPr id="2" name="圖片 1"/>
          <p:cNvPicPr>
            <a:picLocks noChangeAspect="1"/>
          </p:cNvPicPr>
          <p:nvPr/>
        </p:nvPicPr>
        <p:blipFill>
          <a:blip r:embed="rId4"/>
          <a:stretch>
            <a:fillRect/>
          </a:stretch>
        </p:blipFill>
        <p:spPr>
          <a:xfrm>
            <a:off x="8354311" y="2019300"/>
            <a:ext cx="2097789" cy="3771900"/>
          </a:xfrm>
          <a:prstGeom prst="rect">
            <a:avLst/>
          </a:prstGeom>
        </p:spPr>
      </p:pic>
    </p:spTree>
    <p:extLst>
      <p:ext uri="{BB962C8B-B14F-4D97-AF65-F5344CB8AC3E}">
        <p14:creationId xmlns:p14="http://schemas.microsoft.com/office/powerpoint/2010/main" val="5219591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Search </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1" name="Group 5729">
            <a:extLst>
              <a:ext uri="{FF2B5EF4-FFF2-40B4-BE49-F238E27FC236}">
                <a16:creationId xmlns:a16="http://schemas.microsoft.com/office/drawing/2014/main" xmlns="" id="{838E85AC-08B6-479B-BCE3-5F3A71C93F14}"/>
              </a:ext>
            </a:extLst>
          </p:cNvPr>
          <p:cNvGrpSpPr/>
          <p:nvPr/>
        </p:nvGrpSpPr>
        <p:grpSpPr>
          <a:xfrm>
            <a:off x="7772400" y="1404748"/>
            <a:ext cx="3108325" cy="5453252"/>
            <a:chOff x="4047" y="-252555"/>
            <a:chExt cx="5984764" cy="10741190"/>
          </a:xfrm>
        </p:grpSpPr>
        <p:pic>
          <p:nvPicPr>
            <p:cNvPr id="12" name="01_Mobile.png">
              <a:extLst>
                <a:ext uri="{FF2B5EF4-FFF2-40B4-BE49-F238E27FC236}">
                  <a16:creationId xmlns:a16="http://schemas.microsoft.com/office/drawing/2014/main" xmlns="" id="{9EC9548F-3E07-4C0D-B550-D3E882A4173B}"/>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3" name="Shape 5728">
              <a:extLst>
                <a:ext uri="{FF2B5EF4-FFF2-40B4-BE49-F238E27FC236}">
                  <a16:creationId xmlns:a16="http://schemas.microsoft.com/office/drawing/2014/main" xmlns="" id="{BAA49D37-587A-486F-8B79-74263B85FEA4}"/>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sp>
        <p:nvSpPr>
          <p:cNvPr id="2" name="TextBox 1">
            <a:extLst>
              <a:ext uri="{FF2B5EF4-FFF2-40B4-BE49-F238E27FC236}">
                <a16:creationId xmlns:a16="http://schemas.microsoft.com/office/drawing/2014/main" xmlns="" id="{D6DF1C80-079D-4CE4-B36C-01DC17748FF1}"/>
              </a:ext>
            </a:extLst>
          </p:cNvPr>
          <p:cNvSpPr txBox="1"/>
          <p:nvPr/>
        </p:nvSpPr>
        <p:spPr>
          <a:xfrm>
            <a:off x="547217" y="2075765"/>
            <a:ext cx="4800600" cy="1200329"/>
          </a:xfrm>
          <a:prstGeom prst="rect">
            <a:avLst/>
          </a:prstGeom>
          <a:noFill/>
        </p:spPr>
        <p:txBody>
          <a:bodyPr wrap="square" rtlCol="0">
            <a:spAutoFit/>
          </a:bodyPr>
          <a:lstStyle/>
          <a:p>
            <a:pPr marL="285750" indent="-285750">
              <a:buFontTx/>
              <a:buChar char="-"/>
            </a:pPr>
            <a:r>
              <a:rPr lang="en-US" dirty="0">
                <a:solidFill>
                  <a:schemeClr val="bg1"/>
                </a:solidFill>
              </a:rPr>
              <a:t>User can search for the product or the review they interested in by product name or other keywords. </a:t>
            </a:r>
          </a:p>
          <a:p>
            <a:pPr marL="285750" indent="-285750">
              <a:buFontTx/>
              <a:buChar char="-"/>
            </a:pPr>
            <a:endParaRPr lang="en-US" dirty="0">
              <a:solidFill>
                <a:schemeClr val="bg1"/>
              </a:solidFill>
            </a:endParaRPr>
          </a:p>
        </p:txBody>
      </p:sp>
      <p:pic>
        <p:nvPicPr>
          <p:cNvPr id="3" name="圖片 2"/>
          <p:cNvPicPr>
            <a:picLocks noChangeAspect="1"/>
          </p:cNvPicPr>
          <p:nvPr/>
        </p:nvPicPr>
        <p:blipFill>
          <a:blip r:embed="rId4"/>
          <a:stretch>
            <a:fillRect/>
          </a:stretch>
        </p:blipFill>
        <p:spPr>
          <a:xfrm>
            <a:off x="8242300" y="2057400"/>
            <a:ext cx="2146299" cy="3733800"/>
          </a:xfrm>
          <a:prstGeom prst="rect">
            <a:avLst/>
          </a:prstGeom>
        </p:spPr>
      </p:pic>
      <p:sp>
        <p:nvSpPr>
          <p:cNvPr id="10" name="Shape 5754">
            <a:extLst>
              <a:ext uri="{FF2B5EF4-FFF2-40B4-BE49-F238E27FC236}">
                <a16:creationId xmlns:a16="http://schemas.microsoft.com/office/drawing/2014/main" xmlns="" id="{212B338D-11CD-4EAC-A61C-E515CC1DCF60}"/>
              </a:ext>
            </a:extLst>
          </p:cNvPr>
          <p:cNvSpPr/>
          <p:nvPr/>
        </p:nvSpPr>
        <p:spPr>
          <a:xfrm>
            <a:off x="7175895" y="716469"/>
            <a:ext cx="4441825" cy="760095"/>
          </a:xfrm>
          <a:prstGeom prst="rect">
            <a:avLst/>
          </a:prstGeom>
          <a:noFill/>
          <a:ln w="12700" cap="flat">
            <a:noFill/>
            <a:miter lim="400000"/>
          </a:ln>
          <a:effectLst/>
        </p:spPr>
        <p:txBody>
          <a:bodyPr wrap="square" lIns="0" tIns="0" rIns="0" bIns="0" numCol="1" anchor="t">
            <a:normAutofit/>
          </a:bodyPr>
          <a:lstStyle/>
          <a:p>
            <a:pPr algn="ctr" defTabSz="394970">
              <a:lnSpc>
                <a:spcPts val="4090"/>
              </a:lnSpc>
              <a:spcBef>
                <a:spcPts val="225"/>
              </a:spcBef>
              <a:defRPr sz="1800"/>
            </a:pPr>
            <a:endParaRPr lang="zh-CN" altLang="en-US" sz="4000" b="1" dirty="0">
              <a:solidFill>
                <a:schemeClr val="bg1"/>
              </a:solidFill>
              <a:latin typeface="微软雅黑" panose="020B0503020204020204" charset="-122"/>
              <a:ea typeface="微软雅黑" panose="020B0503020204020204" charset="-122"/>
              <a:cs typeface="Roboto Light"/>
              <a:sym typeface="Roboto Light"/>
            </a:endParaRPr>
          </a:p>
        </p:txBody>
      </p:sp>
    </p:spTree>
    <p:extLst>
      <p:ext uri="{BB962C8B-B14F-4D97-AF65-F5344CB8AC3E}">
        <p14:creationId xmlns:p14="http://schemas.microsoft.com/office/powerpoint/2010/main" val="3737879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Effect transition="in" filter="fade">
                                      <p:cBhvr>
                                        <p:cTn id="14" dur="1000"/>
                                        <p:tgtEl>
                                          <p:spTgt spid="46"/>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P spid="10"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en-US" dirty="0" smtClean="0">
                <a:solidFill>
                  <a:srgbClr val="00B050"/>
                </a:solidFill>
                <a:latin typeface="微软雅黑" panose="020B0503020204020204" pitchFamily="34" charset="-122"/>
                <a:ea typeface="微软雅黑" panose="020B0503020204020204" pitchFamily="34" charset="-122"/>
                <a:cs typeface="Microsoft JhengHei" panose="020B0604030504040204" charset="-120"/>
              </a:rPr>
              <a:t>Follow</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1" name="Group 5729">
            <a:extLst>
              <a:ext uri="{FF2B5EF4-FFF2-40B4-BE49-F238E27FC236}">
                <a16:creationId xmlns:a16="http://schemas.microsoft.com/office/drawing/2014/main" xmlns="" id="{838E85AC-08B6-479B-BCE3-5F3A71C93F14}"/>
              </a:ext>
            </a:extLst>
          </p:cNvPr>
          <p:cNvGrpSpPr/>
          <p:nvPr/>
        </p:nvGrpSpPr>
        <p:grpSpPr>
          <a:xfrm>
            <a:off x="7772400" y="1404748"/>
            <a:ext cx="3108325" cy="5453252"/>
            <a:chOff x="4047" y="-252555"/>
            <a:chExt cx="5984764" cy="10741190"/>
          </a:xfrm>
        </p:grpSpPr>
        <p:pic>
          <p:nvPicPr>
            <p:cNvPr id="12" name="01_Mobile.png">
              <a:extLst>
                <a:ext uri="{FF2B5EF4-FFF2-40B4-BE49-F238E27FC236}">
                  <a16:creationId xmlns:a16="http://schemas.microsoft.com/office/drawing/2014/main" xmlns="" id="{9EC9548F-3E07-4C0D-B550-D3E882A4173B}"/>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3" name="Shape 5728">
              <a:extLst>
                <a:ext uri="{FF2B5EF4-FFF2-40B4-BE49-F238E27FC236}">
                  <a16:creationId xmlns:a16="http://schemas.microsoft.com/office/drawing/2014/main" xmlns="" id="{BAA49D37-587A-486F-8B79-74263B85FEA4}"/>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sp>
        <p:nvSpPr>
          <p:cNvPr id="2" name="TextBox 1">
            <a:extLst>
              <a:ext uri="{FF2B5EF4-FFF2-40B4-BE49-F238E27FC236}">
                <a16:creationId xmlns:a16="http://schemas.microsoft.com/office/drawing/2014/main" xmlns="" id="{D6DF1C80-079D-4CE4-B36C-01DC17748FF1}"/>
              </a:ext>
            </a:extLst>
          </p:cNvPr>
          <p:cNvSpPr txBox="1"/>
          <p:nvPr/>
        </p:nvSpPr>
        <p:spPr>
          <a:xfrm>
            <a:off x="547217" y="2075765"/>
            <a:ext cx="4800600" cy="1200329"/>
          </a:xfrm>
          <a:prstGeom prst="rect">
            <a:avLst/>
          </a:prstGeom>
          <a:noFill/>
        </p:spPr>
        <p:txBody>
          <a:bodyPr wrap="square" rtlCol="0">
            <a:spAutoFit/>
          </a:bodyPr>
          <a:lstStyle/>
          <a:p>
            <a:pPr marL="285750" indent="-285750">
              <a:buFontTx/>
              <a:buChar char="-"/>
            </a:pPr>
            <a:r>
              <a:rPr lang="en-US" dirty="0">
                <a:solidFill>
                  <a:schemeClr val="bg1"/>
                </a:solidFill>
              </a:rPr>
              <a:t>User </a:t>
            </a:r>
            <a:r>
              <a:rPr lang="en-US" dirty="0" smtClean="0">
                <a:solidFill>
                  <a:schemeClr val="bg1"/>
                </a:solidFill>
              </a:rPr>
              <a:t>can</a:t>
            </a:r>
            <a:r>
              <a:rPr lang="zh-CN" altLang="en-US" dirty="0" smtClean="0">
                <a:solidFill>
                  <a:schemeClr val="bg1"/>
                </a:solidFill>
              </a:rPr>
              <a:t> </a:t>
            </a:r>
            <a:r>
              <a:rPr lang="en-US" altLang="zh-CN" dirty="0" smtClean="0">
                <a:solidFill>
                  <a:schemeClr val="bg1"/>
                </a:solidFill>
              </a:rPr>
              <a:t>follow</a:t>
            </a:r>
            <a:r>
              <a:rPr lang="zh-CN" altLang="en-US" dirty="0" smtClean="0">
                <a:solidFill>
                  <a:schemeClr val="bg1"/>
                </a:solidFill>
              </a:rPr>
              <a:t> </a:t>
            </a:r>
            <a:r>
              <a:rPr lang="en-US" altLang="zh-CN" dirty="0" smtClean="0">
                <a:solidFill>
                  <a:schemeClr val="bg1"/>
                </a:solidFill>
              </a:rPr>
              <a:t>other</a:t>
            </a:r>
            <a:r>
              <a:rPr lang="zh-CN" altLang="en-US" dirty="0" smtClean="0">
                <a:solidFill>
                  <a:schemeClr val="bg1"/>
                </a:solidFill>
              </a:rPr>
              <a:t> </a:t>
            </a:r>
            <a:r>
              <a:rPr lang="en-US" altLang="zh-CN" dirty="0" smtClean="0">
                <a:solidFill>
                  <a:schemeClr val="bg1"/>
                </a:solidFill>
              </a:rPr>
              <a:t>users</a:t>
            </a:r>
            <a:r>
              <a:rPr lang="zh-CN" altLang="en-US" dirty="0" smtClean="0">
                <a:solidFill>
                  <a:schemeClr val="bg1"/>
                </a:solidFill>
              </a:rPr>
              <a:t> </a:t>
            </a:r>
            <a:r>
              <a:rPr lang="en-US" altLang="zh-CN" dirty="0" smtClean="0">
                <a:solidFill>
                  <a:schemeClr val="bg1"/>
                </a:solidFill>
              </a:rPr>
              <a:t>from</a:t>
            </a:r>
            <a:r>
              <a:rPr lang="zh-CN" altLang="en-US" dirty="0" smtClean="0">
                <a:solidFill>
                  <a:schemeClr val="bg1"/>
                </a:solidFill>
              </a:rPr>
              <a:t> </a:t>
            </a:r>
            <a:r>
              <a:rPr lang="en-US" altLang="zh-CN" dirty="0" smtClean="0">
                <a:solidFill>
                  <a:schemeClr val="bg1"/>
                </a:solidFill>
              </a:rPr>
              <a:t>their</a:t>
            </a:r>
            <a:r>
              <a:rPr lang="zh-CN" altLang="en-US" dirty="0" smtClean="0">
                <a:solidFill>
                  <a:schemeClr val="bg1"/>
                </a:solidFill>
              </a:rPr>
              <a:t> </a:t>
            </a:r>
            <a:r>
              <a:rPr lang="en-US" altLang="zh-CN" dirty="0" smtClean="0">
                <a:solidFill>
                  <a:schemeClr val="bg1"/>
                </a:solidFill>
              </a:rPr>
              <a:t>profile</a:t>
            </a:r>
            <a:r>
              <a:rPr lang="zh-CN" altLang="en-US" dirty="0" smtClean="0">
                <a:solidFill>
                  <a:schemeClr val="bg1"/>
                </a:solidFill>
              </a:rPr>
              <a:t> </a:t>
            </a:r>
            <a:r>
              <a:rPr lang="en-US" altLang="zh-CN" dirty="0" smtClean="0">
                <a:solidFill>
                  <a:schemeClr val="bg1"/>
                </a:solidFill>
              </a:rPr>
              <a:t>page</a:t>
            </a:r>
          </a:p>
          <a:p>
            <a:pPr marL="285750" indent="-285750">
              <a:buFontTx/>
              <a:buChar char="-"/>
            </a:pPr>
            <a:r>
              <a:rPr lang="en-US" dirty="0" smtClean="0">
                <a:solidFill>
                  <a:schemeClr val="bg1"/>
                </a:solidFill>
              </a:rPr>
              <a:t>User can also send message to other users from this page</a:t>
            </a:r>
            <a:endParaRPr lang="en-US" dirty="0">
              <a:solidFill>
                <a:schemeClr val="bg1"/>
              </a:solidFill>
            </a:endParaRPr>
          </a:p>
        </p:txBody>
      </p:sp>
      <p:pic>
        <p:nvPicPr>
          <p:cNvPr id="3" name="圖片 2"/>
          <p:cNvPicPr>
            <a:picLocks noChangeAspect="1"/>
          </p:cNvPicPr>
          <p:nvPr/>
        </p:nvPicPr>
        <p:blipFill>
          <a:blip r:embed="rId4"/>
          <a:stretch>
            <a:fillRect/>
          </a:stretch>
        </p:blipFill>
        <p:spPr>
          <a:xfrm>
            <a:off x="8242300" y="2057400"/>
            <a:ext cx="2146299" cy="3733800"/>
          </a:xfrm>
          <a:prstGeom prst="rect">
            <a:avLst/>
          </a:prstGeom>
        </p:spPr>
      </p:pic>
      <p:sp>
        <p:nvSpPr>
          <p:cNvPr id="10" name="Shape 5754">
            <a:extLst>
              <a:ext uri="{FF2B5EF4-FFF2-40B4-BE49-F238E27FC236}">
                <a16:creationId xmlns:a16="http://schemas.microsoft.com/office/drawing/2014/main" xmlns="" id="{212B338D-11CD-4EAC-A61C-E515CC1DCF60}"/>
              </a:ext>
            </a:extLst>
          </p:cNvPr>
          <p:cNvSpPr/>
          <p:nvPr/>
        </p:nvSpPr>
        <p:spPr>
          <a:xfrm>
            <a:off x="7175895" y="716469"/>
            <a:ext cx="4441825" cy="760095"/>
          </a:xfrm>
          <a:prstGeom prst="rect">
            <a:avLst/>
          </a:prstGeom>
          <a:noFill/>
          <a:ln w="12700" cap="flat">
            <a:noFill/>
            <a:miter lim="400000"/>
          </a:ln>
          <a:effectLst/>
        </p:spPr>
        <p:txBody>
          <a:bodyPr wrap="square" lIns="0" tIns="0" rIns="0" bIns="0" numCol="1" anchor="t">
            <a:normAutofit/>
          </a:bodyPr>
          <a:lstStyle/>
          <a:p>
            <a:pPr algn="ctr" defTabSz="394970">
              <a:lnSpc>
                <a:spcPts val="4090"/>
              </a:lnSpc>
              <a:spcBef>
                <a:spcPts val="225"/>
              </a:spcBef>
              <a:defRPr sz="1800"/>
            </a:pPr>
            <a:endParaRPr lang="zh-CN" altLang="en-US" sz="4000" b="1" dirty="0">
              <a:solidFill>
                <a:schemeClr val="bg1"/>
              </a:solidFill>
              <a:latin typeface="微软雅黑" panose="020B0503020204020204" charset="-122"/>
              <a:ea typeface="微软雅黑" panose="020B0503020204020204" charset="-122"/>
              <a:cs typeface="Roboto Light"/>
              <a:sym typeface="Roboto Light"/>
            </a:endParaRPr>
          </a:p>
        </p:txBody>
      </p:sp>
      <p:pic>
        <p:nvPicPr>
          <p:cNvPr id="4" name="圖片 3"/>
          <p:cNvPicPr>
            <a:picLocks noChangeAspect="1"/>
          </p:cNvPicPr>
          <p:nvPr/>
        </p:nvPicPr>
        <p:blipFill>
          <a:blip r:embed="rId5"/>
          <a:stretch>
            <a:fillRect/>
          </a:stretch>
        </p:blipFill>
        <p:spPr>
          <a:xfrm>
            <a:off x="8229601" y="2057400"/>
            <a:ext cx="2175724" cy="3810000"/>
          </a:xfrm>
          <a:prstGeom prst="rect">
            <a:avLst/>
          </a:prstGeom>
        </p:spPr>
      </p:pic>
    </p:spTree>
    <p:extLst>
      <p:ext uri="{BB962C8B-B14F-4D97-AF65-F5344CB8AC3E}">
        <p14:creationId xmlns:p14="http://schemas.microsoft.com/office/powerpoint/2010/main" val="3917766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Effect transition="in" filter="fade">
                                      <p:cBhvr>
                                        <p:cTn id="14" dur="1000"/>
                                        <p:tgtEl>
                                          <p:spTgt spid="46"/>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P spid="10"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Function: </a:t>
            </a:r>
            <a:r>
              <a:rPr lang="zh-CN" altLang="en-US" dirty="0" smtClean="0">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solidFill>
                  <a:srgbClr val="008000"/>
                </a:solidFill>
                <a:latin typeface="微软雅黑" panose="020B0503020204020204" pitchFamily="34" charset="-122"/>
                <a:ea typeface="微软雅黑" panose="020B0503020204020204" pitchFamily="34" charset="-122"/>
                <a:cs typeface="Microsoft JhengHei" panose="020B0604030504040204" charset="-120"/>
              </a:rPr>
              <a:t>Chat</a:t>
            </a:r>
            <a:endParaRPr dirty="0">
              <a:solidFill>
                <a:srgbClr val="008000"/>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1" name="Group 5729">
            <a:extLst>
              <a:ext uri="{FF2B5EF4-FFF2-40B4-BE49-F238E27FC236}">
                <a16:creationId xmlns:a16="http://schemas.microsoft.com/office/drawing/2014/main" xmlns="" id="{838E85AC-08B6-479B-BCE3-5F3A71C93F14}"/>
              </a:ext>
            </a:extLst>
          </p:cNvPr>
          <p:cNvGrpSpPr/>
          <p:nvPr/>
        </p:nvGrpSpPr>
        <p:grpSpPr>
          <a:xfrm>
            <a:off x="7772400" y="1404748"/>
            <a:ext cx="3108325" cy="5453252"/>
            <a:chOff x="4047" y="-252555"/>
            <a:chExt cx="5984764" cy="10741190"/>
          </a:xfrm>
        </p:grpSpPr>
        <p:pic>
          <p:nvPicPr>
            <p:cNvPr id="12" name="01_Mobile.png">
              <a:extLst>
                <a:ext uri="{FF2B5EF4-FFF2-40B4-BE49-F238E27FC236}">
                  <a16:creationId xmlns:a16="http://schemas.microsoft.com/office/drawing/2014/main" xmlns="" id="{9EC9548F-3E07-4C0D-B550-D3E882A4173B}"/>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3" name="Shape 5728">
              <a:extLst>
                <a:ext uri="{FF2B5EF4-FFF2-40B4-BE49-F238E27FC236}">
                  <a16:creationId xmlns:a16="http://schemas.microsoft.com/office/drawing/2014/main" xmlns="" id="{BAA49D37-587A-486F-8B79-74263B85FEA4}"/>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sp>
        <p:nvSpPr>
          <p:cNvPr id="10" name="Shape 5754">
            <a:extLst>
              <a:ext uri="{FF2B5EF4-FFF2-40B4-BE49-F238E27FC236}">
                <a16:creationId xmlns:a16="http://schemas.microsoft.com/office/drawing/2014/main" xmlns="" id="{212B338D-11CD-4EAC-A61C-E515CC1DCF60}"/>
              </a:ext>
            </a:extLst>
          </p:cNvPr>
          <p:cNvSpPr/>
          <p:nvPr/>
        </p:nvSpPr>
        <p:spPr>
          <a:xfrm>
            <a:off x="7175895" y="716469"/>
            <a:ext cx="4441825" cy="760095"/>
          </a:xfrm>
          <a:prstGeom prst="rect">
            <a:avLst/>
          </a:prstGeom>
          <a:noFill/>
          <a:ln w="12700" cap="flat">
            <a:noFill/>
            <a:miter lim="400000"/>
          </a:ln>
          <a:effectLst/>
        </p:spPr>
        <p:txBody>
          <a:bodyPr wrap="square" lIns="0" tIns="0" rIns="0" bIns="0" numCol="1" anchor="t">
            <a:normAutofit/>
          </a:bodyPr>
          <a:lstStyle/>
          <a:p>
            <a:pPr algn="ctr" defTabSz="394970">
              <a:lnSpc>
                <a:spcPts val="4090"/>
              </a:lnSpc>
              <a:spcBef>
                <a:spcPts val="225"/>
              </a:spcBef>
              <a:defRPr sz="1800"/>
            </a:pPr>
            <a:endParaRPr lang="zh-CN" altLang="en-US" sz="4000" b="1" dirty="0">
              <a:solidFill>
                <a:schemeClr val="bg1"/>
              </a:solidFill>
              <a:latin typeface="微软雅黑" panose="020B0503020204020204" charset="-122"/>
              <a:ea typeface="微软雅黑" panose="020B0503020204020204" charset="-122"/>
              <a:cs typeface="Roboto Light"/>
              <a:sym typeface="Roboto Light"/>
            </a:endParaRPr>
          </a:p>
        </p:txBody>
      </p:sp>
      <p:pic>
        <p:nvPicPr>
          <p:cNvPr id="4" name="圖片 3"/>
          <p:cNvPicPr>
            <a:picLocks noChangeAspect="1"/>
          </p:cNvPicPr>
          <p:nvPr/>
        </p:nvPicPr>
        <p:blipFill>
          <a:blip r:embed="rId4"/>
          <a:stretch>
            <a:fillRect/>
          </a:stretch>
        </p:blipFill>
        <p:spPr>
          <a:xfrm>
            <a:off x="8242300" y="2057400"/>
            <a:ext cx="2163639" cy="3704937"/>
          </a:xfrm>
          <a:prstGeom prst="rect">
            <a:avLst/>
          </a:prstGeom>
        </p:spPr>
      </p:pic>
      <p:sp>
        <p:nvSpPr>
          <p:cNvPr id="7" name="文字方塊 6"/>
          <p:cNvSpPr txBox="1"/>
          <p:nvPr/>
        </p:nvSpPr>
        <p:spPr>
          <a:xfrm>
            <a:off x="762000" y="2209800"/>
            <a:ext cx="2012164" cy="369332"/>
          </a:xfrm>
          <a:prstGeom prst="rect">
            <a:avLst/>
          </a:prstGeom>
          <a:noFill/>
        </p:spPr>
        <p:txBody>
          <a:bodyPr wrap="none" rtlCol="0">
            <a:spAutoFit/>
          </a:bodyPr>
          <a:lstStyle/>
          <a:p>
            <a:r>
              <a:rPr kumimoji="1" lang="en-US" altLang="zh-TW" dirty="0" smtClean="0">
                <a:solidFill>
                  <a:schemeClr val="bg1"/>
                </a:solidFill>
              </a:rPr>
              <a:t>- Real time chatting</a:t>
            </a:r>
            <a:endParaRPr kumimoji="1" lang="zh-TW" altLang="en-US" dirty="0">
              <a:solidFill>
                <a:schemeClr val="bg1"/>
              </a:solidFill>
            </a:endParaRPr>
          </a:p>
        </p:txBody>
      </p:sp>
    </p:spTree>
    <p:extLst>
      <p:ext uri="{BB962C8B-B14F-4D97-AF65-F5344CB8AC3E}">
        <p14:creationId xmlns:p14="http://schemas.microsoft.com/office/powerpoint/2010/main" val="1852882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Effect transition="in" filter="fade">
                                      <p:cBhvr>
                                        <p:cTn id="14" dur="1000"/>
                                        <p:tgtEl>
                                          <p:spTgt spid="46"/>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P spid="10"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3057641"/>
            <a:ext cx="4347846" cy="492443"/>
          </a:xfrm>
          <a:prstGeom prst="rect">
            <a:avLst/>
          </a:prstGeom>
        </p:spPr>
        <p:txBody>
          <a:bodyPr vert="horz" wrap="square" lIns="0" tIns="0" rIns="0" bIns="0" rtlCol="0">
            <a:spAutoFit/>
          </a:bodyPr>
          <a:lstStyle/>
          <a:p>
            <a:pPr marL="12700">
              <a:lnSpc>
                <a:spcPct val="100000"/>
              </a:lnSpc>
            </a:pPr>
            <a:r>
              <a:rPr lang="en-US" altLang="zh-CN" sz="3200" dirty="0">
                <a:solidFill>
                  <a:srgbClr val="39B554"/>
                </a:solidFill>
                <a:latin typeface="微软雅黑" panose="020B0503020204020204" pitchFamily="34" charset="-122"/>
                <a:ea typeface="微软雅黑" panose="020B0503020204020204" pitchFamily="34" charset="-122"/>
              </a:rPr>
              <a:t>Architecture </a:t>
            </a:r>
            <a:endParaRPr sz="3200" dirty="0">
              <a:latin typeface="微软雅黑" panose="020B0503020204020204" pitchFamily="34" charset="-122"/>
              <a:ea typeface="微软雅黑" panose="020B0503020204020204" pitchFamily="34" charset="-122"/>
              <a:cs typeface="Microsoft JhengHei" panose="020B0604030504040204" charset="-120"/>
            </a:endParaRPr>
          </a:p>
        </p:txBody>
      </p:sp>
      <p:sp>
        <p:nvSpPr>
          <p:cNvPr id="3" name="object 3"/>
          <p:cNvSpPr txBox="1"/>
          <p:nvPr/>
        </p:nvSpPr>
        <p:spPr>
          <a:xfrm>
            <a:off x="3837432" y="3028188"/>
            <a:ext cx="605155" cy="553998"/>
          </a:xfrm>
          <a:prstGeom prst="rect">
            <a:avLst/>
          </a:prstGeom>
          <a:ln w="12192">
            <a:solidFill>
              <a:srgbClr val="A0A1A6"/>
            </a:solidFill>
          </a:ln>
        </p:spPr>
        <p:txBody>
          <a:bodyPr vert="horz" wrap="square" lIns="0" tIns="0" rIns="0" bIns="0" rtlCol="0">
            <a:spAutoFit/>
          </a:bodyPr>
          <a:lstStyle/>
          <a:p>
            <a:pPr marL="173355">
              <a:lnSpc>
                <a:spcPct val="100000"/>
              </a:lnSpc>
            </a:pPr>
            <a:r>
              <a:rPr lang="en-US" sz="3600" dirty="0">
                <a:solidFill>
                  <a:srgbClr val="F6F6F6"/>
                </a:solidFill>
                <a:latin typeface="微软雅黑" panose="020B0503020204020204" pitchFamily="34" charset="-122"/>
                <a:ea typeface="微软雅黑" panose="020B0503020204020204" pitchFamily="34" charset="-122"/>
                <a:cs typeface="Eras Light ITC"/>
              </a:rPr>
              <a:t>3</a:t>
            </a:r>
            <a:endParaRPr sz="3600" dirty="0">
              <a:latin typeface="微软雅黑" panose="020B0503020204020204" pitchFamily="34" charset="-122"/>
              <a:ea typeface="微软雅黑" panose="020B0503020204020204" pitchFamily="34" charset="-122"/>
              <a:cs typeface="Eras Light ITC"/>
            </a:endParaRPr>
          </a:p>
        </p:txBody>
      </p:sp>
    </p:spTree>
    <p:extLst>
      <p:ext uri="{BB962C8B-B14F-4D97-AF65-F5344CB8AC3E}">
        <p14:creationId xmlns:p14="http://schemas.microsoft.com/office/powerpoint/2010/main" val="68242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217" y="419100"/>
            <a:ext cx="11097564" cy="1795363"/>
          </a:xfrm>
          <a:prstGeom prst="rect">
            <a:avLst/>
          </a:prstGeom>
        </p:spPr>
        <p:txBody>
          <a:bodyPr vert="horz" wrap="square" lIns="0" tIns="0" rIns="0" bIns="0" rtlCol="0">
            <a:spAutoFit/>
          </a:bodyPr>
          <a:lstStyle/>
          <a:p>
            <a:pPr>
              <a:lnSpc>
                <a:spcPts val="2840"/>
              </a:lnSpc>
            </a:pPr>
            <a:r>
              <a:rPr lang="en-US" dirty="0" err="1">
                <a:solidFill>
                  <a:srgbClr val="00B050"/>
                </a:solidFill>
                <a:latin typeface="微软雅黑" panose="020B0503020204020204" pitchFamily="34" charset="-122"/>
                <a:ea typeface="微软雅黑" panose="020B0503020204020204" pitchFamily="34" charset="-122"/>
              </a:rPr>
              <a:t>Wechat</a:t>
            </a:r>
            <a:r>
              <a:rPr lang="en-US" dirty="0">
                <a:solidFill>
                  <a:srgbClr val="00B050"/>
                </a:solidFill>
                <a:latin typeface="微软雅黑" panose="020B0503020204020204" pitchFamily="34" charset="-122"/>
                <a:ea typeface="微软雅黑" panose="020B0503020204020204" pitchFamily="34" charset="-122"/>
              </a:rPr>
              <a:t> Overview</a:t>
            </a:r>
            <a:br>
              <a:rPr lang="en-US" dirty="0">
                <a:solidFill>
                  <a:srgbClr val="00B050"/>
                </a:solidFill>
                <a:latin typeface="微软雅黑" panose="020B0503020204020204" pitchFamily="34" charset="-122"/>
                <a:ea typeface="微软雅黑" panose="020B0503020204020204" pitchFamily="34" charset="-122"/>
              </a:rPr>
            </a:br>
            <a:r>
              <a:rPr lang="en-US" dirty="0">
                <a:solidFill>
                  <a:srgbClr val="00B050"/>
                </a:solidFill>
                <a:latin typeface="微软雅黑" panose="020B0503020204020204" pitchFamily="34" charset="-122"/>
                <a:ea typeface="微软雅黑" panose="020B0503020204020204" pitchFamily="34" charset="-122"/>
              </a:rPr>
              <a:t/>
            </a:r>
            <a:br>
              <a:rPr lang="en-US" dirty="0">
                <a:solidFill>
                  <a:srgbClr val="00B050"/>
                </a:solidFill>
                <a:latin typeface="微软雅黑" panose="020B0503020204020204" pitchFamily="34" charset="-122"/>
                <a:ea typeface="微软雅黑" panose="020B0503020204020204" pitchFamily="34" charset="-122"/>
              </a:rPr>
            </a:br>
            <a:r>
              <a:rPr lang="en-US" dirty="0">
                <a:solidFill>
                  <a:srgbClr val="00B050"/>
                </a:solidFill>
                <a:latin typeface="微软雅黑" panose="020B0503020204020204" pitchFamily="34" charset="-122"/>
                <a:ea typeface="微软雅黑" panose="020B0503020204020204" pitchFamily="34" charset="-122"/>
              </a:rPr>
              <a:t/>
            </a:r>
            <a:br>
              <a:rPr lang="en-US" dirty="0">
                <a:solidFill>
                  <a:srgbClr val="00B050"/>
                </a:solidFill>
                <a:latin typeface="微软雅黑" panose="020B0503020204020204" pitchFamily="34" charset="-122"/>
                <a:ea typeface="微软雅黑" panose="020B0503020204020204" pitchFamily="34" charset="-122"/>
              </a:rPr>
            </a:br>
            <a:r>
              <a:rPr lang="en-US" sz="2000" kern="1200" dirty="0">
                <a:latin typeface="微软雅黑" panose="020B0503020204020204" pitchFamily="34" charset="-122"/>
                <a:ea typeface="微软雅黑" panose="020B0503020204020204" pitchFamily="34" charset="-122"/>
              </a:rPr>
              <a:t>The most popular multipurpose messaging app in China: </a:t>
            </a:r>
            <a:r>
              <a:rPr lang="en-US" i="1" dirty="0"/>
              <a:t/>
            </a:r>
            <a:br>
              <a:rPr lang="en-US" i="1" dirty="0"/>
            </a:br>
            <a:endParaRPr dirty="0">
              <a:solidFill>
                <a:srgbClr val="00B050"/>
              </a:solidFill>
              <a:latin typeface="微软雅黑" panose="020B0503020204020204" pitchFamily="34" charset="-122"/>
              <a:ea typeface="微软雅黑" panose="020B0503020204020204" pitchFamily="34" charset="-122"/>
            </a:endParaRPr>
          </a:p>
        </p:txBody>
      </p:sp>
      <p:sp>
        <p:nvSpPr>
          <p:cNvPr id="23" name="object 23"/>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3" name="组合 2"/>
          <p:cNvGrpSpPr/>
          <p:nvPr/>
        </p:nvGrpSpPr>
        <p:grpSpPr>
          <a:xfrm>
            <a:off x="356870" y="2423160"/>
            <a:ext cx="11416030" cy="3761740"/>
            <a:chOff x="562" y="3816"/>
            <a:chExt cx="17978" cy="5924"/>
          </a:xfrm>
        </p:grpSpPr>
        <p:grpSp>
          <p:nvGrpSpPr>
            <p:cNvPr id="59" name="组合 58"/>
            <p:cNvGrpSpPr/>
            <p:nvPr/>
          </p:nvGrpSpPr>
          <p:grpSpPr>
            <a:xfrm>
              <a:off x="562" y="3816"/>
              <a:ext cx="3412" cy="5924"/>
              <a:chOff x="356871" y="2423160"/>
              <a:chExt cx="2166619" cy="3760523"/>
            </a:xfrm>
          </p:grpSpPr>
          <p:sp>
            <p:nvSpPr>
              <p:cNvPr id="26" name="矩形 25"/>
              <p:cNvSpPr/>
              <p:nvPr/>
            </p:nvSpPr>
            <p:spPr>
              <a:xfrm>
                <a:off x="419100" y="2423160"/>
                <a:ext cx="2042160" cy="19964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12"/>
              <p:cNvSpPr txBox="1"/>
              <p:nvPr/>
            </p:nvSpPr>
            <p:spPr>
              <a:xfrm>
                <a:off x="356871" y="2788920"/>
                <a:ext cx="2166619" cy="769360"/>
              </a:xfrm>
              <a:prstGeom prst="rect">
                <a:avLst/>
              </a:prstGeom>
              <a:noFill/>
            </p:spPr>
            <p:txBody>
              <a:bodyPr wrap="none" rtlCol="0">
                <a:spAutoFit/>
              </a:bodyPr>
              <a:lstStyle/>
              <a:p>
                <a:pPr marL="12700" algn="ctr">
                  <a:lnSpc>
                    <a:spcPct val="100000"/>
                  </a:lnSpc>
                </a:pPr>
                <a:r>
                  <a:rPr lang="en-US" altLang="zh-CN" sz="4400" spc="-5" dirty="0">
                    <a:solidFill>
                      <a:srgbClr val="FFFFFF"/>
                    </a:solidFill>
                    <a:latin typeface="微软雅黑" panose="020B0503020204020204" pitchFamily="34" charset="-122"/>
                    <a:ea typeface="微软雅黑" panose="020B0503020204020204" pitchFamily="34" charset="-122"/>
                    <a:cs typeface="Eras Light ITC"/>
                  </a:rPr>
                  <a:t>800M</a:t>
                </a:r>
                <a:r>
                  <a:rPr lang="en-US" altLang="zh-CN" sz="4400" b="1" dirty="0">
                    <a:solidFill>
                      <a:srgbClr val="FFFFFF"/>
                    </a:solidFill>
                    <a:latin typeface="微软雅黑" panose="020B0503020204020204" pitchFamily="34" charset="-122"/>
                    <a:ea typeface="微软雅黑" panose="020B0503020204020204" pitchFamily="34" charset="-122"/>
                    <a:cs typeface="Eras Light ITC"/>
                  </a:rPr>
                  <a:t>+</a:t>
                </a:r>
                <a:endParaRPr lang="zh-CN" altLang="en-US" sz="2800" b="1" dirty="0">
                  <a:latin typeface="微软雅黑" panose="020B0503020204020204" pitchFamily="34" charset="-122"/>
                  <a:ea typeface="微软雅黑" panose="020B0503020204020204" pitchFamily="34" charset="-122"/>
                  <a:cs typeface="Eras Light ITC"/>
                </a:endParaRPr>
              </a:p>
            </p:txBody>
          </p:sp>
          <p:cxnSp>
            <p:nvCxnSpPr>
              <p:cNvPr id="28" name="直接连接符 27"/>
              <p:cNvCxnSpPr/>
              <p:nvPr/>
            </p:nvCxnSpPr>
            <p:spPr>
              <a:xfrm>
                <a:off x="835916" y="3712250"/>
                <a:ext cx="1208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文本框 21"/>
              <p:cNvSpPr txBox="1"/>
              <p:nvPr/>
            </p:nvSpPr>
            <p:spPr>
              <a:xfrm>
                <a:off x="633557" y="3815102"/>
                <a:ext cx="1686734" cy="400068"/>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Active Users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3" name="object 22"/>
              <p:cNvSpPr txBox="1"/>
              <p:nvPr/>
            </p:nvSpPr>
            <p:spPr>
              <a:xfrm>
                <a:off x="560070" y="4953000"/>
                <a:ext cx="1760220" cy="1230683"/>
              </a:xfrm>
              <a:prstGeom prst="rect">
                <a:avLst/>
              </a:prstGeom>
            </p:spPr>
            <p:txBody>
              <a:bodyPr vert="horz" wrap="square" lIns="0" tIns="0" rIns="0" bIns="0" rtlCol="0">
                <a:spAutoFit/>
              </a:bodyPr>
              <a:lstStyle/>
              <a:p>
                <a:pPr marL="635" algn="ctr">
                  <a:lnSpc>
                    <a:spcPct val="100000"/>
                  </a:lnSpc>
                </a:pPr>
                <a:r>
                  <a:rPr lang="en-US" sz="1600" dirty="0">
                    <a:solidFill>
                      <a:schemeClr val="bg1"/>
                    </a:solidFill>
                    <a:latin typeface="微软雅黑" panose="020B0503020204020204" pitchFamily="34" charset="-122"/>
                    <a:ea typeface="微软雅黑" panose="020B0503020204020204" pitchFamily="34" charset="-122"/>
                    <a:cs typeface="Microsoft JhengHei" panose="020B0604030504040204" charset="-120"/>
                  </a:rPr>
                  <a:t>The number of  user of </a:t>
                </a:r>
                <a:r>
                  <a:rPr lang="en-US" sz="1600" dirty="0" err="1">
                    <a:solidFill>
                      <a:schemeClr val="bg1"/>
                    </a:solidFill>
                    <a:latin typeface="微软雅黑" panose="020B0503020204020204" pitchFamily="34" charset="-122"/>
                    <a:ea typeface="微软雅黑" panose="020B0503020204020204" pitchFamily="34" charset="-122"/>
                    <a:cs typeface="Microsoft JhengHei" panose="020B0604030504040204" charset="-120"/>
                  </a:rPr>
                  <a:t>Wechat</a:t>
                </a:r>
                <a:r>
                  <a:rPr lang="en-US" sz="1600" dirty="0">
                    <a:solidFill>
                      <a:schemeClr val="bg1"/>
                    </a:solidFill>
                    <a:latin typeface="微软雅黑" panose="020B0503020204020204" pitchFamily="34" charset="-122"/>
                    <a:ea typeface="微软雅黑" panose="020B0503020204020204" pitchFamily="34" charset="-122"/>
                    <a:cs typeface="Microsoft JhengHei" panose="020B0604030504040204" charset="-120"/>
                  </a:rPr>
                  <a:t> exceeded 800 million and is still growing. </a:t>
                </a:r>
                <a:endParaRPr sz="1600" dirty="0">
                  <a:solidFill>
                    <a:schemeClr val="bg1"/>
                  </a:solidFill>
                  <a:latin typeface="微软雅黑" panose="020B0503020204020204" pitchFamily="34" charset="-122"/>
                  <a:ea typeface="微软雅黑" panose="020B0503020204020204" pitchFamily="34" charset="-122"/>
                  <a:cs typeface="Microsoft JhengHei" panose="020B0604030504040204" charset="-120"/>
                </a:endParaRPr>
              </a:p>
            </p:txBody>
          </p:sp>
        </p:grpSp>
        <p:grpSp>
          <p:nvGrpSpPr>
            <p:cNvPr id="60" name="组合 59"/>
            <p:cNvGrpSpPr/>
            <p:nvPr/>
          </p:nvGrpSpPr>
          <p:grpSpPr>
            <a:xfrm>
              <a:off x="4323" y="3816"/>
              <a:ext cx="3217" cy="5148"/>
              <a:chOff x="2752725" y="2423160"/>
              <a:chExt cx="2042160" cy="3268418"/>
            </a:xfrm>
          </p:grpSpPr>
          <p:sp>
            <p:nvSpPr>
              <p:cNvPr id="31" name="矩形 30"/>
              <p:cNvSpPr/>
              <p:nvPr/>
            </p:nvSpPr>
            <p:spPr>
              <a:xfrm>
                <a:off x="2752725" y="2423160"/>
                <a:ext cx="2042160" cy="19964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文本框 19"/>
              <p:cNvSpPr txBox="1"/>
              <p:nvPr/>
            </p:nvSpPr>
            <p:spPr>
              <a:xfrm>
                <a:off x="2835407" y="2788920"/>
                <a:ext cx="1619811" cy="707812"/>
              </a:xfrm>
              <a:prstGeom prst="rect">
                <a:avLst/>
              </a:prstGeom>
              <a:noFill/>
            </p:spPr>
            <p:txBody>
              <a:bodyPr wrap="none" rtlCol="0">
                <a:spAutoFit/>
              </a:bodyPr>
              <a:lstStyle/>
              <a:p>
                <a:pPr marL="12700">
                  <a:lnSpc>
                    <a:spcPct val="100000"/>
                  </a:lnSpc>
                </a:pPr>
                <a:r>
                  <a:rPr lang="en-US" altLang="zh-CN" sz="4000" spc="-5" dirty="0">
                    <a:solidFill>
                      <a:srgbClr val="FFFFFF"/>
                    </a:solidFill>
                    <a:latin typeface="微软雅黑" panose="020B0503020204020204" pitchFamily="34" charset="-122"/>
                    <a:ea typeface="微软雅黑" panose="020B0503020204020204" pitchFamily="34" charset="-122"/>
                    <a:cs typeface="Eras Light ITC"/>
                  </a:rPr>
                  <a:t>15</a:t>
                </a:r>
                <a:r>
                  <a:rPr lang="en-US" altLang="zh-CN" sz="4000" spc="-10" dirty="0">
                    <a:solidFill>
                      <a:srgbClr val="FFFFFF"/>
                    </a:solidFill>
                    <a:latin typeface="微软雅黑" panose="020B0503020204020204" pitchFamily="34" charset="-122"/>
                    <a:ea typeface="微软雅黑" panose="020B0503020204020204" pitchFamily="34" charset="-122"/>
                    <a:cs typeface="Eras Light ITC"/>
                  </a:rPr>
                  <a:t>-</a:t>
                </a:r>
                <a:r>
                  <a:rPr lang="en-US" altLang="zh-CN" sz="4000" spc="-5" dirty="0">
                    <a:solidFill>
                      <a:srgbClr val="FFFFFF"/>
                    </a:solidFill>
                    <a:latin typeface="微软雅黑" panose="020B0503020204020204" pitchFamily="34" charset="-122"/>
                    <a:ea typeface="微软雅黑" panose="020B0503020204020204" pitchFamily="34" charset="-122"/>
                    <a:cs typeface="Eras Light ITC"/>
                  </a:rPr>
                  <a:t>40</a:t>
                </a:r>
                <a:endParaRPr lang="zh-CN" altLang="en-US" sz="2000" dirty="0">
                  <a:latin typeface="微软雅黑" panose="020B0503020204020204" pitchFamily="34" charset="-122"/>
                  <a:ea typeface="微软雅黑" panose="020B0503020204020204" pitchFamily="34" charset="-122"/>
                  <a:cs typeface="Microsoft JhengHei" panose="020B0604030504040204" charset="-120"/>
                </a:endParaRPr>
              </a:p>
            </p:txBody>
          </p:sp>
          <p:cxnSp>
            <p:nvCxnSpPr>
              <p:cNvPr id="33" name="直接连接符 32"/>
              <p:cNvCxnSpPr/>
              <p:nvPr/>
            </p:nvCxnSpPr>
            <p:spPr>
              <a:xfrm>
                <a:off x="3169541" y="3712250"/>
                <a:ext cx="1208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21"/>
              <p:cNvSpPr txBox="1"/>
              <p:nvPr/>
            </p:nvSpPr>
            <p:spPr>
              <a:xfrm>
                <a:off x="2803052" y="3840795"/>
                <a:ext cx="1960447" cy="338518"/>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Majority User</a:t>
                </a:r>
                <a:r>
                  <a:rPr lang="zh-CN" altLang="en-US" sz="1600" dirty="0">
                    <a:solidFill>
                      <a:schemeClr val="bg1"/>
                    </a:solidFill>
                    <a:latin typeface="微软雅黑" panose="020B0503020204020204" pitchFamily="34" charset="-122"/>
                    <a:ea typeface="微软雅黑" panose="020B0503020204020204" pitchFamily="34" charset="-122"/>
                  </a:rPr>
                  <a:t> </a:t>
                </a:r>
                <a:r>
                  <a:rPr lang="en-US" altLang="zh-CN" sz="1600" dirty="0">
                    <a:solidFill>
                      <a:schemeClr val="bg1"/>
                    </a:solidFill>
                    <a:latin typeface="微软雅黑" panose="020B0503020204020204" pitchFamily="34" charset="-122"/>
                    <a:ea typeface="微软雅黑" panose="020B0503020204020204" pitchFamily="34" charset="-122"/>
                  </a:rPr>
                  <a:t>Age</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object 15"/>
              <p:cNvSpPr txBox="1"/>
              <p:nvPr/>
            </p:nvSpPr>
            <p:spPr>
              <a:xfrm>
                <a:off x="2847022" y="4953000"/>
                <a:ext cx="1853566" cy="738578"/>
              </a:xfrm>
              <a:prstGeom prst="rect">
                <a:avLst/>
              </a:prstGeom>
            </p:spPr>
            <p:txBody>
              <a:bodyPr vert="horz" wrap="square" lIns="0" tIns="0" rIns="0" bIns="0" rtlCol="0">
                <a:spAutoFit/>
              </a:bodyPr>
              <a:lstStyle/>
              <a:p>
                <a:pPr marL="635" marR="5080" indent="-276225" algn="ctr"/>
                <a:r>
                  <a:rPr lang="en-US" sz="1600" spc="-5" dirty="0">
                    <a:solidFill>
                      <a:srgbClr val="FFFFFF"/>
                    </a:solidFill>
                    <a:latin typeface="微软雅黑" panose="020B0503020204020204" pitchFamily="34" charset="-122"/>
                    <a:ea typeface="微软雅黑" panose="020B0503020204020204" pitchFamily="34" charset="-122"/>
                    <a:cs typeface="MS Gothic" panose="020B0609070205080204" charset="-128"/>
                  </a:rPr>
                  <a:t>The majority user age ranges from 15 to 40. </a:t>
                </a:r>
                <a:endParaRPr sz="1600" spc="-5" dirty="0">
                  <a:solidFill>
                    <a:srgbClr val="FFFFFF"/>
                  </a:solidFill>
                  <a:latin typeface="微软雅黑" panose="020B0503020204020204" pitchFamily="34" charset="-122"/>
                  <a:ea typeface="微软雅黑" panose="020B0503020204020204" pitchFamily="34" charset="-122"/>
                  <a:cs typeface="MS Gothic" panose="020B0609070205080204" charset="-128"/>
                </a:endParaRPr>
              </a:p>
            </p:txBody>
          </p:sp>
        </p:grpSp>
        <p:grpSp>
          <p:nvGrpSpPr>
            <p:cNvPr id="63" name="组合 62"/>
            <p:cNvGrpSpPr/>
            <p:nvPr/>
          </p:nvGrpSpPr>
          <p:grpSpPr>
            <a:xfrm>
              <a:off x="15324" y="3816"/>
              <a:ext cx="3216" cy="4372"/>
              <a:chOff x="9730740" y="2423160"/>
              <a:chExt cx="2042160" cy="2776035"/>
            </a:xfrm>
          </p:grpSpPr>
          <p:sp>
            <p:nvSpPr>
              <p:cNvPr id="46" name="矩形 45"/>
              <p:cNvSpPr/>
              <p:nvPr/>
            </p:nvSpPr>
            <p:spPr>
              <a:xfrm>
                <a:off x="9730740" y="2423160"/>
                <a:ext cx="2042160" cy="19964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7" name="文本框 27"/>
              <p:cNvSpPr txBox="1"/>
              <p:nvPr/>
            </p:nvSpPr>
            <p:spPr>
              <a:xfrm>
                <a:off x="9905522" y="2995601"/>
                <a:ext cx="1739259" cy="523165"/>
              </a:xfrm>
              <a:prstGeom prst="rect">
                <a:avLst/>
              </a:prstGeom>
              <a:noFill/>
            </p:spPr>
            <p:txBody>
              <a:bodyPr wrap="none" rtlCol="0">
                <a:spAutoFit/>
              </a:bodyPr>
              <a:lstStyle/>
              <a:p>
                <a:pPr marL="12700">
                  <a:lnSpc>
                    <a:spcPct val="100000"/>
                  </a:lnSpc>
                </a:pPr>
                <a:r>
                  <a:rPr lang="en-US" altLang="zh-CN" sz="2800" spc="-5" dirty="0">
                    <a:solidFill>
                      <a:srgbClr val="FFFFFF"/>
                    </a:solidFill>
                    <a:latin typeface="微软雅黑" panose="020B0503020204020204" pitchFamily="34" charset="-122"/>
                    <a:ea typeface="微软雅黑" panose="020B0503020204020204" pitchFamily="34" charset="-122"/>
                    <a:cs typeface="Eras Light ITC"/>
                  </a:rPr>
                  <a:t>3billion</a:t>
                </a:r>
                <a:r>
                  <a:rPr lang="en-US" altLang="zh-CN" sz="2800" b="1" dirty="0">
                    <a:solidFill>
                      <a:srgbClr val="FFFFFF"/>
                    </a:solidFill>
                    <a:latin typeface="微软雅黑" panose="020B0503020204020204" pitchFamily="34" charset="-122"/>
                    <a:ea typeface="微软雅黑" panose="020B0503020204020204" pitchFamily="34" charset="-122"/>
                    <a:cs typeface="Eras Light ITC"/>
                  </a:rPr>
                  <a:t>+</a:t>
                </a:r>
                <a:endParaRPr lang="zh-CN" altLang="en-US" sz="2800" b="1" dirty="0">
                  <a:solidFill>
                    <a:srgbClr val="FFFFFF"/>
                  </a:solidFill>
                  <a:latin typeface="微软雅黑" panose="020B0503020204020204" pitchFamily="34" charset="-122"/>
                  <a:ea typeface="微软雅黑" panose="020B0503020204020204" pitchFamily="34" charset="-122"/>
                  <a:cs typeface="Eras Light ITC"/>
                </a:endParaRPr>
              </a:p>
            </p:txBody>
          </p:sp>
          <p:cxnSp>
            <p:nvCxnSpPr>
              <p:cNvPr id="48" name="直接连接符 47"/>
              <p:cNvCxnSpPr/>
              <p:nvPr/>
            </p:nvCxnSpPr>
            <p:spPr>
              <a:xfrm>
                <a:off x="10147556" y="3712250"/>
                <a:ext cx="1208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29"/>
              <p:cNvSpPr txBox="1"/>
              <p:nvPr/>
            </p:nvSpPr>
            <p:spPr>
              <a:xfrm>
                <a:off x="9946687" y="3838483"/>
                <a:ext cx="1783205" cy="400068"/>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Article Reads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7" name="object 18"/>
              <p:cNvSpPr txBox="1"/>
              <p:nvPr/>
            </p:nvSpPr>
            <p:spPr>
              <a:xfrm>
                <a:off x="9837420" y="4953000"/>
                <a:ext cx="1828800" cy="246195"/>
              </a:xfrm>
              <a:prstGeom prst="rect">
                <a:avLst/>
              </a:prstGeom>
            </p:spPr>
            <p:txBody>
              <a:bodyPr vert="horz" wrap="square" lIns="0" tIns="0" rIns="0" bIns="0" rtlCol="0">
                <a:spAutoFit/>
              </a:bodyPr>
              <a:lstStyle/>
              <a:p>
                <a:pPr marL="635" algn="ctr"/>
                <a:endParaRPr sz="1600" spc="-5" dirty="0">
                  <a:solidFill>
                    <a:srgbClr val="FFFFFF"/>
                  </a:solidFill>
                  <a:latin typeface="微软雅黑" panose="020B0503020204020204" pitchFamily="34" charset="-122"/>
                  <a:ea typeface="微软雅黑" panose="020B0503020204020204" pitchFamily="34" charset="-122"/>
                  <a:cs typeface="MS Gothic" panose="020B0609070205080204" charset="-128"/>
                </a:endParaRPr>
              </a:p>
            </p:txBody>
          </p:sp>
        </p:grpSp>
        <p:grpSp>
          <p:nvGrpSpPr>
            <p:cNvPr id="61" name="组合 60"/>
            <p:cNvGrpSpPr/>
            <p:nvPr/>
          </p:nvGrpSpPr>
          <p:grpSpPr>
            <a:xfrm>
              <a:off x="7983" y="3816"/>
              <a:ext cx="3216" cy="5536"/>
              <a:chOff x="5074920" y="2423160"/>
              <a:chExt cx="2042160" cy="3514531"/>
            </a:xfrm>
          </p:grpSpPr>
          <p:sp>
            <p:nvSpPr>
              <p:cNvPr id="36" name="矩形 35"/>
              <p:cNvSpPr/>
              <p:nvPr/>
            </p:nvSpPr>
            <p:spPr>
              <a:xfrm>
                <a:off x="5074920" y="2423160"/>
                <a:ext cx="2042160" cy="19964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5491736" y="3712250"/>
                <a:ext cx="1208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25"/>
              <p:cNvSpPr txBox="1"/>
              <p:nvPr/>
            </p:nvSpPr>
            <p:spPr>
              <a:xfrm>
                <a:off x="5472752" y="3821423"/>
                <a:ext cx="1346844" cy="400068"/>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Coverage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5" name="object 16"/>
              <p:cNvSpPr txBox="1"/>
              <p:nvPr/>
            </p:nvSpPr>
            <p:spPr>
              <a:xfrm>
                <a:off x="5257800" y="4953000"/>
                <a:ext cx="1676400" cy="984691"/>
              </a:xfrm>
              <a:prstGeom prst="rect">
                <a:avLst/>
              </a:prstGeom>
            </p:spPr>
            <p:txBody>
              <a:bodyPr vert="horz" wrap="square" lIns="0" tIns="0" rIns="0" bIns="0" rtlCol="0">
                <a:spAutoFit/>
              </a:bodyPr>
              <a:lstStyle/>
              <a:p>
                <a:pPr marL="635" marR="5080" indent="-276225" algn="ctr"/>
                <a:r>
                  <a:rPr lang="en-US" altLang="zh-CN" sz="1600" spc="-5" dirty="0">
                    <a:solidFill>
                      <a:srgbClr val="FFFFFF"/>
                    </a:solidFill>
                    <a:latin typeface="微软雅黑" panose="020B0503020204020204" pitchFamily="34" charset="-122"/>
                    <a:ea typeface="微软雅黑" panose="020B0503020204020204" pitchFamily="34" charset="-122"/>
                    <a:cs typeface="MS Gothic" panose="020B0609070205080204" charset="-128"/>
                  </a:rPr>
                  <a:t>Coverage on first-tier city in China exceeds 93%. </a:t>
                </a:r>
                <a:endParaRPr sz="1600" spc="-5" dirty="0">
                  <a:solidFill>
                    <a:srgbClr val="FFFFFF"/>
                  </a:solidFill>
                  <a:latin typeface="微软雅黑" panose="020B0503020204020204" pitchFamily="34" charset="-122"/>
                  <a:ea typeface="微软雅黑" panose="020B0503020204020204" pitchFamily="34" charset="-122"/>
                  <a:cs typeface="MS Gothic" panose="020B0609070205080204" charset="-128"/>
                </a:endParaRPr>
              </a:p>
            </p:txBody>
          </p:sp>
          <p:sp>
            <p:nvSpPr>
              <p:cNvPr id="37" name="文本框 23"/>
              <p:cNvSpPr txBox="1"/>
              <p:nvPr/>
            </p:nvSpPr>
            <p:spPr>
              <a:xfrm>
                <a:off x="5387152" y="2658070"/>
                <a:ext cx="1417696" cy="923330"/>
              </a:xfrm>
              <a:prstGeom prst="rect">
                <a:avLst/>
              </a:prstGeom>
              <a:noFill/>
            </p:spPr>
            <p:txBody>
              <a:bodyPr wrap="none" rtlCol="0">
                <a:spAutoFit/>
              </a:bodyPr>
              <a:lstStyle/>
              <a:p>
                <a:pPr marL="12700">
                  <a:lnSpc>
                    <a:spcPct val="100000"/>
                  </a:lnSpc>
                </a:pPr>
                <a:r>
                  <a:rPr lang="en-US" altLang="zh-CN" sz="5400" spc="-5" dirty="0">
                    <a:solidFill>
                      <a:srgbClr val="FFFFFF"/>
                    </a:solidFill>
                    <a:latin typeface="微软雅黑" panose="020B0503020204020204" pitchFamily="34" charset="-122"/>
                    <a:ea typeface="微软雅黑" panose="020B0503020204020204" pitchFamily="34" charset="-122"/>
                    <a:cs typeface="Eras Light ITC"/>
                  </a:rPr>
                  <a:t>93</a:t>
                </a:r>
                <a:r>
                  <a:rPr lang="en-US" altLang="zh-CN" sz="3600" dirty="0">
                    <a:solidFill>
                      <a:srgbClr val="FFFFFF"/>
                    </a:solidFill>
                    <a:latin typeface="微软雅黑" panose="020B0503020204020204" pitchFamily="34" charset="-122"/>
                    <a:ea typeface="微软雅黑" panose="020B0503020204020204" pitchFamily="34" charset="-122"/>
                    <a:cs typeface="Eras Light ITC"/>
                  </a:rPr>
                  <a:t>%</a:t>
                </a:r>
                <a:endParaRPr lang="zh-CN" altLang="en-US" sz="3600" dirty="0">
                  <a:latin typeface="微软雅黑" panose="020B0503020204020204" pitchFamily="34" charset="-122"/>
                  <a:ea typeface="微软雅黑" panose="020B0503020204020204" pitchFamily="34" charset="-122"/>
                  <a:cs typeface="Eras Light ITC"/>
                </a:endParaRPr>
              </a:p>
            </p:txBody>
          </p:sp>
        </p:grpSp>
        <p:grpSp>
          <p:nvGrpSpPr>
            <p:cNvPr id="62" name="组合 61"/>
            <p:cNvGrpSpPr/>
            <p:nvPr/>
          </p:nvGrpSpPr>
          <p:grpSpPr>
            <a:xfrm>
              <a:off x="11643" y="3816"/>
              <a:ext cx="3378" cy="4372"/>
              <a:chOff x="7435215" y="2423160"/>
              <a:chExt cx="2145224" cy="2776035"/>
            </a:xfrm>
          </p:grpSpPr>
          <p:sp>
            <p:nvSpPr>
              <p:cNvPr id="41" name="矩形 40"/>
              <p:cNvSpPr/>
              <p:nvPr/>
            </p:nvSpPr>
            <p:spPr>
              <a:xfrm>
                <a:off x="7440930" y="2423160"/>
                <a:ext cx="2042160" cy="19964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857746" y="3712250"/>
                <a:ext cx="12085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文本框 29"/>
              <p:cNvSpPr txBox="1"/>
              <p:nvPr/>
            </p:nvSpPr>
            <p:spPr>
              <a:xfrm>
                <a:off x="7444435" y="3845583"/>
                <a:ext cx="2136004" cy="400068"/>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Official Account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object 17"/>
              <p:cNvSpPr txBox="1"/>
              <p:nvPr/>
            </p:nvSpPr>
            <p:spPr>
              <a:xfrm>
                <a:off x="7435215" y="4953000"/>
                <a:ext cx="2053590" cy="246195"/>
              </a:xfrm>
              <a:prstGeom prst="rect">
                <a:avLst/>
              </a:prstGeom>
            </p:spPr>
            <p:txBody>
              <a:bodyPr vert="horz" wrap="square" lIns="0" tIns="0" rIns="0" bIns="0" rtlCol="0">
                <a:spAutoFit/>
              </a:bodyPr>
              <a:lstStyle/>
              <a:p>
                <a:pPr marL="635" marR="5080" indent="-276225" algn="ctr"/>
                <a:endParaRPr sz="1600" spc="-5" dirty="0">
                  <a:solidFill>
                    <a:srgbClr val="FFFFFF"/>
                  </a:solidFill>
                  <a:latin typeface="微软雅黑" panose="020B0503020204020204" pitchFamily="34" charset="-122"/>
                  <a:ea typeface="微软雅黑" panose="020B0503020204020204" pitchFamily="34" charset="-122"/>
                  <a:cs typeface="MS Gothic" panose="020B0609070205080204" charset="-128"/>
                </a:endParaRPr>
              </a:p>
            </p:txBody>
          </p:sp>
          <p:sp>
            <p:nvSpPr>
              <p:cNvPr id="42" name="文本框 27"/>
              <p:cNvSpPr txBox="1"/>
              <p:nvPr/>
            </p:nvSpPr>
            <p:spPr>
              <a:xfrm>
                <a:off x="7607770" y="2658070"/>
                <a:ext cx="1708481" cy="923330"/>
              </a:xfrm>
              <a:prstGeom prst="rect">
                <a:avLst/>
              </a:prstGeom>
              <a:noFill/>
            </p:spPr>
            <p:txBody>
              <a:bodyPr wrap="none" rtlCol="0">
                <a:spAutoFit/>
              </a:bodyPr>
              <a:lstStyle/>
              <a:p>
                <a:pPr marL="12700">
                  <a:lnSpc>
                    <a:spcPct val="100000"/>
                  </a:lnSpc>
                </a:pPr>
                <a:r>
                  <a:rPr lang="en-US" altLang="zh-CN" sz="5400" spc="-5" dirty="0">
                    <a:solidFill>
                      <a:srgbClr val="FFFFFF"/>
                    </a:solidFill>
                    <a:latin typeface="微软雅黑" panose="020B0503020204020204" pitchFamily="34" charset="-122"/>
                    <a:ea typeface="微软雅黑" panose="020B0503020204020204" pitchFamily="34" charset="-122"/>
                    <a:cs typeface="Eras Light ITC"/>
                  </a:rPr>
                  <a:t>1</a:t>
                </a:r>
                <a:r>
                  <a:rPr lang="en-US" altLang="zh-CN" sz="2800" spc="-5" dirty="0">
                    <a:solidFill>
                      <a:srgbClr val="FFFFFF"/>
                    </a:solidFill>
                    <a:latin typeface="微软雅黑" panose="020B0503020204020204" pitchFamily="34" charset="-122"/>
                    <a:ea typeface="微软雅黑" panose="020B0503020204020204" pitchFamily="34" charset="-122"/>
                    <a:cs typeface="Eras Light ITC"/>
                  </a:rPr>
                  <a:t>K</a:t>
                </a:r>
                <a:r>
                  <a:rPr lang="en-US" altLang="zh-CN" sz="2800" spc="5" dirty="0">
                    <a:solidFill>
                      <a:srgbClr val="FFFFFF"/>
                    </a:solidFill>
                    <a:latin typeface="微软雅黑" panose="020B0503020204020204" pitchFamily="34" charset="-122"/>
                    <a:ea typeface="微软雅黑" panose="020B0503020204020204" pitchFamily="34" charset="-122"/>
                    <a:cs typeface="Eras Light ITC"/>
                  </a:rPr>
                  <a:t>W</a:t>
                </a:r>
                <a:r>
                  <a:rPr lang="en-US" altLang="zh-CN" sz="4800" dirty="0">
                    <a:solidFill>
                      <a:srgbClr val="FFFFFF"/>
                    </a:solidFill>
                    <a:latin typeface="微软雅黑" panose="020B0503020204020204" pitchFamily="34" charset="-122"/>
                    <a:ea typeface="微软雅黑" panose="020B0503020204020204" pitchFamily="34" charset="-122"/>
                    <a:cs typeface="Eras Light ITC"/>
                  </a:rPr>
                  <a:t>+</a:t>
                </a:r>
                <a:endParaRPr lang="en-US" altLang="zh-CN" sz="3600" dirty="0">
                  <a:latin typeface="微软雅黑" panose="020B0503020204020204" pitchFamily="34" charset="-122"/>
                  <a:ea typeface="微软雅黑" panose="020B0503020204020204" pitchFamily="34" charset="-122"/>
                  <a:cs typeface="Eras Light ITC"/>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a:t>
            </a:r>
            <a:r>
              <a:rPr lang="en-US" dirty="0" smtClean="0">
                <a:latin typeface="微软雅黑" panose="020B0503020204020204" pitchFamily="34" charset="-122"/>
                <a:ea typeface="微软雅黑" panose="020B0503020204020204" pitchFamily="34" charset="-122"/>
                <a:cs typeface="Microsoft JhengHei" panose="020B0604030504040204" charset="-120"/>
              </a:rPr>
              <a:t>Architecture</a:t>
            </a:r>
            <a:r>
              <a:rPr lang="zh-CN" altLang="en-US" dirty="0" smtClean="0">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latin typeface="微软雅黑" panose="020B0503020204020204" pitchFamily="34" charset="-122"/>
                <a:ea typeface="微软雅黑" panose="020B0503020204020204" pitchFamily="34" charset="-122"/>
                <a:cs typeface="Microsoft JhengHei" panose="020B0604030504040204" charset="-120"/>
              </a:rPr>
              <a:t>-</a:t>
            </a:r>
            <a:r>
              <a:rPr lang="zh-CN" altLang="en-US" dirty="0" smtClean="0">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latin typeface="微软雅黑" panose="020B0503020204020204" pitchFamily="34" charset="-122"/>
                <a:ea typeface="微软雅黑" panose="020B0503020204020204" pitchFamily="34" charset="-122"/>
                <a:cs typeface="Microsoft JhengHei" panose="020B0604030504040204" charset="-120"/>
              </a:rPr>
              <a:t>Backend</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pic>
        <p:nvPicPr>
          <p:cNvPr id="2" name="圖片 1" descr="d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600"/>
            <a:ext cx="4444440" cy="4743905"/>
          </a:xfrm>
          <a:prstGeom prst="rect">
            <a:avLst/>
          </a:prstGeom>
        </p:spPr>
      </p:pic>
      <p:sp>
        <p:nvSpPr>
          <p:cNvPr id="4" name="文字方塊 3"/>
          <p:cNvSpPr txBox="1"/>
          <p:nvPr/>
        </p:nvSpPr>
        <p:spPr>
          <a:xfrm>
            <a:off x="6096000" y="2362200"/>
            <a:ext cx="5300399" cy="2246769"/>
          </a:xfrm>
          <a:prstGeom prst="rect">
            <a:avLst/>
          </a:prstGeom>
          <a:noFill/>
        </p:spPr>
        <p:txBody>
          <a:bodyPr wrap="none" rtlCol="0">
            <a:spAutoFit/>
          </a:bodyPr>
          <a:lstStyle/>
          <a:p>
            <a:r>
              <a:rPr kumimoji="1" lang="en-US" altLang="zh-TW" sz="2800" b="1" dirty="0" err="1" smtClean="0">
                <a:solidFill>
                  <a:schemeClr val="bg1"/>
                </a:solidFill>
              </a:rPr>
              <a:t>mySQL</a:t>
            </a:r>
            <a:r>
              <a:rPr kumimoji="1" lang="en-US" altLang="zh-TW" sz="2800" dirty="0" smtClean="0">
                <a:solidFill>
                  <a:schemeClr val="bg1"/>
                </a:solidFill>
              </a:rPr>
              <a:t> </a:t>
            </a:r>
            <a:r>
              <a:rPr kumimoji="1" lang="mr-IN" altLang="zh-TW" sz="2800" dirty="0" smtClean="0">
                <a:solidFill>
                  <a:schemeClr val="bg1"/>
                </a:solidFill>
              </a:rPr>
              <a:t>–</a:t>
            </a:r>
            <a:r>
              <a:rPr kumimoji="1" lang="en-US" altLang="zh-TW" sz="2800" dirty="0" smtClean="0">
                <a:solidFill>
                  <a:schemeClr val="bg1"/>
                </a:solidFill>
              </a:rPr>
              <a:t> Database</a:t>
            </a:r>
          </a:p>
          <a:p>
            <a:endParaRPr kumimoji="1" lang="en-US" altLang="zh-TW" sz="2800" dirty="0">
              <a:solidFill>
                <a:schemeClr val="bg1"/>
              </a:solidFill>
            </a:endParaRPr>
          </a:p>
          <a:p>
            <a:r>
              <a:rPr kumimoji="1" lang="en-US" altLang="zh-TW" sz="2800" b="1" dirty="0" smtClean="0">
                <a:solidFill>
                  <a:schemeClr val="bg1"/>
                </a:solidFill>
              </a:rPr>
              <a:t>Java</a:t>
            </a:r>
            <a:r>
              <a:rPr kumimoji="1" lang="en-US" altLang="zh-TW" sz="2800" dirty="0" smtClean="0">
                <a:solidFill>
                  <a:schemeClr val="bg1"/>
                </a:solidFill>
              </a:rPr>
              <a:t> </a:t>
            </a:r>
            <a:r>
              <a:rPr kumimoji="1" lang="mr-IN" altLang="zh-TW" sz="2800" dirty="0" smtClean="0">
                <a:solidFill>
                  <a:schemeClr val="bg1"/>
                </a:solidFill>
              </a:rPr>
              <a:t>–</a:t>
            </a:r>
            <a:r>
              <a:rPr kumimoji="1" lang="en-US" altLang="zh-TW" sz="2800" dirty="0" smtClean="0">
                <a:solidFill>
                  <a:schemeClr val="bg1"/>
                </a:solidFill>
              </a:rPr>
              <a:t> Logics</a:t>
            </a:r>
            <a:r>
              <a:rPr kumimoji="1" lang="en-US" altLang="zh-CN" sz="2800" dirty="0" smtClean="0">
                <a:solidFill>
                  <a:schemeClr val="bg1"/>
                </a:solidFill>
              </a:rPr>
              <a:t>,</a:t>
            </a:r>
            <a:r>
              <a:rPr kumimoji="1" lang="zh-CN" altLang="en-US" sz="2800" dirty="0" smtClean="0">
                <a:solidFill>
                  <a:schemeClr val="bg1"/>
                </a:solidFill>
              </a:rPr>
              <a:t> </a:t>
            </a:r>
            <a:r>
              <a:rPr kumimoji="1" lang="en-US" altLang="zh-CN" sz="2800" dirty="0" smtClean="0">
                <a:solidFill>
                  <a:schemeClr val="bg1"/>
                </a:solidFill>
              </a:rPr>
              <a:t>Database</a:t>
            </a:r>
            <a:r>
              <a:rPr kumimoji="1" lang="zh-CN" altLang="en-US" sz="2800" dirty="0" smtClean="0">
                <a:solidFill>
                  <a:schemeClr val="bg1"/>
                </a:solidFill>
              </a:rPr>
              <a:t> </a:t>
            </a:r>
            <a:r>
              <a:rPr kumimoji="1" lang="en-US" altLang="zh-CN" sz="2800" dirty="0" smtClean="0">
                <a:solidFill>
                  <a:schemeClr val="bg1"/>
                </a:solidFill>
              </a:rPr>
              <a:t>connection</a:t>
            </a:r>
          </a:p>
          <a:p>
            <a:endParaRPr kumimoji="1" lang="en-US" altLang="zh-TW" sz="2800" dirty="0">
              <a:solidFill>
                <a:schemeClr val="bg1"/>
              </a:solidFill>
            </a:endParaRPr>
          </a:p>
          <a:p>
            <a:r>
              <a:rPr kumimoji="1" lang="en-US" altLang="zh-TW" sz="2800" b="1" dirty="0" err="1" smtClean="0">
                <a:solidFill>
                  <a:schemeClr val="bg1"/>
                </a:solidFill>
              </a:rPr>
              <a:t>RestfulAPI</a:t>
            </a:r>
            <a:r>
              <a:rPr kumimoji="1" lang="zh-CN" altLang="en-US" sz="2800" dirty="0" smtClean="0">
                <a:solidFill>
                  <a:schemeClr val="bg1"/>
                </a:solidFill>
              </a:rPr>
              <a:t> </a:t>
            </a:r>
            <a:r>
              <a:rPr kumimoji="1" lang="mr-IN" altLang="zh-CN" sz="2800" dirty="0" smtClean="0">
                <a:solidFill>
                  <a:schemeClr val="bg1"/>
                </a:solidFill>
              </a:rPr>
              <a:t>–</a:t>
            </a:r>
            <a:r>
              <a:rPr kumimoji="1" lang="zh-CN" altLang="en-US" sz="2800" dirty="0" smtClean="0">
                <a:solidFill>
                  <a:schemeClr val="bg1"/>
                </a:solidFill>
              </a:rPr>
              <a:t> </a:t>
            </a:r>
            <a:r>
              <a:rPr kumimoji="1" lang="en-US" altLang="zh-CN" sz="2800" dirty="0" smtClean="0">
                <a:solidFill>
                  <a:schemeClr val="bg1"/>
                </a:solidFill>
              </a:rPr>
              <a:t>GET,</a:t>
            </a:r>
            <a:r>
              <a:rPr kumimoji="1" lang="zh-CN" altLang="en-US" sz="2800" dirty="0" smtClean="0">
                <a:solidFill>
                  <a:schemeClr val="bg1"/>
                </a:solidFill>
              </a:rPr>
              <a:t> </a:t>
            </a:r>
            <a:r>
              <a:rPr kumimoji="1" lang="en-US" altLang="zh-CN" sz="2800" dirty="0" smtClean="0">
                <a:solidFill>
                  <a:schemeClr val="bg1"/>
                </a:solidFill>
              </a:rPr>
              <a:t>PUT</a:t>
            </a:r>
            <a:r>
              <a:rPr kumimoji="1" lang="zh-CN" altLang="en-US" sz="2800" dirty="0" smtClean="0">
                <a:solidFill>
                  <a:schemeClr val="bg1"/>
                </a:solidFill>
              </a:rPr>
              <a:t> </a:t>
            </a:r>
            <a:r>
              <a:rPr kumimoji="1" lang="en-US" altLang="zh-CN" sz="2800" dirty="0" smtClean="0">
                <a:solidFill>
                  <a:schemeClr val="bg1"/>
                </a:solidFill>
              </a:rPr>
              <a:t>parameter</a:t>
            </a:r>
            <a:endParaRPr kumimoji="1" lang="zh-TW" altLang="en-US" sz="2800" dirty="0">
              <a:solidFill>
                <a:schemeClr val="bg1"/>
              </a:solidFill>
            </a:endParaRPr>
          </a:p>
        </p:txBody>
      </p:sp>
    </p:spTree>
    <p:extLst>
      <p:ext uri="{BB962C8B-B14F-4D97-AF65-F5344CB8AC3E}">
        <p14:creationId xmlns:p14="http://schemas.microsoft.com/office/powerpoint/2010/main" val="2617443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Product </a:t>
            </a:r>
            <a:r>
              <a:rPr lang="en-US" dirty="0" smtClean="0">
                <a:latin typeface="微软雅黑" panose="020B0503020204020204" pitchFamily="34" charset="-122"/>
                <a:ea typeface="微软雅黑" panose="020B0503020204020204" pitchFamily="34" charset="-122"/>
                <a:cs typeface="Microsoft JhengHei" panose="020B0604030504040204" charset="-120"/>
              </a:rPr>
              <a:t>Architecture</a:t>
            </a:r>
            <a:r>
              <a:rPr lang="zh-CN" altLang="en-US" dirty="0" smtClean="0">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latin typeface="微软雅黑" panose="020B0503020204020204" pitchFamily="34" charset="-122"/>
                <a:ea typeface="微软雅黑" panose="020B0503020204020204" pitchFamily="34" charset="-122"/>
                <a:cs typeface="Microsoft JhengHei" panose="020B0604030504040204" charset="-120"/>
              </a:rPr>
              <a:t>-</a:t>
            </a:r>
            <a:r>
              <a:rPr lang="zh-CN" altLang="en-US" dirty="0" smtClean="0">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latin typeface="微软雅黑" panose="020B0503020204020204" pitchFamily="34" charset="-122"/>
                <a:ea typeface="微软雅黑" panose="020B0503020204020204" pitchFamily="34" charset="-122"/>
                <a:cs typeface="Microsoft JhengHei" panose="020B0604030504040204" charset="-120"/>
              </a:rPr>
              <a:t>Frontend</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pic>
        <p:nvPicPr>
          <p:cNvPr id="3" name="圖片 2"/>
          <p:cNvPicPr>
            <a:picLocks noChangeAspect="1"/>
          </p:cNvPicPr>
          <p:nvPr/>
        </p:nvPicPr>
        <p:blipFill>
          <a:blip r:embed="rId2"/>
          <a:stretch>
            <a:fillRect/>
          </a:stretch>
        </p:blipFill>
        <p:spPr>
          <a:xfrm>
            <a:off x="762000" y="2133600"/>
            <a:ext cx="3403600" cy="3048000"/>
          </a:xfrm>
          <a:prstGeom prst="rect">
            <a:avLst/>
          </a:prstGeom>
        </p:spPr>
      </p:pic>
      <p:sp>
        <p:nvSpPr>
          <p:cNvPr id="4" name="文字方塊 3"/>
          <p:cNvSpPr txBox="1"/>
          <p:nvPr/>
        </p:nvSpPr>
        <p:spPr>
          <a:xfrm>
            <a:off x="5867400" y="1554064"/>
            <a:ext cx="5257800" cy="4770536"/>
          </a:xfrm>
          <a:prstGeom prst="rect">
            <a:avLst/>
          </a:prstGeom>
          <a:noFill/>
        </p:spPr>
        <p:txBody>
          <a:bodyPr wrap="square" rtlCol="0">
            <a:spAutoFit/>
          </a:bodyPr>
          <a:lstStyle/>
          <a:p>
            <a:r>
              <a:rPr kumimoji="1" lang="en-US" altLang="zh-TW" sz="2400" b="1" dirty="0" err="1" smtClean="0">
                <a:solidFill>
                  <a:srgbClr val="FFFFFF"/>
                </a:solidFill>
              </a:rPr>
              <a:t>mpVue</a:t>
            </a:r>
            <a:r>
              <a:rPr kumimoji="1" lang="en-US" altLang="zh-CN" sz="2400" b="1" dirty="0" err="1" smtClean="0">
                <a:solidFill>
                  <a:srgbClr val="FFFFFF"/>
                </a:solidFill>
              </a:rPr>
              <a:t>.js</a:t>
            </a:r>
            <a:r>
              <a:rPr kumimoji="1" lang="zh-CN" altLang="en-US" sz="2400" dirty="0" smtClean="0">
                <a:solidFill>
                  <a:srgbClr val="FFFFFF"/>
                </a:solidFill>
              </a:rPr>
              <a:t>:</a:t>
            </a:r>
            <a:endParaRPr kumimoji="1" lang="en-US" altLang="zh-CN" sz="2400" dirty="0" smtClean="0">
              <a:solidFill>
                <a:srgbClr val="FFFFFF"/>
              </a:solidFill>
            </a:endParaRPr>
          </a:p>
          <a:p>
            <a:endParaRPr kumimoji="1" lang="en-US" altLang="zh-CN" sz="1400" dirty="0">
              <a:solidFill>
                <a:srgbClr val="FFFFFF"/>
              </a:solidFill>
            </a:endParaRPr>
          </a:p>
          <a:p>
            <a:pPr marL="342900" indent="-342900">
              <a:buFont typeface="+mj-lt"/>
              <a:buAutoNum type="arabicPeriod"/>
            </a:pPr>
            <a:r>
              <a:rPr kumimoji="1" lang="en-US" altLang="zh-CN" sz="1400" dirty="0" smtClean="0">
                <a:solidFill>
                  <a:srgbClr val="FFFFFF"/>
                </a:solidFill>
              </a:rPr>
              <a:t>Pages</a:t>
            </a:r>
            <a:r>
              <a:rPr kumimoji="1" lang="zh-CN" altLang="en-US" sz="1400" dirty="0" smtClean="0">
                <a:solidFill>
                  <a:srgbClr val="FFFFFF"/>
                </a:solidFill>
              </a:rPr>
              <a:t> </a:t>
            </a:r>
            <a:r>
              <a:rPr kumimoji="1" lang="mr-IN" altLang="zh-CN" sz="1400" dirty="0" smtClean="0">
                <a:solidFill>
                  <a:srgbClr val="FFFFFF"/>
                </a:solidFill>
              </a:rPr>
              <a:t>–</a:t>
            </a:r>
            <a:r>
              <a:rPr kumimoji="1" lang="zh-CN" altLang="en-US" sz="1400" dirty="0" smtClean="0">
                <a:solidFill>
                  <a:srgbClr val="FFFFFF"/>
                </a:solidFill>
              </a:rPr>
              <a:t> </a:t>
            </a:r>
            <a:r>
              <a:rPr kumimoji="1" lang="en-US" altLang="zh-CN" sz="1400" dirty="0" smtClean="0">
                <a:solidFill>
                  <a:srgbClr val="FFFFFF"/>
                </a:solidFill>
              </a:rPr>
              <a:t>contains</a:t>
            </a:r>
            <a:r>
              <a:rPr kumimoji="1" lang="zh-CN" altLang="en-US" sz="1400" dirty="0" smtClean="0">
                <a:solidFill>
                  <a:srgbClr val="FFFFFF"/>
                </a:solidFill>
              </a:rPr>
              <a:t> </a:t>
            </a:r>
            <a:r>
              <a:rPr kumimoji="1" lang="en-US" altLang="zh-CN" sz="1400" dirty="0" smtClean="0">
                <a:solidFill>
                  <a:srgbClr val="FFFFFF"/>
                </a:solidFill>
              </a:rPr>
              <a:t>many</a:t>
            </a:r>
            <a:r>
              <a:rPr kumimoji="1" lang="zh-CN" altLang="en-US" sz="1400" dirty="0" smtClean="0">
                <a:solidFill>
                  <a:srgbClr val="FFFFFF"/>
                </a:solidFill>
              </a:rPr>
              <a:t> </a:t>
            </a:r>
            <a:r>
              <a:rPr kumimoji="1" lang="en-US" altLang="zh-CN" sz="1400" dirty="0" smtClean="0">
                <a:solidFill>
                  <a:srgbClr val="FFFFFF"/>
                </a:solidFill>
              </a:rPr>
              <a:t>component</a:t>
            </a:r>
          </a:p>
          <a:p>
            <a:pPr marL="800100" lvl="1" indent="-342900">
              <a:buFont typeface="Arial"/>
              <a:buChar char="•"/>
            </a:pPr>
            <a:r>
              <a:rPr kumimoji="1" lang="en-US" altLang="zh-CN" sz="1400" dirty="0" smtClean="0">
                <a:solidFill>
                  <a:srgbClr val="FFFFFF"/>
                </a:solidFill>
              </a:rPr>
              <a:t>Index</a:t>
            </a:r>
          </a:p>
          <a:p>
            <a:pPr marL="800100" lvl="1" indent="-342900">
              <a:buFont typeface="Arial"/>
              <a:buChar char="•"/>
            </a:pPr>
            <a:r>
              <a:rPr kumimoji="1" lang="en-US" altLang="zh-CN" sz="1400" dirty="0" smtClean="0">
                <a:solidFill>
                  <a:srgbClr val="FFFFFF"/>
                </a:solidFill>
              </a:rPr>
              <a:t>Sign</a:t>
            </a:r>
            <a:r>
              <a:rPr kumimoji="1" lang="zh-CN" altLang="en-US" sz="1400" dirty="0" smtClean="0">
                <a:solidFill>
                  <a:srgbClr val="FFFFFF"/>
                </a:solidFill>
              </a:rPr>
              <a:t> </a:t>
            </a:r>
            <a:r>
              <a:rPr kumimoji="1" lang="en-US" altLang="zh-CN" sz="1400" dirty="0" smtClean="0">
                <a:solidFill>
                  <a:srgbClr val="FFFFFF"/>
                </a:solidFill>
              </a:rPr>
              <a:t>in</a:t>
            </a:r>
          </a:p>
          <a:p>
            <a:pPr marL="800100" lvl="1" indent="-342900">
              <a:buFont typeface="Arial"/>
              <a:buChar char="•"/>
            </a:pPr>
            <a:r>
              <a:rPr kumimoji="1" lang="en-US" altLang="zh-CN" sz="1400" dirty="0" smtClean="0">
                <a:solidFill>
                  <a:srgbClr val="FFFFFF"/>
                </a:solidFill>
              </a:rPr>
              <a:t>Sign</a:t>
            </a:r>
            <a:r>
              <a:rPr kumimoji="1" lang="zh-CN" altLang="en-US" sz="1400" dirty="0" smtClean="0">
                <a:solidFill>
                  <a:srgbClr val="FFFFFF"/>
                </a:solidFill>
              </a:rPr>
              <a:t> </a:t>
            </a:r>
            <a:r>
              <a:rPr kumimoji="1" lang="en-US" altLang="zh-CN" sz="1400" dirty="0" smtClean="0">
                <a:solidFill>
                  <a:srgbClr val="FFFFFF"/>
                </a:solidFill>
              </a:rPr>
              <a:t>up</a:t>
            </a:r>
          </a:p>
          <a:p>
            <a:pPr marL="800100" lvl="1" indent="-342900">
              <a:buFont typeface="Arial"/>
              <a:buChar char="•"/>
            </a:pPr>
            <a:r>
              <a:rPr kumimoji="1" lang="en-US" altLang="zh-CN" sz="1400" dirty="0" smtClean="0">
                <a:solidFill>
                  <a:srgbClr val="FFFFFF"/>
                </a:solidFill>
              </a:rPr>
              <a:t>User</a:t>
            </a:r>
          </a:p>
          <a:p>
            <a:pPr marL="800100" lvl="1" indent="-342900">
              <a:buFont typeface="Arial"/>
              <a:buChar char="•"/>
            </a:pPr>
            <a:r>
              <a:rPr kumimoji="1" lang="en-US" altLang="zh-CN" sz="1400" dirty="0" smtClean="0">
                <a:solidFill>
                  <a:srgbClr val="FFFFFF"/>
                </a:solidFill>
              </a:rPr>
              <a:t>Profile</a:t>
            </a:r>
          </a:p>
          <a:p>
            <a:pPr marL="800100" lvl="1" indent="-342900">
              <a:buFont typeface="Arial"/>
              <a:buChar char="•"/>
            </a:pPr>
            <a:r>
              <a:rPr kumimoji="1" lang="en-US" altLang="zh-CN" sz="1400" dirty="0" smtClean="0">
                <a:solidFill>
                  <a:srgbClr val="FFFFFF"/>
                </a:solidFill>
              </a:rPr>
              <a:t>Others’</a:t>
            </a:r>
            <a:r>
              <a:rPr kumimoji="1" lang="zh-CN" altLang="en-US" sz="1400" dirty="0" smtClean="0">
                <a:solidFill>
                  <a:srgbClr val="FFFFFF"/>
                </a:solidFill>
              </a:rPr>
              <a:t> </a:t>
            </a:r>
            <a:r>
              <a:rPr kumimoji="1" lang="en-US" altLang="zh-CN" sz="1400" dirty="0">
                <a:solidFill>
                  <a:srgbClr val="FFFFFF"/>
                </a:solidFill>
              </a:rPr>
              <a:t>p</a:t>
            </a:r>
            <a:r>
              <a:rPr kumimoji="1" lang="en-US" altLang="zh-CN" sz="1400" dirty="0" smtClean="0">
                <a:solidFill>
                  <a:srgbClr val="FFFFFF"/>
                </a:solidFill>
              </a:rPr>
              <a:t>rofiles</a:t>
            </a:r>
          </a:p>
          <a:p>
            <a:pPr marL="800100" lvl="1" indent="-342900">
              <a:buFont typeface="Arial"/>
              <a:buChar char="•"/>
            </a:pPr>
            <a:r>
              <a:rPr kumimoji="1" lang="en-US" altLang="zh-CN" sz="1400" dirty="0" smtClean="0">
                <a:solidFill>
                  <a:srgbClr val="FFFFFF"/>
                </a:solidFill>
              </a:rPr>
              <a:t>Posts</a:t>
            </a:r>
          </a:p>
          <a:p>
            <a:pPr marL="800100" lvl="1" indent="-342900">
              <a:buFont typeface="Arial"/>
              <a:buChar char="•"/>
            </a:pPr>
            <a:r>
              <a:rPr kumimoji="1" lang="en-US" altLang="zh-CN" sz="1400" dirty="0" smtClean="0">
                <a:solidFill>
                  <a:srgbClr val="FFFFFF"/>
                </a:solidFill>
              </a:rPr>
              <a:t>New</a:t>
            </a:r>
            <a:r>
              <a:rPr kumimoji="1" lang="zh-CN" altLang="en-US" sz="1400" dirty="0" smtClean="0">
                <a:solidFill>
                  <a:srgbClr val="FFFFFF"/>
                </a:solidFill>
              </a:rPr>
              <a:t> </a:t>
            </a:r>
            <a:r>
              <a:rPr kumimoji="1" lang="en-US" altLang="zh-CN" sz="1400" dirty="0" smtClean="0">
                <a:solidFill>
                  <a:srgbClr val="FFFFFF"/>
                </a:solidFill>
              </a:rPr>
              <a:t>post</a:t>
            </a:r>
          </a:p>
          <a:p>
            <a:pPr marL="800100" lvl="1" indent="-342900">
              <a:buFont typeface="Arial"/>
              <a:buChar char="•"/>
            </a:pPr>
            <a:r>
              <a:rPr kumimoji="1" lang="en-US" altLang="zh-CN" sz="1400" dirty="0" smtClean="0">
                <a:solidFill>
                  <a:srgbClr val="FFFFFF"/>
                </a:solidFill>
              </a:rPr>
              <a:t>Comment</a:t>
            </a:r>
          </a:p>
          <a:p>
            <a:pPr marL="800100" lvl="1" indent="-342900">
              <a:buFont typeface="Arial"/>
              <a:buChar char="•"/>
            </a:pPr>
            <a:r>
              <a:rPr kumimoji="1" lang="en-US" altLang="zh-CN" sz="1400" dirty="0" smtClean="0">
                <a:solidFill>
                  <a:srgbClr val="FFFFFF"/>
                </a:solidFill>
              </a:rPr>
              <a:t>Liked</a:t>
            </a:r>
          </a:p>
          <a:p>
            <a:pPr marL="800100" lvl="1" indent="-342900">
              <a:buFont typeface="Arial"/>
              <a:buChar char="•"/>
            </a:pPr>
            <a:r>
              <a:rPr kumimoji="1" lang="en-US" altLang="zh-CN" sz="1400" dirty="0" smtClean="0">
                <a:solidFill>
                  <a:srgbClr val="FFFFFF"/>
                </a:solidFill>
              </a:rPr>
              <a:t>Search</a:t>
            </a:r>
          </a:p>
          <a:p>
            <a:pPr marL="800100" lvl="1" indent="-342900">
              <a:buFont typeface="Arial"/>
              <a:buChar char="•"/>
            </a:pPr>
            <a:r>
              <a:rPr kumimoji="1" lang="en-US" altLang="zh-CN" sz="1400" dirty="0" smtClean="0">
                <a:solidFill>
                  <a:srgbClr val="FFFFFF"/>
                </a:solidFill>
              </a:rPr>
              <a:t>Messages</a:t>
            </a:r>
          </a:p>
          <a:p>
            <a:pPr lvl="1"/>
            <a:endParaRPr kumimoji="1" lang="en-US" altLang="zh-CN" sz="1400" dirty="0" smtClean="0">
              <a:solidFill>
                <a:srgbClr val="FFFFFF"/>
              </a:solidFill>
            </a:endParaRPr>
          </a:p>
          <a:p>
            <a:r>
              <a:rPr kumimoji="1" lang="en-US" altLang="zh-CN" sz="1400" dirty="0" smtClean="0">
                <a:solidFill>
                  <a:srgbClr val="FFFFFF"/>
                </a:solidFill>
              </a:rPr>
              <a:t>2.</a:t>
            </a:r>
            <a:r>
              <a:rPr kumimoji="1" lang="zh-CN" altLang="en-US" sz="1400" dirty="0" smtClean="0">
                <a:solidFill>
                  <a:srgbClr val="FFFFFF"/>
                </a:solidFill>
              </a:rPr>
              <a:t>  </a:t>
            </a:r>
            <a:r>
              <a:rPr kumimoji="1" lang="en-US" altLang="zh-CN" sz="1400" dirty="0" smtClean="0">
                <a:solidFill>
                  <a:srgbClr val="FFFFFF"/>
                </a:solidFill>
              </a:rPr>
              <a:t>Components</a:t>
            </a:r>
            <a:endParaRPr kumimoji="1" lang="en-US" altLang="zh-CN" sz="1400" dirty="0">
              <a:solidFill>
                <a:srgbClr val="FFFFFF"/>
              </a:solidFill>
            </a:endParaRPr>
          </a:p>
          <a:p>
            <a:pPr marL="742950" lvl="1" indent="-285750">
              <a:buFont typeface="Arial"/>
              <a:buChar char="•"/>
            </a:pPr>
            <a:r>
              <a:rPr kumimoji="1" lang="en-US" altLang="zh-CN" sz="1400" dirty="0">
                <a:solidFill>
                  <a:srgbClr val="FFFFFF"/>
                </a:solidFill>
              </a:rPr>
              <a:t>HTML</a:t>
            </a:r>
          </a:p>
          <a:p>
            <a:pPr marL="742950" lvl="1" indent="-285750">
              <a:buFont typeface="Arial"/>
              <a:buChar char="•"/>
            </a:pPr>
            <a:r>
              <a:rPr kumimoji="1" lang="en-US" altLang="zh-CN" sz="1400" dirty="0">
                <a:solidFill>
                  <a:srgbClr val="FFFFFF"/>
                </a:solidFill>
              </a:rPr>
              <a:t>CSS</a:t>
            </a:r>
          </a:p>
          <a:p>
            <a:pPr marL="742950" lvl="1" indent="-285750">
              <a:buFont typeface="Arial"/>
              <a:buChar char="•"/>
            </a:pPr>
            <a:r>
              <a:rPr kumimoji="1" lang="en-US" altLang="zh-CN" sz="1400" dirty="0">
                <a:solidFill>
                  <a:srgbClr val="FFFFFF"/>
                </a:solidFill>
              </a:rPr>
              <a:t>Scripts</a:t>
            </a:r>
          </a:p>
          <a:p>
            <a:pPr marL="742950" lvl="1" indent="-285750">
              <a:buFont typeface="Arial"/>
              <a:buChar char="•"/>
            </a:pPr>
            <a:endParaRPr kumimoji="1" lang="en-US" altLang="zh-CN" sz="1400" dirty="0">
              <a:solidFill>
                <a:srgbClr val="FFFFFF"/>
              </a:solidFill>
            </a:endParaRPr>
          </a:p>
        </p:txBody>
      </p:sp>
      <p:sp>
        <p:nvSpPr>
          <p:cNvPr id="7" name="文字方塊 6"/>
          <p:cNvSpPr txBox="1"/>
          <p:nvPr/>
        </p:nvSpPr>
        <p:spPr>
          <a:xfrm>
            <a:off x="990600" y="5638800"/>
            <a:ext cx="3138149" cy="369332"/>
          </a:xfrm>
          <a:prstGeom prst="rect">
            <a:avLst/>
          </a:prstGeom>
          <a:noFill/>
        </p:spPr>
        <p:txBody>
          <a:bodyPr wrap="none" rtlCol="0">
            <a:spAutoFit/>
          </a:bodyPr>
          <a:lstStyle/>
          <a:p>
            <a:r>
              <a:rPr kumimoji="1" lang="en-US" altLang="zh-TW" dirty="0">
                <a:solidFill>
                  <a:schemeClr val="bg1"/>
                </a:solidFill>
              </a:rPr>
              <a:t>https://</a:t>
            </a:r>
            <a:r>
              <a:rPr kumimoji="1" lang="en-US" altLang="zh-TW" dirty="0" err="1">
                <a:solidFill>
                  <a:schemeClr val="bg1"/>
                </a:solidFill>
              </a:rPr>
              <a:t>cn.vuejs.org</a:t>
            </a:r>
            <a:r>
              <a:rPr kumimoji="1" lang="en-US" altLang="zh-TW" dirty="0">
                <a:solidFill>
                  <a:schemeClr val="bg1"/>
                </a:solidFill>
              </a:rPr>
              <a:t>/</a:t>
            </a:r>
            <a:r>
              <a:rPr kumimoji="1" lang="en-US" altLang="zh-TW" dirty="0" err="1">
                <a:solidFill>
                  <a:schemeClr val="bg1"/>
                </a:solidFill>
              </a:rPr>
              <a:t>index.html</a:t>
            </a:r>
            <a:endParaRPr kumimoji="1" lang="zh-TW" altLang="en-US" dirty="0">
              <a:solidFill>
                <a:schemeClr val="bg1"/>
              </a:solidFill>
            </a:endParaRPr>
          </a:p>
        </p:txBody>
      </p:sp>
    </p:spTree>
    <p:extLst>
      <p:ext uri="{BB962C8B-B14F-4D97-AF65-F5344CB8AC3E}">
        <p14:creationId xmlns:p14="http://schemas.microsoft.com/office/powerpoint/2010/main" val="2131433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Effect transition="in" filter="fade">
                                      <p:cBhvr>
                                        <p:cTn id="9"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3057641"/>
            <a:ext cx="4347846" cy="492443"/>
          </a:xfrm>
          <a:prstGeom prst="rect">
            <a:avLst/>
          </a:prstGeom>
        </p:spPr>
        <p:txBody>
          <a:bodyPr vert="horz" wrap="square" lIns="0" tIns="0" rIns="0" bIns="0" rtlCol="0">
            <a:spAutoFit/>
          </a:bodyPr>
          <a:lstStyle/>
          <a:p>
            <a:pPr marL="12700">
              <a:lnSpc>
                <a:spcPct val="100000"/>
              </a:lnSpc>
            </a:pPr>
            <a:r>
              <a:rPr lang="en-US" altLang="zh-CN" sz="3200" dirty="0">
                <a:solidFill>
                  <a:srgbClr val="39B554"/>
                </a:solidFill>
                <a:latin typeface="微软雅黑" panose="020B0503020204020204" pitchFamily="34" charset="-122"/>
                <a:ea typeface="微软雅黑" panose="020B0503020204020204" pitchFamily="34" charset="-122"/>
              </a:rPr>
              <a:t>Life Cycle </a:t>
            </a:r>
            <a:endParaRPr sz="3200" dirty="0">
              <a:latin typeface="微软雅黑" panose="020B0503020204020204" pitchFamily="34" charset="-122"/>
              <a:ea typeface="微软雅黑" panose="020B0503020204020204" pitchFamily="34" charset="-122"/>
              <a:cs typeface="Microsoft JhengHei" panose="020B0604030504040204" charset="-120"/>
            </a:endParaRPr>
          </a:p>
        </p:txBody>
      </p:sp>
      <p:sp>
        <p:nvSpPr>
          <p:cNvPr id="3" name="object 3"/>
          <p:cNvSpPr txBox="1"/>
          <p:nvPr/>
        </p:nvSpPr>
        <p:spPr>
          <a:xfrm>
            <a:off x="3837432" y="3028188"/>
            <a:ext cx="605155" cy="553998"/>
          </a:xfrm>
          <a:prstGeom prst="rect">
            <a:avLst/>
          </a:prstGeom>
          <a:ln w="12192">
            <a:solidFill>
              <a:srgbClr val="A0A1A6"/>
            </a:solidFill>
          </a:ln>
        </p:spPr>
        <p:txBody>
          <a:bodyPr vert="horz" wrap="square" lIns="0" tIns="0" rIns="0" bIns="0" rtlCol="0">
            <a:spAutoFit/>
          </a:bodyPr>
          <a:lstStyle/>
          <a:p>
            <a:pPr marL="173355">
              <a:lnSpc>
                <a:spcPct val="100000"/>
              </a:lnSpc>
            </a:pPr>
            <a:r>
              <a:rPr lang="en-US" sz="3600" dirty="0">
                <a:solidFill>
                  <a:srgbClr val="F6F6F6"/>
                </a:solidFill>
                <a:latin typeface="微软雅黑" panose="020B0503020204020204" pitchFamily="34" charset="-122"/>
                <a:ea typeface="微软雅黑" panose="020B0503020204020204" pitchFamily="34" charset="-122"/>
                <a:cs typeface="Eras Light ITC"/>
              </a:rPr>
              <a:t>4</a:t>
            </a:r>
            <a:endParaRPr sz="3600" dirty="0">
              <a:latin typeface="微软雅黑" panose="020B0503020204020204" pitchFamily="34" charset="-122"/>
              <a:ea typeface="微软雅黑" panose="020B0503020204020204" pitchFamily="34" charset="-122"/>
              <a:cs typeface="Eras Light ITC"/>
            </a:endParaRPr>
          </a:p>
        </p:txBody>
      </p:sp>
    </p:spTree>
    <p:extLst>
      <p:ext uri="{BB962C8B-B14F-4D97-AF65-F5344CB8AC3E}">
        <p14:creationId xmlns:p14="http://schemas.microsoft.com/office/powerpoint/2010/main" val="414880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5A0C9-86D5-44A3-987A-7B50EBD5337B}"/>
              </a:ext>
            </a:extLst>
          </p:cNvPr>
          <p:cNvSpPr>
            <a:spLocks noGrp="1"/>
          </p:cNvSpPr>
          <p:nvPr>
            <p:ph type="title"/>
          </p:nvPr>
        </p:nvSpPr>
        <p:spPr>
          <a:xfrm>
            <a:off x="685800" y="2133600"/>
            <a:ext cx="11097564" cy="1938992"/>
          </a:xfrm>
        </p:spPr>
        <p:txBody>
          <a:bodyPr/>
          <a:lstStyle/>
          <a:p>
            <a:r>
              <a:rPr lang="en-US" sz="1800" kern="1200" dirty="0">
                <a:latin typeface="+mn-lt"/>
                <a:ea typeface="+mn-ea"/>
                <a:cs typeface="+mn-cs"/>
              </a:rPr>
              <a:t>Where are you versus where you thought you would be? </a:t>
            </a:r>
            <a:br>
              <a:rPr lang="en-US" sz="1800" kern="1200" dirty="0">
                <a:latin typeface="+mn-lt"/>
                <a:ea typeface="+mn-ea"/>
                <a:cs typeface="+mn-cs"/>
              </a:rPr>
            </a:br>
            <a:r>
              <a:rPr lang="en-US" sz="1800" kern="1200" dirty="0">
                <a:latin typeface="+mn-lt"/>
                <a:ea typeface="+mn-ea"/>
                <a:cs typeface="+mn-cs"/>
              </a:rPr>
              <a:t>○ How closely did you follow your schedule? </a:t>
            </a:r>
            <a:br>
              <a:rPr lang="en-US" sz="1800" kern="1200" dirty="0">
                <a:latin typeface="+mn-lt"/>
                <a:ea typeface="+mn-ea"/>
                <a:cs typeface="+mn-cs"/>
              </a:rPr>
            </a:br>
            <a:r>
              <a:rPr lang="zh-CN" altLang="en-US" sz="1800" kern="1200" dirty="0" smtClean="0">
                <a:latin typeface="+mn-lt"/>
                <a:ea typeface="+mn-ea"/>
                <a:cs typeface="+mn-cs"/>
              </a:rPr>
              <a:t> </a:t>
            </a:r>
            <a:r>
              <a:rPr lang="en-US" sz="1800" kern="1200" dirty="0" smtClean="0">
                <a:latin typeface="+mn-lt"/>
                <a:ea typeface="+mn-ea"/>
                <a:cs typeface="+mn-cs"/>
              </a:rPr>
              <a:t>○ </a:t>
            </a:r>
            <a:r>
              <a:rPr lang="en-US" sz="1800" kern="1200" dirty="0">
                <a:latin typeface="+mn-lt"/>
                <a:ea typeface="+mn-ea"/>
                <a:cs typeface="+mn-cs"/>
              </a:rPr>
              <a:t>How close was the average PI to schedule? </a:t>
            </a:r>
            <a:br>
              <a:rPr lang="en-US" sz="1800" kern="1200" dirty="0">
                <a:latin typeface="+mn-lt"/>
                <a:ea typeface="+mn-ea"/>
                <a:cs typeface="+mn-cs"/>
              </a:rPr>
            </a:br>
            <a:r>
              <a:rPr lang="en-US" sz="1800" kern="1200" dirty="0">
                <a:latin typeface="+mn-lt"/>
                <a:ea typeface="+mn-ea"/>
                <a:cs typeface="+mn-cs"/>
              </a:rPr>
              <a:t>○ How often did you complete your sprint goals? </a:t>
            </a:r>
            <a:br>
              <a:rPr lang="en-US" sz="1800" kern="1200" dirty="0">
                <a:latin typeface="+mn-lt"/>
                <a:ea typeface="+mn-ea"/>
                <a:cs typeface="+mn-cs"/>
              </a:rPr>
            </a:br>
            <a:r>
              <a:rPr lang="en-US" sz="1800" kern="1200" dirty="0">
                <a:latin typeface="+mn-lt"/>
                <a:ea typeface="+mn-ea"/>
                <a:cs typeface="+mn-cs"/>
              </a:rPr>
              <a:t>○ What serious problems did you run into?</a:t>
            </a:r>
            <a:br>
              <a:rPr lang="en-US" sz="1800" kern="1200" dirty="0">
                <a:latin typeface="+mn-lt"/>
                <a:ea typeface="+mn-ea"/>
                <a:cs typeface="+mn-cs"/>
              </a:rPr>
            </a:br>
            <a:r>
              <a:rPr lang="en-US" sz="1800" kern="1200" dirty="0">
                <a:latin typeface="+mn-lt"/>
                <a:ea typeface="+mn-ea"/>
                <a:cs typeface="+mn-cs"/>
              </a:rPr>
              <a:t>○ What features were removed from scope? </a:t>
            </a:r>
            <a:br>
              <a:rPr lang="en-US" sz="1800" kern="1200" dirty="0">
                <a:latin typeface="+mn-lt"/>
                <a:ea typeface="+mn-ea"/>
                <a:cs typeface="+mn-cs"/>
              </a:rPr>
            </a:br>
            <a:r>
              <a:rPr lang="en-US" sz="1800" kern="1200" dirty="0">
                <a:latin typeface="+mn-lt"/>
                <a:ea typeface="+mn-ea"/>
                <a:cs typeface="+mn-cs"/>
              </a:rPr>
              <a:t>○ What features were added to the scope? </a:t>
            </a:r>
          </a:p>
        </p:txBody>
      </p:sp>
    </p:spTree>
    <p:extLst>
      <p:ext uri="{BB962C8B-B14F-4D97-AF65-F5344CB8AC3E}">
        <p14:creationId xmlns:p14="http://schemas.microsoft.com/office/powerpoint/2010/main" val="352639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3057641"/>
            <a:ext cx="4347846" cy="492443"/>
          </a:xfrm>
          <a:prstGeom prst="rect">
            <a:avLst/>
          </a:prstGeom>
        </p:spPr>
        <p:txBody>
          <a:bodyPr vert="horz" wrap="square" lIns="0" tIns="0" rIns="0" bIns="0" rtlCol="0">
            <a:spAutoFit/>
          </a:bodyPr>
          <a:lstStyle/>
          <a:p>
            <a:pPr marL="12700">
              <a:lnSpc>
                <a:spcPct val="100000"/>
              </a:lnSpc>
            </a:pPr>
            <a:r>
              <a:rPr lang="en-US" sz="3200" dirty="0">
                <a:solidFill>
                  <a:srgbClr val="39B554"/>
                </a:solidFill>
                <a:latin typeface="微软雅黑" panose="020B0503020204020204" pitchFamily="34" charset="-122"/>
                <a:ea typeface="微软雅黑" panose="020B0503020204020204" pitchFamily="34" charset="-122"/>
                <a:cs typeface="Microsoft JhengHei" panose="020B0604030504040204" charset="-120"/>
              </a:rPr>
              <a:t>User Testing</a:t>
            </a:r>
            <a:endParaRPr sz="3200" dirty="0">
              <a:latin typeface="微软雅黑" panose="020B0503020204020204" pitchFamily="34" charset="-122"/>
              <a:ea typeface="微软雅黑" panose="020B0503020204020204" pitchFamily="34" charset="-122"/>
              <a:cs typeface="Microsoft JhengHei" panose="020B0604030504040204" charset="-120"/>
            </a:endParaRPr>
          </a:p>
        </p:txBody>
      </p:sp>
      <p:sp>
        <p:nvSpPr>
          <p:cNvPr id="3" name="object 3"/>
          <p:cNvSpPr txBox="1"/>
          <p:nvPr/>
        </p:nvSpPr>
        <p:spPr>
          <a:xfrm>
            <a:off x="3837432" y="3028188"/>
            <a:ext cx="605155" cy="553998"/>
          </a:xfrm>
          <a:prstGeom prst="rect">
            <a:avLst/>
          </a:prstGeom>
          <a:ln w="12192">
            <a:solidFill>
              <a:srgbClr val="A0A1A6"/>
            </a:solidFill>
          </a:ln>
        </p:spPr>
        <p:txBody>
          <a:bodyPr vert="horz" wrap="square" lIns="0" tIns="0" rIns="0" bIns="0" rtlCol="0">
            <a:spAutoFit/>
          </a:bodyPr>
          <a:lstStyle/>
          <a:p>
            <a:pPr marL="173355">
              <a:lnSpc>
                <a:spcPct val="100000"/>
              </a:lnSpc>
            </a:pPr>
            <a:r>
              <a:rPr lang="en-US" sz="3600" dirty="0">
                <a:solidFill>
                  <a:srgbClr val="F6F6F6"/>
                </a:solidFill>
                <a:latin typeface="微软雅黑" panose="020B0503020204020204" pitchFamily="34" charset="-122"/>
                <a:ea typeface="微软雅黑" panose="020B0503020204020204" pitchFamily="34" charset="-122"/>
                <a:cs typeface="Eras Light ITC"/>
              </a:rPr>
              <a:t>4</a:t>
            </a:r>
            <a:endParaRPr sz="3600" dirty="0">
              <a:latin typeface="微软雅黑" panose="020B0503020204020204" pitchFamily="34" charset="-122"/>
              <a:ea typeface="微软雅黑" panose="020B0503020204020204" pitchFamily="34" charset="-122"/>
              <a:cs typeface="Eras Light ITC"/>
            </a:endParaRPr>
          </a:p>
        </p:txBody>
      </p:sp>
    </p:spTree>
    <p:extLst>
      <p:ext uri="{BB962C8B-B14F-4D97-AF65-F5344CB8AC3E}">
        <p14:creationId xmlns:p14="http://schemas.microsoft.com/office/powerpoint/2010/main" val="102984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User Testing: </a:t>
            </a: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Our Approach</a:t>
            </a:r>
            <a:endParaRPr spc="-5" dirty="0">
              <a:solidFill>
                <a:srgbClr val="00B050"/>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7" name="object 7"/>
          <p:cNvSpPr/>
          <p:nvPr/>
        </p:nvSpPr>
        <p:spPr>
          <a:xfrm>
            <a:off x="585216" y="935736"/>
            <a:ext cx="394970" cy="0"/>
          </a:xfrm>
          <a:custGeom>
            <a:avLst/>
            <a:gdLst/>
            <a:ahLst/>
            <a:cxnLst/>
            <a:rect l="l" t="t" r="r" b="b"/>
            <a:pathLst>
              <a:path w="394969">
                <a:moveTo>
                  <a:pt x="0" y="0"/>
                </a:moveTo>
                <a:lnTo>
                  <a:pt x="394716" y="0"/>
                </a:lnTo>
              </a:path>
            </a:pathLst>
          </a:custGeom>
          <a:ln w="21336">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0" name="Group 2">
            <a:extLst>
              <a:ext uri="{FF2B5EF4-FFF2-40B4-BE49-F238E27FC236}">
                <a16:creationId xmlns:a16="http://schemas.microsoft.com/office/drawing/2014/main" xmlns="" id="{7414A0F3-D437-4FE0-82FE-8174F17661FF}"/>
              </a:ext>
            </a:extLst>
          </p:cNvPr>
          <p:cNvGrpSpPr/>
          <p:nvPr/>
        </p:nvGrpSpPr>
        <p:grpSpPr>
          <a:xfrm>
            <a:off x="1905000" y="2269630"/>
            <a:ext cx="3557015" cy="36576"/>
            <a:chOff x="1061545" y="2848303"/>
            <a:chExt cx="3557015" cy="36576"/>
          </a:xfrm>
        </p:grpSpPr>
        <p:sp>
          <p:nvSpPr>
            <p:cNvPr id="14" name="Rectangle 3">
              <a:extLst>
                <a:ext uri="{FF2B5EF4-FFF2-40B4-BE49-F238E27FC236}">
                  <a16:creationId xmlns:a16="http://schemas.microsoft.com/office/drawing/2014/main" xmlns="" id="{DF4CEF0B-859B-481E-912E-506255F38C89}"/>
                </a:ext>
              </a:extLst>
            </p:cNvPr>
            <p:cNvSpPr/>
            <p:nvPr/>
          </p:nvSpPr>
          <p:spPr>
            <a:xfrm>
              <a:off x="1061545" y="2848303"/>
              <a:ext cx="457200"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4">
              <a:extLst>
                <a:ext uri="{FF2B5EF4-FFF2-40B4-BE49-F238E27FC236}">
                  <a16:creationId xmlns:a16="http://schemas.microsoft.com/office/drawing/2014/main" xmlns="" id="{DCF6900F-5B39-4226-9CAE-52CD773AE290}"/>
                </a:ext>
              </a:extLst>
            </p:cNvPr>
            <p:cNvSpPr/>
            <p:nvPr/>
          </p:nvSpPr>
          <p:spPr>
            <a:xfrm>
              <a:off x="1418160" y="2861901"/>
              <a:ext cx="320040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3" name="Footer Text">
            <a:extLst>
              <a:ext uri="{FF2B5EF4-FFF2-40B4-BE49-F238E27FC236}">
                <a16:creationId xmlns:a16="http://schemas.microsoft.com/office/drawing/2014/main" xmlns="" id="{DCEF285D-329A-41A8-9FF5-CD34E8D18976}"/>
              </a:ext>
            </a:extLst>
          </p:cNvPr>
          <p:cNvSpPr txBox="1"/>
          <p:nvPr/>
        </p:nvSpPr>
        <p:spPr>
          <a:xfrm>
            <a:off x="627073" y="1905000"/>
            <a:ext cx="9669883" cy="244406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In order to both qualitatively and quantitatively evaluate the result from user testing, </a:t>
            </a:r>
            <a:r>
              <a:rPr lang="en-US" dirty="0">
                <a:solidFill>
                  <a:schemeClr val="bg1"/>
                </a:solidFill>
                <a:latin typeface="微软雅黑" panose="020B0503020204020204" pitchFamily="34" charset="-122"/>
                <a:ea typeface="微软雅黑" panose="020B0503020204020204" pitchFamily="34" charset="-122"/>
              </a:rPr>
              <a:t>we ask the user to rate the different aspects – determined by what we are optimizing during that period - of our product on a 0 – 10 scale and comment on what need to be improved. </a:t>
            </a:r>
          </a:p>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sp>
        <p:nvSpPr>
          <p:cNvPr id="3" name="Rectangle 2">
            <a:extLst>
              <a:ext uri="{FF2B5EF4-FFF2-40B4-BE49-F238E27FC236}">
                <a16:creationId xmlns:a16="http://schemas.microsoft.com/office/drawing/2014/main" xmlns="" id="{A290A31F-1AE4-4012-A314-8BCEF0E127F6}"/>
              </a:ext>
            </a:extLst>
          </p:cNvPr>
          <p:cNvSpPr/>
          <p:nvPr/>
        </p:nvSpPr>
        <p:spPr>
          <a:xfrm>
            <a:off x="7400875" y="625889"/>
            <a:ext cx="4060126" cy="611492"/>
          </a:xfrm>
          <a:prstGeom prst="rect">
            <a:avLst/>
          </a:prstGeom>
        </p:spPr>
        <p:txBody>
          <a:bodyPr wrap="none">
            <a:spAutoFit/>
          </a:bodyPr>
          <a:lstStyle/>
          <a:p>
            <a:pPr algn="ctr" defTabSz="394970">
              <a:lnSpc>
                <a:spcPts val="4090"/>
              </a:lnSpc>
              <a:spcBef>
                <a:spcPts val="225"/>
              </a:spcBef>
              <a:defRPr sz="1800"/>
            </a:pPr>
            <a:r>
              <a:rPr lang="en-US" altLang="zh-CN" sz="3200" b="1" dirty="0">
                <a:solidFill>
                  <a:schemeClr val="bg1"/>
                </a:solidFill>
                <a:latin typeface="微软雅黑" panose="020B0503020204020204" charset="-122"/>
                <a:ea typeface="微软雅黑" panose="020B0503020204020204" charset="-122"/>
                <a:sym typeface="+mn-ea"/>
              </a:rPr>
              <a:t>LITTLE</a:t>
            </a:r>
            <a:r>
              <a:rPr lang="zh-CN" altLang="en-US" sz="3200" b="1" dirty="0">
                <a:solidFill>
                  <a:schemeClr val="bg1"/>
                </a:solidFill>
                <a:latin typeface="微软雅黑" panose="020B0503020204020204" charset="-122"/>
                <a:ea typeface="微软雅黑" panose="020B0503020204020204" charset="-122"/>
                <a:sym typeface="+mn-ea"/>
              </a:rPr>
              <a:t> </a:t>
            </a:r>
            <a:r>
              <a:rPr lang="en-US" altLang="zh-CN" sz="3200" b="1" dirty="0">
                <a:solidFill>
                  <a:srgbClr val="008000"/>
                </a:solidFill>
                <a:latin typeface="微软雅黑" panose="020B0503020204020204" charset="-122"/>
                <a:ea typeface="微软雅黑" panose="020B0503020204020204" charset="-122"/>
                <a:sym typeface="+mn-ea"/>
              </a:rPr>
              <a:t>NOTEBOOK</a:t>
            </a:r>
            <a:endParaRPr lang="zh-CN" altLang="en-US" sz="3200" b="1" dirty="0">
              <a:solidFill>
                <a:srgbClr val="008000"/>
              </a:solidFill>
              <a:latin typeface="微软雅黑" panose="020B0503020204020204" charset="-122"/>
              <a:ea typeface="微软雅黑" panose="020B0503020204020204" charset="-122"/>
              <a:cs typeface="Roboto Light"/>
              <a:sym typeface="Roboto Light"/>
            </a:endParaRPr>
          </a:p>
        </p:txBody>
      </p:sp>
    </p:spTree>
    <p:extLst>
      <p:ext uri="{BB962C8B-B14F-4D97-AF65-F5344CB8AC3E}">
        <p14:creationId xmlns:p14="http://schemas.microsoft.com/office/powerpoint/2010/main" val="1639834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User Testing: </a:t>
            </a: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Our Approach</a:t>
            </a:r>
            <a:endParaRPr spc="-5" dirty="0">
              <a:solidFill>
                <a:srgbClr val="00B050"/>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7" name="object 7"/>
          <p:cNvSpPr/>
          <p:nvPr/>
        </p:nvSpPr>
        <p:spPr>
          <a:xfrm>
            <a:off x="585216" y="935736"/>
            <a:ext cx="394970" cy="0"/>
          </a:xfrm>
          <a:custGeom>
            <a:avLst/>
            <a:gdLst/>
            <a:ahLst/>
            <a:cxnLst/>
            <a:rect l="l" t="t" r="r" b="b"/>
            <a:pathLst>
              <a:path w="394969">
                <a:moveTo>
                  <a:pt x="0" y="0"/>
                </a:moveTo>
                <a:lnTo>
                  <a:pt x="394716" y="0"/>
                </a:lnTo>
              </a:path>
            </a:pathLst>
          </a:custGeom>
          <a:ln w="21336">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0" name="Group 2">
            <a:extLst>
              <a:ext uri="{FF2B5EF4-FFF2-40B4-BE49-F238E27FC236}">
                <a16:creationId xmlns:a16="http://schemas.microsoft.com/office/drawing/2014/main" xmlns="" id="{7414A0F3-D437-4FE0-82FE-8174F17661FF}"/>
              </a:ext>
            </a:extLst>
          </p:cNvPr>
          <p:cNvGrpSpPr/>
          <p:nvPr/>
        </p:nvGrpSpPr>
        <p:grpSpPr>
          <a:xfrm>
            <a:off x="1905000" y="2269630"/>
            <a:ext cx="3557015" cy="36576"/>
            <a:chOff x="1061545" y="2848303"/>
            <a:chExt cx="3557015" cy="36576"/>
          </a:xfrm>
        </p:grpSpPr>
        <p:sp>
          <p:nvSpPr>
            <p:cNvPr id="14" name="Rectangle 3">
              <a:extLst>
                <a:ext uri="{FF2B5EF4-FFF2-40B4-BE49-F238E27FC236}">
                  <a16:creationId xmlns:a16="http://schemas.microsoft.com/office/drawing/2014/main" xmlns="" id="{DF4CEF0B-859B-481E-912E-506255F38C89}"/>
                </a:ext>
              </a:extLst>
            </p:cNvPr>
            <p:cNvSpPr/>
            <p:nvPr/>
          </p:nvSpPr>
          <p:spPr>
            <a:xfrm>
              <a:off x="1061545" y="2848303"/>
              <a:ext cx="457200"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4">
              <a:extLst>
                <a:ext uri="{FF2B5EF4-FFF2-40B4-BE49-F238E27FC236}">
                  <a16:creationId xmlns:a16="http://schemas.microsoft.com/office/drawing/2014/main" xmlns="" id="{DCF6900F-5B39-4226-9CAE-52CD773AE290}"/>
                </a:ext>
              </a:extLst>
            </p:cNvPr>
            <p:cNvSpPr/>
            <p:nvPr/>
          </p:nvSpPr>
          <p:spPr>
            <a:xfrm>
              <a:off x="1418160" y="2861901"/>
              <a:ext cx="320040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3" name="Footer Text">
            <a:extLst>
              <a:ext uri="{FF2B5EF4-FFF2-40B4-BE49-F238E27FC236}">
                <a16:creationId xmlns:a16="http://schemas.microsoft.com/office/drawing/2014/main" xmlns="" id="{DCEF285D-329A-41A8-9FF5-CD34E8D18976}"/>
              </a:ext>
            </a:extLst>
          </p:cNvPr>
          <p:cNvSpPr txBox="1"/>
          <p:nvPr/>
        </p:nvSpPr>
        <p:spPr>
          <a:xfrm>
            <a:off x="627073" y="1905000"/>
            <a:ext cx="9669883" cy="452155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In order to both qualitatively and quantitatively evaluate the result from user testing, </a:t>
            </a:r>
            <a:r>
              <a:rPr lang="en-US" dirty="0">
                <a:solidFill>
                  <a:schemeClr val="bg1"/>
                </a:solidFill>
                <a:latin typeface="微软雅黑" panose="020B0503020204020204" pitchFamily="34" charset="-122"/>
                <a:ea typeface="微软雅黑" panose="020B0503020204020204" pitchFamily="34" charset="-122"/>
              </a:rPr>
              <a:t>we ask the user to rate the different aspects – determined by what we are optimizing during that period - of our product on a 0 – 10 scale and comment on what need to be improved. </a:t>
            </a:r>
          </a:p>
          <a:p>
            <a:pPr>
              <a:lnSpc>
                <a:spcPct val="150000"/>
              </a:lnSpc>
            </a:pPr>
            <a:endParaRPr lang="en-US"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dirty="0">
                <a:solidFill>
                  <a:schemeClr val="bg1"/>
                </a:solidFill>
                <a:latin typeface="微软雅黑" panose="020B0503020204020204" pitchFamily="34" charset="-122"/>
                <a:ea typeface="微软雅黑" panose="020B0503020204020204" pitchFamily="34" charset="-122"/>
              </a:rPr>
              <a:t>We tried to keep the questionnaire short and ask more people. We than look at the score for each function to determine which we need to improve, and look at the comment on possible new features. </a:t>
            </a:r>
          </a:p>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sp>
        <p:nvSpPr>
          <p:cNvPr id="3" name="Rectangle 2">
            <a:extLst>
              <a:ext uri="{FF2B5EF4-FFF2-40B4-BE49-F238E27FC236}">
                <a16:creationId xmlns:a16="http://schemas.microsoft.com/office/drawing/2014/main" xmlns="" id="{A290A31F-1AE4-4012-A314-8BCEF0E127F6}"/>
              </a:ext>
            </a:extLst>
          </p:cNvPr>
          <p:cNvSpPr/>
          <p:nvPr/>
        </p:nvSpPr>
        <p:spPr>
          <a:xfrm>
            <a:off x="7400875" y="625889"/>
            <a:ext cx="4060126" cy="611492"/>
          </a:xfrm>
          <a:prstGeom prst="rect">
            <a:avLst/>
          </a:prstGeom>
        </p:spPr>
        <p:txBody>
          <a:bodyPr wrap="none">
            <a:spAutoFit/>
          </a:bodyPr>
          <a:lstStyle/>
          <a:p>
            <a:pPr algn="ctr" defTabSz="394970">
              <a:lnSpc>
                <a:spcPts val="4090"/>
              </a:lnSpc>
              <a:spcBef>
                <a:spcPts val="225"/>
              </a:spcBef>
              <a:defRPr sz="1800"/>
            </a:pPr>
            <a:r>
              <a:rPr lang="en-US" altLang="zh-CN" sz="3200" b="1" dirty="0">
                <a:solidFill>
                  <a:schemeClr val="bg1"/>
                </a:solidFill>
                <a:latin typeface="微软雅黑" panose="020B0503020204020204" charset="-122"/>
                <a:ea typeface="微软雅黑" panose="020B0503020204020204" charset="-122"/>
                <a:sym typeface="+mn-ea"/>
              </a:rPr>
              <a:t>LITTLE</a:t>
            </a:r>
            <a:r>
              <a:rPr lang="zh-CN" altLang="en-US" sz="3200" b="1" dirty="0">
                <a:solidFill>
                  <a:schemeClr val="bg1"/>
                </a:solidFill>
                <a:latin typeface="微软雅黑" panose="020B0503020204020204" charset="-122"/>
                <a:ea typeface="微软雅黑" panose="020B0503020204020204" charset="-122"/>
                <a:sym typeface="+mn-ea"/>
              </a:rPr>
              <a:t> </a:t>
            </a:r>
            <a:r>
              <a:rPr lang="en-US" altLang="zh-CN" sz="3200" b="1" dirty="0">
                <a:solidFill>
                  <a:srgbClr val="008000"/>
                </a:solidFill>
                <a:latin typeface="微软雅黑" panose="020B0503020204020204" charset="-122"/>
                <a:ea typeface="微软雅黑" panose="020B0503020204020204" charset="-122"/>
                <a:sym typeface="+mn-ea"/>
              </a:rPr>
              <a:t>NOTEBOOK</a:t>
            </a:r>
            <a:endParaRPr lang="zh-CN" altLang="en-US" sz="3200" b="1" dirty="0">
              <a:solidFill>
                <a:srgbClr val="008000"/>
              </a:solidFill>
              <a:latin typeface="微软雅黑" panose="020B0503020204020204" charset="-122"/>
              <a:ea typeface="微软雅黑" panose="020B0503020204020204" charset="-122"/>
              <a:cs typeface="Roboto Light"/>
              <a:sym typeface="Roboto Light"/>
            </a:endParaRPr>
          </a:p>
        </p:txBody>
      </p:sp>
    </p:spTree>
    <p:extLst>
      <p:ext uri="{BB962C8B-B14F-4D97-AF65-F5344CB8AC3E}">
        <p14:creationId xmlns:p14="http://schemas.microsoft.com/office/powerpoint/2010/main" val="291875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User Testing: </a:t>
            </a: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Sample Question</a:t>
            </a:r>
            <a:endParaRPr spc="-5" dirty="0">
              <a:solidFill>
                <a:srgbClr val="00B050"/>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7" name="object 7"/>
          <p:cNvSpPr/>
          <p:nvPr/>
        </p:nvSpPr>
        <p:spPr>
          <a:xfrm>
            <a:off x="585216" y="935736"/>
            <a:ext cx="394970" cy="0"/>
          </a:xfrm>
          <a:custGeom>
            <a:avLst/>
            <a:gdLst/>
            <a:ahLst/>
            <a:cxnLst/>
            <a:rect l="l" t="t" r="r" b="b"/>
            <a:pathLst>
              <a:path w="394969">
                <a:moveTo>
                  <a:pt x="0" y="0"/>
                </a:moveTo>
                <a:lnTo>
                  <a:pt x="394716" y="0"/>
                </a:lnTo>
              </a:path>
            </a:pathLst>
          </a:custGeom>
          <a:ln w="21336">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0" name="Group 2">
            <a:extLst>
              <a:ext uri="{FF2B5EF4-FFF2-40B4-BE49-F238E27FC236}">
                <a16:creationId xmlns:a16="http://schemas.microsoft.com/office/drawing/2014/main" xmlns="" id="{7414A0F3-D437-4FE0-82FE-8174F17661FF}"/>
              </a:ext>
            </a:extLst>
          </p:cNvPr>
          <p:cNvGrpSpPr/>
          <p:nvPr/>
        </p:nvGrpSpPr>
        <p:grpSpPr>
          <a:xfrm>
            <a:off x="612255" y="1601626"/>
            <a:ext cx="3557015" cy="36576"/>
            <a:chOff x="1061545" y="2848303"/>
            <a:chExt cx="3557015" cy="36576"/>
          </a:xfrm>
        </p:grpSpPr>
        <p:sp>
          <p:nvSpPr>
            <p:cNvPr id="14" name="Rectangle 3">
              <a:extLst>
                <a:ext uri="{FF2B5EF4-FFF2-40B4-BE49-F238E27FC236}">
                  <a16:creationId xmlns:a16="http://schemas.microsoft.com/office/drawing/2014/main" xmlns="" id="{DF4CEF0B-859B-481E-912E-506255F38C89}"/>
                </a:ext>
              </a:extLst>
            </p:cNvPr>
            <p:cNvSpPr/>
            <p:nvPr/>
          </p:nvSpPr>
          <p:spPr>
            <a:xfrm>
              <a:off x="1061545" y="2848303"/>
              <a:ext cx="457200"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4">
              <a:extLst>
                <a:ext uri="{FF2B5EF4-FFF2-40B4-BE49-F238E27FC236}">
                  <a16:creationId xmlns:a16="http://schemas.microsoft.com/office/drawing/2014/main" xmlns="" id="{DCF6900F-5B39-4226-9CAE-52CD773AE290}"/>
                </a:ext>
              </a:extLst>
            </p:cNvPr>
            <p:cNvSpPr/>
            <p:nvPr/>
          </p:nvSpPr>
          <p:spPr>
            <a:xfrm>
              <a:off x="1418160" y="2861901"/>
              <a:ext cx="320040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13" name="Footer Text">
            <a:extLst>
              <a:ext uri="{FF2B5EF4-FFF2-40B4-BE49-F238E27FC236}">
                <a16:creationId xmlns:a16="http://schemas.microsoft.com/office/drawing/2014/main" xmlns="" id="{DCEF285D-329A-41A8-9FF5-CD34E8D18976}"/>
              </a:ext>
            </a:extLst>
          </p:cNvPr>
          <p:cNvSpPr txBox="1"/>
          <p:nvPr/>
        </p:nvSpPr>
        <p:spPr>
          <a:xfrm>
            <a:off x="617171" y="1665297"/>
            <a:ext cx="9669883" cy="5537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Below are the list of questions we asked when we are doing our first round of user testing, when we are focusing refining UI/UX design and function design : </a:t>
            </a:r>
          </a:p>
          <a:p>
            <a:pPr>
              <a:lnSpc>
                <a:spcPct val="15000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marL="822960" indent="-342900">
              <a:buAutoNum type="arabicPeriod"/>
            </a:pPr>
            <a:r>
              <a:rPr lang="en-US" sz="1600" dirty="0">
                <a:solidFill>
                  <a:schemeClr val="bg1"/>
                </a:solidFill>
              </a:rPr>
              <a:t>Generally, is the app easy to use? (0 – 10)</a:t>
            </a:r>
          </a:p>
          <a:p>
            <a:pPr marL="822960" indent="-342900">
              <a:buAutoNum type="arabicPeriod"/>
            </a:pPr>
            <a:endParaRPr lang="en-US" sz="1600" dirty="0">
              <a:solidFill>
                <a:schemeClr val="bg1"/>
              </a:solidFill>
            </a:endParaRPr>
          </a:p>
          <a:p>
            <a:pPr marL="822960" indent="-342900">
              <a:buAutoNum type="arabicPeriod"/>
            </a:pPr>
            <a:r>
              <a:rPr lang="en-US" sz="1600" dirty="0">
                <a:solidFill>
                  <a:schemeClr val="bg1"/>
                </a:solidFill>
              </a:rPr>
              <a:t>How friendly is the UI design on the aspects of: (0 – 10)</a:t>
            </a:r>
          </a:p>
          <a:p>
            <a:pPr marL="822960" indent="-285750">
              <a:buFont typeface="Arial" panose="020B0604020202020204" pitchFamily="34" charset="0"/>
              <a:buChar char="•"/>
            </a:pPr>
            <a:r>
              <a:rPr lang="en-US" sz="1600" dirty="0">
                <a:solidFill>
                  <a:schemeClr val="bg1"/>
                </a:solidFill>
              </a:rPr>
              <a:t>User have control of the interface</a:t>
            </a:r>
          </a:p>
          <a:p>
            <a:pPr marL="822960" indent="-285750">
              <a:buFont typeface="Arial" panose="020B0604020202020204" pitchFamily="34" charset="0"/>
              <a:buChar char="•"/>
            </a:pPr>
            <a:r>
              <a:rPr lang="en-US" sz="1600" dirty="0">
                <a:solidFill>
                  <a:schemeClr val="bg1"/>
                </a:solidFill>
              </a:rPr>
              <a:t>Product is comfortable to interact with</a:t>
            </a:r>
          </a:p>
          <a:p>
            <a:pPr marL="822960" indent="-285750">
              <a:buFont typeface="Arial" panose="020B0604020202020204" pitchFamily="34" charset="0"/>
              <a:buChar char="•"/>
            </a:pPr>
            <a:r>
              <a:rPr lang="en-US" sz="1600" dirty="0">
                <a:solidFill>
                  <a:schemeClr val="bg1"/>
                </a:solidFill>
              </a:rPr>
              <a:t>Consistent</a:t>
            </a:r>
          </a:p>
          <a:p>
            <a:pPr marL="537210"/>
            <a:endParaRPr lang="en-US" sz="1600" dirty="0">
              <a:solidFill>
                <a:schemeClr val="bg1"/>
              </a:solidFill>
            </a:endParaRPr>
          </a:p>
          <a:p>
            <a:pPr marL="537210"/>
            <a:r>
              <a:rPr lang="en-US" sz="1600" dirty="0">
                <a:solidFill>
                  <a:schemeClr val="bg1"/>
                </a:solidFill>
              </a:rPr>
              <a:t>3.   How friendly is the design of each function (functions are listed below): (0 – 10)</a:t>
            </a:r>
          </a:p>
          <a:p>
            <a:pPr marL="822960" indent="-285750">
              <a:buFont typeface="Arial" panose="020B0604020202020204" pitchFamily="34" charset="0"/>
              <a:buChar char="•"/>
            </a:pPr>
            <a:r>
              <a:rPr lang="en-US" sz="1600" dirty="0">
                <a:solidFill>
                  <a:schemeClr val="bg1"/>
                </a:solidFill>
              </a:rPr>
              <a:t>Register and Login</a:t>
            </a:r>
          </a:p>
          <a:p>
            <a:pPr marL="822960" indent="-285750">
              <a:buFont typeface="Arial" panose="020B0604020202020204" pitchFamily="34" charset="0"/>
              <a:buChar char="•"/>
            </a:pPr>
            <a:r>
              <a:rPr lang="en-US" sz="1600" dirty="0">
                <a:solidFill>
                  <a:schemeClr val="bg1"/>
                </a:solidFill>
              </a:rPr>
              <a:t>Create /Modify profile</a:t>
            </a:r>
          </a:p>
          <a:p>
            <a:pPr marL="822960" indent="-285750">
              <a:buFont typeface="Arial" panose="020B0604020202020204" pitchFamily="34" charset="0"/>
              <a:buChar char="•"/>
            </a:pPr>
            <a:r>
              <a:rPr lang="en-US" sz="1600" dirty="0">
                <a:solidFill>
                  <a:schemeClr val="bg1"/>
                </a:solidFill>
              </a:rPr>
              <a:t>Social features (like post and follow)</a:t>
            </a:r>
          </a:p>
          <a:p>
            <a:pPr marL="822960" indent="-285750">
              <a:buFont typeface="Arial" panose="020B0604020202020204" pitchFamily="34" charset="0"/>
              <a:buChar char="•"/>
            </a:pPr>
            <a:endParaRPr lang="en-US" sz="1600" dirty="0">
              <a:solidFill>
                <a:schemeClr val="bg1"/>
              </a:solidFill>
            </a:endParaRPr>
          </a:p>
          <a:p>
            <a:pPr marL="537210"/>
            <a:r>
              <a:rPr lang="en-US" sz="1600" dirty="0">
                <a:solidFill>
                  <a:schemeClr val="bg1"/>
                </a:solidFill>
              </a:rPr>
              <a:t>4.  What additional function will you think would be interesting?</a:t>
            </a:r>
            <a:endParaRPr lang="en-US" altLang="zh-CN" sz="1600" dirty="0">
              <a:solidFill>
                <a:schemeClr val="bg1"/>
              </a:solidFill>
              <a:latin typeface="微软雅黑" panose="020B0503020204020204" pitchFamily="34" charset="-122"/>
              <a:ea typeface="微软雅黑" panose="020B0503020204020204" pitchFamily="34" charset="-122"/>
            </a:endParaRPr>
          </a:p>
          <a:p>
            <a:pPr marL="822960">
              <a:lnSpc>
                <a:spcPct val="150000"/>
              </a:lnSpc>
            </a:pPr>
            <a:endParaRPr lang="en-US"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sym typeface="+mn-ea"/>
            </a:endParaRPr>
          </a:p>
        </p:txBody>
      </p:sp>
      <p:sp>
        <p:nvSpPr>
          <p:cNvPr id="3" name="Rectangle 2">
            <a:extLst>
              <a:ext uri="{FF2B5EF4-FFF2-40B4-BE49-F238E27FC236}">
                <a16:creationId xmlns:a16="http://schemas.microsoft.com/office/drawing/2014/main" xmlns="" id="{A290A31F-1AE4-4012-A314-8BCEF0E127F6}"/>
              </a:ext>
            </a:extLst>
          </p:cNvPr>
          <p:cNvSpPr/>
          <p:nvPr/>
        </p:nvSpPr>
        <p:spPr>
          <a:xfrm>
            <a:off x="7400875" y="625889"/>
            <a:ext cx="4060126" cy="611492"/>
          </a:xfrm>
          <a:prstGeom prst="rect">
            <a:avLst/>
          </a:prstGeom>
        </p:spPr>
        <p:txBody>
          <a:bodyPr wrap="none">
            <a:spAutoFit/>
          </a:bodyPr>
          <a:lstStyle/>
          <a:p>
            <a:pPr algn="ctr" defTabSz="394970">
              <a:lnSpc>
                <a:spcPts val="4090"/>
              </a:lnSpc>
              <a:spcBef>
                <a:spcPts val="225"/>
              </a:spcBef>
              <a:defRPr sz="1800"/>
            </a:pPr>
            <a:r>
              <a:rPr lang="en-US" altLang="zh-CN" sz="3200" b="1" dirty="0">
                <a:solidFill>
                  <a:schemeClr val="bg1"/>
                </a:solidFill>
                <a:latin typeface="微软雅黑" panose="020B0503020204020204" charset="-122"/>
                <a:ea typeface="微软雅黑" panose="020B0503020204020204" charset="-122"/>
                <a:sym typeface="+mn-ea"/>
              </a:rPr>
              <a:t>LITTLE</a:t>
            </a:r>
            <a:r>
              <a:rPr lang="zh-CN" altLang="en-US" sz="3200" b="1" dirty="0">
                <a:solidFill>
                  <a:schemeClr val="bg1"/>
                </a:solidFill>
                <a:latin typeface="微软雅黑" panose="020B0503020204020204" charset="-122"/>
                <a:ea typeface="微软雅黑" panose="020B0503020204020204" charset="-122"/>
                <a:sym typeface="+mn-ea"/>
              </a:rPr>
              <a:t> </a:t>
            </a:r>
            <a:r>
              <a:rPr lang="en-US" altLang="zh-CN" sz="3200" b="1" dirty="0">
                <a:solidFill>
                  <a:srgbClr val="008000"/>
                </a:solidFill>
                <a:latin typeface="微软雅黑" panose="020B0503020204020204" charset="-122"/>
                <a:ea typeface="微软雅黑" panose="020B0503020204020204" charset="-122"/>
                <a:sym typeface="+mn-ea"/>
              </a:rPr>
              <a:t>NOTEBOOK</a:t>
            </a:r>
            <a:endParaRPr lang="zh-CN" altLang="en-US" sz="3200" b="1" dirty="0">
              <a:solidFill>
                <a:srgbClr val="008000"/>
              </a:solidFill>
              <a:latin typeface="微软雅黑" panose="020B0503020204020204" charset="-122"/>
              <a:ea typeface="微软雅黑" panose="020B0503020204020204" charset="-122"/>
              <a:cs typeface="Roboto Light"/>
              <a:sym typeface="Roboto Light"/>
            </a:endParaRPr>
          </a:p>
        </p:txBody>
      </p:sp>
    </p:spTree>
    <p:extLst>
      <p:ext uri="{BB962C8B-B14F-4D97-AF65-F5344CB8AC3E}">
        <p14:creationId xmlns:p14="http://schemas.microsoft.com/office/powerpoint/2010/main" val="3265342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2000" y="3733800"/>
            <a:ext cx="4292600" cy="391389"/>
          </a:xfrm>
          <a:prstGeom prst="rect">
            <a:avLst/>
          </a:prstGeom>
        </p:spPr>
        <p:txBody>
          <a:bodyPr vert="horz" wrap="square" lIns="0" tIns="0" rIns="0" bIns="0" rtlCol="0">
            <a:spAutoFit/>
          </a:bodyPr>
          <a:lstStyle/>
          <a:p>
            <a:pPr marL="12700">
              <a:lnSpc>
                <a:spcPts val="2835"/>
              </a:lnSpc>
            </a:pPr>
            <a:r>
              <a:rPr lang="en-US" altLang="zh-CN" sz="4000" dirty="0">
                <a:solidFill>
                  <a:srgbClr val="D9D9D9"/>
                </a:solidFill>
                <a:latin typeface="微软雅黑" panose="020B0503020204020204" pitchFamily="34" charset="-122"/>
                <a:ea typeface="微软雅黑" panose="020B0503020204020204" pitchFamily="34" charset="-122"/>
                <a:cs typeface="MS Mincho" panose="02020609040205080304" charset="-128"/>
              </a:rPr>
              <a:t>Thanks</a:t>
            </a:r>
            <a:endParaRPr sz="4000" dirty="0">
              <a:solidFill>
                <a:srgbClr val="D9D9D9"/>
              </a:solidFill>
              <a:latin typeface="微软雅黑" panose="020B0503020204020204" pitchFamily="34" charset="-122"/>
              <a:ea typeface="微软雅黑" panose="020B0503020204020204" pitchFamily="34" charset="-122"/>
              <a:cs typeface="MS Mincho" panose="02020609040205080304" charset="-128"/>
            </a:endParaRPr>
          </a:p>
        </p:txBody>
      </p:sp>
      <p:sp>
        <p:nvSpPr>
          <p:cNvPr id="3" name="文本框 2">
            <a:extLst>
              <a:ext uri="{FF2B5EF4-FFF2-40B4-BE49-F238E27FC236}">
                <a16:creationId xmlns:a16="http://schemas.microsoft.com/office/drawing/2014/main" xmlns="" id="{35C31B68-2BA0-4792-A008-1E351E7EEE22}"/>
              </a:ext>
            </a:extLst>
          </p:cNvPr>
          <p:cNvSpPr txBox="1"/>
          <p:nvPr/>
        </p:nvSpPr>
        <p:spPr>
          <a:xfrm>
            <a:off x="3200400" y="2413337"/>
            <a:ext cx="5562600" cy="769441"/>
          </a:xfrm>
          <a:prstGeom prst="rect">
            <a:avLst/>
          </a:prstGeom>
          <a:noFill/>
        </p:spPr>
        <p:txBody>
          <a:bodyPr wrap="square" rtlCol="0">
            <a:spAutoFit/>
          </a:bodyPr>
          <a:lstStyle/>
          <a:p>
            <a:r>
              <a:rPr lang="en-US" altLang="zh-CN" sz="4400" dirty="0">
                <a:solidFill>
                  <a:schemeClr val="bg1"/>
                </a:solidFill>
                <a:latin typeface="微软雅黑" panose="020B0503020204020204" pitchFamily="34" charset="-122"/>
                <a:ea typeface="微软雅黑" panose="020B0503020204020204" pitchFamily="34" charset="-122"/>
              </a:rPr>
              <a:t>End of Presentation </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2" name="Rectangle 4">
            <a:extLst>
              <a:ext uri="{FF2B5EF4-FFF2-40B4-BE49-F238E27FC236}">
                <a16:creationId xmlns:a16="http://schemas.microsoft.com/office/drawing/2014/main" xmlns="" id="{EFB62481-A7E5-4640-9FA2-A3B28EA4CCA2}"/>
              </a:ext>
            </a:extLst>
          </p:cNvPr>
          <p:cNvSpPr/>
          <p:nvPr/>
        </p:nvSpPr>
        <p:spPr>
          <a:xfrm flipV="1">
            <a:off x="3302000" y="4429989"/>
            <a:ext cx="5777270" cy="1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4">
            <a:extLst>
              <a:ext uri="{FF2B5EF4-FFF2-40B4-BE49-F238E27FC236}">
                <a16:creationId xmlns:a16="http://schemas.microsoft.com/office/drawing/2014/main" xmlns="" id="{2EDD2812-FEE4-4609-A1DC-24C1F6107534}"/>
              </a:ext>
            </a:extLst>
          </p:cNvPr>
          <p:cNvSpPr/>
          <p:nvPr/>
        </p:nvSpPr>
        <p:spPr>
          <a:xfrm flipV="1">
            <a:off x="3302000" y="2128012"/>
            <a:ext cx="5777270" cy="1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TextBox 5">
            <a:extLst>
              <a:ext uri="{FF2B5EF4-FFF2-40B4-BE49-F238E27FC236}">
                <a16:creationId xmlns:a16="http://schemas.microsoft.com/office/drawing/2014/main" xmlns="" id="{11EAA17D-7D67-44C5-BCF7-6A91BCCB278F}"/>
              </a:ext>
            </a:extLst>
          </p:cNvPr>
          <p:cNvSpPr txBox="1"/>
          <p:nvPr/>
        </p:nvSpPr>
        <p:spPr>
          <a:xfrm>
            <a:off x="8305800" y="4747189"/>
            <a:ext cx="5105400" cy="461665"/>
          </a:xfrm>
          <a:prstGeom prst="rect">
            <a:avLst/>
          </a:prstGeom>
          <a:noFill/>
        </p:spPr>
        <p:txBody>
          <a:bodyPr wrap="square" rtlCol="0">
            <a:spAutoFit/>
          </a:bodyPr>
          <a:lstStyle/>
          <a:p>
            <a:r>
              <a:rPr lang="en-US" sz="2400" dirty="0">
                <a:solidFill>
                  <a:schemeClr val="bg1"/>
                </a:solidFill>
              </a:rPr>
              <a:t>Ciel WU, Yushu LIU</a:t>
            </a:r>
          </a:p>
        </p:txBody>
      </p:sp>
    </p:spTree>
    <p:extLst>
      <p:ext uri="{BB962C8B-B14F-4D97-AF65-F5344CB8AC3E}">
        <p14:creationId xmlns:p14="http://schemas.microsoft.com/office/powerpoint/2010/main" val="339868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altLang="zh-CN" dirty="0" err="1">
                <a:solidFill>
                  <a:srgbClr val="00B050"/>
                </a:solidFill>
                <a:latin typeface="微软雅黑" panose="020B0503020204020204" pitchFamily="34" charset="-122"/>
                <a:ea typeface="微软雅黑" panose="020B0503020204020204" pitchFamily="34" charset="-122"/>
              </a:rPr>
              <a:t>Wechat</a:t>
            </a:r>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err="1">
                <a:solidFill>
                  <a:srgbClr val="00B050"/>
                </a:solidFill>
                <a:latin typeface="微软雅黑" panose="020B0503020204020204" pitchFamily="34" charset="-122"/>
                <a:ea typeface="微软雅黑" panose="020B0503020204020204" pitchFamily="34" charset="-122"/>
              </a:rPr>
              <a:t>Miniprogram</a:t>
            </a:r>
            <a:r>
              <a:rPr lang="en-US" altLang="zh-CN" dirty="0">
                <a:solidFill>
                  <a:srgbClr val="00B050"/>
                </a:solidFill>
                <a:latin typeface="微软雅黑" panose="020B0503020204020204" pitchFamily="34" charset="-122"/>
                <a:ea typeface="微软雅黑" panose="020B0503020204020204" pitchFamily="34" charset="-122"/>
              </a:rPr>
              <a:t> </a:t>
            </a:r>
            <a:endParaRPr dirty="0">
              <a:solidFill>
                <a:srgbClr val="00B050"/>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13" name="object 13"/>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25" name="Freeform 39">
            <a:extLst>
              <a:ext uri="{FF2B5EF4-FFF2-40B4-BE49-F238E27FC236}">
                <a16:creationId xmlns:a16="http://schemas.microsoft.com/office/drawing/2014/main" xmlns="" id="{67836804-4F96-4856-8147-FEF0D9DFEFDC}"/>
              </a:ext>
            </a:extLst>
          </p:cNvPr>
          <p:cNvSpPr/>
          <p:nvPr/>
        </p:nvSpPr>
        <p:spPr>
          <a:xfrm>
            <a:off x="2280239" y="2928515"/>
            <a:ext cx="1628049" cy="1564679"/>
          </a:xfrm>
          <a:custGeom>
            <a:avLst/>
            <a:gdLst>
              <a:gd name="connsiteX0" fmla="*/ 0 w 852383"/>
              <a:gd name="connsiteY0" fmla="*/ 426192 h 852383"/>
              <a:gd name="connsiteX1" fmla="*/ 124829 w 852383"/>
              <a:gd name="connsiteY1" fmla="*/ 124829 h 852383"/>
              <a:gd name="connsiteX2" fmla="*/ 426193 w 852383"/>
              <a:gd name="connsiteY2" fmla="*/ 1 h 852383"/>
              <a:gd name="connsiteX3" fmla="*/ 727556 w 852383"/>
              <a:gd name="connsiteY3" fmla="*/ 124830 h 852383"/>
              <a:gd name="connsiteX4" fmla="*/ 852384 w 852383"/>
              <a:gd name="connsiteY4" fmla="*/ 426194 h 852383"/>
              <a:gd name="connsiteX5" fmla="*/ 727555 w 852383"/>
              <a:gd name="connsiteY5" fmla="*/ 727557 h 852383"/>
              <a:gd name="connsiteX6" fmla="*/ 426192 w 852383"/>
              <a:gd name="connsiteY6" fmla="*/ 852386 h 852383"/>
              <a:gd name="connsiteX7" fmla="*/ 124829 w 852383"/>
              <a:gd name="connsiteY7" fmla="*/ 727557 h 852383"/>
              <a:gd name="connsiteX8" fmla="*/ 1 w 852383"/>
              <a:gd name="connsiteY8" fmla="*/ 426194 h 852383"/>
              <a:gd name="connsiteX9" fmla="*/ 0 w 852383"/>
              <a:gd name="connsiteY9" fmla="*/ 426192 h 85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383" h="852383">
                <a:moveTo>
                  <a:pt x="0" y="426192"/>
                </a:moveTo>
                <a:cubicBezTo>
                  <a:pt x="0" y="313159"/>
                  <a:pt x="44903" y="204755"/>
                  <a:pt x="124829" y="124829"/>
                </a:cubicBezTo>
                <a:cubicBezTo>
                  <a:pt x="204756" y="44903"/>
                  <a:pt x="313159" y="0"/>
                  <a:pt x="426193" y="1"/>
                </a:cubicBezTo>
                <a:cubicBezTo>
                  <a:pt x="539226" y="1"/>
                  <a:pt x="647630" y="44904"/>
                  <a:pt x="727556" y="124830"/>
                </a:cubicBezTo>
                <a:cubicBezTo>
                  <a:pt x="807482" y="204757"/>
                  <a:pt x="852385" y="313160"/>
                  <a:pt x="852384" y="426194"/>
                </a:cubicBezTo>
                <a:cubicBezTo>
                  <a:pt x="852384" y="539227"/>
                  <a:pt x="807482" y="647631"/>
                  <a:pt x="727555" y="727557"/>
                </a:cubicBezTo>
                <a:cubicBezTo>
                  <a:pt x="647628" y="807484"/>
                  <a:pt x="539225" y="852386"/>
                  <a:pt x="426192" y="852386"/>
                </a:cubicBezTo>
                <a:cubicBezTo>
                  <a:pt x="313159" y="852386"/>
                  <a:pt x="204755" y="807484"/>
                  <a:pt x="124829" y="727557"/>
                </a:cubicBezTo>
                <a:cubicBezTo>
                  <a:pt x="44903" y="647630"/>
                  <a:pt x="0" y="539227"/>
                  <a:pt x="1" y="426194"/>
                </a:cubicBezTo>
                <a:cubicBezTo>
                  <a:pt x="1" y="426193"/>
                  <a:pt x="0" y="426193"/>
                  <a:pt x="0" y="426192"/>
                </a:cubicBez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592" tIns="198592" rIns="198592" bIns="198592"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25855">
              <a:lnSpc>
                <a:spcPct val="90000"/>
              </a:lnSpc>
              <a:spcBef>
                <a:spcPct val="0"/>
              </a:spcBef>
              <a:spcAft>
                <a:spcPct val="35000"/>
              </a:spcAft>
            </a:pPr>
            <a:r>
              <a:rPr lang="en-US" altLang="zh-CN" sz="1200" b="1" dirty="0">
                <a:latin typeface="微软雅黑" panose="020B0503020204020204" charset="-122"/>
                <a:ea typeface="微软雅黑" panose="020B0503020204020204" charset="-122"/>
              </a:rPr>
              <a:t>Mini Program</a:t>
            </a:r>
            <a:endParaRPr lang="zh-CN" altLang="en-US" sz="1200" b="1" dirty="0">
              <a:latin typeface="微软雅黑" panose="020B0503020204020204" charset="-122"/>
              <a:ea typeface="微软雅黑" panose="020B0503020204020204" charset="-122"/>
            </a:endParaRPr>
          </a:p>
        </p:txBody>
      </p:sp>
      <p:sp>
        <p:nvSpPr>
          <p:cNvPr id="26" name="Freeform 40">
            <a:extLst>
              <a:ext uri="{FF2B5EF4-FFF2-40B4-BE49-F238E27FC236}">
                <a16:creationId xmlns:a16="http://schemas.microsoft.com/office/drawing/2014/main" xmlns="" id="{2D7098B6-F2C4-4B0A-A42F-93495F03D7A2}"/>
              </a:ext>
            </a:extLst>
          </p:cNvPr>
          <p:cNvSpPr/>
          <p:nvPr/>
        </p:nvSpPr>
        <p:spPr>
          <a:xfrm rot="16200000">
            <a:off x="2914804" y="2544151"/>
            <a:ext cx="240509" cy="386363"/>
          </a:xfrm>
          <a:custGeom>
            <a:avLst/>
            <a:gdLst>
              <a:gd name="connsiteX0" fmla="*/ 0 w 180382"/>
              <a:gd name="connsiteY0" fmla="*/ 57962 h 289810"/>
              <a:gd name="connsiteX1" fmla="*/ 90191 w 180382"/>
              <a:gd name="connsiteY1" fmla="*/ 57962 h 289810"/>
              <a:gd name="connsiteX2" fmla="*/ 90191 w 180382"/>
              <a:gd name="connsiteY2" fmla="*/ 0 h 289810"/>
              <a:gd name="connsiteX3" fmla="*/ 180382 w 180382"/>
              <a:gd name="connsiteY3" fmla="*/ 144905 h 289810"/>
              <a:gd name="connsiteX4" fmla="*/ 90191 w 180382"/>
              <a:gd name="connsiteY4" fmla="*/ 289810 h 289810"/>
              <a:gd name="connsiteX5" fmla="*/ 90191 w 180382"/>
              <a:gd name="connsiteY5" fmla="*/ 231848 h 289810"/>
              <a:gd name="connsiteX6" fmla="*/ 0 w 180382"/>
              <a:gd name="connsiteY6" fmla="*/ 231848 h 289810"/>
              <a:gd name="connsiteX7" fmla="*/ 0 w 180382"/>
              <a:gd name="connsiteY7" fmla="*/ 57962 h 28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82" h="289810">
                <a:moveTo>
                  <a:pt x="0" y="57962"/>
                </a:moveTo>
                <a:lnTo>
                  <a:pt x="90191" y="57962"/>
                </a:lnTo>
                <a:lnTo>
                  <a:pt x="90191" y="0"/>
                </a:lnTo>
                <a:lnTo>
                  <a:pt x="180382" y="144905"/>
                </a:lnTo>
                <a:lnTo>
                  <a:pt x="90191" y="289810"/>
                </a:lnTo>
                <a:lnTo>
                  <a:pt x="90191" y="231848"/>
                </a:lnTo>
                <a:lnTo>
                  <a:pt x="0" y="231848"/>
                </a:lnTo>
                <a:lnTo>
                  <a:pt x="0" y="57962"/>
                </a:lnTo>
                <a:close/>
              </a:path>
            </a:pathLst>
          </a:custGeom>
          <a:solidFill>
            <a:schemeClr val="tx2">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77275" rIns="72146" bIns="77274"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10565">
              <a:lnSpc>
                <a:spcPct val="90000"/>
              </a:lnSpc>
              <a:spcBef>
                <a:spcPct val="0"/>
              </a:spcBef>
              <a:spcAft>
                <a:spcPct val="35000"/>
              </a:spcAft>
            </a:pPr>
            <a:endParaRPr lang="en-US" sz="1600">
              <a:latin typeface="+mn-ea"/>
            </a:endParaRPr>
          </a:p>
        </p:txBody>
      </p:sp>
      <p:sp>
        <p:nvSpPr>
          <p:cNvPr id="28" name="Freeform 41">
            <a:extLst>
              <a:ext uri="{FF2B5EF4-FFF2-40B4-BE49-F238E27FC236}">
                <a16:creationId xmlns:a16="http://schemas.microsoft.com/office/drawing/2014/main" xmlns="" id="{66029002-5A73-4143-9A17-AB31A426AB01}"/>
              </a:ext>
            </a:extLst>
          </p:cNvPr>
          <p:cNvSpPr/>
          <p:nvPr/>
        </p:nvSpPr>
        <p:spPr>
          <a:xfrm>
            <a:off x="2291728" y="906816"/>
            <a:ext cx="1634331" cy="1613454"/>
          </a:xfrm>
          <a:custGeom>
            <a:avLst/>
            <a:gdLst>
              <a:gd name="connsiteX0" fmla="*/ 0 w 852383"/>
              <a:gd name="connsiteY0" fmla="*/ 426192 h 852383"/>
              <a:gd name="connsiteX1" fmla="*/ 124829 w 852383"/>
              <a:gd name="connsiteY1" fmla="*/ 124829 h 852383"/>
              <a:gd name="connsiteX2" fmla="*/ 426193 w 852383"/>
              <a:gd name="connsiteY2" fmla="*/ 1 h 852383"/>
              <a:gd name="connsiteX3" fmla="*/ 727556 w 852383"/>
              <a:gd name="connsiteY3" fmla="*/ 124830 h 852383"/>
              <a:gd name="connsiteX4" fmla="*/ 852384 w 852383"/>
              <a:gd name="connsiteY4" fmla="*/ 426194 h 852383"/>
              <a:gd name="connsiteX5" fmla="*/ 727555 w 852383"/>
              <a:gd name="connsiteY5" fmla="*/ 727557 h 852383"/>
              <a:gd name="connsiteX6" fmla="*/ 426192 w 852383"/>
              <a:gd name="connsiteY6" fmla="*/ 852386 h 852383"/>
              <a:gd name="connsiteX7" fmla="*/ 124829 w 852383"/>
              <a:gd name="connsiteY7" fmla="*/ 727557 h 852383"/>
              <a:gd name="connsiteX8" fmla="*/ 1 w 852383"/>
              <a:gd name="connsiteY8" fmla="*/ 426194 h 852383"/>
              <a:gd name="connsiteX9" fmla="*/ 0 w 852383"/>
              <a:gd name="connsiteY9" fmla="*/ 426192 h 85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383" h="852383">
                <a:moveTo>
                  <a:pt x="0" y="426192"/>
                </a:moveTo>
                <a:cubicBezTo>
                  <a:pt x="0" y="313159"/>
                  <a:pt x="44903" y="204755"/>
                  <a:pt x="124829" y="124829"/>
                </a:cubicBezTo>
                <a:cubicBezTo>
                  <a:pt x="204756" y="44903"/>
                  <a:pt x="313159" y="0"/>
                  <a:pt x="426193" y="1"/>
                </a:cubicBezTo>
                <a:cubicBezTo>
                  <a:pt x="539226" y="1"/>
                  <a:pt x="647630" y="44904"/>
                  <a:pt x="727556" y="124830"/>
                </a:cubicBezTo>
                <a:cubicBezTo>
                  <a:pt x="807482" y="204757"/>
                  <a:pt x="852385" y="313160"/>
                  <a:pt x="852384" y="426194"/>
                </a:cubicBezTo>
                <a:cubicBezTo>
                  <a:pt x="852384" y="539227"/>
                  <a:pt x="807482" y="647631"/>
                  <a:pt x="727555" y="727557"/>
                </a:cubicBezTo>
                <a:cubicBezTo>
                  <a:pt x="647628" y="807484"/>
                  <a:pt x="539225" y="852386"/>
                  <a:pt x="426192" y="852386"/>
                </a:cubicBezTo>
                <a:cubicBezTo>
                  <a:pt x="313159" y="852386"/>
                  <a:pt x="204755" y="807484"/>
                  <a:pt x="124829" y="727557"/>
                </a:cubicBezTo>
                <a:cubicBezTo>
                  <a:pt x="44903" y="647630"/>
                  <a:pt x="0" y="539227"/>
                  <a:pt x="1" y="426194"/>
                </a:cubicBezTo>
                <a:cubicBezTo>
                  <a:pt x="1" y="426193"/>
                  <a:pt x="0" y="426193"/>
                  <a:pt x="0" y="426192"/>
                </a:cubicBezTo>
                <a:close/>
              </a:path>
            </a:pathLst>
          </a:custGeom>
          <a:solidFill>
            <a:schemeClr val="tx2">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592" tIns="198592" rIns="198592" bIns="198592"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25855">
              <a:lnSpc>
                <a:spcPct val="90000"/>
              </a:lnSpc>
              <a:spcBef>
                <a:spcPct val="0"/>
              </a:spcBef>
              <a:spcAft>
                <a:spcPct val="35000"/>
              </a:spcAft>
            </a:pPr>
            <a:r>
              <a:rPr lang="en-US" altLang="zh-CN" sz="1400" b="1" dirty="0">
                <a:latin typeface="微软雅黑" panose="020B0503020204020204" charset="-122"/>
                <a:ea typeface="微软雅黑" panose="020B0503020204020204" charset="-122"/>
              </a:rPr>
              <a:t>No need </a:t>
            </a:r>
          </a:p>
          <a:p>
            <a:pPr algn="ctr" defTabSz="1125855">
              <a:lnSpc>
                <a:spcPct val="90000"/>
              </a:lnSpc>
              <a:spcBef>
                <a:spcPct val="0"/>
              </a:spcBef>
              <a:spcAft>
                <a:spcPct val="35000"/>
              </a:spcAft>
            </a:pPr>
            <a:r>
              <a:rPr lang="en-US" altLang="zh-CN" sz="1400" b="1" dirty="0">
                <a:latin typeface="微软雅黑" panose="020B0503020204020204" charset="-122"/>
                <a:ea typeface="微软雅黑" panose="020B0503020204020204" charset="-122"/>
              </a:rPr>
              <a:t>for Download</a:t>
            </a:r>
            <a:endParaRPr lang="zh-CN" altLang="en-US" sz="1400" b="1" dirty="0">
              <a:latin typeface="微软雅黑" panose="020B0503020204020204" charset="-122"/>
              <a:ea typeface="微软雅黑" panose="020B0503020204020204" charset="-122"/>
            </a:endParaRPr>
          </a:p>
        </p:txBody>
      </p:sp>
      <p:sp>
        <p:nvSpPr>
          <p:cNvPr id="31" name="Freeform 44">
            <a:extLst>
              <a:ext uri="{FF2B5EF4-FFF2-40B4-BE49-F238E27FC236}">
                <a16:creationId xmlns:a16="http://schemas.microsoft.com/office/drawing/2014/main" xmlns="" id="{92C21E2A-37F2-4AFD-9B3A-D88687496C52}"/>
              </a:ext>
            </a:extLst>
          </p:cNvPr>
          <p:cNvSpPr/>
          <p:nvPr/>
        </p:nvSpPr>
        <p:spPr>
          <a:xfrm rot="5400000">
            <a:off x="2974008" y="4471496"/>
            <a:ext cx="240509" cy="386363"/>
          </a:xfrm>
          <a:custGeom>
            <a:avLst/>
            <a:gdLst>
              <a:gd name="connsiteX0" fmla="*/ 0 w 180382"/>
              <a:gd name="connsiteY0" fmla="*/ 57962 h 289810"/>
              <a:gd name="connsiteX1" fmla="*/ 90191 w 180382"/>
              <a:gd name="connsiteY1" fmla="*/ 57962 h 289810"/>
              <a:gd name="connsiteX2" fmla="*/ 90191 w 180382"/>
              <a:gd name="connsiteY2" fmla="*/ 0 h 289810"/>
              <a:gd name="connsiteX3" fmla="*/ 180382 w 180382"/>
              <a:gd name="connsiteY3" fmla="*/ 144905 h 289810"/>
              <a:gd name="connsiteX4" fmla="*/ 90191 w 180382"/>
              <a:gd name="connsiteY4" fmla="*/ 289810 h 289810"/>
              <a:gd name="connsiteX5" fmla="*/ 90191 w 180382"/>
              <a:gd name="connsiteY5" fmla="*/ 231848 h 289810"/>
              <a:gd name="connsiteX6" fmla="*/ 0 w 180382"/>
              <a:gd name="connsiteY6" fmla="*/ 231848 h 289810"/>
              <a:gd name="connsiteX7" fmla="*/ 0 w 180382"/>
              <a:gd name="connsiteY7" fmla="*/ 57962 h 28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82" h="289810">
                <a:moveTo>
                  <a:pt x="0" y="57962"/>
                </a:moveTo>
                <a:lnTo>
                  <a:pt x="90191" y="57962"/>
                </a:lnTo>
                <a:lnTo>
                  <a:pt x="90191" y="0"/>
                </a:lnTo>
                <a:lnTo>
                  <a:pt x="180382" y="144905"/>
                </a:lnTo>
                <a:lnTo>
                  <a:pt x="90191" y="289810"/>
                </a:lnTo>
                <a:lnTo>
                  <a:pt x="90191" y="231848"/>
                </a:lnTo>
                <a:lnTo>
                  <a:pt x="0" y="231848"/>
                </a:lnTo>
                <a:lnTo>
                  <a:pt x="0" y="57962"/>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7274" rIns="72145" bIns="77275"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10565">
              <a:lnSpc>
                <a:spcPct val="90000"/>
              </a:lnSpc>
              <a:spcBef>
                <a:spcPct val="0"/>
              </a:spcBef>
              <a:spcAft>
                <a:spcPct val="35000"/>
              </a:spcAft>
            </a:pPr>
            <a:endParaRPr lang="en-US" sz="1600">
              <a:latin typeface="+mn-ea"/>
            </a:endParaRPr>
          </a:p>
        </p:txBody>
      </p:sp>
      <p:sp>
        <p:nvSpPr>
          <p:cNvPr id="32" name="Freeform 45">
            <a:extLst>
              <a:ext uri="{FF2B5EF4-FFF2-40B4-BE49-F238E27FC236}">
                <a16:creationId xmlns:a16="http://schemas.microsoft.com/office/drawing/2014/main" xmlns="" id="{1B0E7E3D-22BB-4BB5-B0FD-EA01A34C9245}"/>
              </a:ext>
            </a:extLst>
          </p:cNvPr>
          <p:cNvSpPr/>
          <p:nvPr/>
        </p:nvSpPr>
        <p:spPr>
          <a:xfrm>
            <a:off x="2231277" y="4881739"/>
            <a:ext cx="1725970" cy="1686296"/>
          </a:xfrm>
          <a:custGeom>
            <a:avLst/>
            <a:gdLst>
              <a:gd name="connsiteX0" fmla="*/ 0 w 852383"/>
              <a:gd name="connsiteY0" fmla="*/ 426192 h 852383"/>
              <a:gd name="connsiteX1" fmla="*/ 124829 w 852383"/>
              <a:gd name="connsiteY1" fmla="*/ 124829 h 852383"/>
              <a:gd name="connsiteX2" fmla="*/ 426193 w 852383"/>
              <a:gd name="connsiteY2" fmla="*/ 1 h 852383"/>
              <a:gd name="connsiteX3" fmla="*/ 727556 w 852383"/>
              <a:gd name="connsiteY3" fmla="*/ 124830 h 852383"/>
              <a:gd name="connsiteX4" fmla="*/ 852384 w 852383"/>
              <a:gd name="connsiteY4" fmla="*/ 426194 h 852383"/>
              <a:gd name="connsiteX5" fmla="*/ 727555 w 852383"/>
              <a:gd name="connsiteY5" fmla="*/ 727557 h 852383"/>
              <a:gd name="connsiteX6" fmla="*/ 426192 w 852383"/>
              <a:gd name="connsiteY6" fmla="*/ 852386 h 852383"/>
              <a:gd name="connsiteX7" fmla="*/ 124829 w 852383"/>
              <a:gd name="connsiteY7" fmla="*/ 727557 h 852383"/>
              <a:gd name="connsiteX8" fmla="*/ 1 w 852383"/>
              <a:gd name="connsiteY8" fmla="*/ 426194 h 852383"/>
              <a:gd name="connsiteX9" fmla="*/ 0 w 852383"/>
              <a:gd name="connsiteY9" fmla="*/ 426192 h 85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383" h="852383">
                <a:moveTo>
                  <a:pt x="0" y="426192"/>
                </a:moveTo>
                <a:cubicBezTo>
                  <a:pt x="0" y="313159"/>
                  <a:pt x="44903" y="204755"/>
                  <a:pt x="124829" y="124829"/>
                </a:cubicBezTo>
                <a:cubicBezTo>
                  <a:pt x="204756" y="44903"/>
                  <a:pt x="313159" y="0"/>
                  <a:pt x="426193" y="1"/>
                </a:cubicBezTo>
                <a:cubicBezTo>
                  <a:pt x="539226" y="1"/>
                  <a:pt x="647630" y="44904"/>
                  <a:pt x="727556" y="124830"/>
                </a:cubicBezTo>
                <a:cubicBezTo>
                  <a:pt x="807482" y="204757"/>
                  <a:pt x="852385" y="313160"/>
                  <a:pt x="852384" y="426194"/>
                </a:cubicBezTo>
                <a:cubicBezTo>
                  <a:pt x="852384" y="539227"/>
                  <a:pt x="807482" y="647631"/>
                  <a:pt x="727555" y="727557"/>
                </a:cubicBezTo>
                <a:cubicBezTo>
                  <a:pt x="647628" y="807484"/>
                  <a:pt x="539225" y="852386"/>
                  <a:pt x="426192" y="852386"/>
                </a:cubicBezTo>
                <a:cubicBezTo>
                  <a:pt x="313159" y="852386"/>
                  <a:pt x="204755" y="807484"/>
                  <a:pt x="124829" y="727557"/>
                </a:cubicBezTo>
                <a:cubicBezTo>
                  <a:pt x="44903" y="647630"/>
                  <a:pt x="0" y="539227"/>
                  <a:pt x="1" y="426194"/>
                </a:cubicBezTo>
                <a:cubicBezTo>
                  <a:pt x="1" y="426193"/>
                  <a:pt x="0" y="426193"/>
                  <a:pt x="0" y="42619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592" tIns="198592" rIns="198592" bIns="198592"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25855">
              <a:lnSpc>
                <a:spcPct val="90000"/>
              </a:lnSpc>
              <a:spcBef>
                <a:spcPct val="0"/>
              </a:spcBef>
              <a:spcAft>
                <a:spcPct val="35000"/>
              </a:spcAft>
            </a:pPr>
            <a:r>
              <a:rPr lang="en-US" altLang="zh-CN" sz="1400" b="1" dirty="0">
                <a:latin typeface="微软雅黑" panose="020B0503020204020204" charset="-122"/>
                <a:ea typeface="微软雅黑" panose="020B0503020204020204" charset="-122"/>
              </a:rPr>
              <a:t>Accessible</a:t>
            </a:r>
            <a:endParaRPr lang="zh-CN" altLang="en-US" sz="1400" b="1" dirty="0">
              <a:latin typeface="微软雅黑" panose="020B0503020204020204" charset="-122"/>
              <a:ea typeface="微软雅黑" panose="020B0503020204020204" charset="-122"/>
            </a:endParaRPr>
          </a:p>
        </p:txBody>
      </p:sp>
      <p:sp>
        <p:nvSpPr>
          <p:cNvPr id="33" name="Freeform 46">
            <a:extLst>
              <a:ext uri="{FF2B5EF4-FFF2-40B4-BE49-F238E27FC236}">
                <a16:creationId xmlns:a16="http://schemas.microsoft.com/office/drawing/2014/main" xmlns="" id="{52753961-DF20-42A1-9AA2-4EA30898BADB}"/>
              </a:ext>
            </a:extLst>
          </p:cNvPr>
          <p:cNvSpPr/>
          <p:nvPr/>
        </p:nvSpPr>
        <p:spPr>
          <a:xfrm rot="21600000">
            <a:off x="1976963" y="3459411"/>
            <a:ext cx="240479" cy="386415"/>
          </a:xfrm>
          <a:custGeom>
            <a:avLst/>
            <a:gdLst>
              <a:gd name="connsiteX0" fmla="*/ 0 w 180382"/>
              <a:gd name="connsiteY0" fmla="*/ 57962 h 289810"/>
              <a:gd name="connsiteX1" fmla="*/ 90191 w 180382"/>
              <a:gd name="connsiteY1" fmla="*/ 57962 h 289810"/>
              <a:gd name="connsiteX2" fmla="*/ 90191 w 180382"/>
              <a:gd name="connsiteY2" fmla="*/ 0 h 289810"/>
              <a:gd name="connsiteX3" fmla="*/ 180382 w 180382"/>
              <a:gd name="connsiteY3" fmla="*/ 144905 h 289810"/>
              <a:gd name="connsiteX4" fmla="*/ 90191 w 180382"/>
              <a:gd name="connsiteY4" fmla="*/ 289810 h 289810"/>
              <a:gd name="connsiteX5" fmla="*/ 90191 w 180382"/>
              <a:gd name="connsiteY5" fmla="*/ 231848 h 289810"/>
              <a:gd name="connsiteX6" fmla="*/ 0 w 180382"/>
              <a:gd name="connsiteY6" fmla="*/ 231848 h 289810"/>
              <a:gd name="connsiteX7" fmla="*/ 0 w 180382"/>
              <a:gd name="connsiteY7" fmla="*/ 57962 h 28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382" h="289810">
                <a:moveTo>
                  <a:pt x="180382" y="231848"/>
                </a:moveTo>
                <a:lnTo>
                  <a:pt x="90191" y="231848"/>
                </a:lnTo>
                <a:lnTo>
                  <a:pt x="90191" y="289810"/>
                </a:lnTo>
                <a:lnTo>
                  <a:pt x="0" y="144905"/>
                </a:lnTo>
                <a:lnTo>
                  <a:pt x="90191" y="0"/>
                </a:lnTo>
                <a:lnTo>
                  <a:pt x="90191" y="57962"/>
                </a:lnTo>
                <a:lnTo>
                  <a:pt x="180382" y="57962"/>
                </a:lnTo>
                <a:lnTo>
                  <a:pt x="180382" y="231848"/>
                </a:lnTo>
                <a:close/>
              </a:path>
            </a:pathLst>
          </a:custGeom>
          <a:solidFill>
            <a:schemeClr val="bg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2146" tIns="77276" rIns="1" bIns="77275"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10565">
              <a:lnSpc>
                <a:spcPct val="90000"/>
              </a:lnSpc>
              <a:spcBef>
                <a:spcPct val="0"/>
              </a:spcBef>
              <a:spcAft>
                <a:spcPct val="35000"/>
              </a:spcAft>
            </a:pPr>
            <a:endParaRPr lang="en-US" sz="1600">
              <a:latin typeface="+mn-ea"/>
            </a:endParaRPr>
          </a:p>
        </p:txBody>
      </p:sp>
      <p:sp>
        <p:nvSpPr>
          <p:cNvPr id="34" name="Freeform 47">
            <a:extLst>
              <a:ext uri="{FF2B5EF4-FFF2-40B4-BE49-F238E27FC236}">
                <a16:creationId xmlns:a16="http://schemas.microsoft.com/office/drawing/2014/main" xmlns="" id="{C469460E-FC1C-4EA6-9690-39BEE3B4268B}"/>
              </a:ext>
            </a:extLst>
          </p:cNvPr>
          <p:cNvSpPr/>
          <p:nvPr/>
        </p:nvSpPr>
        <p:spPr>
          <a:xfrm>
            <a:off x="457984" y="2928515"/>
            <a:ext cx="1447878" cy="1444364"/>
          </a:xfrm>
          <a:custGeom>
            <a:avLst/>
            <a:gdLst>
              <a:gd name="connsiteX0" fmla="*/ 0 w 852383"/>
              <a:gd name="connsiteY0" fmla="*/ 426192 h 852383"/>
              <a:gd name="connsiteX1" fmla="*/ 124829 w 852383"/>
              <a:gd name="connsiteY1" fmla="*/ 124829 h 852383"/>
              <a:gd name="connsiteX2" fmla="*/ 426193 w 852383"/>
              <a:gd name="connsiteY2" fmla="*/ 1 h 852383"/>
              <a:gd name="connsiteX3" fmla="*/ 727556 w 852383"/>
              <a:gd name="connsiteY3" fmla="*/ 124830 h 852383"/>
              <a:gd name="connsiteX4" fmla="*/ 852384 w 852383"/>
              <a:gd name="connsiteY4" fmla="*/ 426194 h 852383"/>
              <a:gd name="connsiteX5" fmla="*/ 727555 w 852383"/>
              <a:gd name="connsiteY5" fmla="*/ 727557 h 852383"/>
              <a:gd name="connsiteX6" fmla="*/ 426192 w 852383"/>
              <a:gd name="connsiteY6" fmla="*/ 852386 h 852383"/>
              <a:gd name="connsiteX7" fmla="*/ 124829 w 852383"/>
              <a:gd name="connsiteY7" fmla="*/ 727557 h 852383"/>
              <a:gd name="connsiteX8" fmla="*/ 1 w 852383"/>
              <a:gd name="connsiteY8" fmla="*/ 426194 h 852383"/>
              <a:gd name="connsiteX9" fmla="*/ 0 w 852383"/>
              <a:gd name="connsiteY9" fmla="*/ 426192 h 85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383" h="852383">
                <a:moveTo>
                  <a:pt x="0" y="426192"/>
                </a:moveTo>
                <a:cubicBezTo>
                  <a:pt x="0" y="313159"/>
                  <a:pt x="44903" y="204755"/>
                  <a:pt x="124829" y="124829"/>
                </a:cubicBezTo>
                <a:cubicBezTo>
                  <a:pt x="204756" y="44903"/>
                  <a:pt x="313159" y="0"/>
                  <a:pt x="426193" y="1"/>
                </a:cubicBezTo>
                <a:cubicBezTo>
                  <a:pt x="539226" y="1"/>
                  <a:pt x="647630" y="44904"/>
                  <a:pt x="727556" y="124830"/>
                </a:cubicBezTo>
                <a:cubicBezTo>
                  <a:pt x="807482" y="204757"/>
                  <a:pt x="852385" y="313160"/>
                  <a:pt x="852384" y="426194"/>
                </a:cubicBezTo>
                <a:cubicBezTo>
                  <a:pt x="852384" y="539227"/>
                  <a:pt x="807482" y="647631"/>
                  <a:pt x="727555" y="727557"/>
                </a:cubicBezTo>
                <a:cubicBezTo>
                  <a:pt x="647628" y="807484"/>
                  <a:pt x="539225" y="852386"/>
                  <a:pt x="426192" y="852386"/>
                </a:cubicBezTo>
                <a:cubicBezTo>
                  <a:pt x="313159" y="852386"/>
                  <a:pt x="204755" y="807484"/>
                  <a:pt x="124829" y="727557"/>
                </a:cubicBezTo>
                <a:cubicBezTo>
                  <a:pt x="44903" y="647630"/>
                  <a:pt x="0" y="539227"/>
                  <a:pt x="1" y="426194"/>
                </a:cubicBezTo>
                <a:cubicBezTo>
                  <a:pt x="1" y="426193"/>
                  <a:pt x="0" y="426193"/>
                  <a:pt x="0" y="426192"/>
                </a:cubicBezTo>
                <a:close/>
              </a:path>
            </a:pathLst>
          </a:custGeom>
          <a:solidFill>
            <a:schemeClr val="accent4">
              <a:lumMod val="75000"/>
            </a:schemeClr>
          </a:solidFill>
          <a:ln>
            <a:solidFill>
              <a:schemeClr val="accent4">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592" tIns="198592" rIns="198592" bIns="198592" numCol="1" spcCol="1693"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125855">
              <a:lnSpc>
                <a:spcPct val="90000"/>
              </a:lnSpc>
              <a:spcBef>
                <a:spcPct val="0"/>
              </a:spcBef>
              <a:spcAft>
                <a:spcPct val="35000"/>
              </a:spcAft>
            </a:pPr>
            <a:r>
              <a:rPr lang="en-US" altLang="zh-CN" sz="1400" b="1" dirty="0">
                <a:latin typeface="微软雅黑" panose="020B0503020204020204" charset="-122"/>
                <a:ea typeface="微软雅黑" panose="020B0503020204020204" charset="-122"/>
              </a:rPr>
              <a:t>No need for Installation </a:t>
            </a:r>
            <a:endParaRPr lang="zh-CN" altLang="en-US" sz="1400" b="1" dirty="0">
              <a:latin typeface="微软雅黑" panose="020B0503020204020204" charset="-122"/>
              <a:ea typeface="微软雅黑" panose="020B0503020204020204" charset="-122"/>
            </a:endParaRPr>
          </a:p>
        </p:txBody>
      </p:sp>
      <p:sp>
        <p:nvSpPr>
          <p:cNvPr id="35" name="文本框 2">
            <a:extLst>
              <a:ext uri="{FF2B5EF4-FFF2-40B4-BE49-F238E27FC236}">
                <a16:creationId xmlns:a16="http://schemas.microsoft.com/office/drawing/2014/main" xmlns="" id="{4A051951-2FE8-43B2-97E9-25EF9BCDED52}"/>
              </a:ext>
            </a:extLst>
          </p:cNvPr>
          <p:cNvSpPr txBox="1"/>
          <p:nvPr/>
        </p:nvSpPr>
        <p:spPr>
          <a:xfrm>
            <a:off x="5562600" y="1790412"/>
            <a:ext cx="5867400" cy="37205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bg1"/>
                </a:solidFill>
                <a:latin typeface="微软雅黑" panose="020B0503020204020204" charset="-122"/>
                <a:ea typeface="微软雅黑" panose="020B0503020204020204" charset="-122"/>
              </a:rPr>
              <a:t>· </a:t>
            </a:r>
            <a:r>
              <a:rPr lang="en-US" dirty="0">
                <a:solidFill>
                  <a:schemeClr val="bg1"/>
                </a:solidFill>
                <a:latin typeface="微软雅黑" panose="020B0503020204020204" charset="-122"/>
                <a:ea typeface="微软雅黑" panose="020B0503020204020204" charset="-122"/>
              </a:rPr>
              <a:t>WeChat mini-programs are “sub-applications” within the WeChat ecosystem.</a:t>
            </a:r>
            <a:endParaRPr lang="en-US" altLang="zh-CN" dirty="0">
              <a:solidFill>
                <a:schemeClr val="bg1"/>
              </a:solidFill>
              <a:latin typeface="微软雅黑" panose="020B0503020204020204" charset="-122"/>
              <a:ea typeface="微软雅黑" panose="020B0503020204020204" charset="-122"/>
            </a:endParaRPr>
          </a:p>
          <a:p>
            <a:pPr algn="just">
              <a:lnSpc>
                <a:spcPct val="120000"/>
              </a:lnSpc>
            </a:pPr>
            <a:endParaRPr lang="en-US" altLang="zh-CN" dirty="0">
              <a:solidFill>
                <a:schemeClr val="bg1"/>
              </a:solidFill>
              <a:latin typeface="微软雅黑" panose="020B0503020204020204" charset="-122"/>
              <a:ea typeface="微软雅黑" panose="020B0503020204020204" charset="-122"/>
            </a:endParaRPr>
          </a:p>
          <a:p>
            <a:pPr algn="just">
              <a:lnSpc>
                <a:spcPct val="120000"/>
              </a:lnSpc>
            </a:pPr>
            <a:r>
              <a:rPr lang="zh-CN" altLang="en-US" dirty="0">
                <a:solidFill>
                  <a:schemeClr val="bg1"/>
                </a:solidFill>
                <a:latin typeface="微软雅黑" panose="020B0503020204020204" charset="-122"/>
                <a:ea typeface="微软雅黑" panose="020B0503020204020204" charset="-122"/>
              </a:rPr>
              <a:t>· </a:t>
            </a:r>
            <a:r>
              <a:rPr lang="en-US" altLang="zh-CN" dirty="0">
                <a:solidFill>
                  <a:schemeClr val="bg1"/>
                </a:solidFill>
                <a:latin typeface="微软雅黑" panose="020B0503020204020204" charset="-122"/>
                <a:ea typeface="微软雅黑" panose="020B0503020204020204" charset="-122"/>
              </a:rPr>
              <a:t>There is no needs to download or install the mini program, more user friendly. </a:t>
            </a:r>
          </a:p>
          <a:p>
            <a:pPr algn="just">
              <a:lnSpc>
                <a:spcPct val="120000"/>
              </a:lnSpc>
            </a:pPr>
            <a:endParaRPr lang="zh-CN" altLang="en-US" dirty="0">
              <a:solidFill>
                <a:schemeClr val="bg1"/>
              </a:solidFill>
              <a:latin typeface="微软雅黑" panose="020B0503020204020204" charset="-122"/>
              <a:ea typeface="微软雅黑" panose="020B0503020204020204" charset="-122"/>
            </a:endParaRPr>
          </a:p>
          <a:p>
            <a:pPr algn="just">
              <a:lnSpc>
                <a:spcPct val="120000"/>
              </a:lnSpc>
            </a:pPr>
            <a:r>
              <a:rPr lang="zh-CN" altLang="en-US" dirty="0">
                <a:solidFill>
                  <a:schemeClr val="bg1"/>
                </a:solidFill>
                <a:latin typeface="微软雅黑" panose="020B0503020204020204" charset="-122"/>
                <a:ea typeface="微软雅黑" panose="020B0503020204020204" charset="-122"/>
              </a:rPr>
              <a:t>·</a:t>
            </a:r>
            <a:r>
              <a:rPr lang="en-US" altLang="zh-CN" dirty="0">
                <a:solidFill>
                  <a:schemeClr val="bg1"/>
                </a:solidFill>
                <a:latin typeface="微软雅黑" panose="020B0503020204020204" charset="-122"/>
                <a:ea typeface="微软雅黑" panose="020B0503020204020204" charset="-122"/>
              </a:rPr>
              <a:t> The </a:t>
            </a:r>
            <a:r>
              <a:rPr lang="en-US" altLang="zh-CN" dirty="0">
                <a:solidFill>
                  <a:srgbClr val="00B050"/>
                </a:solidFill>
                <a:latin typeface="微软雅黑" panose="020B0503020204020204" charset="-122"/>
                <a:ea typeface="微软雅黑" panose="020B0503020204020204" charset="-122"/>
              </a:rPr>
              <a:t>search &amp; scan </a:t>
            </a:r>
            <a:r>
              <a:rPr lang="en-US" altLang="zh-CN" dirty="0">
                <a:solidFill>
                  <a:schemeClr val="bg1"/>
                </a:solidFill>
                <a:latin typeface="微软雅黑" panose="020B0503020204020204" charset="-122"/>
                <a:ea typeface="微软雅黑" panose="020B0503020204020204" charset="-122"/>
              </a:rPr>
              <a:t>function allow user to find or access the mini program quickly. </a:t>
            </a:r>
          </a:p>
          <a:p>
            <a:pPr algn="just">
              <a:lnSpc>
                <a:spcPct val="120000"/>
              </a:lnSpc>
            </a:pPr>
            <a:endParaRPr lang="zh-CN" altLang="en-US" dirty="0">
              <a:solidFill>
                <a:schemeClr val="bg1"/>
              </a:solidFill>
              <a:latin typeface="微软雅黑" panose="020B0503020204020204" charset="-122"/>
              <a:ea typeface="微软雅黑" panose="020B0503020204020204" charset="-122"/>
            </a:endParaRPr>
          </a:p>
          <a:p>
            <a:pPr algn="just">
              <a:lnSpc>
                <a:spcPct val="120000"/>
              </a:lnSpc>
            </a:pPr>
            <a:endParaRPr lang="zh-CN" altLang="en-US" dirty="0">
              <a:solidFill>
                <a:schemeClr val="bg1"/>
              </a:solidFill>
              <a:latin typeface="微软雅黑" panose="020B0503020204020204" charset="-122"/>
              <a:ea typeface="微软雅黑" panose="020B0503020204020204" charset="-122"/>
              <a:sym typeface="+mn-ea"/>
            </a:endParaRPr>
          </a:p>
          <a:p>
            <a:pPr algn="just">
              <a:lnSpc>
                <a:spcPct val="120000"/>
              </a:lnSpc>
            </a:pPr>
            <a:r>
              <a:rPr lang="zh-CN" altLang="en-US" dirty="0">
                <a:solidFill>
                  <a:schemeClr val="bg1"/>
                </a:solidFill>
                <a:latin typeface="微软雅黑" panose="020B0503020204020204" charset="-122"/>
                <a:ea typeface="微软雅黑" panose="020B0503020204020204" charset="-122"/>
                <a:sym typeface="+mn-ea"/>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altLang="zh-CN" dirty="0">
                <a:solidFill>
                  <a:srgbClr val="00B050"/>
                </a:solidFill>
                <a:latin typeface="微软雅黑" panose="020B0503020204020204" pitchFamily="34" charset="-122"/>
                <a:ea typeface="微软雅黑" panose="020B0503020204020204" pitchFamily="34" charset="-122"/>
              </a:rPr>
              <a:t>What makes the </a:t>
            </a:r>
            <a:r>
              <a:rPr lang="en-US" altLang="zh-CN" dirty="0" err="1">
                <a:solidFill>
                  <a:srgbClr val="00B050"/>
                </a:solidFill>
                <a:latin typeface="微软雅黑" panose="020B0503020204020204" pitchFamily="34" charset="-122"/>
                <a:ea typeface="微软雅黑" panose="020B0503020204020204" pitchFamily="34" charset="-122"/>
              </a:rPr>
              <a:t>Wechat</a:t>
            </a:r>
            <a:r>
              <a:rPr lang="en-US" altLang="zh-CN" dirty="0">
                <a:solidFill>
                  <a:srgbClr val="00B050"/>
                </a:solidFill>
                <a:latin typeface="微软雅黑" panose="020B0503020204020204" pitchFamily="34" charset="-122"/>
                <a:ea typeface="微软雅黑" panose="020B0503020204020204" pitchFamily="34" charset="-122"/>
              </a:rPr>
              <a:t> </a:t>
            </a:r>
            <a:r>
              <a:rPr lang="en-US" altLang="zh-CN" dirty="0" err="1">
                <a:solidFill>
                  <a:srgbClr val="00B050"/>
                </a:solidFill>
                <a:latin typeface="微软雅黑" panose="020B0503020204020204" pitchFamily="34" charset="-122"/>
                <a:ea typeface="微软雅黑" panose="020B0503020204020204" pitchFamily="34" charset="-122"/>
              </a:rPr>
              <a:t>miniprogram</a:t>
            </a:r>
            <a:r>
              <a:rPr lang="en-US" altLang="zh-CN" dirty="0">
                <a:solidFill>
                  <a:srgbClr val="00B050"/>
                </a:solidFill>
                <a:latin typeface="微软雅黑" panose="020B0503020204020204" pitchFamily="34" charset="-122"/>
                <a:ea typeface="微软雅黑" panose="020B0503020204020204" pitchFamily="34" charset="-122"/>
              </a:rPr>
              <a:t> powerful: </a:t>
            </a:r>
            <a:endParaRPr dirty="0">
              <a:solidFill>
                <a:srgbClr val="00B050"/>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11" name="object 11"/>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4" name="TextBox 5">
            <a:extLst>
              <a:ext uri="{FF2B5EF4-FFF2-40B4-BE49-F238E27FC236}">
                <a16:creationId xmlns:a16="http://schemas.microsoft.com/office/drawing/2014/main" xmlns="" id="{A2E9DAD6-485A-4E93-AB56-BAAC87F597D6}"/>
              </a:ext>
            </a:extLst>
          </p:cNvPr>
          <p:cNvSpPr txBox="1"/>
          <p:nvPr/>
        </p:nvSpPr>
        <p:spPr>
          <a:xfrm>
            <a:off x="1790699" y="2895600"/>
            <a:ext cx="86106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spc="600" dirty="0">
                <a:solidFill>
                  <a:schemeClr val="bg1"/>
                </a:solidFill>
                <a:latin typeface="苹方 中等" panose="020B0400000000000000" charset="-122"/>
                <a:ea typeface="苹方 中等" panose="020B0400000000000000" charset="-122"/>
                <a:cs typeface="苹方 中等" panose="020B0400000000000000" charset="-122"/>
                <a:sym typeface="+mn-ea"/>
              </a:rPr>
              <a:t>Easy to use Search, Connect to friend, Connect to official account, Share…</a:t>
            </a:r>
            <a:endParaRPr lang="en-US" sz="2400" spc="600" dirty="0">
              <a:solidFill>
                <a:schemeClr val="bg1"/>
              </a:solidFill>
              <a:latin typeface="苹方 中等" panose="020B0400000000000000" charset="-122"/>
              <a:ea typeface="苹方 中等" panose="020B0400000000000000" charset="-122"/>
              <a:cs typeface="苹方 中等"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altLang="zh-CN" dirty="0">
                <a:solidFill>
                  <a:srgbClr val="00B050"/>
                </a:solidFill>
                <a:latin typeface="微软雅黑" panose="020B0503020204020204" pitchFamily="34" charset="-122"/>
                <a:ea typeface="微软雅黑" panose="020B0503020204020204" pitchFamily="34" charset="-122"/>
              </a:rPr>
              <a:t>WeChat Mini-programs and social e-commerce: </a:t>
            </a:r>
            <a:endParaRPr dirty="0">
              <a:solidFill>
                <a:srgbClr val="00B050"/>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11" name="object 11"/>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sp>
        <p:nvSpPr>
          <p:cNvPr id="34" name="TextBox 5">
            <a:extLst>
              <a:ext uri="{FF2B5EF4-FFF2-40B4-BE49-F238E27FC236}">
                <a16:creationId xmlns:a16="http://schemas.microsoft.com/office/drawing/2014/main" xmlns="" id="{A2E9DAD6-485A-4E93-AB56-BAAC87F597D6}"/>
              </a:ext>
            </a:extLst>
          </p:cNvPr>
          <p:cNvSpPr txBox="1"/>
          <p:nvPr/>
        </p:nvSpPr>
        <p:spPr>
          <a:xfrm>
            <a:off x="547217" y="1136674"/>
            <a:ext cx="86106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Key Opinion Leaders such as Yu </a:t>
            </a:r>
            <a:r>
              <a:rPr lang="en-US" dirty="0" err="1">
                <a:solidFill>
                  <a:schemeClr val="bg1"/>
                </a:solidFill>
              </a:rPr>
              <a:t>Xiaoge</a:t>
            </a:r>
            <a:r>
              <a:rPr lang="en-US" dirty="0">
                <a:solidFill>
                  <a:schemeClr val="bg1"/>
                </a:solidFill>
              </a:rPr>
              <a:t> started to boast more than 1.5 million USD of monthly sales through their e-commerce mini-programs.</a:t>
            </a:r>
            <a:endParaRPr lang="en-US" sz="2400" spc="600" dirty="0">
              <a:solidFill>
                <a:schemeClr val="bg1"/>
              </a:solidFill>
              <a:latin typeface="苹方 中等" panose="020B0400000000000000" charset="-122"/>
              <a:ea typeface="苹方 中等" panose="020B0400000000000000" charset="-122"/>
              <a:cs typeface="苹方 中等" panose="020B0400000000000000" charset="-122"/>
            </a:endParaRPr>
          </a:p>
        </p:txBody>
      </p:sp>
      <p:pic>
        <p:nvPicPr>
          <p:cNvPr id="3" name="Picture 2">
            <a:extLst>
              <a:ext uri="{FF2B5EF4-FFF2-40B4-BE49-F238E27FC236}">
                <a16:creationId xmlns:a16="http://schemas.microsoft.com/office/drawing/2014/main" xmlns="" id="{A14DDA07-CC58-4047-9694-B6630BAC76AF}"/>
              </a:ext>
            </a:extLst>
          </p:cNvPr>
          <p:cNvPicPr>
            <a:picLocks noChangeAspect="1"/>
          </p:cNvPicPr>
          <p:nvPr/>
        </p:nvPicPr>
        <p:blipFill>
          <a:blip r:embed="rId3"/>
          <a:stretch>
            <a:fillRect/>
          </a:stretch>
        </p:blipFill>
        <p:spPr>
          <a:xfrm>
            <a:off x="1347018" y="2209800"/>
            <a:ext cx="2263914" cy="3996564"/>
          </a:xfrm>
          <a:prstGeom prst="rect">
            <a:avLst/>
          </a:prstGeom>
        </p:spPr>
      </p:pic>
      <p:pic>
        <p:nvPicPr>
          <p:cNvPr id="4" name="Picture 3">
            <a:extLst>
              <a:ext uri="{FF2B5EF4-FFF2-40B4-BE49-F238E27FC236}">
                <a16:creationId xmlns:a16="http://schemas.microsoft.com/office/drawing/2014/main" xmlns="" id="{783CE80E-F21D-4190-9DD1-20F6C85CE83B}"/>
              </a:ext>
            </a:extLst>
          </p:cNvPr>
          <p:cNvPicPr>
            <a:picLocks noChangeAspect="1"/>
          </p:cNvPicPr>
          <p:nvPr/>
        </p:nvPicPr>
        <p:blipFill>
          <a:blip r:embed="rId4"/>
          <a:stretch>
            <a:fillRect/>
          </a:stretch>
        </p:blipFill>
        <p:spPr>
          <a:xfrm>
            <a:off x="4343400" y="2239297"/>
            <a:ext cx="2263915" cy="3970933"/>
          </a:xfrm>
          <a:prstGeom prst="rect">
            <a:avLst/>
          </a:prstGeom>
        </p:spPr>
      </p:pic>
      <p:pic>
        <p:nvPicPr>
          <p:cNvPr id="5" name="Picture 4">
            <a:extLst>
              <a:ext uri="{FF2B5EF4-FFF2-40B4-BE49-F238E27FC236}">
                <a16:creationId xmlns:a16="http://schemas.microsoft.com/office/drawing/2014/main" xmlns="" id="{50320BED-4F91-4A7F-ABFC-04AF8E730DA8}"/>
              </a:ext>
            </a:extLst>
          </p:cNvPr>
          <p:cNvPicPr>
            <a:picLocks noChangeAspect="1"/>
          </p:cNvPicPr>
          <p:nvPr/>
        </p:nvPicPr>
        <p:blipFill>
          <a:blip r:embed="rId5"/>
          <a:stretch>
            <a:fillRect/>
          </a:stretch>
        </p:blipFill>
        <p:spPr>
          <a:xfrm>
            <a:off x="7485295" y="2227006"/>
            <a:ext cx="2263914" cy="4010016"/>
          </a:xfrm>
          <a:prstGeom prst="rect">
            <a:avLst/>
          </a:prstGeom>
        </p:spPr>
      </p:pic>
    </p:spTree>
    <p:extLst>
      <p:ext uri="{BB962C8B-B14F-4D97-AF65-F5344CB8AC3E}">
        <p14:creationId xmlns:p14="http://schemas.microsoft.com/office/powerpoint/2010/main" val="46751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altLang="zh-CN">
                <a:solidFill>
                  <a:srgbClr val="00B050"/>
                </a:solidFill>
                <a:latin typeface="微软雅黑" panose="020B0503020204020204" pitchFamily="34" charset="-122"/>
                <a:ea typeface="微软雅黑" panose="020B0503020204020204" pitchFamily="34" charset="-122"/>
              </a:rPr>
              <a:t>WeChat Mini-programs and social e-commerce: </a:t>
            </a:r>
            <a:r>
              <a:rPr lang="en-US" altLang="zh-CN">
                <a:latin typeface="微软雅黑" panose="020B0503020204020204" pitchFamily="34" charset="-122"/>
                <a:ea typeface="微软雅黑" panose="020B0503020204020204" pitchFamily="34" charset="-122"/>
              </a:rPr>
              <a:t>Other Example:  </a:t>
            </a:r>
            <a:endParaRPr lang="en-US" dirty="0">
              <a:latin typeface="微软雅黑" panose="020B0503020204020204" pitchFamily="34" charset="-122"/>
              <a:ea typeface="微软雅黑" panose="020B0503020204020204" pitchFamily="34" charset="-122"/>
              <a:cs typeface="Microsoft JhengHei" panose="020B0604030504040204" charset="-120"/>
            </a:endParaRPr>
          </a:p>
        </p:txBody>
      </p:sp>
      <p:sp>
        <p:nvSpPr>
          <p:cNvPr id="11" name="object 11"/>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pic>
        <p:nvPicPr>
          <p:cNvPr id="2" name="Picture 1">
            <a:extLst>
              <a:ext uri="{FF2B5EF4-FFF2-40B4-BE49-F238E27FC236}">
                <a16:creationId xmlns:a16="http://schemas.microsoft.com/office/drawing/2014/main" xmlns="" id="{FAAB4CD6-EE0D-46E4-BF11-0905DE156B4D}"/>
              </a:ext>
            </a:extLst>
          </p:cNvPr>
          <p:cNvPicPr>
            <a:picLocks noChangeAspect="1"/>
          </p:cNvPicPr>
          <p:nvPr/>
        </p:nvPicPr>
        <p:blipFill>
          <a:blip r:embed="rId3"/>
          <a:stretch>
            <a:fillRect/>
          </a:stretch>
        </p:blipFill>
        <p:spPr>
          <a:xfrm>
            <a:off x="547217" y="1371600"/>
            <a:ext cx="8274680" cy="4852988"/>
          </a:xfrm>
          <a:prstGeom prst="rect">
            <a:avLst/>
          </a:prstGeom>
        </p:spPr>
      </p:pic>
    </p:spTree>
    <p:extLst>
      <p:ext uri="{BB962C8B-B14F-4D97-AF65-F5344CB8AC3E}">
        <p14:creationId xmlns:p14="http://schemas.microsoft.com/office/powerpoint/2010/main" val="374481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9954" y="3077464"/>
            <a:ext cx="3688715" cy="497205"/>
          </a:xfrm>
          <a:prstGeom prst="rect">
            <a:avLst/>
          </a:prstGeom>
        </p:spPr>
        <p:txBody>
          <a:bodyPr vert="horz" wrap="square" lIns="0" tIns="0" rIns="0" bIns="0" rtlCol="0">
            <a:spAutoFit/>
          </a:bodyPr>
          <a:lstStyle/>
          <a:p>
            <a:pPr marL="12700">
              <a:lnSpc>
                <a:spcPct val="100000"/>
              </a:lnSpc>
            </a:pPr>
            <a:r>
              <a:rPr lang="en-US" sz="3200" dirty="0">
                <a:solidFill>
                  <a:srgbClr val="39B554"/>
                </a:solidFill>
                <a:latin typeface="微软雅黑" panose="020B0503020204020204" pitchFamily="34" charset="-122"/>
                <a:ea typeface="微软雅黑" panose="020B0503020204020204" pitchFamily="34" charset="-122"/>
                <a:cs typeface="Microsoft JhengHei" panose="020B0604030504040204" charset="-120"/>
              </a:rPr>
              <a:t>Product Overview</a:t>
            </a:r>
            <a:endParaRPr sz="3200" dirty="0">
              <a:latin typeface="微软雅黑" panose="020B0503020204020204" pitchFamily="34" charset="-122"/>
              <a:ea typeface="微软雅黑" panose="020B0503020204020204" pitchFamily="34" charset="-122"/>
              <a:cs typeface="Microsoft JhengHei" panose="020B0604030504040204" charset="-120"/>
            </a:endParaRPr>
          </a:p>
        </p:txBody>
      </p:sp>
      <p:sp>
        <p:nvSpPr>
          <p:cNvPr id="3" name="object 3"/>
          <p:cNvSpPr txBox="1"/>
          <p:nvPr/>
        </p:nvSpPr>
        <p:spPr>
          <a:xfrm>
            <a:off x="3837432" y="3028188"/>
            <a:ext cx="605155" cy="553998"/>
          </a:xfrm>
          <a:prstGeom prst="rect">
            <a:avLst/>
          </a:prstGeom>
          <a:ln w="12192">
            <a:solidFill>
              <a:srgbClr val="A0A1A6"/>
            </a:solidFill>
          </a:ln>
        </p:spPr>
        <p:txBody>
          <a:bodyPr vert="horz" wrap="square" lIns="0" tIns="0" rIns="0" bIns="0" rtlCol="0">
            <a:spAutoFit/>
          </a:bodyPr>
          <a:lstStyle/>
          <a:p>
            <a:pPr marL="173355">
              <a:lnSpc>
                <a:spcPct val="100000"/>
              </a:lnSpc>
            </a:pPr>
            <a:r>
              <a:rPr sz="3600" dirty="0">
                <a:solidFill>
                  <a:srgbClr val="F6F6F6"/>
                </a:solidFill>
                <a:latin typeface="微软雅黑" panose="020B0503020204020204" pitchFamily="34" charset="-122"/>
                <a:ea typeface="微软雅黑" panose="020B0503020204020204" pitchFamily="34" charset="-122"/>
                <a:cs typeface="Eras Light ITC"/>
              </a:rPr>
              <a:t>2</a:t>
            </a:r>
            <a:endParaRPr sz="3600" dirty="0">
              <a:latin typeface="微软雅黑" panose="020B0503020204020204" pitchFamily="34" charset="-122"/>
              <a:ea typeface="微软雅黑" panose="020B0503020204020204" pitchFamily="34" charset="-122"/>
              <a:cs typeface="Eras Light IT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Our Product: </a:t>
            </a:r>
            <a:r>
              <a:rPr lang="en-US" dirty="0" smtClean="0">
                <a:latin typeface="微软雅黑" panose="020B0503020204020204" pitchFamily="34" charset="-122"/>
                <a:ea typeface="微软雅黑" panose="020B0503020204020204" pitchFamily="34" charset="-122"/>
                <a:cs typeface="Microsoft JhengHei" panose="020B0604030504040204" charset="-120"/>
              </a:rPr>
              <a:t>L</a:t>
            </a:r>
            <a:r>
              <a:rPr lang="en-US" altLang="zh-CN" dirty="0" smtClean="0">
                <a:latin typeface="微软雅黑" panose="020B0503020204020204" pitchFamily="34" charset="-122"/>
                <a:ea typeface="微软雅黑" panose="020B0503020204020204" pitchFamily="34" charset="-122"/>
                <a:cs typeface="Microsoft JhengHei" panose="020B0604030504040204" charset="-120"/>
              </a:rPr>
              <a:t>ittle</a:t>
            </a:r>
            <a:r>
              <a:rPr lang="zh-CN" altLang="en-US" dirty="0" smtClean="0">
                <a:latin typeface="微软雅黑" panose="020B0503020204020204" pitchFamily="34" charset="-122"/>
                <a:ea typeface="微软雅黑" panose="020B0503020204020204" pitchFamily="34" charset="-122"/>
                <a:cs typeface="Microsoft JhengHei" panose="020B0604030504040204" charset="-120"/>
              </a:rPr>
              <a:t> </a:t>
            </a:r>
            <a:r>
              <a:rPr lang="en-US" altLang="zh-CN" dirty="0" smtClean="0">
                <a:latin typeface="微软雅黑" panose="020B0503020204020204" pitchFamily="34" charset="-122"/>
                <a:ea typeface="微软雅黑" panose="020B0503020204020204" pitchFamily="34" charset="-122"/>
                <a:cs typeface="Microsoft JhengHei" panose="020B0604030504040204" charset="-120"/>
              </a:rPr>
              <a:t>Notebook</a:t>
            </a:r>
            <a:endParaRPr spc="-5" dirty="0">
              <a:solidFill>
                <a:srgbClr val="3CCC56"/>
              </a:solidFill>
              <a:latin typeface="微软雅黑" panose="020B0503020204020204" pitchFamily="34" charset="-122"/>
              <a:ea typeface="微软雅黑" panose="020B0503020204020204" pitchFamily="34" charset="-122"/>
              <a:cs typeface="Microsoft JhengHei" panose="020B0604030504040204" charset="-120"/>
            </a:endParaRPr>
          </a:p>
        </p:txBody>
      </p:sp>
      <p:sp>
        <p:nvSpPr>
          <p:cNvPr id="7" name="object 7"/>
          <p:cNvSpPr/>
          <p:nvPr/>
        </p:nvSpPr>
        <p:spPr>
          <a:xfrm>
            <a:off x="585216" y="935736"/>
            <a:ext cx="394970" cy="0"/>
          </a:xfrm>
          <a:custGeom>
            <a:avLst/>
            <a:gdLst/>
            <a:ahLst/>
            <a:cxnLst/>
            <a:rect l="l" t="t" r="r" b="b"/>
            <a:pathLst>
              <a:path w="394969">
                <a:moveTo>
                  <a:pt x="0" y="0"/>
                </a:moveTo>
                <a:lnTo>
                  <a:pt x="394716" y="0"/>
                </a:lnTo>
              </a:path>
            </a:pathLst>
          </a:custGeom>
          <a:ln w="21336">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8" name="Group 2">
            <a:extLst>
              <a:ext uri="{FF2B5EF4-FFF2-40B4-BE49-F238E27FC236}">
                <a16:creationId xmlns:a16="http://schemas.microsoft.com/office/drawing/2014/main" xmlns="" id="{9713D080-0D4B-4968-95CA-F4CA72AF9054}"/>
              </a:ext>
            </a:extLst>
          </p:cNvPr>
          <p:cNvGrpSpPr/>
          <p:nvPr/>
        </p:nvGrpSpPr>
        <p:grpSpPr>
          <a:xfrm>
            <a:off x="599964" y="1655149"/>
            <a:ext cx="3557015" cy="36576"/>
            <a:chOff x="1061545" y="2848303"/>
            <a:chExt cx="3557015" cy="36576"/>
          </a:xfrm>
        </p:grpSpPr>
        <p:sp>
          <p:nvSpPr>
            <p:cNvPr id="23" name="Rectangle 3">
              <a:extLst>
                <a:ext uri="{FF2B5EF4-FFF2-40B4-BE49-F238E27FC236}">
                  <a16:creationId xmlns:a16="http://schemas.microsoft.com/office/drawing/2014/main" xmlns="" id="{32A2C666-DBD3-4023-9FF0-C4F10ACF6AA0}"/>
                </a:ext>
              </a:extLst>
            </p:cNvPr>
            <p:cNvSpPr/>
            <p:nvPr/>
          </p:nvSpPr>
          <p:spPr>
            <a:xfrm>
              <a:off x="1061545" y="2848303"/>
              <a:ext cx="457200" cy="3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4">
              <a:extLst>
                <a:ext uri="{FF2B5EF4-FFF2-40B4-BE49-F238E27FC236}">
                  <a16:creationId xmlns:a16="http://schemas.microsoft.com/office/drawing/2014/main" xmlns="" id="{82DD9328-B798-4433-A55D-3E60D9F4376F}"/>
                </a:ext>
              </a:extLst>
            </p:cNvPr>
            <p:cNvSpPr/>
            <p:nvPr/>
          </p:nvSpPr>
          <p:spPr>
            <a:xfrm>
              <a:off x="1418160" y="2861901"/>
              <a:ext cx="3200400" cy="9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0" name="TextBox 5">
            <a:extLst>
              <a:ext uri="{FF2B5EF4-FFF2-40B4-BE49-F238E27FC236}">
                <a16:creationId xmlns:a16="http://schemas.microsoft.com/office/drawing/2014/main" xmlns="" id="{30D0B3A2-F024-4372-B406-B35A858BB6F6}"/>
              </a:ext>
            </a:extLst>
          </p:cNvPr>
          <p:cNvSpPr txBox="1"/>
          <p:nvPr/>
        </p:nvSpPr>
        <p:spPr>
          <a:xfrm>
            <a:off x="504247" y="1246815"/>
            <a:ext cx="279589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600" dirty="0">
                <a:solidFill>
                  <a:schemeClr val="bg1"/>
                </a:solidFill>
                <a:latin typeface="微软雅黑" panose="020B0503020204020204" pitchFamily="34" charset="-122"/>
                <a:ea typeface="微软雅黑" panose="020B0503020204020204" pitchFamily="34" charset="-122"/>
                <a:cs typeface="苹方 中等" panose="020B0400000000000000" charset="-122"/>
                <a:sym typeface="+mn-ea"/>
              </a:rPr>
              <a:t>Product Idea: </a:t>
            </a:r>
            <a:endParaRPr lang="en-US" spc="600" dirty="0">
              <a:solidFill>
                <a:schemeClr val="bg1"/>
              </a:solidFill>
              <a:latin typeface="微软雅黑" panose="020B0503020204020204" pitchFamily="34" charset="-122"/>
              <a:ea typeface="微软雅黑" panose="020B0503020204020204" pitchFamily="34" charset="-122"/>
              <a:cs typeface="苹方 中等" panose="020B0400000000000000" charset="-122"/>
            </a:endParaRPr>
          </a:p>
        </p:txBody>
      </p:sp>
      <p:sp>
        <p:nvSpPr>
          <p:cNvPr id="22" name="Footer Text">
            <a:extLst>
              <a:ext uri="{FF2B5EF4-FFF2-40B4-BE49-F238E27FC236}">
                <a16:creationId xmlns:a16="http://schemas.microsoft.com/office/drawing/2014/main" xmlns="" id="{B072895C-AEA7-4BDA-B927-EAB536AD57AA}"/>
              </a:ext>
            </a:extLst>
          </p:cNvPr>
          <p:cNvSpPr txBox="1"/>
          <p:nvPr/>
        </p:nvSpPr>
        <p:spPr>
          <a:xfrm>
            <a:off x="547216" y="2074530"/>
            <a:ext cx="10730383" cy="403443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sz="2200" dirty="0">
                <a:solidFill>
                  <a:schemeClr val="bg1"/>
                </a:solidFill>
              </a:rPr>
              <a:t>We are building a </a:t>
            </a:r>
            <a:r>
              <a:rPr lang="en-US" sz="2200" dirty="0" err="1">
                <a:solidFill>
                  <a:schemeClr val="bg1"/>
                </a:solidFill>
              </a:rPr>
              <a:t>Wechat</a:t>
            </a:r>
            <a:r>
              <a:rPr lang="en-US" sz="2200" dirty="0">
                <a:solidFill>
                  <a:schemeClr val="bg1"/>
                </a:solidFill>
              </a:rPr>
              <a:t> Mini Program of that a user could </a:t>
            </a:r>
            <a:r>
              <a:rPr lang="en-US" sz="2200" dirty="0" err="1">
                <a:solidFill>
                  <a:schemeClr val="bg1"/>
                </a:solidFill>
              </a:rPr>
              <a:t>investigatea</a:t>
            </a:r>
            <a:r>
              <a:rPr lang="en-US" sz="2200" dirty="0">
                <a:solidFill>
                  <a:schemeClr val="bg1"/>
                </a:solidFill>
              </a:rPr>
              <a:t> new cosmetic product they would like to try and are curious about the experience of based on review from their friends. In the mini program, user can write about favorite lipsticks, upload photos wearing them and add a video showing how to pick the right color for different outfits. User could also add links to the product or add tags to make the notes searchable by my friends or by public. Other users who searched for this lipstick could see the Notes and reply to leave their comments or clicked the link directly to purchase if one feels like buying, which saves time for both looking for reviews or looking for trustable website for purchase.</a:t>
            </a:r>
            <a:endParaRPr lang="zh-CN" altLang="en-US" sz="220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47217" y="419100"/>
            <a:ext cx="11097564" cy="369332"/>
          </a:xfrm>
          <a:prstGeom prst="rect">
            <a:avLst/>
          </a:prstGeom>
        </p:spPr>
        <p:txBody>
          <a:bodyPr vert="horz" wrap="square" lIns="0" tIns="0" rIns="0" bIns="0" rtlCol="0">
            <a:spAutoFit/>
          </a:bodyPr>
          <a:lstStyle/>
          <a:p>
            <a:pPr marL="12700">
              <a:lnSpc>
                <a:spcPct val="100000"/>
              </a:lnSpc>
            </a:pPr>
            <a:r>
              <a:rPr lang="en-US" dirty="0">
                <a:latin typeface="微软雅黑" panose="020B0503020204020204" pitchFamily="34" charset="-122"/>
                <a:ea typeface="微软雅黑" panose="020B0503020204020204" pitchFamily="34" charset="-122"/>
                <a:cs typeface="Microsoft JhengHei" panose="020B0604030504040204" charset="-120"/>
              </a:rPr>
              <a:t>Our Product: </a:t>
            </a:r>
            <a:r>
              <a:rPr lang="en-US" dirty="0">
                <a:solidFill>
                  <a:srgbClr val="00B050"/>
                </a:solidFill>
                <a:latin typeface="微软雅黑" panose="020B0503020204020204" pitchFamily="34" charset="-122"/>
                <a:ea typeface="微软雅黑" panose="020B0503020204020204" pitchFamily="34" charset="-122"/>
                <a:cs typeface="Microsoft JhengHei" panose="020B0604030504040204" charset="-120"/>
              </a:rPr>
              <a:t>Functions Overview</a:t>
            </a:r>
            <a:endParaRPr dirty="0">
              <a:solidFill>
                <a:srgbClr val="3CCC56"/>
              </a:solidFill>
              <a:latin typeface="微软雅黑" panose="020B0503020204020204" pitchFamily="34" charset="-122"/>
              <a:ea typeface="微软雅黑" panose="020B0503020204020204" pitchFamily="34" charset="-122"/>
            </a:endParaRPr>
          </a:p>
        </p:txBody>
      </p:sp>
      <p:sp>
        <p:nvSpPr>
          <p:cNvPr id="6" name="object 6"/>
          <p:cNvSpPr/>
          <p:nvPr/>
        </p:nvSpPr>
        <p:spPr>
          <a:xfrm>
            <a:off x="585216" y="944117"/>
            <a:ext cx="394970" cy="0"/>
          </a:xfrm>
          <a:custGeom>
            <a:avLst/>
            <a:gdLst/>
            <a:ahLst/>
            <a:cxnLst/>
            <a:rect l="l" t="t" r="r" b="b"/>
            <a:pathLst>
              <a:path w="394969">
                <a:moveTo>
                  <a:pt x="0" y="0"/>
                </a:moveTo>
                <a:lnTo>
                  <a:pt x="394716" y="0"/>
                </a:lnTo>
              </a:path>
            </a:pathLst>
          </a:custGeom>
          <a:ln w="22860">
            <a:solidFill>
              <a:srgbClr val="FFFFFF"/>
            </a:solidFill>
          </a:ln>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nvGrpSpPr>
          <p:cNvPr id="11" name="Group 5729">
            <a:extLst>
              <a:ext uri="{FF2B5EF4-FFF2-40B4-BE49-F238E27FC236}">
                <a16:creationId xmlns:a16="http://schemas.microsoft.com/office/drawing/2014/main" xmlns="" id="{838E85AC-08B6-479B-BCE3-5F3A71C93F14}"/>
              </a:ext>
            </a:extLst>
          </p:cNvPr>
          <p:cNvGrpSpPr/>
          <p:nvPr/>
        </p:nvGrpSpPr>
        <p:grpSpPr>
          <a:xfrm>
            <a:off x="4440238" y="1092197"/>
            <a:ext cx="3108325" cy="5453252"/>
            <a:chOff x="4047" y="-252555"/>
            <a:chExt cx="5984764" cy="10741190"/>
          </a:xfrm>
        </p:grpSpPr>
        <p:pic>
          <p:nvPicPr>
            <p:cNvPr id="12" name="01_Mobile.png">
              <a:extLst>
                <a:ext uri="{FF2B5EF4-FFF2-40B4-BE49-F238E27FC236}">
                  <a16:creationId xmlns:a16="http://schemas.microsoft.com/office/drawing/2014/main" xmlns="" id="{9EC9548F-3E07-4C0D-B550-D3E882A4173B}"/>
                </a:ext>
              </a:extLst>
            </p:cNvPr>
            <p:cNvPicPr/>
            <p:nvPr/>
          </p:nvPicPr>
          <p:blipFill>
            <a:blip r:embed="rId2"/>
            <a:stretch>
              <a:fillRect/>
            </a:stretch>
          </p:blipFill>
          <p:spPr>
            <a:xfrm>
              <a:off x="4047" y="-252555"/>
              <a:ext cx="5984764" cy="10741190"/>
            </a:xfrm>
            <a:prstGeom prst="rect">
              <a:avLst/>
            </a:prstGeom>
            <a:ln w="12700" cap="flat">
              <a:noFill/>
              <a:miter lim="400000"/>
              <a:headEnd/>
              <a:tailEnd/>
            </a:ln>
            <a:effectLst/>
          </p:spPr>
        </p:pic>
        <p:sp>
          <p:nvSpPr>
            <p:cNvPr id="13" name="Shape 5728">
              <a:extLst>
                <a:ext uri="{FF2B5EF4-FFF2-40B4-BE49-F238E27FC236}">
                  <a16:creationId xmlns:a16="http://schemas.microsoft.com/office/drawing/2014/main" xmlns="" id="{BAA49D37-587A-486F-8B79-74263B85FEA4}"/>
                </a:ext>
              </a:extLst>
            </p:cNvPr>
            <p:cNvSpPr/>
            <p:nvPr/>
          </p:nvSpPr>
          <p:spPr>
            <a:xfrm>
              <a:off x="975424" y="1134249"/>
              <a:ext cx="4049429" cy="7208668"/>
            </a:xfrm>
            <a:prstGeom prst="rect">
              <a:avLst/>
            </a:prstGeom>
            <a:blipFill rotWithShape="1">
              <a:blip r:embed="rId3" cstate="print"/>
              <a:stretch>
                <a:fillRect/>
              </a:stretch>
            </a:blipFill>
            <a:ln w="12700" cap="flat">
              <a:noFill/>
              <a:miter lim="400000"/>
            </a:ln>
            <a:effectLst/>
          </p:spPr>
          <p:txBody>
            <a:bodyPr wrap="square" lIns="0" tIns="0" rIns="0" bIns="0" numCol="1" anchor="ctr">
              <a:noAutofit/>
            </a:bodyPr>
            <a:lstStyle/>
            <a:p>
              <a:pPr lvl="0">
                <a:defRPr sz="3200">
                  <a:solidFill>
                    <a:srgbClr val="FFFFFF"/>
                  </a:solidFill>
                </a:defRPr>
              </a:pPr>
              <a:endParaRPr sz="4265" dirty="0"/>
            </a:p>
          </p:txBody>
        </p:sp>
      </p:grpSp>
      <p:sp>
        <p:nvSpPr>
          <p:cNvPr id="14" name="圆角矩形 95">
            <a:extLst>
              <a:ext uri="{FF2B5EF4-FFF2-40B4-BE49-F238E27FC236}">
                <a16:creationId xmlns:a16="http://schemas.microsoft.com/office/drawing/2014/main" xmlns="" id="{B7F95F2F-1F69-4B4E-BDDA-F8303F2E2FFC}"/>
              </a:ext>
            </a:extLst>
          </p:cNvPr>
          <p:cNvSpPr/>
          <p:nvPr/>
        </p:nvSpPr>
        <p:spPr>
          <a:xfrm>
            <a:off x="1052604" y="1395258"/>
            <a:ext cx="2513874" cy="72378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5" name="圆角矩形 97">
            <a:extLst>
              <a:ext uri="{FF2B5EF4-FFF2-40B4-BE49-F238E27FC236}">
                <a16:creationId xmlns:a16="http://schemas.microsoft.com/office/drawing/2014/main" xmlns="" id="{B65650A6-EF31-41DA-BF50-CD2A815B0BDF}"/>
              </a:ext>
            </a:extLst>
          </p:cNvPr>
          <p:cNvSpPr/>
          <p:nvPr/>
        </p:nvSpPr>
        <p:spPr>
          <a:xfrm>
            <a:off x="1056442" y="2944367"/>
            <a:ext cx="2510035" cy="62372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6" name="圆角矩形 98">
            <a:extLst>
              <a:ext uri="{FF2B5EF4-FFF2-40B4-BE49-F238E27FC236}">
                <a16:creationId xmlns:a16="http://schemas.microsoft.com/office/drawing/2014/main" xmlns="" id="{FE3D7950-BAF3-4428-892D-1594DB19D36A}"/>
              </a:ext>
            </a:extLst>
          </p:cNvPr>
          <p:cNvSpPr/>
          <p:nvPr/>
        </p:nvSpPr>
        <p:spPr>
          <a:xfrm>
            <a:off x="1052604" y="4189656"/>
            <a:ext cx="2510035" cy="62145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8" name="圆角矩形 101">
            <a:extLst>
              <a:ext uri="{FF2B5EF4-FFF2-40B4-BE49-F238E27FC236}">
                <a16:creationId xmlns:a16="http://schemas.microsoft.com/office/drawing/2014/main" xmlns="" id="{AB79B75E-7F8C-4083-B2A4-63E851598073}"/>
              </a:ext>
            </a:extLst>
          </p:cNvPr>
          <p:cNvSpPr/>
          <p:nvPr/>
        </p:nvSpPr>
        <p:spPr>
          <a:xfrm>
            <a:off x="8717915" y="1753739"/>
            <a:ext cx="2559685" cy="7874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9" name="圆角矩形 102">
            <a:extLst>
              <a:ext uri="{FF2B5EF4-FFF2-40B4-BE49-F238E27FC236}">
                <a16:creationId xmlns:a16="http://schemas.microsoft.com/office/drawing/2014/main" xmlns="" id="{D0FBF7BB-5182-47E3-969B-74B7E474F004}"/>
              </a:ext>
            </a:extLst>
          </p:cNvPr>
          <p:cNvSpPr/>
          <p:nvPr/>
        </p:nvSpPr>
        <p:spPr>
          <a:xfrm>
            <a:off x="8717915" y="3956425"/>
            <a:ext cx="2559685" cy="578487"/>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20" name="圆角矩形 103">
            <a:extLst>
              <a:ext uri="{FF2B5EF4-FFF2-40B4-BE49-F238E27FC236}">
                <a16:creationId xmlns:a16="http://schemas.microsoft.com/office/drawing/2014/main" xmlns="" id="{90DFD570-32D2-4616-8995-86BAB1FE263A}"/>
              </a:ext>
            </a:extLst>
          </p:cNvPr>
          <p:cNvSpPr/>
          <p:nvPr/>
        </p:nvSpPr>
        <p:spPr>
          <a:xfrm>
            <a:off x="8745231" y="5059277"/>
            <a:ext cx="2532369" cy="757827"/>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a:solidFill>
                <a:schemeClr val="bg1"/>
              </a:solidFill>
              <a:latin typeface="微软雅黑" panose="020B0503020204020204" charset="-122"/>
              <a:ea typeface="微软雅黑" panose="020B0503020204020204" charset="-122"/>
              <a:sym typeface="+mn-ea"/>
            </a:endParaRPr>
          </a:p>
        </p:txBody>
      </p:sp>
      <p:cxnSp>
        <p:nvCxnSpPr>
          <p:cNvPr id="21" name="肘形连接符 1">
            <a:extLst>
              <a:ext uri="{FF2B5EF4-FFF2-40B4-BE49-F238E27FC236}">
                <a16:creationId xmlns:a16="http://schemas.microsoft.com/office/drawing/2014/main" xmlns="" id="{E0EF4377-99A8-40B5-87BB-47DFCAB88B09}"/>
              </a:ext>
            </a:extLst>
          </p:cNvPr>
          <p:cNvCxnSpPr>
            <a:cxnSpLocks/>
          </p:cNvCxnSpPr>
          <p:nvPr/>
        </p:nvCxnSpPr>
        <p:spPr>
          <a:xfrm rot="10800000">
            <a:off x="3566795" y="1725111"/>
            <a:ext cx="1531621" cy="836985"/>
          </a:xfrm>
          <a:prstGeom prst="bentConnector3">
            <a:avLst>
              <a:gd name="adj1" fmla="val 50000"/>
            </a:avLst>
          </a:prstGeom>
          <a:ln w="28575">
            <a:solidFill>
              <a:schemeClr val="bg1">
                <a:lumMod val="65000"/>
              </a:schemeClr>
            </a:solidFill>
          </a:ln>
        </p:spPr>
        <p:style>
          <a:lnRef idx="3">
            <a:schemeClr val="accent1"/>
          </a:lnRef>
          <a:fillRef idx="0">
            <a:schemeClr val="accent1"/>
          </a:fillRef>
          <a:effectRef idx="2">
            <a:schemeClr val="accent1"/>
          </a:effectRef>
          <a:fontRef idx="minor">
            <a:schemeClr val="tx1"/>
          </a:fontRef>
        </p:style>
      </p:cxnSp>
      <p:cxnSp>
        <p:nvCxnSpPr>
          <p:cNvPr id="22" name="肘形连接符 2">
            <a:extLst>
              <a:ext uri="{FF2B5EF4-FFF2-40B4-BE49-F238E27FC236}">
                <a16:creationId xmlns:a16="http://schemas.microsoft.com/office/drawing/2014/main" xmlns="" id="{BF7BC469-6304-4655-B17F-80B302232477}"/>
              </a:ext>
            </a:extLst>
          </p:cNvPr>
          <p:cNvCxnSpPr>
            <a:cxnSpLocks/>
            <a:endCxn id="15" idx="3"/>
          </p:cNvCxnSpPr>
          <p:nvPr/>
        </p:nvCxnSpPr>
        <p:spPr>
          <a:xfrm rot="10800000">
            <a:off x="3566478" y="3256232"/>
            <a:ext cx="1531941" cy="242544"/>
          </a:xfrm>
          <a:prstGeom prst="bentConnector3">
            <a:avLst>
              <a:gd name="adj1" fmla="val 50000"/>
            </a:avLst>
          </a:prstGeom>
          <a:ln w="28575">
            <a:solidFill>
              <a:schemeClr val="bg1">
                <a:lumMod val="65000"/>
              </a:schemeClr>
            </a:solidFill>
          </a:ln>
        </p:spPr>
        <p:style>
          <a:lnRef idx="3">
            <a:schemeClr val="accent1"/>
          </a:lnRef>
          <a:fillRef idx="0">
            <a:schemeClr val="accent1"/>
          </a:fillRef>
          <a:effectRef idx="2">
            <a:schemeClr val="accent1"/>
          </a:effectRef>
          <a:fontRef idx="minor">
            <a:schemeClr val="tx1"/>
          </a:fontRef>
        </p:style>
      </p:cxnSp>
      <p:cxnSp>
        <p:nvCxnSpPr>
          <p:cNvPr id="23" name="肘形连接符 3">
            <a:extLst>
              <a:ext uri="{FF2B5EF4-FFF2-40B4-BE49-F238E27FC236}">
                <a16:creationId xmlns:a16="http://schemas.microsoft.com/office/drawing/2014/main" xmlns="" id="{E5C2FF09-E77F-4AEA-9F71-AB33CC141E61}"/>
              </a:ext>
            </a:extLst>
          </p:cNvPr>
          <p:cNvCxnSpPr>
            <a:cxnSpLocks/>
            <a:endCxn id="16" idx="3"/>
          </p:cNvCxnSpPr>
          <p:nvPr/>
        </p:nvCxnSpPr>
        <p:spPr>
          <a:xfrm rot="10800000">
            <a:off x="3562639" y="4500382"/>
            <a:ext cx="1382112" cy="9"/>
          </a:xfrm>
          <a:prstGeom prst="bentConnector3">
            <a:avLst>
              <a:gd name="adj1" fmla="val 50000"/>
            </a:avLst>
          </a:prstGeom>
          <a:ln w="28575">
            <a:solidFill>
              <a:schemeClr val="bg1">
                <a:lumMod val="65000"/>
              </a:schemeClr>
            </a:solidFill>
          </a:ln>
        </p:spPr>
        <p:style>
          <a:lnRef idx="3">
            <a:schemeClr val="accent1"/>
          </a:lnRef>
          <a:fillRef idx="0">
            <a:schemeClr val="accent1"/>
          </a:fillRef>
          <a:effectRef idx="2">
            <a:schemeClr val="accent1"/>
          </a:effectRef>
          <a:fontRef idx="minor">
            <a:schemeClr val="tx1"/>
          </a:fontRef>
        </p:style>
      </p:cxnSp>
      <p:cxnSp>
        <p:nvCxnSpPr>
          <p:cNvPr id="24" name="直接连接符 23">
            <a:extLst>
              <a:ext uri="{FF2B5EF4-FFF2-40B4-BE49-F238E27FC236}">
                <a16:creationId xmlns:a16="http://schemas.microsoft.com/office/drawing/2014/main" xmlns="" id="{E0BAA1D1-C472-4946-B34B-D77526A6858E}"/>
              </a:ext>
            </a:extLst>
          </p:cNvPr>
          <p:cNvCxnSpPr>
            <a:cxnSpLocks/>
          </p:cNvCxnSpPr>
          <p:nvPr/>
        </p:nvCxnSpPr>
        <p:spPr>
          <a:xfrm flipH="1">
            <a:off x="3562638" y="5334000"/>
            <a:ext cx="2228562" cy="7938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肘形连接符 7">
            <a:extLst>
              <a:ext uri="{FF2B5EF4-FFF2-40B4-BE49-F238E27FC236}">
                <a16:creationId xmlns:a16="http://schemas.microsoft.com/office/drawing/2014/main" xmlns="" id="{F1D014FA-AE00-4F9A-A930-36C2FD3F300E}"/>
              </a:ext>
            </a:extLst>
          </p:cNvPr>
          <p:cNvCxnSpPr>
            <a:cxnSpLocks/>
            <a:endCxn id="18" idx="1"/>
          </p:cNvCxnSpPr>
          <p:nvPr/>
        </p:nvCxnSpPr>
        <p:spPr>
          <a:xfrm flipV="1">
            <a:off x="7047909" y="2147439"/>
            <a:ext cx="1670006" cy="1605282"/>
          </a:xfrm>
          <a:prstGeom prst="bentConnector3">
            <a:avLst>
              <a:gd name="adj1"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8">
            <a:extLst>
              <a:ext uri="{FF2B5EF4-FFF2-40B4-BE49-F238E27FC236}">
                <a16:creationId xmlns:a16="http://schemas.microsoft.com/office/drawing/2014/main" xmlns="" id="{82DC37F0-7CE1-4F15-A7FD-8B2B96D13F33}"/>
              </a:ext>
            </a:extLst>
          </p:cNvPr>
          <p:cNvCxnSpPr>
            <a:cxnSpLocks/>
            <a:endCxn id="19" idx="1"/>
          </p:cNvCxnSpPr>
          <p:nvPr/>
        </p:nvCxnSpPr>
        <p:spPr>
          <a:xfrm flipV="1">
            <a:off x="6295707" y="4245669"/>
            <a:ext cx="2422208" cy="1088332"/>
          </a:xfrm>
          <a:prstGeom prst="bentConnector3">
            <a:avLst>
              <a:gd name="adj1"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xmlns="" id="{B2F5091F-5B87-45D2-BE88-9569713AADF4}"/>
              </a:ext>
            </a:extLst>
          </p:cNvPr>
          <p:cNvCxnSpPr>
            <a:cxnSpLocks/>
          </p:cNvCxnSpPr>
          <p:nvPr/>
        </p:nvCxnSpPr>
        <p:spPr>
          <a:xfrm>
            <a:off x="6891497" y="5405162"/>
            <a:ext cx="1826418" cy="50916"/>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Shape 5754">
            <a:extLst>
              <a:ext uri="{FF2B5EF4-FFF2-40B4-BE49-F238E27FC236}">
                <a16:creationId xmlns:a16="http://schemas.microsoft.com/office/drawing/2014/main" xmlns="" id="{212B338D-11CD-4EAC-A61C-E515CC1DCF60}"/>
              </a:ext>
            </a:extLst>
          </p:cNvPr>
          <p:cNvSpPr/>
          <p:nvPr/>
        </p:nvSpPr>
        <p:spPr>
          <a:xfrm>
            <a:off x="7023495" y="564069"/>
            <a:ext cx="4441825" cy="760095"/>
          </a:xfrm>
          <a:prstGeom prst="rect">
            <a:avLst/>
          </a:prstGeom>
          <a:noFill/>
          <a:ln w="12700" cap="flat">
            <a:noFill/>
            <a:miter lim="400000"/>
          </a:ln>
          <a:effectLst/>
        </p:spPr>
        <p:txBody>
          <a:bodyPr wrap="square" lIns="0" tIns="0" rIns="0" bIns="0" numCol="1" anchor="t">
            <a:normAutofit fontScale="92500"/>
          </a:bodyPr>
          <a:lstStyle/>
          <a:p>
            <a:pPr algn="ctr" defTabSz="394970">
              <a:lnSpc>
                <a:spcPts val="4090"/>
              </a:lnSpc>
              <a:spcBef>
                <a:spcPts val="225"/>
              </a:spcBef>
              <a:defRPr sz="1800"/>
            </a:pPr>
            <a:r>
              <a:rPr lang="en-US" altLang="zh-CN" sz="4000" b="1" dirty="0">
                <a:solidFill>
                  <a:schemeClr val="bg1"/>
                </a:solidFill>
                <a:latin typeface="微软雅黑" panose="020B0503020204020204" charset="-122"/>
                <a:ea typeface="微软雅黑" panose="020B0503020204020204" charset="-122"/>
                <a:sym typeface="+mn-ea"/>
              </a:rPr>
              <a:t>LITTLE</a:t>
            </a:r>
            <a:r>
              <a:rPr lang="zh-CN" altLang="en-US" sz="4000" b="1" dirty="0">
                <a:solidFill>
                  <a:schemeClr val="bg1"/>
                </a:solidFill>
                <a:latin typeface="微软雅黑" panose="020B0503020204020204" charset="-122"/>
                <a:ea typeface="微软雅黑" panose="020B0503020204020204" charset="-122"/>
                <a:sym typeface="+mn-ea"/>
              </a:rPr>
              <a:t> </a:t>
            </a:r>
            <a:r>
              <a:rPr lang="en-US" altLang="zh-CN" sz="4000" b="1" dirty="0">
                <a:solidFill>
                  <a:srgbClr val="008000"/>
                </a:solidFill>
                <a:latin typeface="微软雅黑" panose="020B0503020204020204" charset="-122"/>
                <a:ea typeface="微软雅黑" panose="020B0503020204020204" charset="-122"/>
                <a:sym typeface="+mn-ea"/>
              </a:rPr>
              <a:t>NOTEBOOK</a:t>
            </a:r>
            <a:endParaRPr lang="zh-CN" altLang="en-US" sz="4000" b="1" dirty="0">
              <a:solidFill>
                <a:srgbClr val="008000"/>
              </a:solidFill>
              <a:latin typeface="微软雅黑" panose="020B0503020204020204" charset="-122"/>
              <a:ea typeface="微软雅黑" panose="020B0503020204020204" charset="-122"/>
              <a:cs typeface="Roboto Light"/>
              <a:sym typeface="Roboto Light"/>
            </a:endParaRPr>
          </a:p>
        </p:txBody>
      </p:sp>
      <p:sp>
        <p:nvSpPr>
          <p:cNvPr id="28" name="圆角矩形 98">
            <a:extLst>
              <a:ext uri="{FF2B5EF4-FFF2-40B4-BE49-F238E27FC236}">
                <a16:creationId xmlns:a16="http://schemas.microsoft.com/office/drawing/2014/main" xmlns="" id="{16624075-2D25-41B8-A325-75B5E3856B1A}"/>
              </a:ext>
            </a:extLst>
          </p:cNvPr>
          <p:cNvSpPr/>
          <p:nvPr/>
        </p:nvSpPr>
        <p:spPr>
          <a:xfrm>
            <a:off x="1038945" y="5638705"/>
            <a:ext cx="2510035" cy="62145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charset="-122"/>
              <a:ea typeface="微软雅黑" panose="020B0503020204020204" charset="-122"/>
              <a:sym typeface="+mn-ea"/>
            </a:endParaRPr>
          </a:p>
        </p:txBody>
      </p:sp>
      <p:pic>
        <p:nvPicPr>
          <p:cNvPr id="2" name="圖片 1"/>
          <p:cNvPicPr>
            <a:picLocks noChangeAspect="1"/>
          </p:cNvPicPr>
          <p:nvPr/>
        </p:nvPicPr>
        <p:blipFill>
          <a:blip r:embed="rId4"/>
          <a:stretch>
            <a:fillRect/>
          </a:stretch>
        </p:blipFill>
        <p:spPr>
          <a:xfrm>
            <a:off x="4927600" y="1752600"/>
            <a:ext cx="2133600" cy="3657600"/>
          </a:xfrm>
          <a:prstGeom prst="rect">
            <a:avLst/>
          </a:prstGeom>
        </p:spPr>
      </p:pic>
    </p:spTree>
    <p:extLst>
      <p:ext uri="{BB962C8B-B14F-4D97-AF65-F5344CB8AC3E}">
        <p14:creationId xmlns:p14="http://schemas.microsoft.com/office/powerpoint/2010/main" val="1505840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Effect transition="in" filter="fade">
                                      <p:cBhvr>
                                        <p:cTn id="9" dur="1000"/>
                                        <p:tgtEl>
                                          <p:spTgt spid="11"/>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right)">
                                      <p:cBhvr>
                                        <p:cTn id="13" dur="1000"/>
                                        <p:tgtEl>
                                          <p:spTgt spid="21"/>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Effect transition="in" filter="fade">
                                      <p:cBhvr>
                                        <p:cTn id="19" dur="1000"/>
                                        <p:tgtEl>
                                          <p:spTgt spid="14"/>
                                        </p:tgtEl>
                                      </p:cBhvr>
                                    </p:animEffect>
                                  </p:childTnLst>
                                </p:cTn>
                              </p:par>
                            </p:childTnLst>
                          </p:cTn>
                        </p:par>
                        <p:par>
                          <p:cTn id="20" fill="hold">
                            <p:stCondLst>
                              <p:cond delay="3000"/>
                            </p:stCondLst>
                            <p:childTnLst>
                              <p:par>
                                <p:cTn id="21" presetID="22" presetClass="entr" presetSubtype="2"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1000"/>
                                        <p:tgtEl>
                                          <p:spTgt spid="22"/>
                                        </p:tgtEl>
                                      </p:cBhvr>
                                    </p:animEffect>
                                  </p:childTnLst>
                                </p:cTn>
                              </p:par>
                            </p:childTnLst>
                          </p:cTn>
                        </p:par>
                        <p:par>
                          <p:cTn id="24" fill="hold">
                            <p:stCondLst>
                              <p:cond delay="4000"/>
                            </p:stCondLst>
                            <p:childTnLst>
                              <p:par>
                                <p:cTn id="25" presetID="53"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childTnLst>
                          </p:cTn>
                        </p:par>
                        <p:par>
                          <p:cTn id="30" fill="hold">
                            <p:stCondLst>
                              <p:cond delay="5000"/>
                            </p:stCondLst>
                            <p:childTnLst>
                              <p:par>
                                <p:cTn id="31" presetID="22" presetClass="entr" presetSubtype="2"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1000"/>
                                        <p:tgtEl>
                                          <p:spTgt spid="23"/>
                                        </p:tgtEl>
                                      </p:cBhvr>
                                    </p:animEffect>
                                  </p:childTnLst>
                                </p:cTn>
                              </p:par>
                            </p:childTnLst>
                          </p:cTn>
                        </p:par>
                        <p:par>
                          <p:cTn id="34" fill="hold">
                            <p:stCondLst>
                              <p:cond delay="6000"/>
                            </p:stCondLst>
                            <p:childTnLst>
                              <p:par>
                                <p:cTn id="35" presetID="53" presetClass="entr" presetSubtype="16"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childTnLst>
                          </p:cTn>
                        </p:par>
                        <p:par>
                          <p:cTn id="40" fill="hold">
                            <p:stCondLst>
                              <p:cond delay="70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1000"/>
                                        <p:tgtEl>
                                          <p:spTgt spid="24"/>
                                        </p:tgtEl>
                                      </p:cBhvr>
                                    </p:animEffect>
                                  </p:childTnLst>
                                </p:cTn>
                              </p:par>
                            </p:childTnLst>
                          </p:cTn>
                        </p:par>
                        <p:par>
                          <p:cTn id="44" fill="hold">
                            <p:stCondLst>
                              <p:cond delay="80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000"/>
                                        <p:tgtEl>
                                          <p:spTgt spid="25"/>
                                        </p:tgtEl>
                                      </p:cBhvr>
                                    </p:animEffect>
                                  </p:childTnLst>
                                </p:cTn>
                              </p:par>
                            </p:childTnLst>
                          </p:cTn>
                        </p:par>
                        <p:par>
                          <p:cTn id="48" fill="hold">
                            <p:stCondLst>
                              <p:cond delay="9000"/>
                            </p:stCondLst>
                            <p:childTnLst>
                              <p:par>
                                <p:cTn id="49" presetID="53" presetClass="entr" presetSubtype="16"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1000" fill="hold"/>
                                        <p:tgtEl>
                                          <p:spTgt spid="18"/>
                                        </p:tgtEl>
                                        <p:attrNameLst>
                                          <p:attrName>ppt_w</p:attrName>
                                        </p:attrNameLst>
                                      </p:cBhvr>
                                      <p:tavLst>
                                        <p:tav tm="0">
                                          <p:val>
                                            <p:fltVal val="0"/>
                                          </p:val>
                                        </p:tav>
                                        <p:tav tm="100000">
                                          <p:val>
                                            <p:strVal val="#ppt_w"/>
                                          </p:val>
                                        </p:tav>
                                      </p:tavLst>
                                    </p:anim>
                                    <p:anim calcmode="lin" valueType="num">
                                      <p:cBhvr>
                                        <p:cTn id="52" dur="1000" fill="hold"/>
                                        <p:tgtEl>
                                          <p:spTgt spid="18"/>
                                        </p:tgtEl>
                                        <p:attrNameLst>
                                          <p:attrName>ppt_h</p:attrName>
                                        </p:attrNameLst>
                                      </p:cBhvr>
                                      <p:tavLst>
                                        <p:tav tm="0">
                                          <p:val>
                                            <p:fltVal val="0"/>
                                          </p:val>
                                        </p:tav>
                                        <p:tav tm="100000">
                                          <p:val>
                                            <p:strVal val="#ppt_h"/>
                                          </p:val>
                                        </p:tav>
                                      </p:tavLst>
                                    </p:anim>
                                    <p:animEffect transition="in" filter="fade">
                                      <p:cBhvr>
                                        <p:cTn id="53" dur="1000"/>
                                        <p:tgtEl>
                                          <p:spTgt spid="18"/>
                                        </p:tgtEl>
                                      </p:cBhvr>
                                    </p:animEffect>
                                  </p:childTnLst>
                                </p:cTn>
                              </p:par>
                            </p:childTnLst>
                          </p:cTn>
                        </p:par>
                        <p:par>
                          <p:cTn id="54" fill="hold">
                            <p:stCondLst>
                              <p:cond delay="10000"/>
                            </p:stCondLst>
                            <p:childTnLst>
                              <p:par>
                                <p:cTn id="55" presetID="22" presetClass="entr" presetSubtype="8"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1000"/>
                                        <p:tgtEl>
                                          <p:spTgt spid="26"/>
                                        </p:tgtEl>
                                      </p:cBhvr>
                                    </p:animEffect>
                                  </p:childTnLst>
                                </p:cTn>
                              </p:par>
                            </p:childTnLst>
                          </p:cTn>
                        </p:par>
                        <p:par>
                          <p:cTn id="58" fill="hold">
                            <p:stCondLst>
                              <p:cond delay="110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1000" fill="hold"/>
                                        <p:tgtEl>
                                          <p:spTgt spid="19"/>
                                        </p:tgtEl>
                                        <p:attrNameLst>
                                          <p:attrName>ppt_w</p:attrName>
                                        </p:attrNameLst>
                                      </p:cBhvr>
                                      <p:tavLst>
                                        <p:tav tm="0">
                                          <p:val>
                                            <p:fltVal val="0"/>
                                          </p:val>
                                        </p:tav>
                                        <p:tav tm="100000">
                                          <p:val>
                                            <p:strVal val="#ppt_w"/>
                                          </p:val>
                                        </p:tav>
                                      </p:tavLst>
                                    </p:anim>
                                    <p:anim calcmode="lin" valueType="num">
                                      <p:cBhvr>
                                        <p:cTn id="62" dur="1000" fill="hold"/>
                                        <p:tgtEl>
                                          <p:spTgt spid="19"/>
                                        </p:tgtEl>
                                        <p:attrNameLst>
                                          <p:attrName>ppt_h</p:attrName>
                                        </p:attrNameLst>
                                      </p:cBhvr>
                                      <p:tavLst>
                                        <p:tav tm="0">
                                          <p:val>
                                            <p:fltVal val="0"/>
                                          </p:val>
                                        </p:tav>
                                        <p:tav tm="100000">
                                          <p:val>
                                            <p:strVal val="#ppt_h"/>
                                          </p:val>
                                        </p:tav>
                                      </p:tavLst>
                                    </p:anim>
                                    <p:animEffect transition="in" filter="fade">
                                      <p:cBhvr>
                                        <p:cTn id="63" dur="1000"/>
                                        <p:tgtEl>
                                          <p:spTgt spid="19"/>
                                        </p:tgtEl>
                                      </p:cBhvr>
                                    </p:animEffect>
                                  </p:childTnLst>
                                </p:cTn>
                              </p:par>
                            </p:childTnLst>
                          </p:cTn>
                        </p:par>
                        <p:par>
                          <p:cTn id="64" fill="hold">
                            <p:stCondLst>
                              <p:cond delay="12000"/>
                            </p:stCondLst>
                            <p:childTnLst>
                              <p:par>
                                <p:cTn id="65" presetID="22" presetClass="entr" presetSubtype="8"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1000"/>
                                        <p:tgtEl>
                                          <p:spTgt spid="27"/>
                                        </p:tgtEl>
                                      </p:cBhvr>
                                    </p:animEffect>
                                  </p:childTnLst>
                                </p:cTn>
                              </p:par>
                            </p:childTnLst>
                          </p:cTn>
                        </p:par>
                        <p:par>
                          <p:cTn id="68" fill="hold">
                            <p:stCondLst>
                              <p:cond delay="13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1000" fill="hold"/>
                                        <p:tgtEl>
                                          <p:spTgt spid="20"/>
                                        </p:tgtEl>
                                        <p:attrNameLst>
                                          <p:attrName>ppt_w</p:attrName>
                                        </p:attrNameLst>
                                      </p:cBhvr>
                                      <p:tavLst>
                                        <p:tav tm="0">
                                          <p:val>
                                            <p:fltVal val="0"/>
                                          </p:val>
                                        </p:tav>
                                        <p:tav tm="100000">
                                          <p:val>
                                            <p:strVal val="#ppt_w"/>
                                          </p:val>
                                        </p:tav>
                                      </p:tavLst>
                                    </p:anim>
                                    <p:anim calcmode="lin" valueType="num">
                                      <p:cBhvr>
                                        <p:cTn id="72" dur="1000" fill="hold"/>
                                        <p:tgtEl>
                                          <p:spTgt spid="20"/>
                                        </p:tgtEl>
                                        <p:attrNameLst>
                                          <p:attrName>ppt_h</p:attrName>
                                        </p:attrNameLst>
                                      </p:cBhvr>
                                      <p:tavLst>
                                        <p:tav tm="0">
                                          <p:val>
                                            <p:fltVal val="0"/>
                                          </p:val>
                                        </p:tav>
                                        <p:tav tm="100000">
                                          <p:val>
                                            <p:strVal val="#ppt_h"/>
                                          </p:val>
                                        </p:tav>
                                      </p:tavLst>
                                    </p:anim>
                                    <p:animEffect transition="in" filter="fade">
                                      <p:cBhvr>
                                        <p:cTn id="73" dur="1000"/>
                                        <p:tgtEl>
                                          <p:spTgt spid="20"/>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p:cTn id="76" dur="1000" fill="hold"/>
                                        <p:tgtEl>
                                          <p:spTgt spid="46"/>
                                        </p:tgtEl>
                                        <p:attrNameLst>
                                          <p:attrName>ppt_w</p:attrName>
                                        </p:attrNameLst>
                                      </p:cBhvr>
                                      <p:tavLst>
                                        <p:tav tm="0">
                                          <p:val>
                                            <p:fltVal val="0"/>
                                          </p:val>
                                        </p:tav>
                                        <p:tav tm="100000">
                                          <p:val>
                                            <p:strVal val="#ppt_w"/>
                                          </p:val>
                                        </p:tav>
                                      </p:tavLst>
                                    </p:anim>
                                    <p:anim calcmode="lin" valueType="num">
                                      <p:cBhvr>
                                        <p:cTn id="77" dur="1000" fill="hold"/>
                                        <p:tgtEl>
                                          <p:spTgt spid="46"/>
                                        </p:tgtEl>
                                        <p:attrNameLst>
                                          <p:attrName>ppt_h</p:attrName>
                                        </p:attrNameLst>
                                      </p:cBhvr>
                                      <p:tavLst>
                                        <p:tav tm="0">
                                          <p:val>
                                            <p:fltVal val="0"/>
                                          </p:val>
                                        </p:tav>
                                        <p:tav tm="100000">
                                          <p:val>
                                            <p:strVal val="#ppt_h"/>
                                          </p:val>
                                        </p:tav>
                                      </p:tavLst>
                                    </p:anim>
                                    <p:animEffect transition="in" filter="fade">
                                      <p:cBhvr>
                                        <p:cTn id="78" dur="1000"/>
                                        <p:tgtEl>
                                          <p:spTgt spid="46"/>
                                        </p:tgtEl>
                                      </p:cBhvr>
                                    </p:animEffect>
                                  </p:childTnLst>
                                </p:cTn>
                              </p:par>
                            </p:childTnLst>
                          </p:cTn>
                        </p:par>
                        <p:par>
                          <p:cTn id="79" fill="hold">
                            <p:stCondLst>
                              <p:cond delay="14000"/>
                            </p:stCondLst>
                            <p:childTnLst>
                              <p:par>
                                <p:cTn id="80" presetID="53" presetClass="entr" presetSubtype="1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1000" fill="hold"/>
                                        <p:tgtEl>
                                          <p:spTgt spid="28"/>
                                        </p:tgtEl>
                                        <p:attrNameLst>
                                          <p:attrName>ppt_w</p:attrName>
                                        </p:attrNameLst>
                                      </p:cBhvr>
                                      <p:tavLst>
                                        <p:tav tm="0">
                                          <p:val>
                                            <p:fltVal val="0"/>
                                          </p:val>
                                        </p:tav>
                                        <p:tav tm="100000">
                                          <p:val>
                                            <p:strVal val="#ppt_w"/>
                                          </p:val>
                                        </p:tav>
                                      </p:tavLst>
                                    </p:anim>
                                    <p:anim calcmode="lin" valueType="num">
                                      <p:cBhvr>
                                        <p:cTn id="83" dur="1000" fill="hold"/>
                                        <p:tgtEl>
                                          <p:spTgt spid="28"/>
                                        </p:tgtEl>
                                        <p:attrNameLst>
                                          <p:attrName>ppt_h</p:attrName>
                                        </p:attrNameLst>
                                      </p:cBhvr>
                                      <p:tavLst>
                                        <p:tav tm="0">
                                          <p:val>
                                            <p:fltVal val="0"/>
                                          </p:val>
                                        </p:tav>
                                        <p:tav tm="100000">
                                          <p:val>
                                            <p:strVal val="#ppt_h"/>
                                          </p:val>
                                        </p:tav>
                                      </p:tavLst>
                                    </p:anim>
                                    <p:animEffect transition="in" filter="fade">
                                      <p:cBhvr>
                                        <p:cTn id="8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8" grpId="0" bldLvl="0" animBg="1"/>
      <p:bldP spid="19" grpId="0" bldLvl="0" animBg="1"/>
      <p:bldP spid="20" grpId="0" bldLvl="0" animBg="1"/>
      <p:bldP spid="46" grpId="0" bldLvl="0"/>
      <p:bldP spid="28"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1083</Words>
  <Application>Microsoft Macintosh PowerPoint</Application>
  <PresentationFormat>自訂</PresentationFormat>
  <Paragraphs>148</Paragraphs>
  <Slides>28</Slides>
  <Notes>3</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Office Theme</vt:lpstr>
      <vt:lpstr>PowerPoint 簡報</vt:lpstr>
      <vt:lpstr>Wechat Overview   The most popular multipurpose messaging app in China:  </vt:lpstr>
      <vt:lpstr>Wechat Miniprogram </vt:lpstr>
      <vt:lpstr>What makes the Wechat miniprogram powerful: </vt:lpstr>
      <vt:lpstr>WeChat Mini-programs and social e-commerce: </vt:lpstr>
      <vt:lpstr>WeChat Mini-programs and social e-commerce: Other Example:  </vt:lpstr>
      <vt:lpstr>Product Overview</vt:lpstr>
      <vt:lpstr>Our Product: Little Notebook</vt:lpstr>
      <vt:lpstr>Our Product: Functions Overview</vt:lpstr>
      <vt:lpstr>Product Function: Overview </vt:lpstr>
      <vt:lpstr>Product Function: Sign in/ Sign up</vt:lpstr>
      <vt:lpstr>Product Function: User Profile</vt:lpstr>
      <vt:lpstr>Product Function: New Post</vt:lpstr>
      <vt:lpstr>Product Function: Comments</vt:lpstr>
      <vt:lpstr>Product Function: “Liked”</vt:lpstr>
      <vt:lpstr>Product Function: Search </vt:lpstr>
      <vt:lpstr>Product Function: Follow</vt:lpstr>
      <vt:lpstr>Product Function:  Chat</vt:lpstr>
      <vt:lpstr>Architecture </vt:lpstr>
      <vt:lpstr>Product Architecture - Backend</vt:lpstr>
      <vt:lpstr>Product Architecture - Frontend</vt:lpstr>
      <vt:lpstr>Life Cycle </vt:lpstr>
      <vt:lpstr>Where are you versus where you thought you would be?  ○ How closely did you follow your schedule?   ○ How close was the average PI to schedule?  ○ How often did you complete your sprint goals?  ○ What serious problems did you run into? ○ What features were removed from scope?  ○ What features were added to the scope? </vt:lpstr>
      <vt:lpstr>User Testing</vt:lpstr>
      <vt:lpstr>User Testing: Our Approach</vt:lpstr>
      <vt:lpstr>User Testing: Our Approach</vt:lpstr>
      <vt:lpstr>User Testing: Sample Question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Cason Zhang</dc:creator>
  <cp:lastModifiedBy>Ciel Wu</cp:lastModifiedBy>
  <cp:revision>218</cp:revision>
  <dcterms:created xsi:type="dcterms:W3CDTF">2017-03-01T06:13:00Z</dcterms:created>
  <dcterms:modified xsi:type="dcterms:W3CDTF">2018-12-06T16:50:36Z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2016-11-14T00:00:00Z</vt:filetime>
  </property>
  <property fmtid="{D5CDD505-2E9C-101B-9397-08002B2CF9AE}" pid="3" name="Creator">
    <vt:lpwstr>Microsoft® PowerPoint® 2016</vt:lpwstr>
  </property>
  <property fmtid="{D5CDD505-2E9C-101B-9397-08002B2CF9AE}" pid="4" name="LastSaved">
    <vt:filetime>2017-03-01T00:00:00Z</vt:filetime>
  </property>
  <property fmtid="{D5CDD505-2E9C-101B-9397-08002B2CF9AE}" pid="5" name="KSOProductBuildVer">
    <vt:lpwstr>2052-10.1.0.6260</vt:lpwstr>
  </property>
</Properties>
</file>