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0" r:id="rId3"/>
    <p:sldId id="271" r:id="rId4"/>
    <p:sldId id="272" r:id="rId5"/>
    <p:sldId id="273" r:id="rId6"/>
    <p:sldId id="301" r:id="rId7"/>
    <p:sldId id="274" r:id="rId8"/>
    <p:sldId id="302" r:id="rId9"/>
    <p:sldId id="303" r:id="rId10"/>
    <p:sldId id="304" r:id="rId11"/>
    <p:sldId id="275" r:id="rId12"/>
    <p:sldId id="283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1ECE6"/>
    <a:srgbClr val="21345C"/>
    <a:srgbClr val="2A345C"/>
    <a:srgbClr val="1C2244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658688" y="2505670"/>
            <a:ext cx="6874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</a:rPr>
              <a:t>Tibble and </a:t>
            </a:r>
            <a:r>
              <a:rPr lang="en-US" altLang="ko-KR" sz="5400" dirty="0" err="1">
                <a:solidFill>
                  <a:srgbClr val="0070C0"/>
                </a:solidFill>
              </a:rPr>
              <a:t>Readr</a:t>
            </a:r>
            <a:r>
              <a:rPr lang="en-US" altLang="ko-KR" sz="5400" dirty="0">
                <a:solidFill>
                  <a:srgbClr val="0070C0"/>
                </a:solidFill>
              </a:rPr>
              <a:t> with R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331739" y="3917911"/>
            <a:ext cx="35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</a:t>
            </a:r>
            <a:r>
              <a:rPr lang="ko-KR" altLang="en-US" dirty="0">
                <a:solidFill>
                  <a:schemeClr val="bg1"/>
                </a:solidFill>
              </a:rPr>
              <a:t>을 활용한 데이터 과학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장 </a:t>
            </a:r>
            <a:r>
              <a:rPr lang="en-US" altLang="ko-KR" dirty="0">
                <a:solidFill>
                  <a:schemeClr val="bg1"/>
                </a:solidFill>
              </a:rPr>
              <a:t>&amp; 8</a:t>
            </a:r>
            <a:r>
              <a:rPr lang="ko-KR" altLang="en-US" dirty="0">
                <a:solidFill>
                  <a:schemeClr val="bg1"/>
                </a:solidFill>
              </a:rPr>
              <a:t>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BC454-281B-48E6-92E8-F92763E954E4}"/>
              </a:ext>
            </a:extLst>
          </p:cNvPr>
          <p:cNvSpPr txBox="1"/>
          <p:nvPr/>
        </p:nvSpPr>
        <p:spPr>
          <a:xfrm>
            <a:off x="215900" y="2159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숭실대학교 임찬묵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319015-CE30-4745-BFBC-71290BC30982}"/>
              </a:ext>
            </a:extLst>
          </p:cNvPr>
          <p:cNvCxnSpPr>
            <a:cxnSpLocks/>
          </p:cNvCxnSpPr>
          <p:nvPr/>
        </p:nvCxnSpPr>
        <p:spPr>
          <a:xfrm flipV="1">
            <a:off x="215900" y="749300"/>
            <a:ext cx="11822302" cy="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BF8434-06E8-404D-80BD-D1C50CB10272}"/>
              </a:ext>
            </a:extLst>
          </p:cNvPr>
          <p:cNvSpPr txBox="1"/>
          <p:nvPr/>
        </p:nvSpPr>
        <p:spPr>
          <a:xfrm>
            <a:off x="9533327" y="215900"/>
            <a:ext cx="260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7C80"/>
                </a:solidFill>
              </a:rPr>
              <a:t>2020 </a:t>
            </a:r>
            <a:r>
              <a:rPr lang="ko-KR" altLang="en-US" sz="2000" b="1" dirty="0">
                <a:solidFill>
                  <a:srgbClr val="FF7C80"/>
                </a:solidFill>
              </a:rPr>
              <a:t>겨울방학 스터디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79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read_csv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파라미터 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855523" y="127483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229135" y="1244034"/>
            <a:ext cx="3078087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855523" y="2502094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229136" y="2502094"/>
            <a:ext cx="3078087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430832" y="1384297"/>
            <a:ext cx="267469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chemeClr val="bg1"/>
                </a:solidFill>
                <a:latin typeface="+mn-ea"/>
              </a:rPr>
              <a:t>Na = “  .  ”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855523" y="374791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229135" y="3725932"/>
            <a:ext cx="3078087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04157F-C5AA-4232-83AF-5193C96BCA11}"/>
              </a:ext>
            </a:extLst>
          </p:cNvPr>
          <p:cNvSpPr/>
          <p:nvPr/>
        </p:nvSpPr>
        <p:spPr>
          <a:xfrm>
            <a:off x="5512436" y="1261294"/>
            <a:ext cx="6133464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92DDFD-E743-4CFB-87CF-DA9B231FDADE}"/>
              </a:ext>
            </a:extLst>
          </p:cNvPr>
          <p:cNvSpPr/>
          <p:nvPr/>
        </p:nvSpPr>
        <p:spPr>
          <a:xfrm>
            <a:off x="5512435" y="2489394"/>
            <a:ext cx="6133464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712170-F904-43EE-A191-B31107785C85}"/>
              </a:ext>
            </a:extLst>
          </p:cNvPr>
          <p:cNvSpPr/>
          <p:nvPr/>
        </p:nvSpPr>
        <p:spPr>
          <a:xfrm>
            <a:off x="5512434" y="3740360"/>
            <a:ext cx="6133464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9E1E1D-EFF8-4A41-AC82-BE0B5FB3EF98}"/>
              </a:ext>
            </a:extLst>
          </p:cNvPr>
          <p:cNvSpPr txBox="1"/>
          <p:nvPr/>
        </p:nvSpPr>
        <p:spPr>
          <a:xfrm>
            <a:off x="1262431" y="1461671"/>
            <a:ext cx="35458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EEED52-DF2F-478B-A17A-3779E7B5EC1B}"/>
              </a:ext>
            </a:extLst>
          </p:cNvPr>
          <p:cNvSpPr txBox="1"/>
          <p:nvPr/>
        </p:nvSpPr>
        <p:spPr>
          <a:xfrm>
            <a:off x="1275943" y="2673466"/>
            <a:ext cx="29621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E0B1A9-B233-4309-82A3-408ED528AD9E}"/>
              </a:ext>
            </a:extLst>
          </p:cNvPr>
          <p:cNvSpPr txBox="1"/>
          <p:nvPr/>
        </p:nvSpPr>
        <p:spPr>
          <a:xfrm>
            <a:off x="1285313" y="3916681"/>
            <a:ext cx="35458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FD3251-55C9-408C-8381-E142611243B0}"/>
              </a:ext>
            </a:extLst>
          </p:cNvPr>
          <p:cNvSpPr txBox="1"/>
          <p:nvPr/>
        </p:nvSpPr>
        <p:spPr>
          <a:xfrm>
            <a:off x="2385974" y="2614030"/>
            <a:ext cx="267469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 err="1">
                <a:solidFill>
                  <a:schemeClr val="bg1"/>
                </a:solidFill>
                <a:latin typeface="+mn-ea"/>
              </a:rPr>
              <a:t>Progess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A9E84-E751-4AEF-8540-493B6B2909F8}"/>
              </a:ext>
            </a:extLst>
          </p:cNvPr>
          <p:cNvSpPr txBox="1"/>
          <p:nvPr/>
        </p:nvSpPr>
        <p:spPr>
          <a:xfrm>
            <a:off x="2424273" y="3862181"/>
            <a:ext cx="267469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 err="1">
                <a:solidFill>
                  <a:schemeClr val="bg1"/>
                </a:solidFill>
                <a:latin typeface="+mn-ea"/>
              </a:rPr>
              <a:t>n_max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9F1814-CD39-4E47-A486-6E78E1F00327}"/>
              </a:ext>
            </a:extLst>
          </p:cNvPr>
          <p:cNvSpPr txBox="1"/>
          <p:nvPr/>
        </p:nvSpPr>
        <p:spPr>
          <a:xfrm>
            <a:off x="5708451" y="1535227"/>
            <a:ext cx="574143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파일내 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인 모든 값 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NA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취급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23C672-0F59-43E1-9C15-68F6BB27A58F}"/>
              </a:ext>
            </a:extLst>
          </p:cNvPr>
          <p:cNvSpPr txBox="1"/>
          <p:nvPr/>
        </p:nvSpPr>
        <p:spPr>
          <a:xfrm>
            <a:off x="5708451" y="2788721"/>
            <a:ext cx="574143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진행률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60FF5-F47B-4922-A611-B2A2BE0FAE20}"/>
              </a:ext>
            </a:extLst>
          </p:cNvPr>
          <p:cNvSpPr txBox="1"/>
          <p:nvPr/>
        </p:nvSpPr>
        <p:spPr>
          <a:xfrm>
            <a:off x="5716765" y="4008309"/>
            <a:ext cx="574143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읽을 행의 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5A6AF-8D49-4DF7-B885-F52CEEBA3359}"/>
              </a:ext>
            </a:extLst>
          </p:cNvPr>
          <p:cNvSpPr txBox="1"/>
          <p:nvPr/>
        </p:nvSpPr>
        <p:spPr>
          <a:xfrm>
            <a:off x="1285313" y="5204841"/>
            <a:ext cx="35458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AD623-832F-47A2-BD55-48D19BE47A75}"/>
              </a:ext>
            </a:extLst>
          </p:cNvPr>
          <p:cNvSpPr txBox="1"/>
          <p:nvPr/>
        </p:nvSpPr>
        <p:spPr>
          <a:xfrm>
            <a:off x="1262431" y="5378944"/>
            <a:ext cx="997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참고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read_csv</a:t>
            </a:r>
            <a:r>
              <a:rPr lang="en-US" altLang="ko-KR" dirty="0"/>
              <a:t>()</a:t>
            </a:r>
            <a:r>
              <a:rPr lang="ko-KR" altLang="en-US" dirty="0"/>
              <a:t>는 베이스 함수 </a:t>
            </a:r>
            <a:r>
              <a:rPr lang="en-US" altLang="ko-KR" dirty="0"/>
              <a:t>read.csv() </a:t>
            </a:r>
            <a:r>
              <a:rPr lang="ko-KR" altLang="en-US" dirty="0"/>
              <a:t>보다 빠르다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참고</a:t>
            </a:r>
            <a:r>
              <a:rPr lang="en-US" altLang="ko-KR" dirty="0"/>
              <a:t>2 : </a:t>
            </a:r>
            <a:r>
              <a:rPr lang="ko-KR" altLang="en-US" dirty="0"/>
              <a:t>파일의 크기가 클 경우 </a:t>
            </a:r>
            <a:r>
              <a:rPr lang="en-US" altLang="ko-KR" dirty="0" err="1"/>
              <a:t>read_csv</a:t>
            </a:r>
            <a:r>
              <a:rPr lang="en-US" altLang="ko-KR" dirty="0"/>
              <a:t>() </a:t>
            </a:r>
            <a:r>
              <a:rPr lang="ko-KR" altLang="en-US" dirty="0"/>
              <a:t>보다 </a:t>
            </a:r>
            <a:r>
              <a:rPr lang="en-US" altLang="ko-KR" dirty="0" err="1"/>
              <a:t>data.table</a:t>
            </a:r>
            <a:r>
              <a:rPr lang="en-US" altLang="ko-KR" dirty="0"/>
              <a:t>::</a:t>
            </a:r>
            <a:r>
              <a:rPr lang="en-US" altLang="ko-KR" dirty="0" err="1"/>
              <a:t>fread</a:t>
            </a:r>
            <a:r>
              <a:rPr lang="en-US" altLang="ko-KR" dirty="0"/>
              <a:t>() </a:t>
            </a:r>
            <a:r>
              <a:rPr lang="ko-KR" altLang="en-US" dirty="0"/>
              <a:t>함수 사용 추천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A948DA2-02A6-4346-80F8-772FA275B595}"/>
              </a:ext>
            </a:extLst>
          </p:cNvPr>
          <p:cNvSpPr/>
          <p:nvPr/>
        </p:nvSpPr>
        <p:spPr>
          <a:xfrm>
            <a:off x="4248150" y="1573817"/>
            <a:ext cx="3695700" cy="33705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5234225" y="2751275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</a:rPr>
              <a:t>파싱</a:t>
            </a:r>
          </a:p>
        </p:txBody>
      </p: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파싱 함수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25335" y="1267874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1369931" y="3996459"/>
            <a:ext cx="2488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parse_logical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parse_integer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parse_double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parse_number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parse_factor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904629" y="2122590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7C80"/>
                </a:highlight>
                <a:latin typeface="+mj-ea"/>
                <a:ea typeface="+mj-ea"/>
              </a:rPr>
              <a:t>숫자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33240" y="1267874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8041145" y="1267874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5DEF9-8431-40BF-862D-94750B4C30F9}"/>
              </a:ext>
            </a:extLst>
          </p:cNvPr>
          <p:cNvSpPr txBox="1"/>
          <p:nvPr/>
        </p:nvSpPr>
        <p:spPr>
          <a:xfrm>
            <a:off x="5701434" y="2122589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7C80"/>
                </a:highlight>
                <a:latin typeface="+mj-ea"/>
                <a:ea typeface="+mj-ea"/>
              </a:rPr>
              <a:t>문자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464402-3DF3-48DA-B281-7B01ED48D08E}"/>
              </a:ext>
            </a:extLst>
          </p:cNvPr>
          <p:cNvSpPr txBox="1"/>
          <p:nvPr/>
        </p:nvSpPr>
        <p:spPr>
          <a:xfrm>
            <a:off x="4927642" y="4627222"/>
            <a:ext cx="248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parse_character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47593-0B9C-44BD-89E1-4CD014236823}"/>
              </a:ext>
            </a:extLst>
          </p:cNvPr>
          <p:cNvSpPr txBox="1"/>
          <p:nvPr/>
        </p:nvSpPr>
        <p:spPr>
          <a:xfrm>
            <a:off x="8948476" y="2122589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7C80"/>
                </a:highlight>
                <a:latin typeface="+mj-ea"/>
                <a:ea typeface="+mj-ea"/>
              </a:rPr>
              <a:t>날짜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7C80"/>
                </a:highlight>
                <a:latin typeface="+mj-ea"/>
                <a:ea typeface="+mj-ea"/>
              </a:rPr>
              <a:t>/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7C80"/>
                </a:highlight>
                <a:latin typeface="+mj-ea"/>
                <a:ea typeface="+mj-ea"/>
              </a:rPr>
              <a:t>시간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48EAB-DC1B-44B2-B5D6-FC804BCBF957}"/>
              </a:ext>
            </a:extLst>
          </p:cNvPr>
          <p:cNvSpPr txBox="1"/>
          <p:nvPr/>
        </p:nvSpPr>
        <p:spPr>
          <a:xfrm>
            <a:off x="8801124" y="4257889"/>
            <a:ext cx="2488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parse_datetime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parse_date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parse_time</a:t>
            </a:r>
            <a:endParaRPr lang="en-US" altLang="ko-KR" sz="2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 파싱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683670" y="2036558"/>
            <a:ext cx="2286000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683674" y="2036556"/>
            <a:ext cx="2286000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368524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5800476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42816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380846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005036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578376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437121" y="216475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95D88A-D721-4629-9513-C42C1569168E}"/>
              </a:ext>
            </a:extLst>
          </p:cNvPr>
          <p:cNvSpPr txBox="1"/>
          <p:nvPr/>
        </p:nvSpPr>
        <p:spPr>
          <a:xfrm>
            <a:off x="683670" y="2875387"/>
            <a:ext cx="2286000" cy="265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Logical :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논리형 파서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고딕" panose="020D0604000000000000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고딕" panose="020D0604000000000000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Interger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 :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정수형 파서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고딕" panose="020D0604000000000000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고딕" panose="020D0604000000000000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Double :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수치형파서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고딕" panose="020D0604000000000000" pitchFamily="50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고딕" panose="020D0604000000000000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Number :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나눔고딕" panose="020D0604000000000000" pitchFamily="50" charset="-127"/>
              </a:rPr>
              <a:t>수치형파서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8B6E55-7C56-4C54-AC40-E610FDBF9CF7}"/>
              </a:ext>
            </a:extLst>
          </p:cNvPr>
          <p:cNvSpPr txBox="1"/>
          <p:nvPr/>
        </p:nvSpPr>
        <p:spPr>
          <a:xfrm>
            <a:off x="3246115" y="2972913"/>
            <a:ext cx="2286000" cy="228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Locale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함수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decimal_mark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(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소수기호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Grouping_mark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(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그룹화기호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DC6703-AE3F-4160-9671-44FBA209F6A0}"/>
              </a:ext>
            </a:extLst>
          </p:cNvPr>
          <p:cNvSpPr txBox="1"/>
          <p:nvPr/>
        </p:nvSpPr>
        <p:spPr>
          <a:xfrm>
            <a:off x="5694888" y="3449696"/>
            <a:ext cx="2286000" cy="1174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parse_number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는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숫자가 아닌 문자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202020204" pitchFamily="34" charset="0"/>
              </a:rPr>
              <a:t>모두 제거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13B700-E587-4FAE-97A3-B471D007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436" y="2151529"/>
            <a:ext cx="3429479" cy="866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44D38F-AE19-4880-ABD8-7F31EEC4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476" y="3449696"/>
            <a:ext cx="3839111" cy="5452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38E2FD-5C5C-41B8-B26C-012AB6D17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186" y="4601951"/>
            <a:ext cx="386769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&#10;&#10;자동 생성된 설명">
            <a:extLst>
              <a:ext uri="{FF2B5EF4-FFF2-40B4-BE49-F238E27FC236}">
                <a16:creationId xmlns:a16="http://schemas.microsoft.com/office/drawing/2014/main" id="{AF7170D3-AA47-4849-8576-B3290EFFB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bg1"/>
                  </a:solidFill>
                </a:rPr>
                <a:t>티블과</a:t>
              </a:r>
              <a:r>
                <a:rPr lang="ko-KR" altLang="en-US" sz="2000" dirty="0">
                  <a:solidFill>
                    <a:schemeClr val="bg1"/>
                  </a:solidFill>
                </a:rPr>
                <a:t> 데이터프레임 </a:t>
              </a:r>
              <a:r>
                <a:rPr lang="en-US" altLang="ko-KR" sz="2000" dirty="0">
                  <a:solidFill>
                    <a:schemeClr val="bg1"/>
                  </a:solidFill>
                </a:rPr>
                <a:t>(7</a:t>
              </a:r>
              <a:r>
                <a:rPr lang="ko-KR" altLang="en-US" sz="2000" dirty="0">
                  <a:solidFill>
                    <a:schemeClr val="bg1"/>
                  </a:solidFill>
                </a:rPr>
                <a:t>장</a:t>
              </a:r>
              <a:r>
                <a:rPr lang="en-US" altLang="ko-KR" sz="2000" dirty="0">
                  <a:solidFill>
                    <a:schemeClr val="bg1"/>
                  </a:solidFill>
                </a:rPr>
                <a:t>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읽기 함수 소개 </a:t>
              </a:r>
              <a:r>
                <a:rPr lang="en-US" altLang="ko-KR" sz="2000" dirty="0">
                  <a:solidFill>
                    <a:schemeClr val="bg1"/>
                  </a:solidFill>
                </a:rPr>
                <a:t>(8</a:t>
              </a:r>
              <a:r>
                <a:rPr lang="ko-KR" altLang="en-US" sz="2000" dirty="0">
                  <a:solidFill>
                    <a:schemeClr val="bg1"/>
                  </a:solidFill>
                </a:rPr>
                <a:t>장</a:t>
              </a:r>
              <a:r>
                <a:rPr lang="en-US" altLang="ko-KR" sz="2000" dirty="0">
                  <a:solidFill>
                    <a:schemeClr val="bg1"/>
                  </a:solidFill>
                </a:rPr>
                <a:t>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파싱 함수 소개 </a:t>
              </a:r>
              <a:r>
                <a:rPr lang="en-US" altLang="ko-KR" sz="2000" dirty="0">
                  <a:solidFill>
                    <a:schemeClr val="bg1"/>
                  </a:solidFill>
                </a:rPr>
                <a:t>(8</a:t>
              </a:r>
              <a:r>
                <a:rPr lang="ko-KR" altLang="en-US" sz="2000" dirty="0">
                  <a:solidFill>
                    <a:schemeClr val="bg1"/>
                  </a:solidFill>
                </a:rPr>
                <a:t>장</a:t>
              </a:r>
              <a:r>
                <a:rPr lang="en-US" altLang="ko-KR" sz="2000" dirty="0">
                  <a:solidFill>
                    <a:schemeClr val="bg1"/>
                  </a:solidFill>
                </a:rPr>
                <a:t>)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간단한 문제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68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4265C-0EAD-4FFD-BF99-406D49533C1D}"/>
              </a:ext>
            </a:extLst>
          </p:cNvPr>
          <p:cNvSpPr txBox="1"/>
          <p:nvPr/>
        </p:nvSpPr>
        <p:spPr>
          <a:xfrm>
            <a:off x="3047999" y="21394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 err="1">
                <a:solidFill>
                  <a:srgbClr val="FFC000"/>
                </a:solidFill>
              </a:rPr>
              <a:t>티블과</a:t>
            </a:r>
            <a:r>
              <a:rPr lang="ko-KR" altLang="en-US" sz="4000" dirty="0">
                <a:solidFill>
                  <a:srgbClr val="FFC000"/>
                </a:solidFill>
              </a:rPr>
              <a:t> 데이터프레임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33D9E-F48E-465F-B72F-E1C44476E583}"/>
              </a:ext>
            </a:extLst>
          </p:cNvPr>
          <p:cNvSpPr txBox="1"/>
          <p:nvPr/>
        </p:nvSpPr>
        <p:spPr>
          <a:xfrm>
            <a:off x="4861558" y="2977475"/>
            <a:ext cx="246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1ECE6"/>
                </a:solidFill>
              </a:rPr>
              <a:t>1. </a:t>
            </a:r>
            <a:r>
              <a:rPr lang="ko-KR" altLang="en-US" sz="2400" dirty="0" err="1">
                <a:solidFill>
                  <a:srgbClr val="F1ECE6"/>
                </a:solidFill>
              </a:rPr>
              <a:t>티블</a:t>
            </a:r>
            <a:r>
              <a:rPr lang="ko-KR" altLang="en-US" sz="2400" dirty="0">
                <a:solidFill>
                  <a:srgbClr val="F1ECE6"/>
                </a:solidFill>
              </a:rPr>
              <a:t> 생성하기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23F24-0421-43FF-BB5C-314B70B2A32D}"/>
              </a:ext>
            </a:extLst>
          </p:cNvPr>
          <p:cNvSpPr txBox="1"/>
          <p:nvPr/>
        </p:nvSpPr>
        <p:spPr>
          <a:xfrm>
            <a:off x="4265926" y="3549016"/>
            <a:ext cx="366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1ECE6"/>
                </a:solidFill>
              </a:rPr>
              <a:t>2. </a:t>
            </a:r>
            <a:r>
              <a:rPr lang="ko-KR" altLang="en-US" sz="2400" dirty="0" err="1">
                <a:solidFill>
                  <a:srgbClr val="F1ECE6"/>
                </a:solidFill>
              </a:rPr>
              <a:t>티블</a:t>
            </a:r>
            <a:r>
              <a:rPr lang="ko-KR" altLang="en-US" sz="2400" dirty="0">
                <a:solidFill>
                  <a:srgbClr val="F1ECE6"/>
                </a:solidFill>
              </a:rPr>
              <a:t> </a:t>
            </a:r>
            <a:r>
              <a:rPr lang="en-US" altLang="ko-KR" sz="2400" dirty="0">
                <a:solidFill>
                  <a:srgbClr val="F1ECE6"/>
                </a:solidFill>
              </a:rPr>
              <a:t>vs </a:t>
            </a:r>
            <a:r>
              <a:rPr lang="ko-KR" altLang="en-US" sz="2400" dirty="0">
                <a:solidFill>
                  <a:srgbClr val="F1ECE6"/>
                </a:solidFill>
              </a:rPr>
              <a:t>데이터프레임</a:t>
            </a: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4094490" y="389384"/>
            <a:ext cx="400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</a:rPr>
              <a:t>#</a:t>
            </a:r>
            <a:r>
              <a:rPr lang="ko-KR" altLang="en-US" sz="4000" dirty="0" err="1">
                <a:solidFill>
                  <a:srgbClr val="FFC000"/>
                </a:solidFill>
              </a:rPr>
              <a:t>티블</a:t>
            </a:r>
            <a:r>
              <a:rPr lang="ko-KR" altLang="en-US" sz="4000" dirty="0">
                <a:solidFill>
                  <a:srgbClr val="FFC000"/>
                </a:solidFill>
              </a:rPr>
              <a:t> </a:t>
            </a:r>
            <a:r>
              <a:rPr lang="en-US" altLang="ko-KR" sz="4000" dirty="0">
                <a:solidFill>
                  <a:srgbClr val="FFC000"/>
                </a:solidFill>
              </a:rPr>
              <a:t># </a:t>
            </a:r>
            <a:r>
              <a:rPr lang="ko-KR" altLang="en-US" sz="4000" dirty="0">
                <a:solidFill>
                  <a:srgbClr val="FFC000"/>
                </a:solidFill>
              </a:rPr>
              <a:t>주요특징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1</a:t>
              </a:r>
              <a:endParaRPr lang="ko-KR" altLang="en-US" sz="3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2</a:t>
              </a:r>
              <a:endParaRPr lang="ko-KR" altLang="en-US" sz="36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3</a:t>
              </a:r>
              <a:endParaRPr lang="ko-KR" altLang="en-US" sz="3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568071"/>
            <a:ext cx="258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데이터 프레임</a:t>
            </a:r>
            <a:endParaRPr lang="en-US" altLang="ko-KR" sz="2400" dirty="0"/>
          </a:p>
          <a:p>
            <a:pPr algn="ctr"/>
            <a:r>
              <a:rPr lang="ko-KR" altLang="en-US" sz="2400" dirty="0"/>
              <a:t> 한 종류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9" y="3388558"/>
            <a:ext cx="258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동작속도</a:t>
            </a:r>
            <a:endParaRPr lang="en-US" altLang="ko-KR" sz="2400" dirty="0"/>
          </a:p>
          <a:p>
            <a:pPr algn="ctr"/>
            <a:r>
              <a:rPr lang="ko-KR" altLang="en-US" sz="2400" dirty="0"/>
              <a:t>처리속도</a:t>
            </a:r>
            <a:endParaRPr lang="en-US" altLang="ko-KR" sz="2400" dirty="0"/>
          </a:p>
          <a:p>
            <a:pPr algn="ctr"/>
            <a:r>
              <a:rPr lang="ko-KR" altLang="en-US" sz="2400" dirty="0"/>
              <a:t>향상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768351" y="3752736"/>
            <a:ext cx="199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Tibble </a:t>
            </a:r>
            <a:r>
              <a:rPr lang="ko-KR" altLang="en-US" sz="2400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10937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614662" y="33273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448562" y="2034550"/>
              <a:ext cx="2685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>
                  <a:solidFill>
                    <a:schemeClr val="bg1"/>
                  </a:solidFill>
                </a:rPr>
                <a:t>티블</a:t>
              </a:r>
              <a:r>
                <a:rPr lang="ko-KR" altLang="en-US" sz="2800" dirty="0">
                  <a:solidFill>
                    <a:schemeClr val="bg1"/>
                  </a:solidFill>
                </a:rPr>
                <a:t> 생성하기 </a:t>
              </a:r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344902" y="34541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448562" y="2034550"/>
              <a:ext cx="2685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>
                  <a:solidFill>
                    <a:schemeClr val="bg1"/>
                  </a:solidFill>
                </a:rPr>
                <a:t>티블</a:t>
              </a:r>
              <a:r>
                <a:rPr lang="ko-KR" altLang="en-US" sz="2800" dirty="0">
                  <a:solidFill>
                    <a:schemeClr val="bg1"/>
                  </a:solidFill>
                </a:rPr>
                <a:t> 생성하기 </a:t>
              </a:r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D974BB2-70FD-41F5-A40A-BB25DAA4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37" y="1875316"/>
            <a:ext cx="2880000" cy="15536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9A220A-BA40-4171-A274-075314C7F119}"/>
              </a:ext>
            </a:extLst>
          </p:cNvPr>
          <p:cNvSpPr txBox="1"/>
          <p:nvPr/>
        </p:nvSpPr>
        <p:spPr>
          <a:xfrm>
            <a:off x="2070075" y="3720526"/>
            <a:ext cx="3464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solidFill>
                  <a:srgbClr val="FF7C80"/>
                </a:solidFill>
              </a:rPr>
              <a:t>tibble</a:t>
            </a:r>
            <a:r>
              <a:rPr lang="en-US" altLang="ko-KR" sz="3000" dirty="0">
                <a:solidFill>
                  <a:srgbClr val="FF7C80"/>
                </a:solidFill>
              </a:rPr>
              <a:t> </a:t>
            </a:r>
            <a:r>
              <a:rPr lang="ko-KR" altLang="en-US" sz="3000" dirty="0">
                <a:solidFill>
                  <a:srgbClr val="FF7C80"/>
                </a:solidFill>
              </a:rPr>
              <a:t>함수 사용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9E5598-7980-4C2C-B08C-CD1A328A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02" y="1875316"/>
            <a:ext cx="2593948" cy="15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E9075E-63D2-4595-AFBF-D1CDBE20A784}"/>
              </a:ext>
            </a:extLst>
          </p:cNvPr>
          <p:cNvSpPr txBox="1"/>
          <p:nvPr/>
        </p:nvSpPr>
        <p:spPr>
          <a:xfrm>
            <a:off x="7669819" y="3720526"/>
            <a:ext cx="3464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FF7C80"/>
                </a:solidFill>
              </a:rPr>
              <a:t>tribble </a:t>
            </a:r>
            <a:r>
              <a:rPr lang="ko-KR" altLang="en-US" sz="3000" dirty="0">
                <a:solidFill>
                  <a:srgbClr val="FF7C80"/>
                </a:solidFill>
              </a:rPr>
              <a:t>함수 사용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FA2480-ACB2-4494-8A69-52AD423A74D6}"/>
              </a:ext>
            </a:extLst>
          </p:cNvPr>
          <p:cNvGrpSpPr/>
          <p:nvPr/>
        </p:nvGrpSpPr>
        <p:grpSpPr>
          <a:xfrm>
            <a:off x="1170160" y="5191626"/>
            <a:ext cx="9851679" cy="1290034"/>
            <a:chOff x="-2473942" y="6001812"/>
            <a:chExt cx="5344160" cy="1290034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BFD527C-B148-42BE-A9C1-2444524C4D64}"/>
                </a:ext>
              </a:extLst>
            </p:cNvPr>
            <p:cNvSpPr/>
            <p:nvPr/>
          </p:nvSpPr>
          <p:spPr>
            <a:xfrm>
              <a:off x="-2473942" y="6001812"/>
              <a:ext cx="5344160" cy="1290034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42AFB21-7AE1-4035-AF8E-8E494D447BB5}"/>
                </a:ext>
              </a:extLst>
            </p:cNvPr>
            <p:cNvSpPr/>
            <p:nvPr/>
          </p:nvSpPr>
          <p:spPr>
            <a:xfrm>
              <a:off x="-2251955" y="6193629"/>
              <a:ext cx="506726" cy="9063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841701-7682-43A0-ABA5-62A758770BFF}"/>
                </a:ext>
              </a:extLst>
            </p:cNvPr>
            <p:cNvSpPr txBox="1"/>
            <p:nvPr/>
          </p:nvSpPr>
          <p:spPr>
            <a:xfrm>
              <a:off x="-1563081" y="6385218"/>
              <a:ext cx="1456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>
                  <a:solidFill>
                    <a:schemeClr val="bg1"/>
                  </a:solidFill>
                </a:rPr>
                <a:t>티블</a:t>
              </a:r>
              <a:r>
                <a:rPr lang="ko-KR" altLang="en-US" sz="2800" dirty="0">
                  <a:solidFill>
                    <a:schemeClr val="bg1"/>
                  </a:solidFill>
                </a:rPr>
                <a:t> 생성하기 </a:t>
              </a:r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B5304A3-2C36-4A04-85B1-BF0F2631D1C6}"/>
              </a:ext>
            </a:extLst>
          </p:cNvPr>
          <p:cNvSpPr txBox="1"/>
          <p:nvPr/>
        </p:nvSpPr>
        <p:spPr>
          <a:xfrm>
            <a:off x="6107716" y="5544254"/>
            <a:ext cx="3464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solidFill>
                  <a:srgbClr val="FF7C80"/>
                </a:solidFill>
              </a:rPr>
              <a:t>as_tibble</a:t>
            </a:r>
            <a:r>
              <a:rPr lang="en-US" altLang="ko-KR" sz="3000" dirty="0">
                <a:solidFill>
                  <a:srgbClr val="FF7C80"/>
                </a:solidFill>
              </a:rPr>
              <a:t> </a:t>
            </a:r>
            <a:r>
              <a:rPr lang="ko-KR" altLang="en-US" sz="3000" dirty="0">
                <a:solidFill>
                  <a:srgbClr val="FF7C80"/>
                </a:solidFill>
              </a:rPr>
              <a:t>함수 사용</a:t>
            </a:r>
          </a:p>
        </p:txBody>
      </p:sp>
    </p:spTree>
    <p:extLst>
      <p:ext uri="{BB962C8B-B14F-4D97-AF65-F5344CB8AC3E}">
        <p14:creationId xmlns:p14="http://schemas.microsoft.com/office/powerpoint/2010/main" val="71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2825713" y="499620"/>
            <a:ext cx="6540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7C80"/>
                </a:solidFill>
              </a:rPr>
              <a:t>#</a:t>
            </a:r>
            <a:r>
              <a:rPr lang="ko-KR" altLang="en-US" sz="4000" dirty="0" err="1">
                <a:solidFill>
                  <a:srgbClr val="FF7C80"/>
                </a:solidFill>
              </a:rPr>
              <a:t>티블</a:t>
            </a:r>
            <a:r>
              <a:rPr lang="ko-KR" altLang="en-US" sz="4000" dirty="0">
                <a:solidFill>
                  <a:srgbClr val="FF7C80"/>
                </a:solidFill>
              </a:rPr>
              <a:t> </a:t>
            </a:r>
            <a:r>
              <a:rPr lang="en-US" altLang="ko-KR" sz="4000" dirty="0">
                <a:solidFill>
                  <a:srgbClr val="FF7C80"/>
                </a:solidFill>
              </a:rPr>
              <a:t># </a:t>
            </a:r>
            <a:r>
              <a:rPr lang="ko-KR" altLang="en-US" sz="4000" dirty="0">
                <a:solidFill>
                  <a:srgbClr val="FF7C80"/>
                </a:solidFill>
              </a:rPr>
              <a:t>데이터프레임 </a:t>
            </a:r>
            <a:r>
              <a:rPr lang="en-US" altLang="ko-KR" sz="4000" dirty="0">
                <a:solidFill>
                  <a:srgbClr val="FF7C80"/>
                </a:solidFill>
              </a:rPr>
              <a:t># </a:t>
            </a:r>
            <a:r>
              <a:rPr lang="ko-KR" altLang="en-US" sz="4000" dirty="0">
                <a:solidFill>
                  <a:srgbClr val="FF7C80"/>
                </a:solidFill>
              </a:rPr>
              <a:t>차이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876362" y="1465778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1</a:t>
              </a:r>
              <a:endParaRPr lang="ko-KR" altLang="en-US" sz="3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12704-77D8-4A11-8CAA-FB1394FC0C44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7C13203-193C-481A-BAE3-B75D285823E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697A2A-622C-496B-968C-C32B6788DCE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2</a:t>
              </a:r>
              <a:endParaRPr lang="ko-KR" altLang="en-US" sz="36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32CC8F-1964-4AC6-BED2-2BEEF7E019DE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40F7089-0D5E-42BD-A32C-5E0EFB147975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5A84B39-BBFE-484F-8CBA-7CD6FEFFCDC9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3</a:t>
              </a:r>
              <a:endParaRPr lang="ko-KR" altLang="en-US" sz="3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1134810" y="3083248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비구문론적</a:t>
            </a:r>
            <a:endParaRPr lang="en-US" altLang="ko-KR" sz="2400" dirty="0"/>
          </a:p>
          <a:p>
            <a:pPr algn="ctr"/>
            <a:r>
              <a:rPr lang="ko-KR" altLang="en-US" sz="2400" dirty="0" err="1"/>
              <a:t>열이름</a:t>
            </a:r>
            <a:endParaRPr lang="en-US" altLang="ko-KR" sz="2400" dirty="0"/>
          </a:p>
          <a:p>
            <a:pPr algn="ctr"/>
            <a:r>
              <a:rPr lang="en-US" altLang="ko-KR" sz="2400" dirty="0"/>
              <a:t>+</a:t>
            </a:r>
          </a:p>
          <a:p>
            <a:pPr algn="ctr"/>
            <a:r>
              <a:rPr lang="ko-KR" altLang="en-US" sz="2400" dirty="0"/>
              <a:t>변수 참조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6F623-5062-44CA-A8D8-56CE85CA5DAF}"/>
              </a:ext>
            </a:extLst>
          </p:cNvPr>
          <p:cNvSpPr txBox="1"/>
          <p:nvPr/>
        </p:nvSpPr>
        <p:spPr>
          <a:xfrm>
            <a:off x="4803038" y="3083248"/>
            <a:ext cx="2585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화면출력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err="1"/>
              <a:t>티블은</a:t>
            </a:r>
            <a:r>
              <a:rPr lang="ko-KR" altLang="en-US" sz="2400" dirty="0"/>
              <a:t> 콘솔을</a:t>
            </a:r>
            <a:endParaRPr lang="en-US" altLang="ko-KR" sz="2400" dirty="0"/>
          </a:p>
          <a:p>
            <a:pPr algn="ctr"/>
            <a:r>
              <a:rPr lang="ko-KR" altLang="en-US" sz="2400" dirty="0"/>
              <a:t>넘어가지 않음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32CDB-A9AF-49BF-B1CA-75054BE16F29}"/>
              </a:ext>
            </a:extLst>
          </p:cNvPr>
          <p:cNvSpPr txBox="1"/>
          <p:nvPr/>
        </p:nvSpPr>
        <p:spPr>
          <a:xfrm>
            <a:off x="8348210" y="3019227"/>
            <a:ext cx="2832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서브셋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%&gt;% </a:t>
            </a:r>
            <a:r>
              <a:rPr lang="ko-KR" altLang="en-US" sz="2400" dirty="0"/>
              <a:t>에서 </a:t>
            </a:r>
            <a:r>
              <a:rPr lang="en-US" altLang="ko-KR" sz="2400" dirty="0"/>
              <a:t>.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pPr algn="ctr"/>
            <a:r>
              <a:rPr lang="ko-KR" altLang="en-US" sz="2400" dirty="0" err="1"/>
              <a:t>부분매칭</a:t>
            </a:r>
            <a:r>
              <a:rPr lang="ko-KR" altLang="en-US" sz="2400" dirty="0"/>
              <a:t> 허용 </a:t>
            </a:r>
            <a:r>
              <a:rPr lang="en-US" altLang="ko-KR" sz="2400" dirty="0"/>
              <a:t>X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450070B-6043-4211-A7DA-0859324C0CFA}"/>
              </a:ext>
            </a:extLst>
          </p:cNvPr>
          <p:cNvSpPr/>
          <p:nvPr/>
        </p:nvSpPr>
        <p:spPr>
          <a:xfrm>
            <a:off x="4635500" y="5638800"/>
            <a:ext cx="761707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DDCD6-0D83-4C07-9AAF-9E7F7D035435}"/>
              </a:ext>
            </a:extLst>
          </p:cNvPr>
          <p:cNvSpPr txBox="1"/>
          <p:nvPr/>
        </p:nvSpPr>
        <p:spPr>
          <a:xfrm>
            <a:off x="5437609" y="55811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옵션으로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422580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337940" y="3075057"/>
            <a:ext cx="551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/>
              <a:t>Readr</a:t>
            </a:r>
            <a:r>
              <a:rPr lang="ko-KR" altLang="en-US" sz="3600" spc="-300" dirty="0"/>
              <a:t>로 하는 데이터 불러오기</a:t>
            </a:r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읽기 함수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05548"/>
              </p:ext>
            </p:extLst>
          </p:nvPr>
        </p:nvGraphicFramePr>
        <p:xfrm>
          <a:off x="741728" y="1481442"/>
          <a:ext cx="10886344" cy="456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8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721586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721586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  <a:gridCol w="2721586">
                  <a:extLst>
                    <a:ext uri="{9D8B030D-6E8A-4147-A177-3AD203B41FA5}">
                      <a16:colId xmlns:a16="http://schemas.microsoft.com/office/drawing/2014/main" val="279384746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함수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함수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pc="-15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read_csv</a:t>
                      </a:r>
                      <a:endParaRPr lang="ko-KR" altLang="en-US" sz="28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쉼표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pc="-15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read_table</a:t>
                      </a:r>
                      <a:endParaRPr lang="ko-KR" altLang="en-US" sz="28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고정 너비</a:t>
                      </a:r>
                      <a:endParaRPr lang="en-US" altLang="ko-KR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열이 공백</a:t>
                      </a: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pc="-15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read_csv2</a:t>
                      </a:r>
                      <a:endParaRPr lang="ko-KR" altLang="en-US" sz="28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세미콜론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pc="-15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read_log</a:t>
                      </a:r>
                      <a:endParaRPr lang="ko-KR" altLang="en-US" sz="28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로그 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pc="-15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read_tsv</a:t>
                      </a:r>
                      <a:endParaRPr lang="ko-KR" altLang="en-US" sz="28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탭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pc="-15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read_rds</a:t>
                      </a:r>
                      <a:endParaRPr lang="ko-KR" altLang="en-US" sz="28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커스텀 바이어리 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pc="-15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read_delim</a:t>
                      </a:r>
                      <a:endParaRPr lang="ko-KR" altLang="en-US" sz="28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임의의 </a:t>
                      </a:r>
                      <a:r>
                        <a:rPr lang="ko-KR" altLang="en-US" sz="18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구분자</a:t>
                      </a:r>
                      <a:endParaRPr lang="ko-KR" altLang="en-US" sz="18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pc="-15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read_feather</a:t>
                      </a:r>
                      <a:endParaRPr lang="ko-KR" altLang="en-US" sz="28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공유 바이어리 파일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spc="-15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read_fwf</a:t>
                      </a:r>
                      <a:endParaRPr lang="ko-KR" altLang="en-US" sz="28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고정 너비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35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799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read_csv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파라미터 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855523" y="127483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229135" y="1244034"/>
            <a:ext cx="3078087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855523" y="2502094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229136" y="2502094"/>
            <a:ext cx="3078087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430832" y="1423480"/>
            <a:ext cx="267469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chemeClr val="bg1"/>
                </a:solidFill>
                <a:latin typeface="+mn-ea"/>
              </a:rPr>
              <a:t>File = “path”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855523" y="374791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229135" y="3725932"/>
            <a:ext cx="3078087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04157F-C5AA-4232-83AF-5193C96BCA11}"/>
              </a:ext>
            </a:extLst>
          </p:cNvPr>
          <p:cNvSpPr/>
          <p:nvPr/>
        </p:nvSpPr>
        <p:spPr>
          <a:xfrm>
            <a:off x="5512436" y="1261294"/>
            <a:ext cx="6133464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92DDFD-E743-4CFB-87CF-DA9B231FDADE}"/>
              </a:ext>
            </a:extLst>
          </p:cNvPr>
          <p:cNvSpPr/>
          <p:nvPr/>
        </p:nvSpPr>
        <p:spPr>
          <a:xfrm>
            <a:off x="5512435" y="2489394"/>
            <a:ext cx="6133464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712170-F904-43EE-A191-B31107785C85}"/>
              </a:ext>
            </a:extLst>
          </p:cNvPr>
          <p:cNvSpPr/>
          <p:nvPr/>
        </p:nvSpPr>
        <p:spPr>
          <a:xfrm>
            <a:off x="5512434" y="3740360"/>
            <a:ext cx="6133464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9E1E1D-EFF8-4A41-AC82-BE0B5FB3EF98}"/>
              </a:ext>
            </a:extLst>
          </p:cNvPr>
          <p:cNvSpPr txBox="1"/>
          <p:nvPr/>
        </p:nvSpPr>
        <p:spPr>
          <a:xfrm>
            <a:off x="1262431" y="1461671"/>
            <a:ext cx="35458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EEED52-DF2F-478B-A17A-3779E7B5EC1B}"/>
              </a:ext>
            </a:extLst>
          </p:cNvPr>
          <p:cNvSpPr txBox="1"/>
          <p:nvPr/>
        </p:nvSpPr>
        <p:spPr>
          <a:xfrm>
            <a:off x="1275943" y="2673466"/>
            <a:ext cx="29621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E0B1A9-B233-4309-82A3-408ED528AD9E}"/>
              </a:ext>
            </a:extLst>
          </p:cNvPr>
          <p:cNvSpPr txBox="1"/>
          <p:nvPr/>
        </p:nvSpPr>
        <p:spPr>
          <a:xfrm>
            <a:off x="1285313" y="3916681"/>
            <a:ext cx="35458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FD3251-55C9-408C-8381-E142611243B0}"/>
              </a:ext>
            </a:extLst>
          </p:cNvPr>
          <p:cNvSpPr txBox="1"/>
          <p:nvPr/>
        </p:nvSpPr>
        <p:spPr>
          <a:xfrm>
            <a:off x="2385974" y="2614030"/>
            <a:ext cx="267469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chemeClr val="bg1"/>
                </a:solidFill>
                <a:latin typeface="+mn-ea"/>
              </a:rPr>
              <a:t>Skip = n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A9E84-E751-4AEF-8540-493B6B2909F8}"/>
              </a:ext>
            </a:extLst>
          </p:cNvPr>
          <p:cNvSpPr txBox="1"/>
          <p:nvPr/>
        </p:nvSpPr>
        <p:spPr>
          <a:xfrm>
            <a:off x="2424273" y="3862181"/>
            <a:ext cx="267469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chemeClr val="bg1"/>
                </a:solidFill>
                <a:latin typeface="+mn-ea"/>
              </a:rPr>
              <a:t>Comment=“#”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9F1814-CD39-4E47-A486-6E78E1F00327}"/>
              </a:ext>
            </a:extLst>
          </p:cNvPr>
          <p:cNvSpPr txBox="1"/>
          <p:nvPr/>
        </p:nvSpPr>
        <p:spPr>
          <a:xfrm>
            <a:off x="5723326" y="1523226"/>
            <a:ext cx="574143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파일의 경로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23C672-0F59-43E1-9C15-68F6BB27A58F}"/>
              </a:ext>
            </a:extLst>
          </p:cNvPr>
          <p:cNvSpPr txBox="1"/>
          <p:nvPr/>
        </p:nvSpPr>
        <p:spPr>
          <a:xfrm>
            <a:off x="5708451" y="2735021"/>
            <a:ext cx="574143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첫 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n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줄 건너뛰기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60FF5-F47B-4922-A611-B2A2BE0FAE20}"/>
              </a:ext>
            </a:extLst>
          </p:cNvPr>
          <p:cNvSpPr txBox="1"/>
          <p:nvPr/>
        </p:nvSpPr>
        <p:spPr>
          <a:xfrm>
            <a:off x="5765316" y="4008309"/>
            <a:ext cx="574143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#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로 시작하는 줄 건너뛰기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FBA07E-6EEC-411F-8E24-053C6B957617}"/>
              </a:ext>
            </a:extLst>
          </p:cNvPr>
          <p:cNvSpPr/>
          <p:nvPr/>
        </p:nvSpPr>
        <p:spPr>
          <a:xfrm>
            <a:off x="839850" y="5004738"/>
            <a:ext cx="1168400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5A6AF-8D49-4DF7-B885-F52CEEBA3359}"/>
              </a:ext>
            </a:extLst>
          </p:cNvPr>
          <p:cNvSpPr txBox="1"/>
          <p:nvPr/>
        </p:nvSpPr>
        <p:spPr>
          <a:xfrm>
            <a:off x="1285313" y="5204841"/>
            <a:ext cx="35458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443B24-998C-4EAA-9C8C-2B82B0F7AD0A}"/>
              </a:ext>
            </a:extLst>
          </p:cNvPr>
          <p:cNvSpPr/>
          <p:nvPr/>
        </p:nvSpPr>
        <p:spPr>
          <a:xfrm>
            <a:off x="2224097" y="4978293"/>
            <a:ext cx="3078087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360676-D01D-4515-BF6D-86697543AC1D}"/>
              </a:ext>
            </a:extLst>
          </p:cNvPr>
          <p:cNvSpPr/>
          <p:nvPr/>
        </p:nvSpPr>
        <p:spPr>
          <a:xfrm>
            <a:off x="5512434" y="4978293"/>
            <a:ext cx="6133464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DA5E66-7069-44DC-A403-46CF0F52C271}"/>
              </a:ext>
            </a:extLst>
          </p:cNvPr>
          <p:cNvSpPr txBox="1"/>
          <p:nvPr/>
        </p:nvSpPr>
        <p:spPr>
          <a:xfrm>
            <a:off x="2424273" y="5080577"/>
            <a:ext cx="267469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 err="1">
                <a:solidFill>
                  <a:schemeClr val="bg1"/>
                </a:solidFill>
                <a:latin typeface="+mn-ea"/>
              </a:rPr>
              <a:t>Col_names</a:t>
            </a:r>
            <a:endParaRPr lang="ko-KR" altLang="en-US" sz="40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D7A653-D8A8-4262-A106-3BC152748132}"/>
              </a:ext>
            </a:extLst>
          </p:cNvPr>
          <p:cNvSpPr txBox="1"/>
          <p:nvPr/>
        </p:nvSpPr>
        <p:spPr>
          <a:xfrm>
            <a:off x="5765316" y="5143285"/>
            <a:ext cx="574143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  <a:latin typeface="+mn-ea"/>
              </a:rPr>
              <a:t>F</a:t>
            </a:r>
            <a:r>
              <a:rPr lang="ko-KR" altLang="en-US" sz="2000" spc="-300" dirty="0">
                <a:solidFill>
                  <a:schemeClr val="bg1"/>
                </a:solidFill>
                <a:latin typeface="+mn-ea"/>
              </a:rPr>
              <a:t>인 경우 자동 설정</a:t>
            </a:r>
            <a:endParaRPr lang="en-US" altLang="ko-KR" sz="2000" spc="-3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n-ea"/>
              </a:rPr>
              <a:t>문자열인 경우 열이름에 부여</a:t>
            </a:r>
          </a:p>
        </p:txBody>
      </p:sp>
    </p:spTree>
    <p:extLst>
      <p:ext uri="{BB962C8B-B14F-4D97-AF65-F5344CB8AC3E}">
        <p14:creationId xmlns:p14="http://schemas.microsoft.com/office/powerpoint/2010/main" val="29324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397</Words>
  <Application>Microsoft Office PowerPoint</Application>
  <PresentationFormat>와이드스크린</PresentationFormat>
  <Paragraphs>147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마루 부리 Beta</vt:lpstr>
      <vt:lpstr>Abadi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임 찬묵</cp:lastModifiedBy>
  <cp:revision>33</cp:revision>
  <dcterms:created xsi:type="dcterms:W3CDTF">2020-11-18T01:48:02Z</dcterms:created>
  <dcterms:modified xsi:type="dcterms:W3CDTF">2021-01-08T11:39:26Z</dcterms:modified>
</cp:coreProperties>
</file>