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42D29-DB62-4B48-A250-65B5260AC58B}" v="1753" dt="2020-10-18T18:11:26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Assignment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TYPES OF GRAPHS, PLOTS, CHARTS AND DISTRIBUTIONS WITH USAGE AND IMAGE.</a:t>
            </a:r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CE0E-B0D7-44B4-A18A-AC638B9F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63460"/>
            <a:ext cx="10058400" cy="567158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BOXPLOT: is a way of visualizing data through boxes and whiskers. Firstly, variable values are sorted in ascending order and then the data is divided into quarters.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CODE: boxplot(trees, col = c("yellow", "red", "cyan"), main = "Boxplot for trees dataset").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LINE CHARTS: are useful when comparing multiple variables.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CODE: plot(Girth, type = "o", col = "red", </a:t>
            </a:r>
            <a:r>
              <a:rPr lang="en-US" dirty="0" err="1">
                <a:ea typeface="+mn-lt"/>
                <a:cs typeface="+mn-lt"/>
              </a:rPr>
              <a:t>ylab</a:t>
            </a:r>
            <a:r>
              <a:rPr lang="en-US" dirty="0">
                <a:ea typeface="+mn-lt"/>
                <a:cs typeface="+mn-lt"/>
              </a:rPr>
              <a:t> = "", </a:t>
            </a:r>
            <a:r>
              <a:rPr lang="en-US" dirty="0" err="1">
                <a:ea typeface="+mn-lt"/>
                <a:cs typeface="+mn-lt"/>
              </a:rPr>
              <a:t>ylim</a:t>
            </a:r>
            <a:r>
              <a:rPr lang="en-US" dirty="0">
                <a:ea typeface="+mn-lt"/>
                <a:cs typeface="+mn-lt"/>
              </a:rPr>
              <a:t> = c(0, 110),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+ main = "Comparison amongst Girth, Height, and Volume of trees")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lines(Height, type = "o", col = "blue")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lines(Volume, type = "o", col = "green")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legend(1, 110, legend = c("Girth", "Height", "Volume"),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+ col = c("red", "blue", "green"), </a:t>
            </a:r>
            <a:r>
              <a:rPr lang="en-US" dirty="0" err="1">
                <a:ea typeface="+mn-lt"/>
                <a:cs typeface="+mn-lt"/>
              </a:rPr>
              <a:t>lty</a:t>
            </a:r>
            <a:r>
              <a:rPr lang="en-US" dirty="0">
                <a:ea typeface="+mn-lt"/>
                <a:cs typeface="+mn-lt"/>
              </a:rPr>
              <a:t> = 1:1, </a:t>
            </a:r>
            <a:r>
              <a:rPr lang="en-US" dirty="0" err="1">
                <a:ea typeface="+mn-lt"/>
                <a:cs typeface="+mn-lt"/>
              </a:rPr>
              <a:t>cex</a:t>
            </a:r>
            <a:r>
              <a:rPr lang="en-US" dirty="0">
                <a:ea typeface="+mn-lt"/>
                <a:cs typeface="+mn-lt"/>
              </a:rPr>
              <a:t> = 0.9)</a:t>
            </a:r>
            <a:endParaRPr lang="en-US" dirty="0"/>
          </a:p>
          <a:p>
            <a:pPr>
              <a:buNone/>
            </a:pPr>
            <a:r>
              <a:rPr lang="en-US" dirty="0"/>
              <a:t>DOT PLOT: This</a:t>
            </a:r>
            <a:r>
              <a:rPr lang="en-US" dirty="0">
                <a:ea typeface="+mn-lt"/>
                <a:cs typeface="+mn-lt"/>
              </a:rPr>
              <a:t> visualization tool is useful if we want to compare multiple categories against a certain measure.</a:t>
            </a:r>
            <a:endParaRPr lang="en-US" dirty="0"/>
          </a:p>
          <a:p>
            <a:pPr>
              <a:buNone/>
            </a:pPr>
            <a:r>
              <a:rPr lang="en-US" dirty="0"/>
              <a:t>CODE: </a:t>
            </a:r>
            <a:r>
              <a:rPr lang="en-US" dirty="0">
                <a:ea typeface="+mn-lt"/>
                <a:cs typeface="+mn-lt"/>
              </a:rPr>
              <a:t>attach(</a:t>
            </a:r>
            <a:r>
              <a:rPr lang="en-US" dirty="0" err="1">
                <a:ea typeface="+mn-lt"/>
                <a:cs typeface="+mn-lt"/>
              </a:rPr>
              <a:t>mtcars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dotchart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disp</a:t>
            </a:r>
            <a:r>
              <a:rPr lang="en-US" dirty="0">
                <a:ea typeface="+mn-lt"/>
                <a:cs typeface="+mn-lt"/>
              </a:rPr>
              <a:t>, labels = </a:t>
            </a:r>
            <a:r>
              <a:rPr lang="en-US" dirty="0" err="1">
                <a:ea typeface="+mn-lt"/>
                <a:cs typeface="+mn-lt"/>
              </a:rPr>
              <a:t>row.names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mtcars</a:t>
            </a:r>
            <a:r>
              <a:rPr lang="en-US" dirty="0">
                <a:ea typeface="+mn-lt"/>
                <a:cs typeface="+mn-lt"/>
              </a:rPr>
              <a:t>), </a:t>
            </a:r>
            <a:r>
              <a:rPr lang="en-US" dirty="0" err="1">
                <a:ea typeface="+mn-lt"/>
                <a:cs typeface="+mn-lt"/>
              </a:rPr>
              <a:t>cex</a:t>
            </a:r>
            <a:r>
              <a:rPr lang="en-US" dirty="0">
                <a:ea typeface="+mn-lt"/>
                <a:cs typeface="+mn-lt"/>
              </a:rPr>
              <a:t> = 0.75,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+ main = "Displacement for various Car Models", </a:t>
            </a:r>
            <a:r>
              <a:rPr lang="en-US" dirty="0" err="1">
                <a:ea typeface="+mn-lt"/>
                <a:cs typeface="+mn-lt"/>
              </a:rPr>
              <a:t>xlab</a:t>
            </a:r>
            <a:r>
              <a:rPr lang="en-US" dirty="0">
                <a:ea typeface="+mn-lt"/>
                <a:cs typeface="+mn-lt"/>
              </a:rPr>
              <a:t> = "Displacement in Cubic Inches")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3445-700A-4ADE-A1F3-D155A2C2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D856-6A77-4530-9BB4-91B96D6F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probability distribution tells you what the probability of an event happening is. Probability distributions can show </a:t>
            </a:r>
            <a:r>
              <a:rPr lang="en-US" b="1" dirty="0">
                <a:ea typeface="+mn-lt"/>
                <a:cs typeface="+mn-lt"/>
              </a:rPr>
              <a:t>simple events</a:t>
            </a:r>
            <a:r>
              <a:rPr lang="en-US" dirty="0">
                <a:ea typeface="+mn-lt"/>
                <a:cs typeface="+mn-lt"/>
              </a:rPr>
              <a:t>, like tossing a coin or picking a card. They can also show much more </a:t>
            </a:r>
            <a:r>
              <a:rPr lang="en-US" b="1" dirty="0">
                <a:ea typeface="+mn-lt"/>
                <a:cs typeface="+mn-lt"/>
              </a:rPr>
              <a:t>complex events</a:t>
            </a:r>
            <a:r>
              <a:rPr lang="en-US" dirty="0">
                <a:ea typeface="+mn-lt"/>
                <a:cs typeface="+mn-lt"/>
              </a:rPr>
              <a:t>, like the probability of a certain drug successfully treating cancer.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6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9CE-EA7B-452A-A596-67898585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2FFE-17FD-4D89-905F-116CD9FD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 </a:t>
            </a:r>
            <a:r>
              <a:rPr lang="en-US" b="1" dirty="0">
                <a:ea typeface="+mn-lt"/>
                <a:cs typeface="+mn-lt"/>
              </a:rPr>
              <a:t>binomial distribution</a:t>
            </a:r>
            <a:r>
              <a:rPr lang="en-US" dirty="0">
                <a:ea typeface="+mn-lt"/>
                <a:cs typeface="+mn-lt"/>
              </a:rPr>
              <a:t> can be thought of as simply the probability of a SUCCESS or FAILURE outcome in an experiment or survey that is repeated multiple times. For example, a coin toss has only two possible outcomes: heads or tails and taking a test could have two possible outcomes: pass or fail.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1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6E6-3DBF-45F2-9B02-9D098B82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E3FF-0E52-4DD6-878E-714327C3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Sometimes called the bell curve, is a distribution that occurs naturally in many situations. </a:t>
            </a:r>
          </a:p>
          <a:p>
            <a:r>
              <a:rPr lang="en-US" dirty="0">
                <a:ea typeface="+mn-lt"/>
                <a:cs typeface="+mn-lt"/>
              </a:rPr>
              <a:t>The bell curve is symmetrical. Half of the data will fall to the left of the mean; half will fall to the right.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Many groups follow this type of pattern:</a:t>
            </a:r>
          </a:p>
          <a:p>
            <a:r>
              <a:rPr lang="en-US" dirty="0">
                <a:ea typeface="+mn-lt"/>
                <a:cs typeface="+mn-lt"/>
              </a:rPr>
              <a:t>Heights of people.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Measurement errors.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Blood pressure.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Points on a test.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IQ scores.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Salaries.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5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A903-31E7-429A-8684-D81E4325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4017-C315-4E0A-974B-DF3E6D36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Although the normal distribution takes center stage in statistics, many processes follow a </a:t>
            </a:r>
            <a:r>
              <a:rPr lang="en-US" b="1" dirty="0">
                <a:ea typeface="+mn-lt"/>
                <a:cs typeface="+mn-lt"/>
              </a:rPr>
              <a:t>non-normal distribution</a:t>
            </a:r>
            <a:r>
              <a:rPr lang="en-US" dirty="0">
                <a:ea typeface="+mn-lt"/>
                <a:cs typeface="+mn-lt"/>
              </a:rPr>
              <a:t>. This can be due to the data naturally following a specific type of non-normal distribution (for example, bacteria growth naturally follows an exponential distribution). In other cases, your data collection methods or other methodologies may be at fault.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2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A687-801F-4775-9AF9-D7EBE265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T-distribution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BCF9-FEF9-4FC1-9000-5F2E681E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b="1" dirty="0">
                <a:ea typeface="+mn-lt"/>
                <a:cs typeface="+mn-lt"/>
              </a:rPr>
              <a:t>T distribution </a:t>
            </a:r>
            <a:r>
              <a:rPr lang="en-US" dirty="0">
                <a:ea typeface="+mn-lt"/>
                <a:cs typeface="+mn-lt"/>
              </a:rPr>
              <a:t>(also called </a:t>
            </a:r>
            <a:r>
              <a:rPr lang="en-US" b="1" dirty="0">
                <a:ea typeface="+mn-lt"/>
                <a:cs typeface="+mn-lt"/>
              </a:rPr>
              <a:t>Student’s T Distribution</a:t>
            </a:r>
            <a:r>
              <a:rPr lang="en-US" dirty="0">
                <a:ea typeface="+mn-lt"/>
                <a:cs typeface="+mn-lt"/>
              </a:rPr>
              <a:t>) is a family of distributions that look almost identical to the normal distribution curve, only a bit shorter and fatter. The t distribution is used instead of the normal distribution when you have small 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8310-C946-4A1E-9BA0-4A2146E5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graphs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1C65-B094-4D7F-9AB0-063F18B2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Graphs are used to visualize data.</a:t>
            </a:r>
          </a:p>
          <a:p>
            <a:pPr marL="0" indent="0">
              <a:buNone/>
            </a:pPr>
            <a:r>
              <a:rPr lang="en-US" dirty="0"/>
              <a:t>1. LINE GRAPHS: This type of graph illustrates trends in data over a period of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92C55CA-4E02-4C4B-A485-08D3982F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0" y="2963242"/>
            <a:ext cx="8062821" cy="324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68AF-B7E8-4ABA-B80D-3F1D93B4C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725" y="593498"/>
            <a:ext cx="10058400" cy="5499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2. Bar graph: Used to compare various graphs.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Pie chart: Used to compare parts of a whole.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CB291DE-40AB-443B-B9E1-4AD1D95C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09" y="1065855"/>
            <a:ext cx="4324710" cy="2066479"/>
          </a:xfrm>
          <a:prstGeom prst="rect">
            <a:avLst/>
          </a:prstGeom>
        </p:spPr>
      </p:pic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B41419D-0E7E-4E74-BD24-B88D20A95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77" y="4085267"/>
            <a:ext cx="4626633" cy="21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1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D53C-C7C0-4CE5-9ED2-1032078FD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77837"/>
            <a:ext cx="10058400" cy="56572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4. Population pyramids: Often based on age and gender, it shows a comparison.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 Scatter plot: Usually contains two axes which represents two sets of data.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BB0FFD4-D3F5-4476-BD7E-56200866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51" y="809510"/>
            <a:ext cx="3289540" cy="2219735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B50C852-6A62-47A6-8EBD-AE7FDC0C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1" y="4005405"/>
            <a:ext cx="3893388" cy="231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9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4B5D-6DA2-4B9D-9812-BA9C8AF1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92215"/>
            <a:ext cx="10058400" cy="56428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6. Function plots: it's used t</a:t>
            </a:r>
            <a:r>
              <a:rPr lang="en-US" dirty="0">
                <a:ea typeface="+mn-lt"/>
                <a:cs typeface="+mn-lt"/>
              </a:rPr>
              <a:t>o determine the value of an equation by graphing its result.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7. Stacked area charts: </a:t>
            </a:r>
            <a:r>
              <a:rPr lang="en-US" dirty="0">
                <a:ea typeface="+mn-lt"/>
                <a:cs typeface="+mn-lt"/>
              </a:rPr>
              <a:t>it's frequently used to diagram changes of multiple variables across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318D435-20B0-49C6-AEEA-147B9757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975471"/>
            <a:ext cx="4439728" cy="2132227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21EF901-C109-4C21-B390-E46E98CA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2" y="4429591"/>
            <a:ext cx="4109049" cy="192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5501-9688-4D8F-8648-D5EED07B4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20970"/>
            <a:ext cx="10058400" cy="5614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8.  </a:t>
            </a:r>
            <a:r>
              <a:rPr lang="en-US" dirty="0">
                <a:ea typeface="+mn-lt"/>
                <a:cs typeface="+mn-lt"/>
              </a:rPr>
              <a:t>Trellis graphs: To examine complex, multi-variable data sets, comparing a greater deal of information at once.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9. </a:t>
            </a:r>
            <a:r>
              <a:rPr lang="en-US" dirty="0"/>
              <a:t>Multi-Line Graphs: To </a:t>
            </a:r>
            <a:r>
              <a:rPr lang="en-US" dirty="0">
                <a:ea typeface="+mn-lt"/>
                <a:cs typeface="+mn-lt"/>
              </a:rPr>
              <a:t>reflect multiple data sets with lines of varying patterns or color.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772BE7E-BD30-43C3-85BE-4D52996E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08" y="1185681"/>
            <a:ext cx="4109049" cy="2028109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0E58F8B-2A32-497A-B011-911A4DF4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08" y="3939377"/>
            <a:ext cx="3620218" cy="22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3EBC-DBD0-4F2D-A65A-B029C071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92856"/>
            <a:ext cx="10058400" cy="5542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10. Contour plot: </a:t>
            </a:r>
            <a:r>
              <a:rPr lang="en-US" dirty="0">
                <a:ea typeface="+mn-lt"/>
                <a:cs typeface="+mn-lt"/>
              </a:rPr>
              <a:t>allow for the analysis of three variables in a two-dimensional format with a third value in color.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11. Scatter-Line Combo: A combination of the scatterplot and line graph.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FE652DD-44C4-44C8-BB25-8D9CA2FF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21" y="1294182"/>
            <a:ext cx="3763992" cy="2343070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D26A2AC-BEB6-48C7-92FC-7A53F8C6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20" y="4209758"/>
            <a:ext cx="3778369" cy="22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46EF-B529-406D-ABB3-51545AD5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77837"/>
            <a:ext cx="10058400" cy="56572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12. Box-plot: </a:t>
            </a:r>
            <a:r>
              <a:rPr lang="en-US" dirty="0">
                <a:ea typeface="+mn-lt"/>
                <a:cs typeface="+mn-lt"/>
              </a:rPr>
              <a:t>displays the five-number summary of a set of data.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BB34DBE-61BD-4E5F-A7BE-7BD41ED8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02" y="865607"/>
            <a:ext cx="3770282" cy="36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0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2794-A690-4F8A-9A33-574E81E8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graphs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A4D5-AAA6-4225-BB24-0B698635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HISTOGRAM: A histogram is a graphical tool that works on a single variable.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CODE: hist(</a:t>
            </a:r>
            <a:r>
              <a:rPr lang="en-US" dirty="0" err="1">
                <a:ea typeface="+mn-lt"/>
                <a:cs typeface="+mn-lt"/>
              </a:rPr>
              <a:t>trees$Height</a:t>
            </a:r>
            <a:r>
              <a:rPr lang="en-US" dirty="0">
                <a:ea typeface="+mn-lt"/>
                <a:cs typeface="+mn-lt"/>
              </a:rPr>
              <a:t>, breaks = 10, col = "orange", main = "Histogram of Tree heights", </a:t>
            </a:r>
            <a:r>
              <a:rPr lang="en-US" dirty="0" err="1">
                <a:ea typeface="+mn-lt"/>
                <a:cs typeface="+mn-lt"/>
              </a:rPr>
              <a:t>xlab</a:t>
            </a:r>
            <a:r>
              <a:rPr lang="en-US" dirty="0">
                <a:ea typeface="+mn-lt"/>
                <a:cs typeface="+mn-lt"/>
              </a:rPr>
              <a:t> = "Height Bin").</a:t>
            </a:r>
          </a:p>
          <a:p>
            <a:r>
              <a:rPr lang="en-US" dirty="0">
                <a:ea typeface="+mn-lt"/>
                <a:cs typeface="+mn-lt"/>
              </a:rPr>
              <a:t>SCATTER PLOT: This plot is a simple chart type, but a very crucial one having tremendous significance. The chart gives the idea about a correlation amongst variables and is a handy tool in an exploratory analysis.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CODE: attach(trees)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plot(Girth, Height, main = "Scatterplot of Girth vs Height", </a:t>
            </a:r>
            <a:r>
              <a:rPr lang="en-US" dirty="0" err="1">
                <a:ea typeface="+mn-lt"/>
                <a:cs typeface="+mn-lt"/>
              </a:rPr>
              <a:t>xlab</a:t>
            </a:r>
            <a:r>
              <a:rPr lang="en-US" dirty="0">
                <a:ea typeface="+mn-lt"/>
                <a:cs typeface="+mn-lt"/>
              </a:rPr>
              <a:t> = "Tree Girth", </a:t>
            </a:r>
            <a:r>
              <a:rPr lang="en-US" dirty="0" err="1">
                <a:ea typeface="+mn-lt"/>
                <a:cs typeface="+mn-lt"/>
              </a:rPr>
              <a:t>ylab</a:t>
            </a:r>
            <a:r>
              <a:rPr lang="en-US" dirty="0">
                <a:ea typeface="+mn-lt"/>
                <a:cs typeface="+mn-lt"/>
              </a:rPr>
              <a:t> = "Tree Height")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abline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lm</a:t>
            </a:r>
            <a:r>
              <a:rPr lang="en-US" dirty="0">
                <a:ea typeface="+mn-lt"/>
                <a:cs typeface="+mn-lt"/>
              </a:rPr>
              <a:t>(Height ~ Girth), col = "blue", </a:t>
            </a:r>
            <a:r>
              <a:rPr lang="en-US" dirty="0" err="1">
                <a:ea typeface="+mn-lt"/>
                <a:cs typeface="+mn-lt"/>
              </a:rPr>
              <a:t>lwd</a:t>
            </a:r>
            <a:r>
              <a:rPr lang="en-US" dirty="0">
                <a:ea typeface="+mn-lt"/>
                <a:cs typeface="+mn-lt"/>
              </a:rPr>
              <a:t> = 2).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93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Savon</vt:lpstr>
      <vt:lpstr>Assignment 2</vt:lpstr>
      <vt:lpstr>Types of graphs and uses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graphs in R</vt:lpstr>
      <vt:lpstr>PowerPoint Presentation</vt:lpstr>
      <vt:lpstr>Probability Distribution</vt:lpstr>
      <vt:lpstr>BINOMIAL DISTRIBUTION</vt:lpstr>
      <vt:lpstr>NORMAL DISTRIBUTION</vt:lpstr>
      <vt:lpstr>Non-normal distributions</vt:lpstr>
      <vt:lpstr>T-distribution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422</cp:revision>
  <dcterms:created xsi:type="dcterms:W3CDTF">2020-10-18T15:52:07Z</dcterms:created>
  <dcterms:modified xsi:type="dcterms:W3CDTF">2020-10-18T18:11:56Z</dcterms:modified>
</cp:coreProperties>
</file>