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3" r:id="rId6"/>
    <p:sldId id="271" r:id="rId7"/>
    <p:sldId id="272" r:id="rId8"/>
    <p:sldId id="260" r:id="rId9"/>
    <p:sldId id="261" r:id="rId10"/>
    <p:sldId id="262" r:id="rId11"/>
    <p:sldId id="264" r:id="rId12"/>
    <p:sldId id="265" r:id="rId13"/>
    <p:sldId id="266" r:id="rId14"/>
    <p:sldId id="273" r:id="rId15"/>
    <p:sldId id="267" r:id="rId16"/>
    <p:sldId id="268" r:id="rId17"/>
    <p:sldId id="274"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E0E8B3-73AF-48BC-B1EA-B3EF3F9D011E}" v="284" dt="2020-10-26T13:46:39.852"/>
    <p1510:client id="{99742D29-DB62-4B48-A250-65B5260AC58B}" v="1753" dt="2020-10-18T18:11:26.2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10/26/2020</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10/26/2020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10/26/2020</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10/26/2020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10/26/2020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10/26/2020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10/26/2020</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10/26/2020</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10/26/2020</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Assignment 2</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TYPES OF GRAPHS, PLOTS, CHARTS AND DISTRIBUTIONS WITH USAGE AND IMAGE.</a:t>
            </a:r>
          </a:p>
        </p:txBody>
      </p:sp>
    </p:spTree>
    <p:extLst>
      <p:ext uri="{BB962C8B-B14F-4D97-AF65-F5344CB8AC3E}">
        <p14:creationId xmlns:p14="http://schemas.microsoft.com/office/powerpoint/2010/main" val="162719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DA3EBC-DBD0-4F2D-A65A-B029C07191C6}"/>
              </a:ext>
            </a:extLst>
          </p:cNvPr>
          <p:cNvSpPr>
            <a:spLocks noGrp="1"/>
          </p:cNvSpPr>
          <p:nvPr>
            <p:ph idx="1"/>
          </p:nvPr>
        </p:nvSpPr>
        <p:spPr>
          <a:xfrm>
            <a:off x="1066800" y="492856"/>
            <a:ext cx="10058400" cy="5542184"/>
          </a:xfrm>
        </p:spPr>
        <p:txBody>
          <a:bodyPr vert="horz" lIns="91440" tIns="45720" rIns="91440" bIns="45720" rtlCol="0" anchor="t">
            <a:normAutofit/>
          </a:bodyPr>
          <a:lstStyle/>
          <a:p>
            <a:r>
              <a:rPr lang="en-US" dirty="0"/>
              <a:t>10. Contour plot: </a:t>
            </a:r>
            <a:r>
              <a:rPr lang="en-US" dirty="0">
                <a:ea typeface="+mn-lt"/>
                <a:cs typeface="+mn-lt"/>
              </a:rPr>
              <a:t>allow for the analysis of three variables in a two-dimensional format with a third value in color.</a:t>
            </a:r>
          </a:p>
          <a:p>
            <a:endParaRPr lang="en-US" dirty="0"/>
          </a:p>
          <a:p>
            <a:endParaRPr lang="en-US" dirty="0"/>
          </a:p>
          <a:p>
            <a:endParaRPr lang="en-US" dirty="0"/>
          </a:p>
          <a:p>
            <a:endParaRPr lang="en-US" dirty="0"/>
          </a:p>
          <a:p>
            <a:endParaRPr lang="en-US" dirty="0"/>
          </a:p>
          <a:p>
            <a:endParaRPr lang="en-US" dirty="0"/>
          </a:p>
          <a:p>
            <a:endParaRPr lang="en-US" dirty="0"/>
          </a:p>
          <a:p>
            <a:r>
              <a:rPr lang="en-US" dirty="0"/>
              <a:t>11. Scatter-Line Combo: A combination of the scatterplot and line graph.</a:t>
            </a:r>
          </a:p>
          <a:p>
            <a:pPr marL="0" indent="0">
              <a:buNone/>
            </a:pPr>
            <a:endParaRPr lang="en-US" dirty="0"/>
          </a:p>
          <a:p>
            <a:endParaRPr lang="en-US" dirty="0"/>
          </a:p>
          <a:p>
            <a:endParaRPr lang="en-US" dirty="0"/>
          </a:p>
        </p:txBody>
      </p:sp>
      <p:pic>
        <p:nvPicPr>
          <p:cNvPr id="4" name="Picture 4" descr="A picture containing chart&#10;&#10;Description automatically generated">
            <a:extLst>
              <a:ext uri="{FF2B5EF4-FFF2-40B4-BE49-F238E27FC236}">
                <a16:creationId xmlns:a16="http://schemas.microsoft.com/office/drawing/2014/main" id="{FFE652DD-44C4-44C8-BB25-8D9CA2FFDCB4}"/>
              </a:ext>
            </a:extLst>
          </p:cNvPr>
          <p:cNvPicPr>
            <a:picLocks noChangeAspect="1"/>
          </p:cNvPicPr>
          <p:nvPr/>
        </p:nvPicPr>
        <p:blipFill>
          <a:blip r:embed="rId2"/>
          <a:stretch>
            <a:fillRect/>
          </a:stretch>
        </p:blipFill>
        <p:spPr>
          <a:xfrm>
            <a:off x="1345721" y="1294182"/>
            <a:ext cx="3763992" cy="2343070"/>
          </a:xfrm>
          <a:prstGeom prst="rect">
            <a:avLst/>
          </a:prstGeom>
        </p:spPr>
      </p:pic>
      <p:pic>
        <p:nvPicPr>
          <p:cNvPr id="5" name="Picture 5" descr="Chart, scatter chart&#10;&#10;Description automatically generated">
            <a:extLst>
              <a:ext uri="{FF2B5EF4-FFF2-40B4-BE49-F238E27FC236}">
                <a16:creationId xmlns:a16="http://schemas.microsoft.com/office/drawing/2014/main" id="{ED26A2AC-BEB6-48C7-92FC-7A53F8C6CC56}"/>
              </a:ext>
            </a:extLst>
          </p:cNvPr>
          <p:cNvPicPr>
            <a:picLocks noChangeAspect="1"/>
          </p:cNvPicPr>
          <p:nvPr/>
        </p:nvPicPr>
        <p:blipFill>
          <a:blip r:embed="rId3"/>
          <a:stretch>
            <a:fillRect/>
          </a:stretch>
        </p:blipFill>
        <p:spPr>
          <a:xfrm>
            <a:off x="1345720" y="4209758"/>
            <a:ext cx="3778369" cy="2205352"/>
          </a:xfrm>
          <a:prstGeom prst="rect">
            <a:avLst/>
          </a:prstGeom>
        </p:spPr>
      </p:pic>
    </p:spTree>
    <p:extLst>
      <p:ext uri="{BB962C8B-B14F-4D97-AF65-F5344CB8AC3E}">
        <p14:creationId xmlns:p14="http://schemas.microsoft.com/office/powerpoint/2010/main" val="4137973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A2794-A690-4F8A-9A33-574E81E8B312}"/>
              </a:ext>
            </a:extLst>
          </p:cNvPr>
          <p:cNvSpPr>
            <a:spLocks noGrp="1"/>
          </p:cNvSpPr>
          <p:nvPr>
            <p:ph type="title"/>
          </p:nvPr>
        </p:nvSpPr>
        <p:spPr/>
        <p:txBody>
          <a:bodyPr/>
          <a:lstStyle/>
          <a:p>
            <a:r>
              <a:rPr lang="en-US"/>
              <a:t>Different graphs in R</a:t>
            </a:r>
          </a:p>
        </p:txBody>
      </p:sp>
      <p:sp>
        <p:nvSpPr>
          <p:cNvPr id="3" name="Content Placeholder 2">
            <a:extLst>
              <a:ext uri="{FF2B5EF4-FFF2-40B4-BE49-F238E27FC236}">
                <a16:creationId xmlns:a16="http://schemas.microsoft.com/office/drawing/2014/main" id="{B513A4D5-AAA6-4225-BB24-0B698635102D}"/>
              </a:ext>
            </a:extLst>
          </p:cNvPr>
          <p:cNvSpPr>
            <a:spLocks noGrp="1"/>
          </p:cNvSpPr>
          <p:nvPr>
            <p:ph idx="1"/>
          </p:nvPr>
        </p:nvSpPr>
        <p:spPr/>
        <p:txBody>
          <a:bodyPr vert="horz" lIns="91440" tIns="45720" rIns="91440" bIns="45720" rtlCol="0" anchor="t">
            <a:normAutofit/>
          </a:bodyPr>
          <a:lstStyle/>
          <a:p>
            <a:r>
              <a:rPr lang="en-US" dirty="0">
                <a:ea typeface="+mn-lt"/>
                <a:cs typeface="+mn-lt"/>
              </a:rPr>
              <a:t>HISTOGRAM: A histogram is a graphical tool that works on a single variable. </a:t>
            </a:r>
          </a:p>
          <a:p>
            <a:pPr marL="0" indent="0">
              <a:buNone/>
            </a:pPr>
            <a:r>
              <a:rPr lang="en-US" dirty="0">
                <a:ea typeface="+mn-lt"/>
                <a:cs typeface="+mn-lt"/>
              </a:rPr>
              <a:t>CODE: hist(</a:t>
            </a:r>
            <a:r>
              <a:rPr lang="en-US" dirty="0" err="1">
                <a:ea typeface="+mn-lt"/>
                <a:cs typeface="+mn-lt"/>
              </a:rPr>
              <a:t>trees$Height</a:t>
            </a:r>
            <a:r>
              <a:rPr lang="en-US" dirty="0">
                <a:ea typeface="+mn-lt"/>
                <a:cs typeface="+mn-lt"/>
              </a:rPr>
              <a:t>, breaks = 10, col = "orange", main = "Histogram of Tree heights", </a:t>
            </a:r>
            <a:r>
              <a:rPr lang="en-US" dirty="0" err="1">
                <a:ea typeface="+mn-lt"/>
                <a:cs typeface="+mn-lt"/>
              </a:rPr>
              <a:t>xlab</a:t>
            </a:r>
            <a:r>
              <a:rPr lang="en-US" dirty="0">
                <a:ea typeface="+mn-lt"/>
                <a:cs typeface="+mn-lt"/>
              </a:rPr>
              <a:t> = "Height Bin").</a:t>
            </a:r>
          </a:p>
          <a:p>
            <a:r>
              <a:rPr lang="en-US" dirty="0">
                <a:ea typeface="+mn-lt"/>
                <a:cs typeface="+mn-lt"/>
              </a:rPr>
              <a:t>SCATTER PLOT: This plot is a simple chart type, but a very crucial one having tremendous significance. The chart gives the idea about a correlation amongst variables and is a handy tool in an exploratory analysis.</a:t>
            </a:r>
          </a:p>
          <a:p>
            <a:pPr marL="0" indent="0">
              <a:buNone/>
            </a:pPr>
            <a:r>
              <a:rPr lang="en-US" dirty="0">
                <a:ea typeface="+mn-lt"/>
                <a:cs typeface="+mn-lt"/>
              </a:rPr>
              <a:t>CODE: attach(trees)</a:t>
            </a:r>
            <a:br>
              <a:rPr lang="en-US" dirty="0">
                <a:ea typeface="+mn-lt"/>
                <a:cs typeface="+mn-lt"/>
              </a:rPr>
            </a:br>
            <a:r>
              <a:rPr lang="en-US" dirty="0">
                <a:ea typeface="+mn-lt"/>
                <a:cs typeface="+mn-lt"/>
              </a:rPr>
              <a:t>plot(Girth, Height, main = "Scatterplot of Girth vs Height", </a:t>
            </a:r>
            <a:r>
              <a:rPr lang="en-US" dirty="0" err="1">
                <a:ea typeface="+mn-lt"/>
                <a:cs typeface="+mn-lt"/>
              </a:rPr>
              <a:t>xlab</a:t>
            </a:r>
            <a:r>
              <a:rPr lang="en-US" dirty="0">
                <a:ea typeface="+mn-lt"/>
                <a:cs typeface="+mn-lt"/>
              </a:rPr>
              <a:t> = "Tree Girth", </a:t>
            </a:r>
            <a:r>
              <a:rPr lang="en-US" dirty="0" err="1">
                <a:ea typeface="+mn-lt"/>
                <a:cs typeface="+mn-lt"/>
              </a:rPr>
              <a:t>ylab</a:t>
            </a:r>
            <a:r>
              <a:rPr lang="en-US" dirty="0">
                <a:ea typeface="+mn-lt"/>
                <a:cs typeface="+mn-lt"/>
              </a:rPr>
              <a:t> = "Tree Height")</a:t>
            </a:r>
            <a:br>
              <a:rPr lang="en-US" dirty="0">
                <a:ea typeface="+mn-lt"/>
                <a:cs typeface="+mn-lt"/>
              </a:rPr>
            </a:br>
            <a:r>
              <a:rPr lang="en-US" dirty="0" err="1">
                <a:ea typeface="+mn-lt"/>
                <a:cs typeface="+mn-lt"/>
              </a:rPr>
              <a:t>abline</a:t>
            </a:r>
            <a:r>
              <a:rPr lang="en-US" dirty="0">
                <a:ea typeface="+mn-lt"/>
                <a:cs typeface="+mn-lt"/>
              </a:rPr>
              <a:t>(</a:t>
            </a:r>
            <a:r>
              <a:rPr lang="en-US" dirty="0" err="1">
                <a:ea typeface="+mn-lt"/>
                <a:cs typeface="+mn-lt"/>
              </a:rPr>
              <a:t>lm</a:t>
            </a:r>
            <a:r>
              <a:rPr lang="en-US" dirty="0">
                <a:ea typeface="+mn-lt"/>
                <a:cs typeface="+mn-lt"/>
              </a:rPr>
              <a:t>(Height ~ Girth), col = "blue", </a:t>
            </a:r>
            <a:r>
              <a:rPr lang="en-US" dirty="0" err="1">
                <a:ea typeface="+mn-lt"/>
                <a:cs typeface="+mn-lt"/>
              </a:rPr>
              <a:t>lwd</a:t>
            </a:r>
            <a:r>
              <a:rPr lang="en-US" dirty="0">
                <a:ea typeface="+mn-lt"/>
                <a:cs typeface="+mn-lt"/>
              </a:rPr>
              <a:t> = 2).</a:t>
            </a:r>
          </a:p>
          <a:p>
            <a:pPr marL="0" indent="0">
              <a:buNone/>
            </a:pPr>
            <a:endParaRPr lang="en-US" dirty="0">
              <a:ea typeface="+mn-lt"/>
              <a:cs typeface="+mn-lt"/>
            </a:endParaRPr>
          </a:p>
        </p:txBody>
      </p:sp>
    </p:spTree>
    <p:extLst>
      <p:ext uri="{BB962C8B-B14F-4D97-AF65-F5344CB8AC3E}">
        <p14:creationId xmlns:p14="http://schemas.microsoft.com/office/powerpoint/2010/main" val="2453939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2CCE0E-B0D7-44B4-A18A-AC638B9FDDA0}"/>
              </a:ext>
            </a:extLst>
          </p:cNvPr>
          <p:cNvSpPr>
            <a:spLocks noGrp="1"/>
          </p:cNvSpPr>
          <p:nvPr>
            <p:ph idx="1"/>
          </p:nvPr>
        </p:nvSpPr>
        <p:spPr>
          <a:xfrm>
            <a:off x="1066800" y="363460"/>
            <a:ext cx="10058400" cy="5671580"/>
          </a:xfrm>
        </p:spPr>
        <p:txBody>
          <a:bodyPr vert="horz" lIns="91440" tIns="45720" rIns="91440" bIns="45720" rtlCol="0" anchor="t">
            <a:normAutofit fontScale="92500" lnSpcReduction="10000"/>
          </a:bodyPr>
          <a:lstStyle/>
          <a:p>
            <a:r>
              <a:rPr lang="en-US" dirty="0">
                <a:ea typeface="+mn-lt"/>
                <a:cs typeface="+mn-lt"/>
              </a:rPr>
              <a:t>BOXPLOT: is a way of visualizing data through boxes and whiskers. Firstly, variable values are sorted in ascending order and then the data is divided into quarters.</a:t>
            </a:r>
            <a:endParaRPr lang="en-US"/>
          </a:p>
          <a:p>
            <a:pPr marL="0" indent="0">
              <a:buNone/>
            </a:pPr>
            <a:r>
              <a:rPr lang="en-US" dirty="0">
                <a:ea typeface="+mn-lt"/>
                <a:cs typeface="+mn-lt"/>
              </a:rPr>
              <a:t>CODE: boxplot(trees, col = c("yellow", "red", "cyan"), main = "Boxplot for trees dataset").</a:t>
            </a:r>
            <a:endParaRPr lang="en-US" dirty="0"/>
          </a:p>
          <a:p>
            <a:pPr marL="0" indent="0">
              <a:buNone/>
            </a:pPr>
            <a:r>
              <a:rPr lang="en-US" dirty="0">
                <a:ea typeface="+mn-lt"/>
                <a:cs typeface="+mn-lt"/>
              </a:rPr>
              <a:t>LINE CHARTS: are useful when comparing multiple variables.</a:t>
            </a:r>
            <a:endParaRPr lang="en-US" dirty="0"/>
          </a:p>
          <a:p>
            <a:pPr marL="0" indent="0">
              <a:buNone/>
            </a:pPr>
            <a:r>
              <a:rPr lang="en-US" dirty="0">
                <a:ea typeface="+mn-lt"/>
                <a:cs typeface="+mn-lt"/>
              </a:rPr>
              <a:t>CODE: plot(Girth, type = "o", col = "red", </a:t>
            </a:r>
            <a:r>
              <a:rPr lang="en-US" dirty="0" err="1">
                <a:ea typeface="+mn-lt"/>
                <a:cs typeface="+mn-lt"/>
              </a:rPr>
              <a:t>ylab</a:t>
            </a:r>
            <a:r>
              <a:rPr lang="en-US" dirty="0">
                <a:ea typeface="+mn-lt"/>
                <a:cs typeface="+mn-lt"/>
              </a:rPr>
              <a:t> = "", </a:t>
            </a:r>
            <a:r>
              <a:rPr lang="en-US" dirty="0" err="1">
                <a:ea typeface="+mn-lt"/>
                <a:cs typeface="+mn-lt"/>
              </a:rPr>
              <a:t>ylim</a:t>
            </a:r>
            <a:r>
              <a:rPr lang="en-US" dirty="0">
                <a:ea typeface="+mn-lt"/>
                <a:cs typeface="+mn-lt"/>
              </a:rPr>
              <a:t> = c(0, 110),</a:t>
            </a:r>
            <a:br>
              <a:rPr lang="en-US" dirty="0">
                <a:ea typeface="+mn-lt"/>
                <a:cs typeface="+mn-lt"/>
              </a:rPr>
            </a:br>
            <a:r>
              <a:rPr lang="en-US" dirty="0">
                <a:ea typeface="+mn-lt"/>
                <a:cs typeface="+mn-lt"/>
              </a:rPr>
              <a:t>+ main = "Comparison amongst Girth, Height, and Volume of trees")</a:t>
            </a:r>
            <a:br>
              <a:rPr lang="en-US" dirty="0">
                <a:ea typeface="+mn-lt"/>
                <a:cs typeface="+mn-lt"/>
              </a:rPr>
            </a:br>
            <a:r>
              <a:rPr lang="en-US" dirty="0">
                <a:ea typeface="+mn-lt"/>
                <a:cs typeface="+mn-lt"/>
              </a:rPr>
              <a:t>lines(Height, type = "o", col = "blue")</a:t>
            </a:r>
            <a:br>
              <a:rPr lang="en-US" dirty="0">
                <a:ea typeface="+mn-lt"/>
                <a:cs typeface="+mn-lt"/>
              </a:rPr>
            </a:br>
            <a:r>
              <a:rPr lang="en-US" dirty="0">
                <a:ea typeface="+mn-lt"/>
                <a:cs typeface="+mn-lt"/>
              </a:rPr>
              <a:t>lines(Volume, type = "o", col = "green")</a:t>
            </a:r>
            <a:br>
              <a:rPr lang="en-US" dirty="0">
                <a:ea typeface="+mn-lt"/>
                <a:cs typeface="+mn-lt"/>
              </a:rPr>
            </a:br>
            <a:r>
              <a:rPr lang="en-US" dirty="0">
                <a:ea typeface="+mn-lt"/>
                <a:cs typeface="+mn-lt"/>
              </a:rPr>
              <a:t>legend(1, 110, legend = c("Girth", "Height", "Volume"),</a:t>
            </a:r>
            <a:br>
              <a:rPr lang="en-US" dirty="0">
                <a:ea typeface="+mn-lt"/>
                <a:cs typeface="+mn-lt"/>
              </a:rPr>
            </a:br>
            <a:r>
              <a:rPr lang="en-US" dirty="0">
                <a:ea typeface="+mn-lt"/>
                <a:cs typeface="+mn-lt"/>
              </a:rPr>
              <a:t>+ col = c("red", "blue", "green"), </a:t>
            </a:r>
            <a:r>
              <a:rPr lang="en-US" dirty="0" err="1">
                <a:ea typeface="+mn-lt"/>
                <a:cs typeface="+mn-lt"/>
              </a:rPr>
              <a:t>lty</a:t>
            </a:r>
            <a:r>
              <a:rPr lang="en-US" dirty="0">
                <a:ea typeface="+mn-lt"/>
                <a:cs typeface="+mn-lt"/>
              </a:rPr>
              <a:t> = 1:1, </a:t>
            </a:r>
            <a:r>
              <a:rPr lang="en-US" dirty="0" err="1">
                <a:ea typeface="+mn-lt"/>
                <a:cs typeface="+mn-lt"/>
              </a:rPr>
              <a:t>cex</a:t>
            </a:r>
            <a:r>
              <a:rPr lang="en-US" dirty="0">
                <a:ea typeface="+mn-lt"/>
                <a:cs typeface="+mn-lt"/>
              </a:rPr>
              <a:t> = 0.9)</a:t>
            </a:r>
            <a:endParaRPr lang="en-US" dirty="0"/>
          </a:p>
          <a:p>
            <a:pPr>
              <a:buNone/>
            </a:pPr>
            <a:r>
              <a:rPr lang="en-US" dirty="0"/>
              <a:t>DOT PLOT: This</a:t>
            </a:r>
            <a:r>
              <a:rPr lang="en-US" dirty="0">
                <a:ea typeface="+mn-lt"/>
                <a:cs typeface="+mn-lt"/>
              </a:rPr>
              <a:t> visualization tool is useful if we want to compare multiple categories against a certain measure.</a:t>
            </a:r>
            <a:endParaRPr lang="en-US" dirty="0"/>
          </a:p>
          <a:p>
            <a:pPr>
              <a:buNone/>
            </a:pPr>
            <a:r>
              <a:rPr lang="en-US" dirty="0"/>
              <a:t>CODE: </a:t>
            </a:r>
            <a:r>
              <a:rPr lang="en-US" dirty="0">
                <a:ea typeface="+mn-lt"/>
                <a:cs typeface="+mn-lt"/>
              </a:rPr>
              <a:t>attach(</a:t>
            </a:r>
            <a:r>
              <a:rPr lang="en-US" dirty="0" err="1">
                <a:ea typeface="+mn-lt"/>
                <a:cs typeface="+mn-lt"/>
              </a:rPr>
              <a:t>mtcars</a:t>
            </a:r>
            <a:r>
              <a:rPr lang="en-US" dirty="0">
                <a:ea typeface="+mn-lt"/>
                <a:cs typeface="+mn-lt"/>
              </a:rPr>
              <a:t>)</a:t>
            </a:r>
            <a:br>
              <a:rPr lang="en-US" dirty="0">
                <a:ea typeface="+mn-lt"/>
                <a:cs typeface="+mn-lt"/>
              </a:rPr>
            </a:br>
            <a:r>
              <a:rPr lang="en-US" dirty="0" err="1">
                <a:ea typeface="+mn-lt"/>
                <a:cs typeface="+mn-lt"/>
              </a:rPr>
              <a:t>dotchart</a:t>
            </a:r>
            <a:r>
              <a:rPr lang="en-US" dirty="0">
                <a:ea typeface="+mn-lt"/>
                <a:cs typeface="+mn-lt"/>
              </a:rPr>
              <a:t>(</a:t>
            </a:r>
            <a:r>
              <a:rPr lang="en-US" dirty="0" err="1">
                <a:ea typeface="+mn-lt"/>
                <a:cs typeface="+mn-lt"/>
              </a:rPr>
              <a:t>disp</a:t>
            </a:r>
            <a:r>
              <a:rPr lang="en-US" dirty="0">
                <a:ea typeface="+mn-lt"/>
                <a:cs typeface="+mn-lt"/>
              </a:rPr>
              <a:t>, labels = </a:t>
            </a:r>
            <a:r>
              <a:rPr lang="en-US" dirty="0" err="1">
                <a:ea typeface="+mn-lt"/>
                <a:cs typeface="+mn-lt"/>
              </a:rPr>
              <a:t>row.names</a:t>
            </a:r>
            <a:r>
              <a:rPr lang="en-US" dirty="0">
                <a:ea typeface="+mn-lt"/>
                <a:cs typeface="+mn-lt"/>
              </a:rPr>
              <a:t>(</a:t>
            </a:r>
            <a:r>
              <a:rPr lang="en-US" dirty="0" err="1">
                <a:ea typeface="+mn-lt"/>
                <a:cs typeface="+mn-lt"/>
              </a:rPr>
              <a:t>mtcars</a:t>
            </a:r>
            <a:r>
              <a:rPr lang="en-US" dirty="0">
                <a:ea typeface="+mn-lt"/>
                <a:cs typeface="+mn-lt"/>
              </a:rPr>
              <a:t>), </a:t>
            </a:r>
            <a:r>
              <a:rPr lang="en-US" dirty="0" err="1">
                <a:ea typeface="+mn-lt"/>
                <a:cs typeface="+mn-lt"/>
              </a:rPr>
              <a:t>cex</a:t>
            </a:r>
            <a:r>
              <a:rPr lang="en-US" dirty="0">
                <a:ea typeface="+mn-lt"/>
                <a:cs typeface="+mn-lt"/>
              </a:rPr>
              <a:t> = 0.75,</a:t>
            </a:r>
            <a:br>
              <a:rPr lang="en-US" dirty="0">
                <a:ea typeface="+mn-lt"/>
                <a:cs typeface="+mn-lt"/>
              </a:rPr>
            </a:br>
            <a:r>
              <a:rPr lang="en-US" dirty="0">
                <a:ea typeface="+mn-lt"/>
                <a:cs typeface="+mn-lt"/>
              </a:rPr>
              <a:t>+ main = "Displacement for various Car Models", </a:t>
            </a:r>
            <a:r>
              <a:rPr lang="en-US" dirty="0" err="1">
                <a:ea typeface="+mn-lt"/>
                <a:cs typeface="+mn-lt"/>
              </a:rPr>
              <a:t>xlab</a:t>
            </a:r>
            <a:r>
              <a:rPr lang="en-US" dirty="0">
                <a:ea typeface="+mn-lt"/>
                <a:cs typeface="+mn-lt"/>
              </a:rPr>
              <a:t> = "Displacement in Cubic Inches")</a:t>
            </a:r>
            <a:endParaRPr lang="en-US" dirty="0"/>
          </a:p>
          <a:p>
            <a:pPr marL="0" indent="0">
              <a:buNone/>
            </a:pPr>
            <a:endParaRPr lang="en-US" dirty="0"/>
          </a:p>
          <a:p>
            <a:pPr marL="0" indent="0">
              <a:buNone/>
            </a:pPr>
            <a:endParaRPr lang="en-US" dirty="0"/>
          </a:p>
          <a:p>
            <a:pPr marL="0" indent="0">
              <a:buNone/>
            </a:pPr>
            <a:br>
              <a:rPr lang="en-US" dirty="0"/>
            </a:br>
            <a:br>
              <a:rPr lang="en-US" dirty="0"/>
            </a:br>
            <a:endParaRPr lang="en-US" dirty="0"/>
          </a:p>
        </p:txBody>
      </p:sp>
    </p:spTree>
    <p:extLst>
      <p:ext uri="{BB962C8B-B14F-4D97-AF65-F5344CB8AC3E}">
        <p14:creationId xmlns:p14="http://schemas.microsoft.com/office/powerpoint/2010/main" val="2543634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3445-700A-4ADE-A1F3-D155A2C27B2A}"/>
              </a:ext>
            </a:extLst>
          </p:cNvPr>
          <p:cNvSpPr>
            <a:spLocks noGrp="1"/>
          </p:cNvSpPr>
          <p:nvPr>
            <p:ph type="title"/>
          </p:nvPr>
        </p:nvSpPr>
        <p:spPr/>
        <p:txBody>
          <a:bodyPr/>
          <a:lstStyle/>
          <a:p>
            <a:r>
              <a:rPr lang="en-US"/>
              <a:t>Probability Distribution</a:t>
            </a:r>
          </a:p>
        </p:txBody>
      </p:sp>
      <p:sp>
        <p:nvSpPr>
          <p:cNvPr id="3" name="Content Placeholder 2">
            <a:extLst>
              <a:ext uri="{FF2B5EF4-FFF2-40B4-BE49-F238E27FC236}">
                <a16:creationId xmlns:a16="http://schemas.microsoft.com/office/drawing/2014/main" id="{A05DD856-6A77-4530-9BB4-91B96D6F1E95}"/>
              </a:ext>
            </a:extLst>
          </p:cNvPr>
          <p:cNvSpPr>
            <a:spLocks noGrp="1"/>
          </p:cNvSpPr>
          <p:nvPr>
            <p:ph idx="1"/>
          </p:nvPr>
        </p:nvSpPr>
        <p:spPr/>
        <p:txBody>
          <a:bodyPr vert="horz" lIns="91440" tIns="45720" rIns="91440" bIns="45720" rtlCol="0" anchor="t">
            <a:normAutofit/>
          </a:bodyPr>
          <a:lstStyle/>
          <a:p>
            <a:r>
              <a:rPr lang="en-US" dirty="0">
                <a:ea typeface="+mn-lt"/>
                <a:cs typeface="+mn-lt"/>
              </a:rPr>
              <a:t>A probability distribution tells you what the probability of an event happening is. Probability distributions can show </a:t>
            </a:r>
            <a:r>
              <a:rPr lang="en-US" b="1" dirty="0">
                <a:ea typeface="+mn-lt"/>
                <a:cs typeface="+mn-lt"/>
              </a:rPr>
              <a:t>simple events</a:t>
            </a:r>
            <a:r>
              <a:rPr lang="en-US" dirty="0">
                <a:ea typeface="+mn-lt"/>
                <a:cs typeface="+mn-lt"/>
              </a:rPr>
              <a:t>, like tossing a coin or picking a card. They can also show much more </a:t>
            </a:r>
            <a:r>
              <a:rPr lang="en-US" b="1" dirty="0">
                <a:ea typeface="+mn-lt"/>
                <a:cs typeface="+mn-lt"/>
              </a:rPr>
              <a:t>complex events</a:t>
            </a:r>
            <a:r>
              <a:rPr lang="en-US" dirty="0">
                <a:ea typeface="+mn-lt"/>
                <a:cs typeface="+mn-lt"/>
              </a:rPr>
              <a:t>, like the probability of a certain drug </a:t>
            </a:r>
            <a:r>
              <a:rPr lang="en-US">
                <a:ea typeface="+mn-lt"/>
                <a:cs typeface="+mn-lt"/>
              </a:rPr>
              <a:t>successfully treating cancer. Probability distributions describe the dispersion of the values of a random variable. Consequently, the kind of variable determines the type of probability distribution.</a:t>
            </a:r>
            <a:r>
              <a:rPr lang="en-US" dirty="0">
                <a:ea typeface="+mn-lt"/>
                <a:cs typeface="+mn-lt"/>
              </a:rPr>
              <a:t> </a:t>
            </a:r>
          </a:p>
          <a:p>
            <a:endParaRPr lang="en-US" dirty="0"/>
          </a:p>
        </p:txBody>
      </p:sp>
      <p:pic>
        <p:nvPicPr>
          <p:cNvPr id="4" name="Picture 4" descr="Chart&#10;&#10;Description automatically generated">
            <a:extLst>
              <a:ext uri="{FF2B5EF4-FFF2-40B4-BE49-F238E27FC236}">
                <a16:creationId xmlns:a16="http://schemas.microsoft.com/office/drawing/2014/main" id="{0164B458-4BE0-43C3-9E0B-8E03AFAB84FD}"/>
              </a:ext>
            </a:extLst>
          </p:cNvPr>
          <p:cNvPicPr>
            <a:picLocks noChangeAspect="1"/>
          </p:cNvPicPr>
          <p:nvPr/>
        </p:nvPicPr>
        <p:blipFill>
          <a:blip r:embed="rId2"/>
          <a:stretch>
            <a:fillRect/>
          </a:stretch>
        </p:blipFill>
        <p:spPr>
          <a:xfrm>
            <a:off x="2567796" y="3971337"/>
            <a:ext cx="4310332" cy="2279627"/>
          </a:xfrm>
          <a:prstGeom prst="rect">
            <a:avLst/>
          </a:prstGeom>
        </p:spPr>
      </p:pic>
    </p:spTree>
    <p:extLst>
      <p:ext uri="{BB962C8B-B14F-4D97-AF65-F5344CB8AC3E}">
        <p14:creationId xmlns:p14="http://schemas.microsoft.com/office/powerpoint/2010/main" val="1649369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E29F-8701-4FF9-B7E2-70415FB7AB41}"/>
              </a:ext>
            </a:extLst>
          </p:cNvPr>
          <p:cNvSpPr>
            <a:spLocks noGrp="1"/>
          </p:cNvSpPr>
          <p:nvPr>
            <p:ph type="title"/>
          </p:nvPr>
        </p:nvSpPr>
        <p:spPr/>
        <p:txBody>
          <a:bodyPr/>
          <a:lstStyle/>
          <a:p>
            <a:r>
              <a:rPr lang="en-US"/>
              <a:t>Bernoulli Distribution</a:t>
            </a:r>
          </a:p>
        </p:txBody>
      </p:sp>
      <p:sp>
        <p:nvSpPr>
          <p:cNvPr id="3" name="Content Placeholder 2">
            <a:extLst>
              <a:ext uri="{FF2B5EF4-FFF2-40B4-BE49-F238E27FC236}">
                <a16:creationId xmlns:a16="http://schemas.microsoft.com/office/drawing/2014/main" id="{6403336A-FCB2-4436-A10D-E05026557341}"/>
              </a:ext>
            </a:extLst>
          </p:cNvPr>
          <p:cNvSpPr>
            <a:spLocks noGrp="1"/>
          </p:cNvSpPr>
          <p:nvPr>
            <p:ph idx="1"/>
          </p:nvPr>
        </p:nvSpPr>
        <p:spPr/>
        <p:txBody>
          <a:bodyPr vert="horz" lIns="91440" tIns="45720" rIns="91440" bIns="45720" rtlCol="0" anchor="t">
            <a:normAutofit/>
          </a:bodyPr>
          <a:lstStyle/>
          <a:p>
            <a:r>
              <a:rPr lang="en-US">
                <a:ea typeface="+mn-lt"/>
                <a:cs typeface="+mn-lt"/>
              </a:rPr>
              <a:t>The simplest distribution is Bernoulli Distribution. It has only two possible outcome, either </a:t>
            </a:r>
            <a:r>
              <a:rPr lang="en-US" b="1">
                <a:ea typeface="+mn-lt"/>
                <a:cs typeface="+mn-lt"/>
              </a:rPr>
              <a:t>1</a:t>
            </a:r>
            <a:r>
              <a:rPr lang="en-US">
                <a:ea typeface="+mn-lt"/>
                <a:cs typeface="+mn-lt"/>
              </a:rPr>
              <a:t> (success) or </a:t>
            </a:r>
            <a:r>
              <a:rPr lang="en-US" b="1">
                <a:ea typeface="+mn-lt"/>
                <a:cs typeface="+mn-lt"/>
              </a:rPr>
              <a:t>0</a:t>
            </a:r>
            <a:r>
              <a:rPr lang="en-US">
                <a:ea typeface="+mn-lt"/>
                <a:cs typeface="+mn-lt"/>
              </a:rPr>
              <a:t> (failure), and a trial.</a:t>
            </a:r>
            <a:br>
              <a:rPr lang="en-US" dirty="0">
                <a:ea typeface="+mn-lt"/>
                <a:cs typeface="+mn-lt"/>
              </a:rPr>
            </a:br>
            <a:r>
              <a:rPr lang="en-US">
                <a:ea typeface="+mn-lt"/>
                <a:cs typeface="+mn-lt"/>
              </a:rPr>
              <a:t>Let X be the random variable of having fight between A and B that takes 1 as the probability of winning of A as success (p) and 0 as the probability of losing of A as failure (1-p or q).</a:t>
            </a:r>
            <a:br>
              <a:rPr lang="en-US" dirty="0">
                <a:ea typeface="+mn-lt"/>
                <a:cs typeface="+mn-lt"/>
              </a:rPr>
            </a:br>
            <a:r>
              <a:rPr lang="en-US">
                <a:ea typeface="+mn-lt"/>
                <a:cs typeface="+mn-lt"/>
              </a:rPr>
              <a:t>- Probability of success = 0.4</a:t>
            </a:r>
            <a:br>
              <a:rPr lang="en-US" dirty="0">
                <a:ea typeface="+mn-lt"/>
                <a:cs typeface="+mn-lt"/>
              </a:rPr>
            </a:br>
            <a:r>
              <a:rPr lang="en-US">
                <a:ea typeface="+mn-lt"/>
                <a:cs typeface="+mn-lt"/>
              </a:rPr>
              <a:t>- Probability of gailure= 0.6</a:t>
            </a:r>
            <a:endParaRPr lang="en-US"/>
          </a:p>
        </p:txBody>
      </p:sp>
      <p:pic>
        <p:nvPicPr>
          <p:cNvPr id="4" name="Picture 4" descr="Chart, histogram&#10;&#10;Description automatically generated">
            <a:extLst>
              <a:ext uri="{FF2B5EF4-FFF2-40B4-BE49-F238E27FC236}">
                <a16:creationId xmlns:a16="http://schemas.microsoft.com/office/drawing/2014/main" id="{7AB09E47-FB04-4F70-A939-07D35DC225A2}"/>
              </a:ext>
            </a:extLst>
          </p:cNvPr>
          <p:cNvPicPr>
            <a:picLocks noChangeAspect="1"/>
          </p:cNvPicPr>
          <p:nvPr/>
        </p:nvPicPr>
        <p:blipFill>
          <a:blip r:embed="rId2"/>
          <a:stretch>
            <a:fillRect/>
          </a:stretch>
        </p:blipFill>
        <p:spPr>
          <a:xfrm>
            <a:off x="5572665" y="3435415"/>
            <a:ext cx="5431765" cy="2603849"/>
          </a:xfrm>
          <a:prstGeom prst="rect">
            <a:avLst/>
          </a:prstGeom>
        </p:spPr>
      </p:pic>
    </p:spTree>
    <p:extLst>
      <p:ext uri="{BB962C8B-B14F-4D97-AF65-F5344CB8AC3E}">
        <p14:creationId xmlns:p14="http://schemas.microsoft.com/office/powerpoint/2010/main" val="1055933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C9CE-EA7B-452A-A596-67898585FC3E}"/>
              </a:ext>
            </a:extLst>
          </p:cNvPr>
          <p:cNvSpPr>
            <a:spLocks noGrp="1"/>
          </p:cNvSpPr>
          <p:nvPr>
            <p:ph type="title"/>
          </p:nvPr>
        </p:nvSpPr>
        <p:spPr/>
        <p:txBody>
          <a:bodyPr/>
          <a:lstStyle/>
          <a:p>
            <a:r>
              <a:rPr lang="en-US"/>
              <a:t>BINOMIAL DISTRIBUTION</a:t>
            </a:r>
          </a:p>
        </p:txBody>
      </p:sp>
      <p:sp>
        <p:nvSpPr>
          <p:cNvPr id="3" name="Content Placeholder 2">
            <a:extLst>
              <a:ext uri="{FF2B5EF4-FFF2-40B4-BE49-F238E27FC236}">
                <a16:creationId xmlns:a16="http://schemas.microsoft.com/office/drawing/2014/main" id="{16302FFE-17FD-4D89-905F-116CD9FD3311}"/>
              </a:ext>
            </a:extLst>
          </p:cNvPr>
          <p:cNvSpPr>
            <a:spLocks noGrp="1"/>
          </p:cNvSpPr>
          <p:nvPr>
            <p:ph idx="1"/>
          </p:nvPr>
        </p:nvSpPr>
        <p:spPr/>
        <p:txBody>
          <a:bodyPr vert="horz" lIns="91440" tIns="45720" rIns="91440" bIns="45720" rtlCol="0" anchor="t">
            <a:normAutofit/>
          </a:bodyPr>
          <a:lstStyle/>
          <a:p>
            <a:r>
              <a:rPr lang="en-US" dirty="0">
                <a:ea typeface="+mn-lt"/>
                <a:cs typeface="+mn-lt"/>
              </a:rPr>
              <a:t>A </a:t>
            </a:r>
            <a:r>
              <a:rPr lang="en-US" b="1" dirty="0">
                <a:ea typeface="+mn-lt"/>
                <a:cs typeface="+mn-lt"/>
              </a:rPr>
              <a:t>binomial distribution</a:t>
            </a:r>
            <a:r>
              <a:rPr lang="en-US" dirty="0">
                <a:ea typeface="+mn-lt"/>
                <a:cs typeface="+mn-lt"/>
              </a:rPr>
              <a:t> can be thought of as simply the probability of a SUCCESS or FAILURE outcome in an experiment or survey that is repeated multiple times. For example, a coin toss has only two possible outcomes: heads or tails and taking a test could have two possible outcomes: pass or fail.</a:t>
            </a:r>
          </a:p>
          <a:p>
            <a:endParaRPr lang="en-US" dirty="0"/>
          </a:p>
        </p:txBody>
      </p:sp>
      <p:pic>
        <p:nvPicPr>
          <p:cNvPr id="4" name="Picture 4" descr="Chart, histogram&#10;&#10;Description automatically generated">
            <a:extLst>
              <a:ext uri="{FF2B5EF4-FFF2-40B4-BE49-F238E27FC236}">
                <a16:creationId xmlns:a16="http://schemas.microsoft.com/office/drawing/2014/main" id="{D6CAC620-E12C-428F-8C1D-747B65FCA77E}"/>
              </a:ext>
            </a:extLst>
          </p:cNvPr>
          <p:cNvPicPr>
            <a:picLocks noChangeAspect="1"/>
          </p:cNvPicPr>
          <p:nvPr/>
        </p:nvPicPr>
        <p:blipFill>
          <a:blip r:embed="rId2"/>
          <a:stretch>
            <a:fillRect/>
          </a:stretch>
        </p:blipFill>
        <p:spPr>
          <a:xfrm>
            <a:off x="2610929" y="3663414"/>
            <a:ext cx="6121879" cy="2291624"/>
          </a:xfrm>
          <a:prstGeom prst="rect">
            <a:avLst/>
          </a:prstGeom>
        </p:spPr>
      </p:pic>
    </p:spTree>
    <p:extLst>
      <p:ext uri="{BB962C8B-B14F-4D97-AF65-F5344CB8AC3E}">
        <p14:creationId xmlns:p14="http://schemas.microsoft.com/office/powerpoint/2010/main" val="4095814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26E6-3DBF-45F2-9B02-9D098B8272C0}"/>
              </a:ext>
            </a:extLst>
          </p:cNvPr>
          <p:cNvSpPr>
            <a:spLocks noGrp="1"/>
          </p:cNvSpPr>
          <p:nvPr>
            <p:ph type="title"/>
          </p:nvPr>
        </p:nvSpPr>
        <p:spPr/>
        <p:txBody>
          <a:bodyPr/>
          <a:lstStyle/>
          <a:p>
            <a:r>
              <a:rPr lang="en-US"/>
              <a:t>NORMAL DISTRIBUTION</a:t>
            </a:r>
          </a:p>
        </p:txBody>
      </p:sp>
      <p:sp>
        <p:nvSpPr>
          <p:cNvPr id="3" name="Content Placeholder 2">
            <a:extLst>
              <a:ext uri="{FF2B5EF4-FFF2-40B4-BE49-F238E27FC236}">
                <a16:creationId xmlns:a16="http://schemas.microsoft.com/office/drawing/2014/main" id="{5175E3FF-0E52-4DD6-878E-714327C39D95}"/>
              </a:ext>
            </a:extLst>
          </p:cNvPr>
          <p:cNvSpPr>
            <a:spLocks noGrp="1"/>
          </p:cNvSpPr>
          <p:nvPr>
            <p:ph idx="1"/>
          </p:nvPr>
        </p:nvSpPr>
        <p:spPr/>
        <p:txBody>
          <a:bodyPr vert="horz" lIns="91440" tIns="45720" rIns="91440" bIns="45720" rtlCol="0" anchor="t">
            <a:normAutofit/>
          </a:bodyPr>
          <a:lstStyle/>
          <a:p>
            <a:r>
              <a:rPr lang="en-US" dirty="0">
                <a:ea typeface="+mn-lt"/>
                <a:cs typeface="+mn-lt"/>
              </a:rPr>
              <a:t>Sometimes called the bell curve, is a distribution that occurs naturally in many situations. </a:t>
            </a:r>
          </a:p>
          <a:p>
            <a:r>
              <a:rPr lang="en-US" dirty="0">
                <a:ea typeface="+mn-lt"/>
                <a:cs typeface="+mn-lt"/>
              </a:rPr>
              <a:t>The bell curve is symmetrical. Half of the data will fall to the left of the mean; half will fall to the right.</a:t>
            </a:r>
            <a:br>
              <a:rPr lang="en-US" dirty="0">
                <a:ea typeface="+mn-lt"/>
                <a:cs typeface="+mn-lt"/>
              </a:rPr>
            </a:br>
            <a:r>
              <a:rPr lang="en-US" dirty="0">
                <a:ea typeface="+mn-lt"/>
                <a:cs typeface="+mn-lt"/>
              </a:rPr>
              <a:t>Many groups follow this type of pattern:</a:t>
            </a:r>
          </a:p>
          <a:p>
            <a:r>
              <a:rPr lang="en-US" dirty="0">
                <a:ea typeface="+mn-lt"/>
                <a:cs typeface="+mn-lt"/>
              </a:rPr>
              <a:t>Heights of people.</a:t>
            </a:r>
            <a:endParaRPr lang="en-US" dirty="0"/>
          </a:p>
          <a:p>
            <a:r>
              <a:rPr lang="en-US" dirty="0">
                <a:ea typeface="+mn-lt"/>
                <a:cs typeface="+mn-lt"/>
              </a:rPr>
              <a:t>Measurement errors.</a:t>
            </a:r>
            <a:endParaRPr lang="en-US" dirty="0"/>
          </a:p>
          <a:p>
            <a:r>
              <a:rPr lang="en-US" dirty="0">
                <a:ea typeface="+mn-lt"/>
                <a:cs typeface="+mn-lt"/>
              </a:rPr>
              <a:t>Blood pressure.</a:t>
            </a:r>
            <a:endParaRPr lang="en-US" dirty="0"/>
          </a:p>
          <a:p>
            <a:r>
              <a:rPr lang="en-US" dirty="0">
                <a:ea typeface="+mn-lt"/>
                <a:cs typeface="+mn-lt"/>
              </a:rPr>
              <a:t>Points on a test.</a:t>
            </a:r>
            <a:endParaRPr lang="en-US" dirty="0"/>
          </a:p>
          <a:p>
            <a:r>
              <a:rPr lang="en-US" dirty="0">
                <a:ea typeface="+mn-lt"/>
                <a:cs typeface="+mn-lt"/>
              </a:rPr>
              <a:t>IQ scores.</a:t>
            </a:r>
            <a:endParaRPr lang="en-US" dirty="0"/>
          </a:p>
          <a:p>
            <a:r>
              <a:rPr lang="en-US" dirty="0">
                <a:ea typeface="+mn-lt"/>
                <a:cs typeface="+mn-lt"/>
              </a:rPr>
              <a:t>Salaries.</a:t>
            </a:r>
            <a:endParaRPr lang="en-US" dirty="0"/>
          </a:p>
          <a:p>
            <a:endParaRPr lang="en-US" dirty="0"/>
          </a:p>
        </p:txBody>
      </p:sp>
      <p:pic>
        <p:nvPicPr>
          <p:cNvPr id="4" name="Picture 4" descr="Diagram&#10;&#10;Description automatically generated">
            <a:extLst>
              <a:ext uri="{FF2B5EF4-FFF2-40B4-BE49-F238E27FC236}">
                <a16:creationId xmlns:a16="http://schemas.microsoft.com/office/drawing/2014/main" id="{C75CADA2-B318-4009-86F6-B3A6C48F6C02}"/>
              </a:ext>
            </a:extLst>
          </p:cNvPr>
          <p:cNvPicPr>
            <a:picLocks noChangeAspect="1"/>
          </p:cNvPicPr>
          <p:nvPr/>
        </p:nvPicPr>
        <p:blipFill>
          <a:blip r:embed="rId2"/>
          <a:stretch>
            <a:fillRect/>
          </a:stretch>
        </p:blipFill>
        <p:spPr>
          <a:xfrm>
            <a:off x="6219645" y="3944285"/>
            <a:ext cx="5029200" cy="2017430"/>
          </a:xfrm>
          <a:prstGeom prst="rect">
            <a:avLst/>
          </a:prstGeom>
        </p:spPr>
      </p:pic>
    </p:spTree>
    <p:extLst>
      <p:ext uri="{BB962C8B-B14F-4D97-AF65-F5344CB8AC3E}">
        <p14:creationId xmlns:p14="http://schemas.microsoft.com/office/powerpoint/2010/main" val="2939057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1B07B-5848-4EC2-9ED5-7ACF02A585C2}"/>
              </a:ext>
            </a:extLst>
          </p:cNvPr>
          <p:cNvSpPr>
            <a:spLocks noGrp="1"/>
          </p:cNvSpPr>
          <p:nvPr>
            <p:ph type="title"/>
          </p:nvPr>
        </p:nvSpPr>
        <p:spPr/>
        <p:txBody>
          <a:bodyPr/>
          <a:lstStyle/>
          <a:p>
            <a:r>
              <a:rPr lang="en-US"/>
              <a:t>Poisson Distribution</a:t>
            </a:r>
          </a:p>
        </p:txBody>
      </p:sp>
      <p:sp>
        <p:nvSpPr>
          <p:cNvPr id="3" name="Content Placeholder 2">
            <a:extLst>
              <a:ext uri="{FF2B5EF4-FFF2-40B4-BE49-F238E27FC236}">
                <a16:creationId xmlns:a16="http://schemas.microsoft.com/office/drawing/2014/main" id="{94AA94B4-4985-48CB-9574-37C2D6101BAA}"/>
              </a:ext>
            </a:extLst>
          </p:cNvPr>
          <p:cNvSpPr>
            <a:spLocks noGrp="1"/>
          </p:cNvSpPr>
          <p:nvPr>
            <p:ph idx="1"/>
          </p:nvPr>
        </p:nvSpPr>
        <p:spPr/>
        <p:txBody>
          <a:bodyPr vert="horz" lIns="91440" tIns="45720" rIns="91440" bIns="45720" rtlCol="0" anchor="t">
            <a:normAutofit/>
          </a:bodyPr>
          <a:lstStyle/>
          <a:p>
            <a:r>
              <a:rPr lang="en-US">
                <a:ea typeface="+mn-lt"/>
                <a:cs typeface="+mn-lt"/>
              </a:rPr>
              <a:t>The distribution in which one successful event does not influence other successful event and the probability of success of short interval is equal to probability of success of longer interval is called </a:t>
            </a:r>
            <a:r>
              <a:rPr lang="en-US" b="1">
                <a:ea typeface="+mn-lt"/>
                <a:cs typeface="+mn-lt"/>
              </a:rPr>
              <a:t>Poisson Distribution.</a:t>
            </a:r>
            <a:br>
              <a:rPr lang="en-US" b="1" dirty="0">
                <a:ea typeface="+mn-lt"/>
                <a:cs typeface="+mn-lt"/>
              </a:rPr>
            </a:br>
            <a:r>
              <a:rPr lang="en-US" b="1">
                <a:ea typeface="+mn-lt"/>
                <a:cs typeface="+mn-lt"/>
              </a:rPr>
              <a:t>The probability of success in an interval approaches zero as the interval becomes smaller.</a:t>
            </a:r>
            <a:endParaRPr lang="en-US"/>
          </a:p>
          <a:p>
            <a:pPr marL="0" indent="0">
              <a:buClr>
                <a:srgbClr val="262626"/>
              </a:buClr>
              <a:buNone/>
            </a:pPr>
            <a:endParaRPr lang="en-US" dirty="0"/>
          </a:p>
        </p:txBody>
      </p:sp>
      <p:pic>
        <p:nvPicPr>
          <p:cNvPr id="4" name="Picture 4" descr="Chart, histogram&#10;&#10;Description automatically generated">
            <a:extLst>
              <a:ext uri="{FF2B5EF4-FFF2-40B4-BE49-F238E27FC236}">
                <a16:creationId xmlns:a16="http://schemas.microsoft.com/office/drawing/2014/main" id="{5048F34C-3E9A-4B35-92BD-7012381403FD}"/>
              </a:ext>
            </a:extLst>
          </p:cNvPr>
          <p:cNvPicPr>
            <a:picLocks noChangeAspect="1"/>
          </p:cNvPicPr>
          <p:nvPr/>
        </p:nvPicPr>
        <p:blipFill>
          <a:blip r:embed="rId2"/>
          <a:stretch>
            <a:fillRect/>
          </a:stretch>
        </p:blipFill>
        <p:spPr>
          <a:xfrm>
            <a:off x="5975230" y="3523475"/>
            <a:ext cx="4382218" cy="2686521"/>
          </a:xfrm>
          <a:prstGeom prst="rect">
            <a:avLst/>
          </a:prstGeom>
        </p:spPr>
      </p:pic>
    </p:spTree>
    <p:extLst>
      <p:ext uri="{BB962C8B-B14F-4D97-AF65-F5344CB8AC3E}">
        <p14:creationId xmlns:p14="http://schemas.microsoft.com/office/powerpoint/2010/main" val="2492125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3A903-31E7-429A-8684-D81E4325C0B6}"/>
              </a:ext>
            </a:extLst>
          </p:cNvPr>
          <p:cNvSpPr>
            <a:spLocks noGrp="1"/>
          </p:cNvSpPr>
          <p:nvPr>
            <p:ph type="title"/>
          </p:nvPr>
        </p:nvSpPr>
        <p:spPr/>
        <p:txBody>
          <a:bodyPr/>
          <a:lstStyle/>
          <a:p>
            <a:r>
              <a:rPr lang="en-US"/>
              <a:t>Non-normal distributions</a:t>
            </a:r>
          </a:p>
        </p:txBody>
      </p:sp>
      <p:sp>
        <p:nvSpPr>
          <p:cNvPr id="3" name="Content Placeholder 2">
            <a:extLst>
              <a:ext uri="{FF2B5EF4-FFF2-40B4-BE49-F238E27FC236}">
                <a16:creationId xmlns:a16="http://schemas.microsoft.com/office/drawing/2014/main" id="{CD784017-C315-4E0A-974B-DF3E6D364E11}"/>
              </a:ext>
            </a:extLst>
          </p:cNvPr>
          <p:cNvSpPr>
            <a:spLocks noGrp="1"/>
          </p:cNvSpPr>
          <p:nvPr>
            <p:ph idx="1"/>
          </p:nvPr>
        </p:nvSpPr>
        <p:spPr/>
        <p:txBody>
          <a:bodyPr vert="horz" lIns="91440" tIns="45720" rIns="91440" bIns="45720" rtlCol="0" anchor="t">
            <a:normAutofit/>
          </a:bodyPr>
          <a:lstStyle/>
          <a:p>
            <a:r>
              <a:rPr lang="en-US" dirty="0">
                <a:ea typeface="+mn-lt"/>
                <a:cs typeface="+mn-lt"/>
              </a:rPr>
              <a:t>Although the normal distribution takes center stage in statistics, many processes follow a </a:t>
            </a:r>
            <a:r>
              <a:rPr lang="en-US" b="1" dirty="0">
                <a:ea typeface="+mn-lt"/>
                <a:cs typeface="+mn-lt"/>
              </a:rPr>
              <a:t>non-normal distribution</a:t>
            </a:r>
            <a:r>
              <a:rPr lang="en-US" dirty="0">
                <a:ea typeface="+mn-lt"/>
                <a:cs typeface="+mn-lt"/>
              </a:rPr>
              <a:t>. This can be due to the data naturally following a specific type of non-normal distribution (for example, bacteria growth naturally follows an exponential distribution). In other cases, your data collection methods or other methodologies may be at fault.</a:t>
            </a:r>
            <a:endParaRPr lang="en-US" dirty="0"/>
          </a:p>
          <a:p>
            <a:endParaRPr lang="en-US" dirty="0"/>
          </a:p>
          <a:p>
            <a:pPr marL="0" indent="0">
              <a:buNone/>
            </a:pPr>
            <a:br>
              <a:rPr lang="en-US" dirty="0"/>
            </a:br>
            <a:endParaRPr lang="en-US" dirty="0"/>
          </a:p>
          <a:p>
            <a:endParaRPr lang="en-US" dirty="0"/>
          </a:p>
        </p:txBody>
      </p:sp>
    </p:spTree>
    <p:extLst>
      <p:ext uri="{BB962C8B-B14F-4D97-AF65-F5344CB8AC3E}">
        <p14:creationId xmlns:p14="http://schemas.microsoft.com/office/powerpoint/2010/main" val="963320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C8310-C946-4A1E-9BA0-4A2146E5E797}"/>
              </a:ext>
            </a:extLst>
          </p:cNvPr>
          <p:cNvSpPr>
            <a:spLocks noGrp="1"/>
          </p:cNvSpPr>
          <p:nvPr>
            <p:ph type="title"/>
          </p:nvPr>
        </p:nvSpPr>
        <p:spPr/>
        <p:txBody>
          <a:bodyPr/>
          <a:lstStyle/>
          <a:p>
            <a:r>
              <a:rPr lang="en-US"/>
              <a:t>Types of graphs and uses</a:t>
            </a:r>
          </a:p>
        </p:txBody>
      </p:sp>
      <p:sp>
        <p:nvSpPr>
          <p:cNvPr id="3" name="Content Placeholder 2">
            <a:extLst>
              <a:ext uri="{FF2B5EF4-FFF2-40B4-BE49-F238E27FC236}">
                <a16:creationId xmlns:a16="http://schemas.microsoft.com/office/drawing/2014/main" id="{D16E1C65-B094-4D7F-9AB0-063F18B227E7}"/>
              </a:ext>
            </a:extLst>
          </p:cNvPr>
          <p:cNvSpPr>
            <a:spLocks noGrp="1"/>
          </p:cNvSpPr>
          <p:nvPr>
            <p:ph idx="1"/>
          </p:nvPr>
        </p:nvSpPr>
        <p:spPr/>
        <p:txBody>
          <a:bodyPr vert="horz" lIns="91440" tIns="45720" rIns="91440" bIns="45720" rtlCol="0" anchor="t">
            <a:normAutofit/>
          </a:bodyPr>
          <a:lstStyle/>
          <a:p>
            <a:r>
              <a:rPr lang="en-US" dirty="0"/>
              <a:t>Graphs are used to visualize data.</a:t>
            </a:r>
          </a:p>
          <a:p>
            <a:pPr marL="0" indent="0">
              <a:buNone/>
            </a:pPr>
            <a:r>
              <a:rPr lang="en-US" dirty="0"/>
              <a:t>1. </a:t>
            </a:r>
            <a:r>
              <a:rPr lang="en-US" dirty="0">
                <a:ea typeface="+mn-lt"/>
                <a:cs typeface="+mn-lt"/>
              </a:rPr>
              <a:t>A line graph is commonly used to display change over time as a series of data points connected by straight line segments on two axes. The line graph therefore helps to determine the relationship between two sets of values, with one data set always being dependent on the other set. Line graphs are drawn so that the independent data are on the horizontal a-axis (e.g. time) and the dependent data are on the vertical y-axis. Line graphs are used to track changes over short and long periods of time.</a:t>
            </a:r>
            <a:endParaRPr lang="en-US" dirty="0"/>
          </a:p>
          <a:p>
            <a:pPr marL="0" indent="0">
              <a:buNone/>
            </a:pPr>
            <a:endParaRPr lang="en-US" dirty="0"/>
          </a:p>
        </p:txBody>
      </p:sp>
      <p:pic>
        <p:nvPicPr>
          <p:cNvPr id="4" name="Picture 4" descr="Chart, line chart&#10;&#10;Description automatically generated">
            <a:extLst>
              <a:ext uri="{FF2B5EF4-FFF2-40B4-BE49-F238E27FC236}">
                <a16:creationId xmlns:a16="http://schemas.microsoft.com/office/drawing/2014/main" id="{992C55CA-4E02-4C4B-A485-08D3982F865D}"/>
              </a:ext>
            </a:extLst>
          </p:cNvPr>
          <p:cNvPicPr>
            <a:picLocks noChangeAspect="1"/>
          </p:cNvPicPr>
          <p:nvPr/>
        </p:nvPicPr>
        <p:blipFill>
          <a:blip r:embed="rId2"/>
          <a:stretch>
            <a:fillRect/>
          </a:stretch>
        </p:blipFill>
        <p:spPr>
          <a:xfrm>
            <a:off x="1158815" y="4444110"/>
            <a:ext cx="4252822" cy="1707895"/>
          </a:xfrm>
          <a:prstGeom prst="rect">
            <a:avLst/>
          </a:prstGeom>
        </p:spPr>
      </p:pic>
    </p:spTree>
    <p:extLst>
      <p:ext uri="{BB962C8B-B14F-4D97-AF65-F5344CB8AC3E}">
        <p14:creationId xmlns:p14="http://schemas.microsoft.com/office/powerpoint/2010/main" val="1891800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3D68AF-B7E8-4ABA-B80D-3F1D93B4CFFD}"/>
              </a:ext>
            </a:extLst>
          </p:cNvPr>
          <p:cNvSpPr>
            <a:spLocks noGrp="1"/>
          </p:cNvSpPr>
          <p:nvPr>
            <p:ph idx="1"/>
          </p:nvPr>
        </p:nvSpPr>
        <p:spPr>
          <a:xfrm>
            <a:off x="1368725" y="593498"/>
            <a:ext cx="10058400" cy="5499052"/>
          </a:xfrm>
        </p:spPr>
        <p:txBody>
          <a:bodyPr vert="horz" lIns="91440" tIns="45720" rIns="91440" bIns="45720" rtlCol="0" anchor="t">
            <a:normAutofit/>
          </a:bodyPr>
          <a:lstStyle/>
          <a:p>
            <a:r>
              <a:rPr lang="en-US" dirty="0"/>
              <a:t>2. </a:t>
            </a:r>
            <a:r>
              <a:rPr lang="en-US" dirty="0">
                <a:ea typeface="+mn-lt"/>
                <a:cs typeface="+mn-lt"/>
              </a:rPr>
              <a:t>Bar charts are often primarily used for displaying the quantities of qualitative or categorical data (e.g. age group, religious affiliation), although they can also be used for quantitative data if the number of unique scores in the data set is not large. Bar charts can be displayed horizontally or vertically.</a:t>
            </a:r>
          </a:p>
          <a:p>
            <a:endParaRPr lang="en-US" dirty="0"/>
          </a:p>
          <a:p>
            <a:endParaRPr lang="en-US" dirty="0"/>
          </a:p>
          <a:p>
            <a:endParaRPr lang="en-US" dirty="0"/>
          </a:p>
          <a:p>
            <a:endParaRPr lang="en-US" dirty="0"/>
          </a:p>
          <a:p>
            <a:r>
              <a:rPr lang="en-US" dirty="0"/>
              <a:t>3. </a:t>
            </a:r>
            <a:r>
              <a:rPr lang="en-US" dirty="0">
                <a:ea typeface="+mn-lt"/>
                <a:cs typeface="+mn-lt"/>
              </a:rPr>
              <a:t>A pie chart is a divided circle, in which each slice of the pie represents a part of the whole. The categories that each slice represents are mutually exclusive and exhaustive. Data with negative values cannot be displayed as a pie chart. Pie charts can provide a quick overall impression of a data set, but do not offer very detailed information. Additional information can be added into pie charts by inserting figures (e.g., percentages) into each segment of the chart, or by providing a separate table as a reference tool.</a:t>
            </a:r>
          </a:p>
          <a:p>
            <a:pPr marL="0" indent="0">
              <a:buNone/>
            </a:pPr>
            <a:endParaRPr lang="en-US" dirty="0"/>
          </a:p>
        </p:txBody>
      </p:sp>
      <p:pic>
        <p:nvPicPr>
          <p:cNvPr id="4" name="Picture 4" descr="Graphical user interface, website&#10;&#10;Description automatically generated">
            <a:extLst>
              <a:ext uri="{FF2B5EF4-FFF2-40B4-BE49-F238E27FC236}">
                <a16:creationId xmlns:a16="http://schemas.microsoft.com/office/drawing/2014/main" id="{9CB291DE-40AB-443B-B9E1-4AD1D95CEDFC}"/>
              </a:ext>
            </a:extLst>
          </p:cNvPr>
          <p:cNvPicPr>
            <a:picLocks noChangeAspect="1"/>
          </p:cNvPicPr>
          <p:nvPr/>
        </p:nvPicPr>
        <p:blipFill>
          <a:blip r:embed="rId2"/>
          <a:stretch>
            <a:fillRect/>
          </a:stretch>
        </p:blipFill>
        <p:spPr>
          <a:xfrm>
            <a:off x="1676399" y="1770346"/>
            <a:ext cx="2915730" cy="1419500"/>
          </a:xfrm>
          <a:prstGeom prst="rect">
            <a:avLst/>
          </a:prstGeom>
        </p:spPr>
      </p:pic>
      <p:pic>
        <p:nvPicPr>
          <p:cNvPr id="5" name="Picture 5" descr="Chart, pie chart&#10;&#10;Description automatically generated">
            <a:extLst>
              <a:ext uri="{FF2B5EF4-FFF2-40B4-BE49-F238E27FC236}">
                <a16:creationId xmlns:a16="http://schemas.microsoft.com/office/drawing/2014/main" id="{EB41419D-0E7E-4E74-BD24-B88D20A95685}"/>
              </a:ext>
            </a:extLst>
          </p:cNvPr>
          <p:cNvPicPr>
            <a:picLocks noChangeAspect="1"/>
          </p:cNvPicPr>
          <p:nvPr/>
        </p:nvPicPr>
        <p:blipFill>
          <a:blip r:embed="rId3"/>
          <a:stretch>
            <a:fillRect/>
          </a:stretch>
        </p:blipFill>
        <p:spPr>
          <a:xfrm>
            <a:off x="7729268" y="1655493"/>
            <a:ext cx="3260784" cy="1534182"/>
          </a:xfrm>
          <a:prstGeom prst="rect">
            <a:avLst/>
          </a:prstGeom>
        </p:spPr>
      </p:pic>
    </p:spTree>
    <p:extLst>
      <p:ext uri="{BB962C8B-B14F-4D97-AF65-F5344CB8AC3E}">
        <p14:creationId xmlns:p14="http://schemas.microsoft.com/office/powerpoint/2010/main" val="4220210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54D53C-C7C0-4CE5-9ED2-1032078FD803}"/>
              </a:ext>
            </a:extLst>
          </p:cNvPr>
          <p:cNvSpPr>
            <a:spLocks noGrp="1"/>
          </p:cNvSpPr>
          <p:nvPr>
            <p:ph idx="1"/>
          </p:nvPr>
        </p:nvSpPr>
        <p:spPr>
          <a:xfrm>
            <a:off x="1066800" y="377837"/>
            <a:ext cx="10058400" cy="5657203"/>
          </a:xfrm>
        </p:spPr>
        <p:txBody>
          <a:bodyPr vert="horz" lIns="91440" tIns="45720" rIns="91440" bIns="45720" rtlCol="0" anchor="t">
            <a:normAutofit/>
          </a:bodyPr>
          <a:lstStyle/>
          <a:p>
            <a:pPr marL="0" indent="0">
              <a:buNone/>
            </a:pPr>
            <a:r>
              <a:rPr lang="en-US" dirty="0"/>
              <a:t>4. </a:t>
            </a:r>
            <a:r>
              <a:rPr lang="en-US" dirty="0">
                <a:ea typeface="+mn-lt"/>
                <a:cs typeface="+mn-lt"/>
              </a:rPr>
              <a:t>A Scatterplot is used to display the relationship between two quantitative variables plotted along two axes. A series of dots represent the position of observations from the data set. The independent variable is generally plotted along the horizontal (X) axis, and the dependent (or responsive) variable along the vertical (Y) axis. If no dependent variable exists, either type of variable can be plotted on either axis; in this case, the scatter plot will illustrate only the degree of correlation (and not causation) between two variables. Usually scatterplots have a single line (called a regression line) running through them. The line of the scatterplot represents the trend of the relationship between the two variables, Scatterplots are used to </a:t>
            </a:r>
            <a:r>
              <a:rPr lang="en-US" dirty="0" err="1">
                <a:ea typeface="+mn-lt"/>
                <a:cs typeface="+mn-lt"/>
              </a:rPr>
              <a:t>analyse</a:t>
            </a:r>
            <a:r>
              <a:rPr lang="en-US" dirty="0">
                <a:ea typeface="+mn-lt"/>
                <a:cs typeface="+mn-lt"/>
              </a:rPr>
              <a:t> patterns of the relationship between two sets of continuous data. Scatterplots can visually show the strength of the relationship between the variables (i.e., the “scatter” in the plot: the more concentrated the dots are along the line, the stronger the relationship); whether there is a positive or negative association between the variables (i.e., whether the slope is positive or negative); whether the data pattern is linear (straight) or nonlinear (curved); and whether unusual features such as outliers, clusters and gaps exist in the data sets.</a:t>
            </a:r>
            <a:endParaRPr lang="en-US" dirty="0"/>
          </a:p>
          <a:p>
            <a:endParaRPr lang="en-US" dirty="0"/>
          </a:p>
          <a:p>
            <a:pPr marL="0" indent="0">
              <a:buNone/>
            </a:pPr>
            <a:endParaRPr lang="en-US" dirty="0"/>
          </a:p>
        </p:txBody>
      </p:sp>
      <p:pic>
        <p:nvPicPr>
          <p:cNvPr id="5" name="Picture 5" descr="Chart, scatter chart&#10;&#10;Description automatically generated">
            <a:extLst>
              <a:ext uri="{FF2B5EF4-FFF2-40B4-BE49-F238E27FC236}">
                <a16:creationId xmlns:a16="http://schemas.microsoft.com/office/drawing/2014/main" id="{1B50C852-6A62-47A6-8EBD-AE7FDC0C2995}"/>
              </a:ext>
            </a:extLst>
          </p:cNvPr>
          <p:cNvPicPr>
            <a:picLocks noChangeAspect="1"/>
          </p:cNvPicPr>
          <p:nvPr/>
        </p:nvPicPr>
        <p:blipFill>
          <a:blip r:embed="rId2"/>
          <a:stretch>
            <a:fillRect/>
          </a:stretch>
        </p:blipFill>
        <p:spPr>
          <a:xfrm>
            <a:off x="7973683" y="4465480"/>
            <a:ext cx="3016370" cy="1794549"/>
          </a:xfrm>
          <a:prstGeom prst="rect">
            <a:avLst/>
          </a:prstGeom>
        </p:spPr>
      </p:pic>
    </p:spTree>
    <p:extLst>
      <p:ext uri="{BB962C8B-B14F-4D97-AF65-F5344CB8AC3E}">
        <p14:creationId xmlns:p14="http://schemas.microsoft.com/office/powerpoint/2010/main" val="1135598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8946EF-B529-406D-ABB3-51545AD5F2F5}"/>
              </a:ext>
            </a:extLst>
          </p:cNvPr>
          <p:cNvSpPr>
            <a:spLocks noGrp="1"/>
          </p:cNvSpPr>
          <p:nvPr>
            <p:ph idx="1"/>
          </p:nvPr>
        </p:nvSpPr>
        <p:spPr>
          <a:xfrm>
            <a:off x="1066800" y="377837"/>
            <a:ext cx="10058400" cy="5657203"/>
          </a:xfrm>
        </p:spPr>
        <p:txBody>
          <a:bodyPr vert="horz" lIns="91440" tIns="45720" rIns="91440" bIns="45720" rtlCol="0" anchor="t">
            <a:normAutofit/>
          </a:bodyPr>
          <a:lstStyle/>
          <a:p>
            <a:r>
              <a:rPr lang="en-US" dirty="0"/>
              <a:t>5. </a:t>
            </a:r>
            <a:r>
              <a:rPr lang="en-US" dirty="0">
                <a:ea typeface="+mn-lt"/>
                <a:cs typeface="+mn-lt"/>
              </a:rPr>
              <a:t>A boxplot is a standardized way of displaying the distribution of data based on a five number summary (“minimum”, first quartile (Q1), median, third quartile (Q3), and “maximum”). It can tell you about your outliers and what their values are. It can also tell you if your data is symmetrical, how tightly your data is grouped, and if and how your data is skewed. </a:t>
            </a:r>
          </a:p>
          <a:p>
            <a:pPr>
              <a:buClr>
                <a:srgbClr val="262626"/>
              </a:buClr>
            </a:pPr>
            <a:r>
              <a:rPr lang="en-US" b="1" dirty="0">
                <a:ea typeface="+mn-lt"/>
                <a:cs typeface="+mn-lt"/>
              </a:rPr>
              <a:t>median (Q2/50th Percentile)</a:t>
            </a:r>
            <a:r>
              <a:rPr lang="en-US" dirty="0">
                <a:ea typeface="+mn-lt"/>
                <a:cs typeface="+mn-lt"/>
              </a:rPr>
              <a:t>: the middle value of the dataset.</a:t>
            </a:r>
          </a:p>
          <a:p>
            <a:pPr>
              <a:buClr>
                <a:srgbClr val="262626"/>
              </a:buClr>
            </a:pPr>
            <a:r>
              <a:rPr lang="en-US" b="1" dirty="0">
                <a:ea typeface="+mn-lt"/>
                <a:cs typeface="+mn-lt"/>
              </a:rPr>
              <a:t>first quartile (Q1/25th Percentile)</a:t>
            </a:r>
            <a:r>
              <a:rPr lang="en-US" dirty="0">
                <a:ea typeface="+mn-lt"/>
                <a:cs typeface="+mn-lt"/>
              </a:rPr>
              <a:t>: the middle number between the smallest number (not the “minimum”) and the median of the dataset.</a:t>
            </a:r>
            <a:endParaRPr lang="en-US" dirty="0"/>
          </a:p>
          <a:p>
            <a:pPr>
              <a:buClr>
                <a:srgbClr val="262626"/>
              </a:buClr>
            </a:pPr>
            <a:r>
              <a:rPr lang="en-US" b="1" dirty="0">
                <a:ea typeface="+mn-lt"/>
                <a:cs typeface="+mn-lt"/>
              </a:rPr>
              <a:t>third quartile (Q3/75th Percentile)</a:t>
            </a:r>
            <a:r>
              <a:rPr lang="en-US" dirty="0">
                <a:ea typeface="+mn-lt"/>
                <a:cs typeface="+mn-lt"/>
              </a:rPr>
              <a:t>: the middle value between the median and the highest value (not the “maximum”) of the dataset.</a:t>
            </a:r>
            <a:endParaRPr lang="en-US" dirty="0"/>
          </a:p>
          <a:p>
            <a:pPr>
              <a:buClr>
                <a:srgbClr val="262626"/>
              </a:buClr>
            </a:pPr>
            <a:r>
              <a:rPr lang="en-US" b="1" dirty="0">
                <a:ea typeface="+mn-lt"/>
                <a:cs typeface="+mn-lt"/>
              </a:rPr>
              <a:t>interquartile range (IQR)</a:t>
            </a:r>
            <a:r>
              <a:rPr lang="en-US" dirty="0">
                <a:ea typeface="+mn-lt"/>
                <a:cs typeface="+mn-lt"/>
              </a:rPr>
              <a:t>: 25th to the 75th percentile.</a:t>
            </a:r>
            <a:endParaRPr lang="en-US" dirty="0"/>
          </a:p>
          <a:p>
            <a:pPr>
              <a:buClr>
                <a:srgbClr val="262626"/>
              </a:buClr>
            </a:pPr>
            <a:endParaRPr lang="en-US" dirty="0">
              <a:ea typeface="+mn-lt"/>
              <a:cs typeface="+mn-lt"/>
            </a:endParaRPr>
          </a:p>
          <a:p>
            <a:pPr marL="0" indent="0">
              <a:buNone/>
            </a:pPr>
            <a:endParaRPr lang="en-US" dirty="0"/>
          </a:p>
        </p:txBody>
      </p:sp>
      <p:pic>
        <p:nvPicPr>
          <p:cNvPr id="4" name="Picture 4" descr="Chart, box and whisker chart&#10;&#10;Description automatically generated">
            <a:extLst>
              <a:ext uri="{FF2B5EF4-FFF2-40B4-BE49-F238E27FC236}">
                <a16:creationId xmlns:a16="http://schemas.microsoft.com/office/drawing/2014/main" id="{DBB34DBE-61BD-4E5F-A7BE-7BD41ED8144B}"/>
              </a:ext>
            </a:extLst>
          </p:cNvPr>
          <p:cNvPicPr>
            <a:picLocks noChangeAspect="1"/>
          </p:cNvPicPr>
          <p:nvPr/>
        </p:nvPicPr>
        <p:blipFill>
          <a:blip r:embed="rId2"/>
          <a:stretch>
            <a:fillRect/>
          </a:stretch>
        </p:blipFill>
        <p:spPr>
          <a:xfrm>
            <a:off x="7941783" y="3209117"/>
            <a:ext cx="3554622" cy="3473389"/>
          </a:xfrm>
          <a:prstGeom prst="rect">
            <a:avLst/>
          </a:prstGeom>
        </p:spPr>
      </p:pic>
    </p:spTree>
    <p:extLst>
      <p:ext uri="{BB962C8B-B14F-4D97-AF65-F5344CB8AC3E}">
        <p14:creationId xmlns:p14="http://schemas.microsoft.com/office/powerpoint/2010/main" val="2444607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1B2BA1-1B0E-4A02-9E04-4AE257DBBD61}"/>
              </a:ext>
            </a:extLst>
          </p:cNvPr>
          <p:cNvSpPr>
            <a:spLocks noGrp="1"/>
          </p:cNvSpPr>
          <p:nvPr>
            <p:ph idx="1"/>
          </p:nvPr>
        </p:nvSpPr>
        <p:spPr>
          <a:xfrm>
            <a:off x="1066800" y="392215"/>
            <a:ext cx="10058400" cy="5642825"/>
          </a:xfrm>
        </p:spPr>
        <p:txBody>
          <a:bodyPr vert="horz" lIns="91440" tIns="45720" rIns="91440" bIns="45720" rtlCol="0" anchor="t">
            <a:normAutofit/>
          </a:bodyPr>
          <a:lstStyle/>
          <a:p>
            <a:r>
              <a:rPr lang="en-US" dirty="0">
                <a:ea typeface="+mn-lt"/>
                <a:cs typeface="+mn-lt"/>
              </a:rPr>
              <a:t>Dot plots encode single data points with circles, often on a line. While a bar on a bar chart consumes a lot of space in order to represent a single number, a dot in a dot plot simply represents the single number. Comparisons are easily made by plotting more than one dot per line, such as pretest scores and posttest scores. According to prominent data visualization scholars, dots on a line is the easiest graph type for people to interpret. Dot plots are handy for comparing between 2-4 points on a line. If you have more than 4 points, the dot plot will likely get too cluttered. If you have points that are very close together, the dots will overlap one another and could be difficult to interpret unless you forego direct number labeling and make each dot empty or transparent.</a:t>
            </a:r>
            <a:endParaRPr lang="en-US" dirty="0"/>
          </a:p>
        </p:txBody>
      </p:sp>
      <p:pic>
        <p:nvPicPr>
          <p:cNvPr id="4" name="Picture 4" descr="Chart, bubble chart&#10;&#10;Description automatically generated">
            <a:extLst>
              <a:ext uri="{FF2B5EF4-FFF2-40B4-BE49-F238E27FC236}">
                <a16:creationId xmlns:a16="http://schemas.microsoft.com/office/drawing/2014/main" id="{340908E7-BEBD-4838-B2BE-EB07780AD237}"/>
              </a:ext>
            </a:extLst>
          </p:cNvPr>
          <p:cNvPicPr>
            <a:picLocks noChangeAspect="1"/>
          </p:cNvPicPr>
          <p:nvPr/>
        </p:nvPicPr>
        <p:blipFill>
          <a:blip r:embed="rId2"/>
          <a:stretch>
            <a:fillRect/>
          </a:stretch>
        </p:blipFill>
        <p:spPr>
          <a:xfrm>
            <a:off x="1331343" y="3573359"/>
            <a:ext cx="4525992" cy="2270450"/>
          </a:xfrm>
          <a:prstGeom prst="rect">
            <a:avLst/>
          </a:prstGeom>
        </p:spPr>
      </p:pic>
    </p:spTree>
    <p:extLst>
      <p:ext uri="{BB962C8B-B14F-4D97-AF65-F5344CB8AC3E}">
        <p14:creationId xmlns:p14="http://schemas.microsoft.com/office/powerpoint/2010/main" val="2556019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45D574-39DA-4E8C-81A2-FC67728B44FA}"/>
              </a:ext>
            </a:extLst>
          </p:cNvPr>
          <p:cNvSpPr>
            <a:spLocks noGrp="1"/>
          </p:cNvSpPr>
          <p:nvPr>
            <p:ph idx="1"/>
          </p:nvPr>
        </p:nvSpPr>
        <p:spPr>
          <a:xfrm>
            <a:off x="1066800" y="363460"/>
            <a:ext cx="10058400" cy="5671580"/>
          </a:xfrm>
        </p:spPr>
        <p:txBody>
          <a:bodyPr vert="horz" lIns="91440" tIns="45720" rIns="91440" bIns="45720" rtlCol="0" anchor="t">
            <a:normAutofit/>
          </a:bodyPr>
          <a:lstStyle/>
          <a:p>
            <a:r>
              <a:rPr lang="en-US" dirty="0">
                <a:latin typeface="Verdana"/>
                <a:ea typeface="Verdana"/>
                <a:cs typeface="Verdana"/>
              </a:rPr>
              <a:t>A histogram is a graphical way of presenting a frequency distribution of quantitative data organized into a number equally spaced intervals or bins (e.g. 1-10, 11-20…). The interval range is selected to reduce the amount of information while still providing enough variability to picture the shape of the distribution. </a:t>
            </a:r>
            <a:r>
              <a:rPr lang="en-US" dirty="0">
                <a:latin typeface="Verdana"/>
                <a:ea typeface="+mn-lt"/>
                <a:cs typeface="+mn-lt"/>
              </a:rPr>
              <a:t>The intervals are displayed on one axis (often the x-axis), against which are plotted the frequency of a particular piece of data which falls within that interval (often on the y-axis). Histograms can also be constructed by plotting relative frequencies, percentages, or proportions on the y-axis. </a:t>
            </a:r>
          </a:p>
          <a:p>
            <a:pPr>
              <a:buClr>
                <a:srgbClr val="262626"/>
              </a:buClr>
            </a:pPr>
            <a:endParaRPr lang="en-US" dirty="0">
              <a:latin typeface="Century Gothic"/>
              <a:ea typeface="Verdana"/>
              <a:cs typeface="Verdana"/>
            </a:endParaRPr>
          </a:p>
        </p:txBody>
      </p:sp>
      <p:pic>
        <p:nvPicPr>
          <p:cNvPr id="5" name="Picture 5" descr="Chart, histogram&#10;&#10;Description automatically generated">
            <a:extLst>
              <a:ext uri="{FF2B5EF4-FFF2-40B4-BE49-F238E27FC236}">
                <a16:creationId xmlns:a16="http://schemas.microsoft.com/office/drawing/2014/main" id="{B6208B93-EA02-45E4-8976-EB134949B0E1}"/>
              </a:ext>
            </a:extLst>
          </p:cNvPr>
          <p:cNvPicPr>
            <a:picLocks noChangeAspect="1"/>
          </p:cNvPicPr>
          <p:nvPr/>
        </p:nvPicPr>
        <p:blipFill>
          <a:blip r:embed="rId2"/>
          <a:stretch>
            <a:fillRect/>
          </a:stretch>
        </p:blipFill>
        <p:spPr>
          <a:xfrm>
            <a:off x="1460740" y="2789029"/>
            <a:ext cx="4727275" cy="2415753"/>
          </a:xfrm>
          <a:prstGeom prst="rect">
            <a:avLst/>
          </a:prstGeom>
        </p:spPr>
      </p:pic>
    </p:spTree>
    <p:extLst>
      <p:ext uri="{BB962C8B-B14F-4D97-AF65-F5344CB8AC3E}">
        <p14:creationId xmlns:p14="http://schemas.microsoft.com/office/powerpoint/2010/main" val="3109023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944B5D-6DA2-4B9D-9812-BA9C8AF1B2FF}"/>
              </a:ext>
            </a:extLst>
          </p:cNvPr>
          <p:cNvSpPr>
            <a:spLocks noGrp="1"/>
          </p:cNvSpPr>
          <p:nvPr>
            <p:ph idx="1"/>
          </p:nvPr>
        </p:nvSpPr>
        <p:spPr>
          <a:xfrm>
            <a:off x="1066800" y="392215"/>
            <a:ext cx="10058400" cy="5642825"/>
          </a:xfrm>
        </p:spPr>
        <p:txBody>
          <a:bodyPr vert="horz" lIns="91440" tIns="45720" rIns="91440" bIns="45720" rtlCol="0" anchor="t">
            <a:normAutofit/>
          </a:bodyPr>
          <a:lstStyle/>
          <a:p>
            <a:r>
              <a:rPr lang="en-US" dirty="0"/>
              <a:t>6. Function plots: it's used t</a:t>
            </a:r>
            <a:r>
              <a:rPr lang="en-US" dirty="0">
                <a:ea typeface="+mn-lt"/>
                <a:cs typeface="+mn-lt"/>
              </a:rPr>
              <a:t>o determine the value of an equation by graphing its result.</a:t>
            </a:r>
          </a:p>
          <a:p>
            <a:endParaRPr lang="en-US" dirty="0"/>
          </a:p>
          <a:p>
            <a:endParaRPr lang="en-US" dirty="0"/>
          </a:p>
          <a:p>
            <a:endParaRPr lang="en-US" dirty="0"/>
          </a:p>
          <a:p>
            <a:endParaRPr lang="en-US" dirty="0"/>
          </a:p>
          <a:p>
            <a:endParaRPr lang="en-US" dirty="0"/>
          </a:p>
          <a:p>
            <a:endParaRPr lang="en-US" dirty="0"/>
          </a:p>
          <a:p>
            <a:endParaRPr lang="en-US" dirty="0"/>
          </a:p>
          <a:p>
            <a:r>
              <a:rPr lang="en-US" dirty="0"/>
              <a:t>7. Stacked area charts: </a:t>
            </a:r>
            <a:r>
              <a:rPr lang="en-US" dirty="0">
                <a:ea typeface="+mn-lt"/>
                <a:cs typeface="+mn-lt"/>
              </a:rPr>
              <a:t>it's frequently used to diagram changes of multiple variables across time.</a:t>
            </a:r>
            <a:endParaRPr lang="en-US" dirty="0"/>
          </a:p>
          <a:p>
            <a:pPr marL="0" indent="0">
              <a:buNone/>
            </a:pPr>
            <a:endParaRPr lang="en-US" dirty="0"/>
          </a:p>
          <a:p>
            <a:pPr marL="0" indent="0">
              <a:buNone/>
            </a:pPr>
            <a:endParaRPr lang="en-US" dirty="0"/>
          </a:p>
        </p:txBody>
      </p:sp>
      <p:pic>
        <p:nvPicPr>
          <p:cNvPr id="4" name="Picture 4" descr="Chart, line chart&#10;&#10;Description automatically generated">
            <a:extLst>
              <a:ext uri="{FF2B5EF4-FFF2-40B4-BE49-F238E27FC236}">
                <a16:creationId xmlns:a16="http://schemas.microsoft.com/office/drawing/2014/main" id="{7318D435-20B0-49C6-AEEA-147B9757FC52}"/>
              </a:ext>
            </a:extLst>
          </p:cNvPr>
          <p:cNvPicPr>
            <a:picLocks noChangeAspect="1"/>
          </p:cNvPicPr>
          <p:nvPr/>
        </p:nvPicPr>
        <p:blipFill>
          <a:blip r:embed="rId2"/>
          <a:stretch>
            <a:fillRect/>
          </a:stretch>
        </p:blipFill>
        <p:spPr>
          <a:xfrm>
            <a:off x="1173192" y="975471"/>
            <a:ext cx="4439728" cy="2132227"/>
          </a:xfrm>
          <a:prstGeom prst="rect">
            <a:avLst/>
          </a:prstGeom>
        </p:spPr>
      </p:pic>
      <p:pic>
        <p:nvPicPr>
          <p:cNvPr id="5" name="Picture 5" descr="Chart, line chart&#10;&#10;Description automatically generated">
            <a:extLst>
              <a:ext uri="{FF2B5EF4-FFF2-40B4-BE49-F238E27FC236}">
                <a16:creationId xmlns:a16="http://schemas.microsoft.com/office/drawing/2014/main" id="{A21EF901-C109-4C21-B390-E46E98CA7763}"/>
              </a:ext>
            </a:extLst>
          </p:cNvPr>
          <p:cNvPicPr>
            <a:picLocks noChangeAspect="1"/>
          </p:cNvPicPr>
          <p:nvPr/>
        </p:nvPicPr>
        <p:blipFill>
          <a:blip r:embed="rId3"/>
          <a:stretch>
            <a:fillRect/>
          </a:stretch>
        </p:blipFill>
        <p:spPr>
          <a:xfrm>
            <a:off x="1173192" y="4429591"/>
            <a:ext cx="4109049" cy="1923837"/>
          </a:xfrm>
          <a:prstGeom prst="rect">
            <a:avLst/>
          </a:prstGeom>
        </p:spPr>
      </p:pic>
    </p:spTree>
    <p:extLst>
      <p:ext uri="{BB962C8B-B14F-4D97-AF65-F5344CB8AC3E}">
        <p14:creationId xmlns:p14="http://schemas.microsoft.com/office/powerpoint/2010/main" val="3678895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5E5501-9688-4D8F-8648-D5EED07B4704}"/>
              </a:ext>
            </a:extLst>
          </p:cNvPr>
          <p:cNvSpPr>
            <a:spLocks noGrp="1"/>
          </p:cNvSpPr>
          <p:nvPr>
            <p:ph idx="1"/>
          </p:nvPr>
        </p:nvSpPr>
        <p:spPr>
          <a:xfrm>
            <a:off x="1066800" y="420970"/>
            <a:ext cx="10058400" cy="5614070"/>
          </a:xfrm>
        </p:spPr>
        <p:txBody>
          <a:bodyPr vert="horz" lIns="91440" tIns="45720" rIns="91440" bIns="45720" rtlCol="0" anchor="t">
            <a:normAutofit/>
          </a:bodyPr>
          <a:lstStyle/>
          <a:p>
            <a:r>
              <a:rPr lang="en-US" dirty="0"/>
              <a:t>8.  </a:t>
            </a:r>
            <a:r>
              <a:rPr lang="en-US" dirty="0">
                <a:ea typeface="+mn-lt"/>
                <a:cs typeface="+mn-lt"/>
              </a:rPr>
              <a:t>Trellis graphs: To examine complex, multi-variable data sets, comparing a greater deal of information at once.</a:t>
            </a: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r>
              <a:rPr lang="en-US" dirty="0">
                <a:ea typeface="+mn-lt"/>
                <a:cs typeface="+mn-lt"/>
              </a:rPr>
              <a:t>9. </a:t>
            </a:r>
            <a:r>
              <a:rPr lang="en-US" dirty="0"/>
              <a:t>Multi-Line Graphs: To </a:t>
            </a:r>
            <a:r>
              <a:rPr lang="en-US" dirty="0">
                <a:ea typeface="+mn-lt"/>
                <a:cs typeface="+mn-lt"/>
              </a:rPr>
              <a:t>reflect multiple data sets with lines of varying patterns or color.</a:t>
            </a:r>
          </a:p>
          <a:p>
            <a:pPr marL="0" indent="0">
              <a:buNone/>
            </a:pPr>
            <a:endParaRPr lang="en-US" dirty="0">
              <a:ea typeface="+mn-lt"/>
              <a:cs typeface="+mn-lt"/>
            </a:endParaRPr>
          </a:p>
          <a:p>
            <a:endParaRPr lang="en-US" dirty="0">
              <a:ea typeface="+mn-lt"/>
              <a:cs typeface="+mn-lt"/>
            </a:endParaRPr>
          </a:p>
          <a:p>
            <a:endParaRPr lang="en-US" dirty="0">
              <a:ea typeface="+mn-lt"/>
              <a:cs typeface="+mn-lt"/>
            </a:endParaRPr>
          </a:p>
        </p:txBody>
      </p:sp>
      <p:pic>
        <p:nvPicPr>
          <p:cNvPr id="4" name="Picture 4" descr="Chart&#10;&#10;Description automatically generated">
            <a:extLst>
              <a:ext uri="{FF2B5EF4-FFF2-40B4-BE49-F238E27FC236}">
                <a16:creationId xmlns:a16="http://schemas.microsoft.com/office/drawing/2014/main" id="{3772BE7E-BD30-43C3-85BE-4D52996E1485}"/>
              </a:ext>
            </a:extLst>
          </p:cNvPr>
          <p:cNvPicPr>
            <a:picLocks noChangeAspect="1"/>
          </p:cNvPicPr>
          <p:nvPr/>
        </p:nvPicPr>
        <p:blipFill>
          <a:blip r:embed="rId2"/>
          <a:stretch>
            <a:fillRect/>
          </a:stretch>
        </p:blipFill>
        <p:spPr>
          <a:xfrm>
            <a:off x="1417608" y="1185681"/>
            <a:ext cx="4109049" cy="2028109"/>
          </a:xfrm>
          <a:prstGeom prst="rect">
            <a:avLst/>
          </a:prstGeom>
        </p:spPr>
      </p:pic>
      <p:pic>
        <p:nvPicPr>
          <p:cNvPr id="6" name="Picture 6" descr="Chart, line chart&#10;&#10;Description automatically generated">
            <a:extLst>
              <a:ext uri="{FF2B5EF4-FFF2-40B4-BE49-F238E27FC236}">
                <a16:creationId xmlns:a16="http://schemas.microsoft.com/office/drawing/2014/main" id="{00E58F8B-2A32-497A-B011-911A4DF4C87D}"/>
              </a:ext>
            </a:extLst>
          </p:cNvPr>
          <p:cNvPicPr>
            <a:picLocks noChangeAspect="1"/>
          </p:cNvPicPr>
          <p:nvPr/>
        </p:nvPicPr>
        <p:blipFill>
          <a:blip r:embed="rId3"/>
          <a:stretch>
            <a:fillRect/>
          </a:stretch>
        </p:blipFill>
        <p:spPr>
          <a:xfrm>
            <a:off x="1417608" y="3939377"/>
            <a:ext cx="3620218" cy="2257283"/>
          </a:xfrm>
          <a:prstGeom prst="rect">
            <a:avLst/>
          </a:prstGeom>
        </p:spPr>
      </p:pic>
    </p:spTree>
    <p:extLst>
      <p:ext uri="{BB962C8B-B14F-4D97-AF65-F5344CB8AC3E}">
        <p14:creationId xmlns:p14="http://schemas.microsoft.com/office/powerpoint/2010/main" val="1958915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Savon</vt:lpstr>
      <vt:lpstr>Assignment 2</vt:lpstr>
      <vt:lpstr>Types of graphs and uses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Different graphs in R</vt:lpstr>
      <vt:lpstr>PowerPoint Presentation</vt:lpstr>
      <vt:lpstr>Probability Distribution</vt:lpstr>
      <vt:lpstr>Bernoulli Distribution</vt:lpstr>
      <vt:lpstr>BINOMIAL DISTRIBUTION</vt:lpstr>
      <vt:lpstr>NORMAL DISTRIBUTION</vt:lpstr>
      <vt:lpstr>Poisson Distribution</vt:lpstr>
      <vt:lpstr>Non-normal distributions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535</cp:revision>
  <dcterms:created xsi:type="dcterms:W3CDTF">2020-10-18T15:52:07Z</dcterms:created>
  <dcterms:modified xsi:type="dcterms:W3CDTF">2020-10-26T13:47:09Z</dcterms:modified>
</cp:coreProperties>
</file>