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74"/>
  </p:notesMasterIdLst>
  <p:handoutMasterIdLst>
    <p:handoutMasterId r:id="rId75"/>
  </p:handoutMasterIdLst>
  <p:sldIdLst>
    <p:sldId id="327"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Lst>
  <p:sldSz cx="9144000" cy="6858000" type="screen4x3"/>
  <p:notesSz cx="6858000" cy="9144000"/>
  <p:embeddedFontLst>
    <p:embeddedFont>
      <p:font typeface="Lucida Sans" panose="020B0602030504020204" pitchFamily="34" charset="0"/>
      <p:regular r:id="rId76"/>
      <p:bold r:id="rId77"/>
      <p:italic r:id="rId78"/>
      <p:boldItalic r:id="rId79"/>
    </p:embeddedFont>
    <p:embeddedFont>
      <p:font typeface="Calibri" panose="020F0502020204030204" pitchFamily="34" charset="0"/>
      <p:regular r:id="rId80"/>
      <p:bold r:id="rId81"/>
      <p:italic r:id="rId82"/>
      <p:boldItalic r:id="rId83"/>
    </p:embeddedFont>
    <p:embeddedFont>
      <p:font typeface="Trebuchet MS" panose="020B0603020202020204" pitchFamily="34" charset="0"/>
      <p:regular r:id="rId84"/>
      <p:bold r:id="rId85"/>
      <p:italic r:id="rId86"/>
      <p:boldItalic r:id="rId87"/>
    </p:embeddedFont>
    <p:embeddedFont>
      <p:font typeface="Candara" panose="020E0502030303020204" pitchFamily="34" charset="0"/>
      <p:regular r:id="rId88"/>
      <p:bold r:id="rId89"/>
      <p:italic r:id="rId90"/>
      <p:boldItalic r:id="rId91"/>
    </p:embeddedFont>
    <p:embeddedFont>
      <p:font typeface="ＭＳ Ｐゴシック" panose="020B0600070205080204" pitchFamily="34" charset="-128"/>
      <p:regular r:id="rId9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2" autoAdjust="0"/>
  </p:normalViewPr>
  <p:slideViewPr>
    <p:cSldViewPr snapToGrid="0" showGuides="1">
      <p:cViewPr>
        <p:scale>
          <a:sx n="80" d="100"/>
          <a:sy n="80" d="100"/>
        </p:scale>
        <p:origin x="-966"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10" d="100"/>
          <a:sy n="110" d="100"/>
        </p:scale>
        <p:origin x="-1584" y="-72"/>
      </p:cViewPr>
      <p:guideLst>
        <p:guide orient="horz" pos="2678"/>
        <p:guide pos="12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font" Target="fonts/font1.fntdata"/><Relationship Id="rId84" Type="http://schemas.openxmlformats.org/officeDocument/2006/relationships/font" Target="fonts/font9.fntdata"/><Relationship Id="rId89" Type="http://schemas.openxmlformats.org/officeDocument/2006/relationships/font" Target="fonts/font14.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font" Target="fonts/font17.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font" Target="fonts/font4.fntdata"/><Relationship Id="rId87" Type="http://schemas.openxmlformats.org/officeDocument/2006/relationships/font" Target="fonts/font12.fnt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font" Target="fonts/font7.fntdata"/><Relationship Id="rId90" Type="http://schemas.openxmlformats.org/officeDocument/2006/relationships/font" Target="fonts/font15.fntdata"/><Relationship Id="rId95"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2.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font" Target="fonts/font5.fntdata"/><Relationship Id="rId85" Type="http://schemas.openxmlformats.org/officeDocument/2006/relationships/font" Target="fonts/font10.fntdata"/><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font" Target="fonts/font16.fntdata"/><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16126" y="4235826"/>
            <a:ext cx="4610306"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7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Introduction</a:t>
            </a:r>
            <a:r>
              <a:rPr lang="en-US" sz="1200" baseline="0" dirty="0" smtClean="0">
                <a:latin typeface="Arial" pitchFamily="34" charset="0"/>
                <a:cs typeface="Arial" pitchFamily="34" charset="0"/>
              </a:rPr>
              <a:t> to Software Engineering</a:t>
            </a: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91543" y="8346141"/>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anose="020E0502030303020204" pitchFamily="34" charset="0"/>
        <a:ea typeface="+mn-ea"/>
        <a:cs typeface="Arial" pitchFamily="34" charset="0"/>
      </a:defRPr>
    </a:lvl1pPr>
    <a:lvl2pPr marL="457200" algn="l" defTabSz="914400" rtl="0" eaLnBrk="1" latinLnBrk="0" hangingPunct="1">
      <a:defRPr sz="1000" kern="1200">
        <a:solidFill>
          <a:schemeClr val="tx1"/>
        </a:solidFill>
        <a:latin typeface="Candara" panose="020E0502030303020204" pitchFamily="34" charset="0"/>
        <a:ea typeface="+mn-ea"/>
        <a:cs typeface="Arial" pitchFamily="34" charset="0"/>
      </a:defRPr>
    </a:lvl2pPr>
    <a:lvl3pPr marL="914400" algn="l" defTabSz="914400" rtl="0" eaLnBrk="1" latinLnBrk="0" hangingPunct="1">
      <a:defRPr sz="1000" kern="1200">
        <a:solidFill>
          <a:schemeClr val="tx1"/>
        </a:solidFill>
        <a:latin typeface="Candara" panose="020E0502030303020204" pitchFamily="34" charset="0"/>
        <a:ea typeface="+mn-ea"/>
        <a:cs typeface="Arial" pitchFamily="34" charset="0"/>
      </a:defRPr>
    </a:lvl3pPr>
    <a:lvl4pPr marL="1371600" algn="l" defTabSz="914400" rtl="0" eaLnBrk="1" latinLnBrk="0" hangingPunct="1">
      <a:defRPr sz="1000" kern="1200">
        <a:solidFill>
          <a:schemeClr val="tx1"/>
        </a:solidFill>
        <a:latin typeface="Candara" panose="020E0502030303020204" pitchFamily="34" charset="0"/>
        <a:ea typeface="+mn-ea"/>
        <a:cs typeface="Arial" pitchFamily="34" charset="0"/>
      </a:defRPr>
    </a:lvl4pPr>
    <a:lvl5pPr marL="1828800" algn="l" defTabSz="914400" rtl="0" eaLnBrk="1" latinLnBrk="0" hangingPunct="1">
      <a:defRPr sz="1000" kern="1200">
        <a:solidFill>
          <a:schemeClr val="tx1"/>
        </a:solidFill>
        <a:latin typeface="Candara" panose="020E0502030303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Software_testing" TargetMode="External"/><Relationship Id="rId3" Type="http://schemas.openxmlformats.org/officeDocument/2006/relationships/hyperlink" Target="http://en.wikipedia.org/wiki/Sequence" TargetMode="External"/><Relationship Id="rId7" Type="http://schemas.openxmlformats.org/officeDocument/2006/relationships/hyperlink" Target="http://en.wikipedia.org/wiki/Implement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Software_design" TargetMode="External"/><Relationship Id="rId5" Type="http://schemas.openxmlformats.org/officeDocument/2006/relationships/hyperlink" Target="http://en.wikipedia.org/wiki/Requirements_analysis" TargetMode="External"/><Relationship Id="rId10" Type="http://schemas.openxmlformats.org/officeDocument/2006/relationships/hyperlink" Target="http://en.wikipedia.org/wiki/Software_maintenance" TargetMode="External"/><Relationship Id="rId4" Type="http://schemas.openxmlformats.org/officeDocument/2006/relationships/hyperlink" Target="http://en.wikipedia.org/wiki/Software_development_model" TargetMode="External"/><Relationship Id="rId9" Type="http://schemas.openxmlformats.org/officeDocument/2006/relationships/hyperlink" Target="http://en.wikipedia.org/wiki/Enterprise_application_integratio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Softwar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a:p>
            <a:endParaRPr lang="en-US" dirty="0" smtClean="0"/>
          </a:p>
          <a:p>
            <a:r>
              <a:rPr lang="en-US" dirty="0" smtClean="0"/>
              <a:t>Copyright </a:t>
            </a:r>
            <a:r>
              <a:rPr lang="en-US" dirty="0"/>
              <a:t>© 2011 IGATE Corporation (a part of Capegemini Group). All rights reserved. </a:t>
            </a:r>
          </a:p>
          <a:p>
            <a:r>
              <a:rPr lang="en-US" dirty="0"/>
              <a:t>No part of this publication shall be reproduced in any way, including but not limited to photocopy, photographic, magnetic, or other record, without the prior written permission of IGATE Corporation (a part of Capegemini Group).</a:t>
            </a:r>
          </a:p>
          <a:p>
            <a:r>
              <a:rPr lang="en-US" dirty="0"/>
              <a:t> </a:t>
            </a:r>
            <a:r>
              <a:rPr lang="en-US" dirty="0" smtClean="0"/>
              <a:t>IGATE </a:t>
            </a:r>
            <a:r>
              <a:rPr lang="en-US" dirty="0"/>
              <a:t>Corporation (a part of Capegemini Group) considers information included in this document to be confidential and proprietary.</a:t>
            </a:r>
          </a:p>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latin typeface="Candara" panose="020E0502030303020204" pitchFamily="34" charset="0"/>
              </a:rPr>
              <a:t>Also known as  </a:t>
            </a:r>
            <a:r>
              <a:rPr lang="en-US" b="1" dirty="0" smtClean="0">
                <a:latin typeface="Candara" panose="020E0502030303020204" pitchFamily="34" charset="0"/>
              </a:rPr>
              <a:t>systems </a:t>
            </a:r>
            <a:r>
              <a:rPr lang="en-US" b="1" dirty="0">
                <a:latin typeface="Candara" panose="020E0502030303020204" pitchFamily="34" charset="0"/>
              </a:rPr>
              <a:t>development life cycle (SDLC)</a:t>
            </a:r>
            <a:r>
              <a:rPr lang="en-US" dirty="0">
                <a:latin typeface="Candara" panose="020E0502030303020204" pitchFamily="34" charset="0"/>
              </a:rPr>
              <a:t>, or </a:t>
            </a:r>
            <a:r>
              <a:rPr lang="en-US" b="1" dirty="0">
                <a:latin typeface="Candara" panose="020E0502030303020204" pitchFamily="34" charset="0"/>
              </a:rPr>
              <a:t>software development process</a:t>
            </a:r>
            <a:r>
              <a:rPr lang="en-US" dirty="0">
                <a:latin typeface="Candara" panose="020E0502030303020204" pitchFamily="34" charset="0"/>
              </a:rPr>
              <a:t>, or </a:t>
            </a:r>
            <a:r>
              <a:rPr lang="en-US" b="1" dirty="0">
                <a:latin typeface="Candara" panose="020E0502030303020204" pitchFamily="34" charset="0"/>
              </a:rPr>
              <a:t>Software Development Life Cycle</a:t>
            </a:r>
            <a:r>
              <a:rPr lang="en-US" dirty="0">
                <a:latin typeface="Candara" panose="020E0502030303020204" pitchFamily="34" charset="0"/>
              </a:rPr>
              <a:t> </a:t>
            </a:r>
            <a:endParaRPr lang="en-US" dirty="0" smtClean="0">
              <a:latin typeface="Candara" panose="020E0502030303020204" pitchFamily="34" charset="0"/>
            </a:endParaRPr>
          </a:p>
          <a:p>
            <a:endParaRPr lang="en-US" dirty="0">
              <a:latin typeface="Candara" panose="020E0502030303020204" pitchFamily="34" charset="0"/>
            </a:endParaRPr>
          </a:p>
          <a:p>
            <a:r>
              <a:rPr lang="en-US" dirty="0" smtClean="0">
                <a:latin typeface="Candara" panose="020E0502030303020204" pitchFamily="34" charset="0"/>
              </a:rPr>
              <a:t>It  is </a:t>
            </a:r>
            <a:r>
              <a:rPr lang="en-US" dirty="0">
                <a:latin typeface="Candara" panose="020E0502030303020204" pitchFamily="34" charset="0"/>
              </a:rPr>
              <a:t>a process of creating or altering information </a:t>
            </a:r>
            <a:r>
              <a:rPr lang="en-US" dirty="0" smtClean="0">
                <a:latin typeface="Candara" panose="020E0502030303020204" pitchFamily="34" charset="0"/>
              </a:rPr>
              <a:t>systems</a:t>
            </a:r>
            <a:r>
              <a:rPr lang="en-US" dirty="0">
                <a:latin typeface="Candara" panose="020E0502030303020204" pitchFamily="34" charset="0"/>
              </a:rPr>
              <a:t> </a:t>
            </a:r>
            <a:r>
              <a:rPr lang="en-US" dirty="0" smtClean="0">
                <a:latin typeface="Candara" panose="020E0502030303020204" pitchFamily="34" charset="0"/>
              </a:rPr>
              <a:t>using various models and  methodologies  The </a:t>
            </a:r>
            <a:r>
              <a:rPr lang="en-US" dirty="0">
                <a:latin typeface="Candara" panose="020E0502030303020204" pitchFamily="34" charset="0"/>
              </a:rPr>
              <a:t>SDLC aims to produce a high quality system that meets or exceeds customer expectations, reaches completion within times and cost estimates, works effectively and </a:t>
            </a:r>
            <a:r>
              <a:rPr lang="en-US" dirty="0" smtClean="0">
                <a:latin typeface="Candara" panose="020E0502030303020204" pitchFamily="34" charset="0"/>
              </a:rPr>
              <a:t>efficiently</a:t>
            </a:r>
          </a:p>
          <a:p>
            <a:endParaRPr lang="en-US" dirty="0">
              <a:latin typeface="Candara" panose="020E0502030303020204" pitchFamily="34" charset="0"/>
            </a:endParaRPr>
          </a:p>
          <a:p>
            <a:r>
              <a:rPr lang="en-US" dirty="0" smtClean="0">
                <a:latin typeface="Candara" panose="020E0502030303020204" pitchFamily="34" charset="0"/>
              </a:rPr>
              <a:t>The SDLC   framework </a:t>
            </a:r>
            <a:r>
              <a:rPr lang="en-US" dirty="0">
                <a:latin typeface="Candara" panose="020E0502030303020204" pitchFamily="34" charset="0"/>
              </a:rPr>
              <a:t>provides a sequence of activities for system </a:t>
            </a:r>
            <a:r>
              <a:rPr lang="en-US" dirty="0" smtClean="0">
                <a:latin typeface="Candara" panose="020E0502030303020204" pitchFamily="34" charset="0"/>
              </a:rPr>
              <a:t>design and development . </a:t>
            </a:r>
            <a:r>
              <a:rPr lang="en-US" dirty="0">
                <a:latin typeface="Candara" panose="020E0502030303020204" pitchFamily="34" charset="0"/>
              </a:rPr>
              <a:t>It consists of a set of steps or phases in which each phase of the SDLC uses the results of the previous one.</a:t>
            </a:r>
          </a:p>
          <a:p>
            <a:endParaRPr lang="en-US" dirty="0">
              <a:latin typeface="Candara" panose="020E0502030303020204" pitchFamily="34" charset="0"/>
            </a:endParaRPr>
          </a:p>
          <a:p>
            <a:r>
              <a:rPr lang="en-US" dirty="0" smtClean="0">
                <a:latin typeface="Candara" panose="020E0502030303020204" pitchFamily="34" charset="0"/>
              </a:rPr>
              <a:t> .</a:t>
            </a:r>
          </a:p>
          <a:p>
            <a:endParaRPr lang="en-US" dirty="0">
              <a:latin typeface="Candara" panose="020E0502030303020204" pitchFamily="34" charset="0"/>
            </a:endParaRPr>
          </a:p>
        </p:txBody>
      </p:sp>
    </p:spTree>
    <p:extLst>
      <p:ext uri="{BB962C8B-B14F-4D97-AF65-F5344CB8AC3E}">
        <p14:creationId xmlns:p14="http://schemas.microsoft.com/office/powerpoint/2010/main" val="3448620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lnSpc>
                <a:spcPct val="97000"/>
              </a:lnSpc>
            </a:pPr>
            <a:r>
              <a:rPr lang="en-GB" b="1" i="1" dirty="0" smtClean="0">
                <a:latin typeface="Candara" panose="020E0502030303020204" pitchFamily="34" charset="0"/>
              </a:rPr>
              <a:t>Activities during phases </a:t>
            </a:r>
          </a:p>
          <a:p>
            <a:pPr>
              <a:lnSpc>
                <a:spcPct val="97000"/>
              </a:lnSpc>
            </a:pPr>
            <a:r>
              <a:rPr lang="en-GB" b="1" i="1" dirty="0" smtClean="0">
                <a:latin typeface="Candara" panose="020E0502030303020204" pitchFamily="34" charset="0"/>
              </a:rPr>
              <a:t>Requirements</a:t>
            </a:r>
            <a:r>
              <a:rPr lang="en-GB" b="1" i="1" dirty="0">
                <a:latin typeface="Candara" panose="020E0502030303020204" pitchFamily="34" charset="0"/>
              </a:rPr>
              <a:t>:</a:t>
            </a:r>
            <a:r>
              <a:rPr lang="en-GB" dirty="0">
                <a:latin typeface="Candara" panose="020E0502030303020204" pitchFamily="34" charset="0"/>
              </a:rPr>
              <a:t> establish the customer’s needs</a:t>
            </a:r>
          </a:p>
          <a:p>
            <a:pPr>
              <a:lnSpc>
                <a:spcPct val="90000"/>
              </a:lnSpc>
            </a:pPr>
            <a:r>
              <a:rPr lang="en-GB" b="1" i="1" dirty="0">
                <a:latin typeface="Candara" panose="020E0502030303020204" pitchFamily="34" charset="0"/>
              </a:rPr>
              <a:t>System Design:</a:t>
            </a:r>
            <a:r>
              <a:rPr lang="en-GB" dirty="0">
                <a:latin typeface="Candara" panose="020E0502030303020204" pitchFamily="34" charset="0"/>
              </a:rPr>
              <a:t> develop the system’s structure</a:t>
            </a:r>
          </a:p>
          <a:p>
            <a:pPr>
              <a:lnSpc>
                <a:spcPct val="90000"/>
              </a:lnSpc>
            </a:pPr>
            <a:r>
              <a:rPr lang="en-GB" b="1" i="1" dirty="0">
                <a:latin typeface="Candara" panose="020E0502030303020204" pitchFamily="34" charset="0"/>
              </a:rPr>
              <a:t>Detailed Design:</a:t>
            </a:r>
            <a:r>
              <a:rPr lang="en-GB" dirty="0">
                <a:latin typeface="Candara" panose="020E0502030303020204" pitchFamily="34" charset="0"/>
              </a:rPr>
              <a:t> develop module structures</a:t>
            </a:r>
          </a:p>
          <a:p>
            <a:pPr>
              <a:lnSpc>
                <a:spcPct val="90000"/>
              </a:lnSpc>
            </a:pPr>
            <a:r>
              <a:rPr lang="en-GB" b="1" i="1" dirty="0">
                <a:latin typeface="Candara" panose="020E0502030303020204" pitchFamily="34" charset="0"/>
              </a:rPr>
              <a:t>Implementation:</a:t>
            </a:r>
            <a:r>
              <a:rPr lang="en-GB" dirty="0">
                <a:latin typeface="Candara" panose="020E0502030303020204" pitchFamily="34" charset="0"/>
              </a:rPr>
              <a:t> code or otherwise</a:t>
            </a:r>
          </a:p>
          <a:p>
            <a:pPr>
              <a:lnSpc>
                <a:spcPct val="90000"/>
              </a:lnSpc>
            </a:pPr>
            <a:r>
              <a:rPr lang="en-GB" b="1" i="1" dirty="0">
                <a:latin typeface="Candara" panose="020E0502030303020204" pitchFamily="34" charset="0"/>
              </a:rPr>
              <a:t>Testing:</a:t>
            </a:r>
            <a:r>
              <a:rPr lang="en-GB" dirty="0">
                <a:latin typeface="Candara" panose="020E0502030303020204" pitchFamily="34" charset="0"/>
              </a:rPr>
              <a:t> check what’s been developed</a:t>
            </a:r>
          </a:p>
          <a:p>
            <a:pPr>
              <a:lnSpc>
                <a:spcPct val="90000"/>
              </a:lnSpc>
            </a:pPr>
            <a:r>
              <a:rPr lang="en-GB" b="1" i="1" dirty="0">
                <a:latin typeface="Candara" panose="020E0502030303020204" pitchFamily="34" charset="0"/>
              </a:rPr>
              <a:t>Installation:</a:t>
            </a:r>
            <a:r>
              <a:rPr lang="en-GB" dirty="0">
                <a:latin typeface="Candara" panose="020E0502030303020204" pitchFamily="34" charset="0"/>
              </a:rPr>
              <a:t> bring the system into production</a:t>
            </a:r>
          </a:p>
          <a:p>
            <a:pPr>
              <a:lnSpc>
                <a:spcPct val="90000"/>
              </a:lnSpc>
            </a:pPr>
            <a:r>
              <a:rPr lang="en-GB" b="1" i="1" dirty="0">
                <a:latin typeface="Candara" panose="020E0502030303020204" pitchFamily="34" charset="0"/>
              </a:rPr>
              <a:t>Maintenance:</a:t>
            </a:r>
            <a:r>
              <a:rPr lang="en-GB" dirty="0">
                <a:latin typeface="Candara" panose="020E0502030303020204" pitchFamily="34" charset="0"/>
              </a:rPr>
              <a:t> correct, adapt, improve</a:t>
            </a:r>
          </a:p>
          <a:p>
            <a:endParaRPr lang="en-US" dirty="0">
              <a:latin typeface="Candara" panose="020E0502030303020204" pitchFamily="34" charset="0"/>
            </a:endParaRPr>
          </a:p>
        </p:txBody>
      </p:sp>
    </p:spTree>
    <p:extLst>
      <p:ext uri="{BB962C8B-B14F-4D97-AF65-F5344CB8AC3E}">
        <p14:creationId xmlns:p14="http://schemas.microsoft.com/office/powerpoint/2010/main" val="744768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buFontTx/>
              <a:buNone/>
            </a:pPr>
            <a:r>
              <a:rPr lang="sv-SE" altLang="en-US" dirty="0">
                <a:latin typeface="Candara" panose="020E0502030303020204" pitchFamily="34" charset="0"/>
              </a:rPr>
              <a:t>A (software/system) </a:t>
            </a:r>
            <a:r>
              <a:rPr lang="sv-SE" altLang="en-US" i="1" dirty="0">
                <a:latin typeface="Candara" panose="020E0502030303020204" pitchFamily="34" charset="0"/>
              </a:rPr>
              <a:t>lifecycle model</a:t>
            </a:r>
            <a:r>
              <a:rPr lang="sv-SE" altLang="en-US" dirty="0">
                <a:latin typeface="Candara" panose="020E0502030303020204" pitchFamily="34" charset="0"/>
              </a:rPr>
              <a:t> is a </a:t>
            </a:r>
            <a:r>
              <a:rPr lang="sv-SE" altLang="en-US" dirty="0" smtClean="0">
                <a:latin typeface="Candara" panose="020E0502030303020204" pitchFamily="34" charset="0"/>
              </a:rPr>
              <a:t> description </a:t>
            </a:r>
            <a:r>
              <a:rPr lang="sv-SE" altLang="en-US" dirty="0">
                <a:latin typeface="Candara" panose="020E0502030303020204" pitchFamily="34" charset="0"/>
              </a:rPr>
              <a:t>of the sequence of activities</a:t>
            </a:r>
          </a:p>
          <a:p>
            <a:pPr>
              <a:buFontTx/>
              <a:buNone/>
            </a:pPr>
            <a:r>
              <a:rPr lang="sv-SE" altLang="en-US" dirty="0">
                <a:latin typeface="Candara" panose="020E0502030303020204" pitchFamily="34" charset="0"/>
              </a:rPr>
              <a:t>carried out in an SE project, and the </a:t>
            </a:r>
            <a:r>
              <a:rPr lang="sv-SE" altLang="en-US" dirty="0" smtClean="0">
                <a:latin typeface="Candara" panose="020E0502030303020204" pitchFamily="34" charset="0"/>
              </a:rPr>
              <a:t>relative  order </a:t>
            </a:r>
            <a:r>
              <a:rPr lang="sv-SE" altLang="en-US" dirty="0">
                <a:latin typeface="Candara" panose="020E0502030303020204" pitchFamily="34" charset="0"/>
              </a:rPr>
              <a:t>of these activities.</a:t>
            </a:r>
            <a:endParaRPr lang="en-GB" altLang="en-US" dirty="0">
              <a:latin typeface="Candara" panose="020E0502030303020204" pitchFamily="34" charset="0"/>
            </a:endParaRPr>
          </a:p>
          <a:p>
            <a:endParaRPr lang="en-US" dirty="0" smtClean="0">
              <a:latin typeface="Candara" panose="020E0502030303020204" pitchFamily="34" charset="0"/>
            </a:endParaRPr>
          </a:p>
          <a:p>
            <a:r>
              <a:rPr lang="en-US" dirty="0" smtClean="0">
                <a:latin typeface="Candara" panose="020E0502030303020204" pitchFamily="34" charset="0"/>
              </a:rPr>
              <a:t>Provides a generic framework  for various activities  to be done  for  the lifetime of the s/w - design, develop and maintain  </a:t>
            </a:r>
          </a:p>
          <a:p>
            <a:endParaRPr lang="en-US" dirty="0">
              <a:latin typeface="Candara" panose="020E0502030303020204" pitchFamily="34" charset="0"/>
            </a:endParaRPr>
          </a:p>
          <a:p>
            <a:r>
              <a:rPr lang="en-US" dirty="0" smtClean="0">
                <a:latin typeface="Candara" panose="020E0502030303020204" pitchFamily="34" charset="0"/>
              </a:rPr>
              <a:t>More than 1 model can be chosen  or  models can be changed  between releases of the s/w </a:t>
            </a:r>
          </a:p>
          <a:p>
            <a:r>
              <a:rPr lang="en-US" dirty="0" smtClean="0">
                <a:latin typeface="Candara" panose="020E0502030303020204" pitchFamily="34" charset="0"/>
              </a:rPr>
              <a:t> </a:t>
            </a:r>
            <a:endParaRPr lang="en-US" dirty="0">
              <a:latin typeface="Candara" panose="020E0502030303020204" pitchFamily="34" charset="0"/>
            </a:endParaRPr>
          </a:p>
        </p:txBody>
      </p:sp>
    </p:spTree>
    <p:extLst>
      <p:ext uri="{BB962C8B-B14F-4D97-AF65-F5344CB8AC3E}">
        <p14:creationId xmlns:p14="http://schemas.microsoft.com/office/powerpoint/2010/main" val="4166672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Rot="1" noChangeAspect="1" noChangeArrowheads="1" noTextEdit="1"/>
          </p:cNvSpPr>
          <p:nvPr>
            <p:ph type="sldImg"/>
          </p:nvPr>
        </p:nvSpPr>
        <p:spPr>
          <a:xfrm>
            <a:off x="2022475" y="685800"/>
            <a:ext cx="4572000" cy="3429000"/>
          </a:xfrm>
          <a:ln/>
        </p:spPr>
      </p:sp>
      <p:sp>
        <p:nvSpPr>
          <p:cNvPr id="908291" name="Rectangle 3"/>
          <p:cNvSpPr>
            <a:spLocks noGrp="1" noChangeArrowheads="1"/>
          </p:cNvSpPr>
          <p:nvPr>
            <p:ph type="body" idx="1"/>
          </p:nvPr>
        </p:nvSpPr>
        <p:spPr>
          <a:xfrm>
            <a:off x="2016126" y="4251325"/>
            <a:ext cx="4604808" cy="4678185"/>
          </a:xfrm>
        </p:spPr>
        <p:txBody>
          <a:bodyPr>
            <a:normAutofit/>
          </a:bodyPr>
          <a:lstStyle/>
          <a:p>
            <a:r>
              <a:rPr lang="en-US" b="1" dirty="0">
                <a:latin typeface="Candara" panose="020E0502030303020204" pitchFamily="34" charset="0"/>
              </a:rPr>
              <a:t>Waterfall processes</a:t>
            </a:r>
          </a:p>
          <a:p>
            <a:r>
              <a:rPr lang="en-US" dirty="0">
                <a:latin typeface="Candara" panose="020E0502030303020204" pitchFamily="34" charset="0"/>
              </a:rPr>
              <a:t>The waterfall model is a </a:t>
            </a:r>
            <a:r>
              <a:rPr lang="en-US" dirty="0">
                <a:latin typeface="Candara" panose="020E0502030303020204" pitchFamily="34" charset="0"/>
                <a:hlinkClick r:id="rId3" tooltip="Sequence"/>
              </a:rPr>
              <a:t>sequential</a:t>
            </a:r>
            <a:r>
              <a:rPr lang="en-US" dirty="0">
                <a:latin typeface="Candara" panose="020E0502030303020204" pitchFamily="34" charset="0"/>
              </a:rPr>
              <a:t> </a:t>
            </a:r>
            <a:r>
              <a:rPr lang="en-US" dirty="0">
                <a:latin typeface="Candara" panose="020E0502030303020204" pitchFamily="34" charset="0"/>
                <a:hlinkClick r:id="rId4" tooltip="Software development model"/>
              </a:rPr>
              <a:t>software development model</a:t>
            </a:r>
            <a:r>
              <a:rPr lang="en-US" dirty="0">
                <a:latin typeface="Candara" panose="020E0502030303020204" pitchFamily="34" charset="0"/>
              </a:rPr>
              <a:t> </a:t>
            </a:r>
            <a:r>
              <a:rPr lang="en-US" dirty="0" smtClean="0">
                <a:latin typeface="Candara" panose="020E0502030303020204" pitchFamily="34" charset="0"/>
              </a:rPr>
              <a:t> </a:t>
            </a:r>
            <a:r>
              <a:rPr lang="en-US" dirty="0">
                <a:latin typeface="Candara" panose="020E0502030303020204" pitchFamily="34" charset="0"/>
              </a:rPr>
              <a:t>in which development is seen as flowing steadily downwards (like a waterfall) through the phases of </a:t>
            </a:r>
            <a:r>
              <a:rPr lang="en-US" dirty="0">
                <a:latin typeface="Candara" panose="020E0502030303020204" pitchFamily="34" charset="0"/>
                <a:hlinkClick r:id="rId5" tooltip="Requirements analysis"/>
              </a:rPr>
              <a:t>requirements analysis</a:t>
            </a:r>
            <a:r>
              <a:rPr lang="en-US" dirty="0">
                <a:latin typeface="Candara" panose="020E0502030303020204" pitchFamily="34" charset="0"/>
              </a:rPr>
              <a:t>, </a:t>
            </a:r>
            <a:r>
              <a:rPr lang="en-US" dirty="0">
                <a:latin typeface="Candara" panose="020E0502030303020204" pitchFamily="34" charset="0"/>
                <a:hlinkClick r:id="rId6" tooltip="Software design"/>
              </a:rPr>
              <a:t>design</a:t>
            </a:r>
            <a:r>
              <a:rPr lang="en-US" dirty="0">
                <a:latin typeface="Candara" panose="020E0502030303020204" pitchFamily="34" charset="0"/>
              </a:rPr>
              <a:t>, </a:t>
            </a:r>
            <a:r>
              <a:rPr lang="en-US" dirty="0">
                <a:latin typeface="Candara" panose="020E0502030303020204" pitchFamily="34" charset="0"/>
                <a:hlinkClick r:id="rId7" tooltip="Implementation"/>
              </a:rPr>
              <a:t>implementation</a:t>
            </a:r>
            <a:r>
              <a:rPr lang="en-US" dirty="0">
                <a:latin typeface="Candara" panose="020E0502030303020204" pitchFamily="34" charset="0"/>
              </a:rPr>
              <a:t>, </a:t>
            </a:r>
            <a:r>
              <a:rPr lang="en-US" dirty="0">
                <a:latin typeface="Candara" panose="020E0502030303020204" pitchFamily="34" charset="0"/>
                <a:hlinkClick r:id="rId8" tooltip="Software testing"/>
              </a:rPr>
              <a:t>testing</a:t>
            </a:r>
            <a:r>
              <a:rPr lang="en-US" dirty="0">
                <a:latin typeface="Candara" panose="020E0502030303020204" pitchFamily="34" charset="0"/>
              </a:rPr>
              <a:t> (validation), </a:t>
            </a:r>
            <a:r>
              <a:rPr lang="en-US" dirty="0">
                <a:latin typeface="Candara" panose="020E0502030303020204" pitchFamily="34" charset="0"/>
                <a:hlinkClick r:id="rId9" tooltip="Enterprise application integration"/>
              </a:rPr>
              <a:t>integration</a:t>
            </a:r>
            <a:r>
              <a:rPr lang="en-US" dirty="0">
                <a:latin typeface="Candara" panose="020E0502030303020204" pitchFamily="34" charset="0"/>
              </a:rPr>
              <a:t>, and </a:t>
            </a:r>
            <a:r>
              <a:rPr lang="en-US" dirty="0">
                <a:latin typeface="Candara" panose="020E0502030303020204" pitchFamily="34" charset="0"/>
                <a:hlinkClick r:id="rId10" tooltip="Software maintenance"/>
              </a:rPr>
              <a:t>maintenance</a:t>
            </a:r>
            <a:r>
              <a:rPr lang="en-US" dirty="0">
                <a:latin typeface="Candara" panose="020E0502030303020204" pitchFamily="34" charset="0"/>
              </a:rPr>
              <a:t>. </a:t>
            </a:r>
          </a:p>
          <a:p>
            <a:r>
              <a:rPr lang="en-US" dirty="0">
                <a:latin typeface="Candara" panose="020E0502030303020204" pitchFamily="34" charset="0"/>
              </a:rPr>
              <a:t>To follow the waterfall model, one proceeds from one phase to the next in a purely sequential manner. For example, one first completes "requirements specification" — they set in stone the requirements of the </a:t>
            </a:r>
            <a:r>
              <a:rPr lang="en-US" dirty="0" err="1" smtClean="0">
                <a:latin typeface="Candara" panose="020E0502030303020204" pitchFamily="34" charset="0"/>
              </a:rPr>
              <a:t>software.When</a:t>
            </a:r>
            <a:r>
              <a:rPr lang="en-US" dirty="0" smtClean="0">
                <a:latin typeface="Candara" panose="020E0502030303020204" pitchFamily="34" charset="0"/>
              </a:rPr>
              <a:t> </a:t>
            </a:r>
            <a:r>
              <a:rPr lang="en-US" dirty="0">
                <a:latin typeface="Candara" panose="020E0502030303020204" pitchFamily="34" charset="0"/>
              </a:rPr>
              <a:t>and only when the requirements are fully completed, one proceeds to design. The software in question is designed and a "blueprint" is drawn for implementers (coders) to follow — this design should be a plan for implementing the requirements given. When and only when the design is fully completed, an implementation of that design is made by coders. Towards the later stages of this implementation phase, disparate software components produced by different teams are integrated. </a:t>
            </a:r>
            <a:endParaRPr lang="en-US" dirty="0" smtClean="0">
              <a:latin typeface="Candara" panose="020E0502030303020204" pitchFamily="34" charset="0"/>
            </a:endParaRPr>
          </a:p>
          <a:p>
            <a:r>
              <a:rPr lang="en-US" dirty="0" smtClean="0">
                <a:latin typeface="Candara" panose="020E0502030303020204" pitchFamily="34" charset="0"/>
              </a:rPr>
              <a:t>After </a:t>
            </a:r>
            <a:r>
              <a:rPr lang="en-US" dirty="0">
                <a:latin typeface="Candara" panose="020E0502030303020204" pitchFamily="34" charset="0"/>
              </a:rPr>
              <a:t>the implementation and integration phases are complete, the software product is tested and debugged; any faults introduced in earlier phases are removed here. Then the software product is installed, and later maintained to introduce new functionality and remove bugs.</a:t>
            </a:r>
          </a:p>
          <a:p>
            <a:r>
              <a:rPr lang="en-US" dirty="0">
                <a:latin typeface="Candara" panose="020E0502030303020204" pitchFamily="34" charset="0"/>
              </a:rPr>
              <a:t>Thus the waterfall model maintains that one should move to a phase only when its preceding phase is completed and perfected. Phases of development in the waterfall model are thus discrete, and there is no jumping back and forth or overlap between </a:t>
            </a:r>
            <a:r>
              <a:rPr lang="en-US" dirty="0" smtClean="0">
                <a:latin typeface="Candara" panose="020E0502030303020204" pitchFamily="34" charset="0"/>
              </a:rPr>
              <a:t>them.</a:t>
            </a:r>
          </a:p>
          <a:p>
            <a:endParaRPr lang="en-US" dirty="0">
              <a:latin typeface="Candara" panose="020E0502030303020204" pitchFamily="34" charset="0"/>
            </a:endParaRPr>
          </a:p>
          <a:p>
            <a:r>
              <a:rPr lang="en-US" b="1" dirty="0" smtClean="0">
                <a:latin typeface="Candara" panose="020E0502030303020204" pitchFamily="34" charset="0"/>
              </a:rPr>
              <a:t>Typically Waterfall model is chosen when requirements  , development environment and  technology are well known  and  is more  or less permanent </a:t>
            </a:r>
            <a:endParaRPr lang="en-US" b="1" dirty="0">
              <a:latin typeface="Candara" panose="020E0502030303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latin typeface="Candara" panose="020E0502030303020204" pitchFamily="34" charset="0"/>
              </a:rPr>
              <a:t>It is also known as Verification and Validation model .</a:t>
            </a:r>
          </a:p>
          <a:p>
            <a:endParaRPr lang="en-US" dirty="0" smtClean="0">
              <a:latin typeface="Candara" panose="020E0502030303020204" pitchFamily="34" charset="0"/>
            </a:endParaRPr>
          </a:p>
          <a:p>
            <a:r>
              <a:rPr lang="en-US" dirty="0" smtClean="0">
                <a:latin typeface="Candara" panose="020E0502030303020204" pitchFamily="34" charset="0"/>
              </a:rPr>
              <a:t>This is a SDLC  model  which emphasizes </a:t>
            </a:r>
            <a:r>
              <a:rPr lang="en-US" dirty="0">
                <a:latin typeface="Candara" panose="020E0502030303020204" pitchFamily="34" charset="0"/>
              </a:rPr>
              <a:t>the verification and validation of the product</a:t>
            </a:r>
            <a:r>
              <a:rPr lang="en-US" dirty="0" smtClean="0">
                <a:latin typeface="Candara" panose="020E0502030303020204" pitchFamily="34" charset="0"/>
              </a:rPr>
              <a:t>. </a:t>
            </a:r>
            <a:r>
              <a:rPr lang="en-US" dirty="0">
                <a:latin typeface="Candara" panose="020E0502030303020204" pitchFamily="34" charset="0"/>
              </a:rPr>
              <a:t>The </a:t>
            </a:r>
            <a:r>
              <a:rPr lang="en-US" dirty="0" smtClean="0">
                <a:latin typeface="Candara" panose="020E0502030303020204" pitchFamily="34" charset="0"/>
              </a:rPr>
              <a:t>quality assurance  activities are  performed  </a:t>
            </a:r>
            <a:r>
              <a:rPr lang="en-US" dirty="0">
                <a:latin typeface="Candara" panose="020E0502030303020204" pitchFamily="34" charset="0"/>
              </a:rPr>
              <a:t>in the each phase of Software Testing Life Cycle phase.  </a:t>
            </a:r>
            <a:r>
              <a:rPr lang="en-US" dirty="0" smtClean="0">
                <a:latin typeface="Candara" panose="020E0502030303020204" pitchFamily="34" charset="0"/>
              </a:rPr>
              <a:t>Based </a:t>
            </a:r>
            <a:r>
              <a:rPr lang="en-US" dirty="0">
                <a:latin typeface="Candara" panose="020E0502030303020204" pitchFamily="34" charset="0"/>
              </a:rPr>
              <a:t>on the requirement document </a:t>
            </a:r>
            <a:r>
              <a:rPr lang="en-US" dirty="0" smtClean="0">
                <a:latin typeface="Candara" panose="020E0502030303020204" pitchFamily="34" charset="0"/>
              </a:rPr>
              <a:t> both development team and testing team start their activities  in parallel . The developer </a:t>
            </a:r>
            <a:r>
              <a:rPr lang="en-US" dirty="0">
                <a:latin typeface="Candara" panose="020E0502030303020204" pitchFamily="34" charset="0"/>
              </a:rPr>
              <a:t>team started working on the design </a:t>
            </a:r>
            <a:r>
              <a:rPr lang="en-US" dirty="0" smtClean="0">
                <a:latin typeface="Candara" panose="020E0502030303020204" pitchFamily="34" charset="0"/>
              </a:rPr>
              <a:t> and  </a:t>
            </a:r>
            <a:r>
              <a:rPr lang="en-US" dirty="0">
                <a:latin typeface="Candara" panose="020E0502030303020204" pitchFamily="34" charset="0"/>
              </a:rPr>
              <a:t>after completion on design start actual implementation </a:t>
            </a:r>
            <a:r>
              <a:rPr lang="en-US" dirty="0" smtClean="0">
                <a:latin typeface="Candara" panose="020E0502030303020204" pitchFamily="34" charset="0"/>
              </a:rPr>
              <a:t> . The  testing </a:t>
            </a:r>
            <a:r>
              <a:rPr lang="en-US" dirty="0">
                <a:latin typeface="Candara" panose="020E0502030303020204" pitchFamily="34" charset="0"/>
              </a:rPr>
              <a:t>team </a:t>
            </a:r>
            <a:r>
              <a:rPr lang="en-US" dirty="0" smtClean="0">
                <a:latin typeface="Candara" panose="020E0502030303020204" pitchFamily="34" charset="0"/>
              </a:rPr>
              <a:t> in parallel starts </a:t>
            </a:r>
            <a:r>
              <a:rPr lang="en-US" dirty="0">
                <a:latin typeface="Candara" panose="020E0502030303020204" pitchFamily="34" charset="0"/>
              </a:rPr>
              <a:t>working on test planning, test case writing, test scripting</a:t>
            </a:r>
            <a:r>
              <a:rPr lang="en-US" dirty="0" smtClean="0">
                <a:latin typeface="Candara" panose="020E0502030303020204" pitchFamily="34" charset="0"/>
              </a:rPr>
              <a:t>..</a:t>
            </a:r>
            <a:endParaRPr lang="en-US" dirty="0">
              <a:latin typeface="Candara" panose="020E0502030303020204" pitchFamily="34" charset="0"/>
            </a:endParaRPr>
          </a:p>
          <a:p>
            <a:endParaRPr lang="en-US" dirty="0" smtClean="0">
              <a:latin typeface="Candara" panose="020E0502030303020204" pitchFamily="34" charset="0"/>
            </a:endParaRPr>
          </a:p>
          <a:p>
            <a:r>
              <a:rPr lang="en-US" dirty="0" smtClean="0">
                <a:latin typeface="Candara" panose="020E0502030303020204" pitchFamily="34" charset="0"/>
              </a:rPr>
              <a:t>Main focus in  V mode l is proactive defect tracking and  avoiding the downward flow of defects . However though this model helps in planning for Verification and Validation in early stages of  product development , it  cannot handle the following </a:t>
            </a:r>
          </a:p>
          <a:p>
            <a:pPr marL="171450" indent="-171450">
              <a:buFont typeface="Arial" pitchFamily="34" charset="0"/>
              <a:buChar char="•"/>
            </a:pPr>
            <a:r>
              <a:rPr lang="en-US" dirty="0" smtClean="0">
                <a:latin typeface="Candara" panose="020E0502030303020204" pitchFamily="34" charset="0"/>
              </a:rPr>
              <a:t>concurrent </a:t>
            </a:r>
            <a:r>
              <a:rPr lang="en-US" dirty="0">
                <a:latin typeface="Candara" panose="020E0502030303020204" pitchFamily="34" charset="0"/>
              </a:rPr>
              <a:t>events</a:t>
            </a:r>
          </a:p>
          <a:p>
            <a:pPr marL="171450" indent="-171450">
              <a:buFont typeface="Arial" pitchFamily="34" charset="0"/>
              <a:buChar char="•"/>
            </a:pPr>
            <a:r>
              <a:rPr lang="en-US" dirty="0" smtClean="0">
                <a:latin typeface="Candara" panose="020E0502030303020204" pitchFamily="34" charset="0"/>
              </a:rPr>
              <a:t>dynamic </a:t>
            </a:r>
            <a:r>
              <a:rPr lang="en-US" dirty="0">
                <a:latin typeface="Candara" panose="020E0502030303020204" pitchFamily="34" charset="0"/>
              </a:rPr>
              <a:t>changes in requirements</a:t>
            </a:r>
          </a:p>
          <a:p>
            <a:pPr marL="171450" indent="-171450">
              <a:buFont typeface="Arial" pitchFamily="34" charset="0"/>
              <a:buChar char="•"/>
            </a:pPr>
            <a:r>
              <a:rPr lang="en-US" dirty="0" smtClean="0">
                <a:latin typeface="Candara" panose="020E0502030303020204" pitchFamily="34" charset="0"/>
              </a:rPr>
              <a:t>risk analysis  and feedback to the previous iteration </a:t>
            </a:r>
          </a:p>
          <a:p>
            <a:pPr marL="171450" indent="-171450">
              <a:buFont typeface="Arial" pitchFamily="34" charset="0"/>
              <a:buChar char="•"/>
            </a:pPr>
            <a:endParaRPr lang="en-US" dirty="0">
              <a:latin typeface="Candara" panose="020E0502030303020204" pitchFamily="34" charset="0"/>
            </a:endParaRPr>
          </a:p>
          <a:p>
            <a:endParaRPr lang="en-US" dirty="0" smtClean="0">
              <a:latin typeface="Candara" panose="020E0502030303020204" pitchFamily="34" charset="0"/>
            </a:endParaRPr>
          </a:p>
          <a:p>
            <a:r>
              <a:rPr lang="en-US" b="1" dirty="0" smtClean="0">
                <a:latin typeface="Candara" panose="020E0502030303020204" pitchFamily="34" charset="0"/>
              </a:rPr>
              <a:t>V-Model is ideal for projects where requirements are well known upfront , needs very high level of reliability and  is of small size </a:t>
            </a:r>
            <a:endParaRPr lang="en-US" b="1"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p:txBody>
      </p:sp>
      <p:sp>
        <p:nvSpPr>
          <p:cNvPr id="5" name="TextBox 4"/>
          <p:cNvSpPr txBox="1"/>
          <p:nvPr/>
        </p:nvSpPr>
        <p:spPr>
          <a:xfrm>
            <a:off x="69156" y="1045029"/>
            <a:ext cx="1006609" cy="1754326"/>
          </a:xfrm>
          <a:prstGeom prst="rect">
            <a:avLst/>
          </a:prstGeom>
          <a:noFill/>
        </p:spPr>
        <p:txBody>
          <a:bodyPr wrap="square" rtlCol="0">
            <a:spAutoFit/>
          </a:bodyPr>
          <a:lstStyle/>
          <a:p>
            <a:r>
              <a:rPr lang="en-US" sz="900" b="1" dirty="0" smtClean="0"/>
              <a:t>Instructor Note :</a:t>
            </a:r>
          </a:p>
          <a:p>
            <a:endParaRPr lang="en-US" sz="900" dirty="0"/>
          </a:p>
          <a:p>
            <a:r>
              <a:rPr lang="en-US" sz="900" dirty="0" smtClean="0"/>
              <a:t>Since both testing and development </a:t>
            </a:r>
            <a:r>
              <a:rPr lang="en-US" sz="900" dirty="0" smtClean="0"/>
              <a:t>are done in parallel , there is always a discussion whether </a:t>
            </a:r>
            <a:r>
              <a:rPr lang="en-US" sz="900" dirty="0" smtClean="0"/>
              <a:t>it </a:t>
            </a:r>
            <a:r>
              <a:rPr lang="en-US" sz="900" dirty="0" smtClean="0"/>
              <a:t>is testing or developmental model </a:t>
            </a:r>
            <a:endParaRPr lang="en-US" sz="900" dirty="0"/>
          </a:p>
        </p:txBody>
      </p:sp>
    </p:spTree>
    <p:extLst>
      <p:ext uri="{BB962C8B-B14F-4D97-AF65-F5344CB8AC3E}">
        <p14:creationId xmlns:p14="http://schemas.microsoft.com/office/powerpoint/2010/main" val="1174378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noTextEdit="1"/>
          </p:cNvSpPr>
          <p:nvPr>
            <p:ph type="sldImg"/>
          </p:nvPr>
        </p:nvSpPr>
        <p:spPr>
          <a:xfrm>
            <a:off x="2022475" y="685800"/>
            <a:ext cx="4572000" cy="3429000"/>
          </a:xfrm>
          <a:ln/>
        </p:spPr>
      </p:sp>
      <p:sp>
        <p:nvSpPr>
          <p:cNvPr id="910339" name="Rectangle 3"/>
          <p:cNvSpPr>
            <a:spLocks noGrp="1" noChangeArrowheads="1"/>
          </p:cNvSpPr>
          <p:nvPr>
            <p:ph type="body" idx="1"/>
          </p:nvPr>
        </p:nvSpPr>
        <p:spPr>
          <a:xfrm>
            <a:off x="2015067" y="4251325"/>
            <a:ext cx="4656665" cy="4198409"/>
          </a:xfrm>
        </p:spPr>
        <p:txBody>
          <a:bodyPr>
            <a:normAutofit/>
          </a:bodyPr>
          <a:lstStyle/>
          <a:p>
            <a:r>
              <a:rPr lang="en-US" dirty="0" smtClean="0">
                <a:latin typeface="Candara" panose="020E0502030303020204" pitchFamily="34" charset="0"/>
              </a:rPr>
              <a:t>The iterative and incremental model (IID) </a:t>
            </a:r>
            <a:r>
              <a:rPr lang="en-US" dirty="0">
                <a:latin typeface="Candara" panose="020E0502030303020204" pitchFamily="34" charset="0"/>
              </a:rPr>
              <a:t>method of </a:t>
            </a:r>
            <a:r>
              <a:rPr lang="en-US" dirty="0" smtClean="0">
                <a:latin typeface="Candara" panose="020E0502030303020204" pitchFamily="34" charset="0"/>
              </a:rPr>
              <a:t> s/w development is to build the s/w  in a incremental  way  .  Every increment will involve analyzing requirements , design , code , test , deploy  iteratively  adding a little more  to the product until the whole  </a:t>
            </a:r>
            <a:r>
              <a:rPr lang="en-US" dirty="0">
                <a:latin typeface="Candara" panose="020E0502030303020204" pitchFamily="34" charset="0"/>
              </a:rPr>
              <a:t>product is finished</a:t>
            </a:r>
            <a:r>
              <a:rPr lang="en-US" dirty="0" smtClean="0">
                <a:latin typeface="Candara" panose="020E0502030303020204" pitchFamily="34" charset="0"/>
              </a:rPr>
              <a:t>.</a:t>
            </a:r>
          </a:p>
          <a:p>
            <a:endParaRPr lang="en-US" dirty="0" smtClean="0">
              <a:latin typeface="Candara" panose="020E0502030303020204" pitchFamily="34" charset="0"/>
            </a:endParaRPr>
          </a:p>
          <a:p>
            <a:r>
              <a:rPr lang="en-US" dirty="0" smtClean="0">
                <a:latin typeface="Candara" panose="020E0502030303020204" pitchFamily="34" charset="0"/>
              </a:rPr>
              <a:t>The </a:t>
            </a:r>
            <a:r>
              <a:rPr lang="en-US" dirty="0">
                <a:latin typeface="Candara" panose="020E0502030303020204" pitchFamily="34" charset="0"/>
              </a:rPr>
              <a:t>basic idea behind iterative enhancement is to develop a </a:t>
            </a:r>
            <a:r>
              <a:rPr lang="en-US" dirty="0" smtClean="0">
                <a:latin typeface="Candara" panose="020E0502030303020204" pitchFamily="34" charset="0"/>
                <a:hlinkClick r:id="rId3" tooltip="Software"/>
              </a:rPr>
              <a:t> </a:t>
            </a:r>
            <a:r>
              <a:rPr lang="en-US" dirty="0" smtClean="0">
                <a:latin typeface="Candara" panose="020E0502030303020204" pitchFamily="34" charset="0"/>
              </a:rPr>
              <a:t>system incrementally</a:t>
            </a:r>
            <a:r>
              <a:rPr lang="en-US" dirty="0">
                <a:latin typeface="Candara" panose="020E0502030303020204" pitchFamily="34" charset="0"/>
              </a:rPr>
              <a:t>, allowing the </a:t>
            </a:r>
            <a:r>
              <a:rPr lang="en-US" dirty="0" smtClean="0">
                <a:latin typeface="Candara" panose="020E0502030303020204" pitchFamily="34" charset="0"/>
              </a:rPr>
              <a:t>development team  </a:t>
            </a:r>
            <a:r>
              <a:rPr lang="en-US" dirty="0">
                <a:latin typeface="Candara" panose="020E0502030303020204" pitchFamily="34" charset="0"/>
              </a:rPr>
              <a:t>to take advantage of what was being learned during the development of earlier, incremental, deliverable versions of the system. Learning comes from both the development and use of the system, where possible. </a:t>
            </a:r>
            <a:endParaRPr lang="en-US" dirty="0" smtClean="0">
              <a:latin typeface="Candara" panose="020E0502030303020204" pitchFamily="34" charset="0"/>
            </a:endParaRPr>
          </a:p>
          <a:p>
            <a:r>
              <a:rPr lang="en-US" dirty="0" smtClean="0">
                <a:latin typeface="Candara" panose="020E0502030303020204" pitchFamily="34" charset="0"/>
              </a:rPr>
              <a:t>Key </a:t>
            </a:r>
            <a:r>
              <a:rPr lang="en-US" dirty="0">
                <a:latin typeface="Candara" panose="020E0502030303020204" pitchFamily="34" charset="0"/>
              </a:rPr>
              <a:t>steps in the process were to start with a simple implementation of a subset of the software requirements and iteratively enhance the evolving sequence of versions until the full system is implemented. At each iteration, design modifications are made and new functional capabilities are added</a:t>
            </a:r>
            <a:r>
              <a:rPr lang="en-US" dirty="0" smtClean="0">
                <a:latin typeface="Candara" panose="020E0502030303020204" pitchFamily="34" charset="0"/>
              </a:rPr>
              <a:t>.</a:t>
            </a:r>
          </a:p>
          <a:p>
            <a:endParaRPr lang="en-US" dirty="0">
              <a:latin typeface="Candara" panose="020E0502030303020204" pitchFamily="34" charset="0"/>
            </a:endParaRPr>
          </a:p>
          <a:p>
            <a:r>
              <a:rPr lang="en-US" dirty="0">
                <a:latin typeface="Candara" panose="020E0502030303020204" pitchFamily="34" charset="0"/>
              </a:rPr>
              <a:t>The goal for the design and implementation of any iteration is to be simple, straightforward, and modular, supporting redesign at that stage </a:t>
            </a:r>
            <a:endParaRPr lang="en-US" dirty="0" smtClean="0">
              <a:latin typeface="Candara" panose="020E0502030303020204" pitchFamily="34" charset="0"/>
            </a:endParaRPr>
          </a:p>
          <a:p>
            <a:endParaRPr lang="en-US" dirty="0">
              <a:latin typeface="Candara" panose="020E0502030303020204" pitchFamily="34" charset="0"/>
            </a:endParaRPr>
          </a:p>
          <a:p>
            <a:r>
              <a:rPr lang="en-US" dirty="0" smtClean="0">
                <a:latin typeface="Candara" panose="020E0502030303020204" pitchFamily="34" charset="0"/>
              </a:rPr>
              <a:t>Note :  Fixing defects identified is  NOT an iteration. Every iteration has a concrete deliverable and undergoes all the phases . Requirement prioritization helps in deciding the deliverables in each iteration . For example we may deliver web interface in first iteration and mobile interface in second iteration </a:t>
            </a:r>
          </a:p>
          <a:p>
            <a:endParaRPr lang="en-US" dirty="0">
              <a:latin typeface="Candara" panose="020E0502030303020204" pitchFamily="34" charset="0"/>
            </a:endParaRPr>
          </a:p>
          <a:p>
            <a:r>
              <a:rPr lang="en-US" b="1" dirty="0" smtClean="0">
                <a:latin typeface="Candara" panose="020E0502030303020204" pitchFamily="34" charset="0"/>
              </a:rPr>
              <a:t>This model is suitable for projects having  evolving requirements ,  need to  get to market early .  Lengthy  schedule and new technologies .</a:t>
            </a:r>
          </a:p>
          <a:p>
            <a:endParaRPr lang="en-US" b="1" dirty="0">
              <a:latin typeface="Candara" panose="020E0502030303020204" pitchFamily="34" charset="0"/>
            </a:endParaRPr>
          </a:p>
        </p:txBody>
      </p:sp>
      <p:sp>
        <p:nvSpPr>
          <p:cNvPr id="2" name="TextBox 1"/>
          <p:cNvSpPr txBox="1"/>
          <p:nvPr/>
        </p:nvSpPr>
        <p:spPr>
          <a:xfrm>
            <a:off x="92209" y="1206393"/>
            <a:ext cx="991240" cy="1338828"/>
          </a:xfrm>
          <a:prstGeom prst="rect">
            <a:avLst/>
          </a:prstGeom>
          <a:noFill/>
        </p:spPr>
        <p:txBody>
          <a:bodyPr wrap="square" rtlCol="0">
            <a:spAutoFit/>
          </a:bodyPr>
          <a:lstStyle/>
          <a:p>
            <a:r>
              <a:rPr lang="en-US" sz="900" b="1" dirty="0" smtClean="0"/>
              <a:t>Instructor Notes </a:t>
            </a:r>
          </a:p>
          <a:p>
            <a:endParaRPr lang="en-US" sz="900" b="1" dirty="0"/>
          </a:p>
          <a:p>
            <a:r>
              <a:rPr lang="en-US" sz="900" dirty="0" smtClean="0"/>
              <a:t>Explain that there are many types of incremental model  UP, RUP </a:t>
            </a:r>
            <a:r>
              <a:rPr lang="en-US" sz="900" dirty="0" err="1" smtClean="0"/>
              <a:t>etc</a:t>
            </a:r>
            <a:r>
              <a:rPr lang="en-US" sz="900" dirty="0" smtClean="0"/>
              <a:t> .</a:t>
            </a:r>
          </a:p>
          <a:p>
            <a:endParaRPr lang="en-US" sz="9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latin typeface="Candara" panose="020E0502030303020204" pitchFamily="34" charset="0"/>
              </a:rPr>
              <a:t>Agile Modeling enables developers to develop a customized software development process that actually meets their current development needs and is flexible enough to adjust in the future</a:t>
            </a:r>
            <a:r>
              <a:rPr lang="en-US" dirty="0" smtClean="0">
                <a:latin typeface="Candara" panose="020E0502030303020204" pitchFamily="34" charset="0"/>
              </a:rPr>
              <a:t>.</a:t>
            </a:r>
          </a:p>
          <a:p>
            <a:endParaRPr lang="en-US" dirty="0">
              <a:latin typeface="Candara" panose="020E0502030303020204" pitchFamily="34" charset="0"/>
            </a:endParaRPr>
          </a:p>
          <a:p>
            <a:r>
              <a:rPr lang="en-US" b="1" dirty="0">
                <a:latin typeface="Candara" panose="020E0502030303020204" pitchFamily="34" charset="0"/>
              </a:rPr>
              <a:t>Agile Model Characteristics:</a:t>
            </a:r>
            <a:endParaRPr lang="en-US" dirty="0">
              <a:latin typeface="Candara" panose="020E0502030303020204" pitchFamily="34" charset="0"/>
            </a:endParaRPr>
          </a:p>
          <a:p>
            <a:r>
              <a:rPr lang="en-US" dirty="0" smtClean="0">
                <a:latin typeface="Candara" panose="020E0502030303020204" pitchFamily="34" charset="0"/>
              </a:rPr>
              <a:t>Active stakeholder involvement </a:t>
            </a:r>
          </a:p>
          <a:p>
            <a:r>
              <a:rPr lang="en-US" dirty="0" smtClean="0">
                <a:latin typeface="Candara" panose="020E0502030303020204" pitchFamily="34" charset="0"/>
              </a:rPr>
              <a:t>Collective ownership</a:t>
            </a:r>
          </a:p>
          <a:p>
            <a:r>
              <a:rPr lang="en-US" dirty="0" smtClean="0">
                <a:latin typeface="Candara" panose="020E0502030303020204" pitchFamily="34" charset="0"/>
              </a:rPr>
              <a:t>Keep it simple (content , design , tools )</a:t>
            </a:r>
          </a:p>
          <a:p>
            <a:r>
              <a:rPr lang="en-US" dirty="0" smtClean="0">
                <a:latin typeface="Candara" panose="020E0502030303020204" pitchFamily="34" charset="0"/>
              </a:rPr>
              <a:t>Model in small increments </a:t>
            </a:r>
          </a:p>
          <a:p>
            <a:r>
              <a:rPr lang="en-US" dirty="0" smtClean="0">
                <a:latin typeface="Candara" panose="020E0502030303020204" pitchFamily="34" charset="0"/>
              </a:rPr>
              <a:t>Apply </a:t>
            </a:r>
            <a:r>
              <a:rPr lang="en-US" dirty="0" err="1" smtClean="0">
                <a:latin typeface="Candara" panose="020E0502030303020204" pitchFamily="34" charset="0"/>
              </a:rPr>
              <a:t>modelling</a:t>
            </a:r>
            <a:r>
              <a:rPr lang="en-US" dirty="0" smtClean="0">
                <a:latin typeface="Candara" panose="020E0502030303020204" pitchFamily="34" charset="0"/>
              </a:rPr>
              <a:t> standards </a:t>
            </a:r>
            <a:endParaRPr lang="en-US" dirty="0">
              <a:latin typeface="Candara" panose="020E0502030303020204" pitchFamily="34" charset="0"/>
            </a:endParaRPr>
          </a:p>
          <a:p>
            <a:r>
              <a:rPr lang="en-US" dirty="0" smtClean="0">
                <a:latin typeface="Candara" panose="020E0502030303020204" pitchFamily="34" charset="0"/>
              </a:rPr>
              <a:t> </a:t>
            </a:r>
          </a:p>
          <a:p>
            <a:endParaRPr lang="en-US" dirty="0">
              <a:latin typeface="Candara" panose="020E0502030303020204" pitchFamily="34" charset="0"/>
            </a:endParaRPr>
          </a:p>
          <a:p>
            <a:endParaRPr lang="en-US" dirty="0" smtClean="0">
              <a:latin typeface="Candara" panose="020E0502030303020204" pitchFamily="34" charset="0"/>
            </a:endParaRPr>
          </a:p>
          <a:p>
            <a:endParaRPr lang="en-US" dirty="0">
              <a:latin typeface="Candara" panose="020E0502030303020204" pitchFamily="34" charset="0"/>
            </a:endParaRPr>
          </a:p>
          <a:p>
            <a:endParaRPr lang="en-US" dirty="0" smtClean="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15CAA71E-FE1A-4747-92C5-30C773AE35EB}" type="slidenum">
              <a:rPr lang="en-US" smtClean="0"/>
              <a:pPr/>
              <a:t>16</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3733" y="5977468"/>
            <a:ext cx="3834565" cy="2966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202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latin typeface="Candara" panose="020E0502030303020204" pitchFamily="34" charset="0"/>
              </a:rPr>
              <a:t>Software Maintenance and support has over the years evolved  into a crucial phase and also supports life cycle model . Some of the models are discussed in brief </a:t>
            </a:r>
          </a:p>
          <a:p>
            <a:endParaRPr lang="en-US" dirty="0">
              <a:latin typeface="Candara" panose="020E0502030303020204" pitchFamily="34" charset="0"/>
            </a:endParaRPr>
          </a:p>
          <a:p>
            <a:pPr marL="171450" indent="-171450">
              <a:buFont typeface="Arial" pitchFamily="34" charset="0"/>
              <a:buChar char="•"/>
            </a:pPr>
            <a:r>
              <a:rPr lang="en-US" b="1" dirty="0" smtClean="0">
                <a:latin typeface="Candara" panose="020E0502030303020204" pitchFamily="34" charset="0"/>
              </a:rPr>
              <a:t>Quick-Fix Model :   </a:t>
            </a:r>
            <a:r>
              <a:rPr lang="en-US" dirty="0" smtClean="0">
                <a:latin typeface="Candara" panose="020E0502030303020204" pitchFamily="34" charset="0"/>
              </a:rPr>
              <a:t> This model is </a:t>
            </a:r>
            <a:r>
              <a:rPr lang="en-US" dirty="0" err="1" smtClean="0">
                <a:latin typeface="Candara" panose="020E0502030303020204" pitchFamily="34" charset="0"/>
              </a:rPr>
              <a:t>adhoc</a:t>
            </a:r>
            <a:r>
              <a:rPr lang="en-US" dirty="0" smtClean="0">
                <a:latin typeface="Candara" panose="020E0502030303020204" pitchFamily="34" charset="0"/>
              </a:rPr>
              <a:t>   and  has a “firefighting approach” . That is fix the bug quickly when it occurs </a:t>
            </a:r>
          </a:p>
          <a:p>
            <a:pPr marL="171450" indent="-171450">
              <a:buFont typeface="Arial" pitchFamily="34" charset="0"/>
              <a:buChar char="•"/>
            </a:pPr>
            <a:r>
              <a:rPr lang="en-US" b="1" dirty="0" err="1" smtClean="0">
                <a:latin typeface="Candara" panose="020E0502030303020204" pitchFamily="34" charset="0"/>
              </a:rPr>
              <a:t>Bohem’s</a:t>
            </a:r>
            <a:r>
              <a:rPr lang="en-US" b="1" dirty="0" smtClean="0">
                <a:latin typeface="Candara" panose="020E0502030303020204" pitchFamily="34" charset="0"/>
              </a:rPr>
              <a:t> Model   :  </a:t>
            </a:r>
            <a:r>
              <a:rPr lang="en-US" dirty="0" smtClean="0">
                <a:latin typeface="Candara" panose="020E0502030303020204" pitchFamily="34" charset="0"/>
              </a:rPr>
              <a:t>Here the list of “approved changes” are identified by management  using various cost effective strategies , which are then executed based on the budgets and resources .</a:t>
            </a:r>
          </a:p>
          <a:p>
            <a:pPr marL="171450" indent="-171450">
              <a:buFont typeface="Arial" pitchFamily="34" charset="0"/>
              <a:buChar char="•"/>
            </a:pPr>
            <a:r>
              <a:rPr lang="en-US" b="1" dirty="0" smtClean="0">
                <a:latin typeface="Candara" panose="020E0502030303020204" pitchFamily="34" charset="0"/>
              </a:rPr>
              <a:t>Iterative Enhancement Model  : </a:t>
            </a:r>
            <a:r>
              <a:rPr lang="en-US" dirty="0" smtClean="0">
                <a:latin typeface="Candara" panose="020E0502030303020204" pitchFamily="34" charset="0"/>
              </a:rPr>
              <a:t>Originally  proposed for developmental model later extended to maintenance as well . Follows the same iterative methods as that of development. Implementation of the changes to the system are done in an iterative way throughout the life of the system </a:t>
            </a:r>
          </a:p>
          <a:p>
            <a:pPr marL="171450" indent="-171450">
              <a:buFont typeface="Arial" pitchFamily="34" charset="0"/>
              <a:buChar char="•"/>
            </a:pPr>
            <a:r>
              <a:rPr lang="en-US" b="1" dirty="0" smtClean="0">
                <a:latin typeface="Candara" panose="020E0502030303020204" pitchFamily="34" charset="0"/>
              </a:rPr>
              <a:t>Reuse Oriented Model  :  </a:t>
            </a:r>
            <a:r>
              <a:rPr lang="en-US" dirty="0" smtClean="0">
                <a:latin typeface="Candara" panose="020E0502030303020204" pitchFamily="34" charset="0"/>
              </a:rPr>
              <a:t>This model  is based on the principle that maintenance is an activity based on reuse of existing components  Has the following activity </a:t>
            </a:r>
          </a:p>
          <a:p>
            <a:pPr marL="628650" lvl="1" indent="-171450">
              <a:buFont typeface="Arial" pitchFamily="34" charset="0"/>
              <a:buChar char="•"/>
            </a:pPr>
            <a:r>
              <a:rPr lang="en-US" dirty="0" smtClean="0">
                <a:latin typeface="Candara" panose="020E0502030303020204" pitchFamily="34" charset="0"/>
              </a:rPr>
              <a:t>Identify parts of the old system which are candidates for reuse </a:t>
            </a:r>
          </a:p>
          <a:p>
            <a:pPr marL="628650" lvl="1" indent="-171450">
              <a:buFont typeface="Arial" pitchFamily="34" charset="0"/>
              <a:buChar char="•"/>
            </a:pPr>
            <a:r>
              <a:rPr lang="en-US" dirty="0" smtClean="0">
                <a:latin typeface="Candara" panose="020E0502030303020204" pitchFamily="34" charset="0"/>
              </a:rPr>
              <a:t>Understand  the items </a:t>
            </a:r>
          </a:p>
          <a:p>
            <a:pPr marL="628650" lvl="1" indent="-171450">
              <a:buFont typeface="Arial" pitchFamily="34" charset="0"/>
              <a:buChar char="•"/>
            </a:pPr>
            <a:r>
              <a:rPr lang="en-US" dirty="0" smtClean="0">
                <a:latin typeface="Candara" panose="020E0502030303020204" pitchFamily="34" charset="0"/>
              </a:rPr>
              <a:t>Modify the items based on new requirements </a:t>
            </a:r>
          </a:p>
          <a:p>
            <a:pPr marL="628650" lvl="1" indent="-171450">
              <a:buFont typeface="Arial" pitchFamily="34" charset="0"/>
              <a:buChar char="•"/>
            </a:pPr>
            <a:r>
              <a:rPr lang="en-US" dirty="0" smtClean="0">
                <a:latin typeface="Candara" panose="020E0502030303020204" pitchFamily="34" charset="0"/>
              </a:rPr>
              <a:t>Integrate the modified parts into  the new system </a:t>
            </a:r>
            <a:endParaRPr lang="en-US" dirty="0">
              <a:latin typeface="Candara" panose="020E0502030303020204" pitchFamily="34" charset="0"/>
            </a:endParaRPr>
          </a:p>
        </p:txBody>
      </p:sp>
    </p:spTree>
    <p:extLst>
      <p:ext uri="{BB962C8B-B14F-4D97-AF65-F5344CB8AC3E}">
        <p14:creationId xmlns:p14="http://schemas.microsoft.com/office/powerpoint/2010/main" val="2256890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b="1" dirty="0" smtClean="0">
                <a:latin typeface="Candara" panose="020E0502030303020204" pitchFamily="34" charset="0"/>
              </a:rPr>
              <a:t>Application Assessment  </a:t>
            </a:r>
            <a:r>
              <a:rPr lang="en-US" dirty="0" smtClean="0">
                <a:latin typeface="Candara" panose="020E0502030303020204" pitchFamily="34" charset="0"/>
              </a:rPr>
              <a:t>:   Here the  application is thoroughly studied  in terms of functionality, quality, volatility , workflows, user satisfaction ( As-is) , along with customer future goals and expectation .  Based on the assessment  a high level project plan is prepared .</a:t>
            </a:r>
          </a:p>
          <a:p>
            <a:endParaRPr lang="en-US" dirty="0">
              <a:latin typeface="Candara" panose="020E0502030303020204" pitchFamily="34" charset="0"/>
            </a:endParaRPr>
          </a:p>
          <a:p>
            <a:r>
              <a:rPr lang="en-US" b="1" dirty="0">
                <a:latin typeface="Candara" panose="020E0502030303020204" pitchFamily="34" charset="0"/>
              </a:rPr>
              <a:t>Knowledge </a:t>
            </a:r>
            <a:r>
              <a:rPr lang="en-US" b="1" dirty="0" smtClean="0">
                <a:latin typeface="Candara" panose="020E0502030303020204" pitchFamily="34" charset="0"/>
              </a:rPr>
              <a:t>Transition    :  </a:t>
            </a:r>
            <a:r>
              <a:rPr lang="en-US" dirty="0" smtClean="0">
                <a:latin typeface="Candara" panose="020E0502030303020204" pitchFamily="34" charset="0"/>
              </a:rPr>
              <a:t> Here a detailed  plan is drawn to transit  all the necessary information from earlier vendor of the customer  including  Documents , lessons learnt , service status and expectation etc.   Transition from earlier vendor is desirable , if not possible both  new vendor  and the customer work together to ensure that  the new vendor is effective enough to take over the projects/services </a:t>
            </a:r>
            <a:r>
              <a:rPr lang="en-US" dirty="0" err="1" smtClean="0">
                <a:latin typeface="Candara" panose="020E0502030303020204" pitchFamily="34" charset="0"/>
              </a:rPr>
              <a:t>etc</a:t>
            </a:r>
            <a:r>
              <a:rPr lang="en-US" dirty="0" smtClean="0">
                <a:latin typeface="Candara" panose="020E0502030303020204" pitchFamily="34" charset="0"/>
              </a:rPr>
              <a:t> . A detailed plan is drawn to ramp up the resources .</a:t>
            </a:r>
          </a:p>
          <a:p>
            <a:endParaRPr lang="en-US" b="1" dirty="0">
              <a:latin typeface="Candara" panose="020E0502030303020204" pitchFamily="34" charset="0"/>
            </a:endParaRPr>
          </a:p>
          <a:p>
            <a:r>
              <a:rPr lang="en-US" b="1" dirty="0" smtClean="0">
                <a:latin typeface="Candara" panose="020E0502030303020204" pitchFamily="34" charset="0"/>
              </a:rPr>
              <a:t>Execution :  </a:t>
            </a:r>
            <a:r>
              <a:rPr lang="en-US" dirty="0" smtClean="0">
                <a:latin typeface="Candara" panose="020E0502030303020204" pitchFamily="34" charset="0"/>
              </a:rPr>
              <a:t> Here application maintenance team and production support team perform tasks  to ensure the application is up and running without any defects .</a:t>
            </a:r>
          </a:p>
          <a:p>
            <a:r>
              <a:rPr lang="en-US" dirty="0" smtClean="0">
                <a:latin typeface="Candara" panose="020E0502030303020204" pitchFamily="34" charset="0"/>
              </a:rPr>
              <a:t>Requirements are consolidated , analyzed , estimated , coded , tested and deployed  as per the </a:t>
            </a:r>
            <a:r>
              <a:rPr lang="en-US" i="1" dirty="0" smtClean="0">
                <a:latin typeface="Candara" panose="020E0502030303020204" pitchFamily="34" charset="0"/>
              </a:rPr>
              <a:t>SLA </a:t>
            </a:r>
            <a:r>
              <a:rPr lang="en-US" dirty="0" smtClean="0">
                <a:latin typeface="Candara" panose="020E0502030303020204" pitchFamily="34" charset="0"/>
              </a:rPr>
              <a:t>, against MR (Maintenance Request ) .</a:t>
            </a:r>
            <a:r>
              <a:rPr lang="en-US" b="1" dirty="0" smtClean="0">
                <a:latin typeface="Candara" panose="020E0502030303020204" pitchFamily="34" charset="0"/>
              </a:rPr>
              <a:t> </a:t>
            </a:r>
            <a:r>
              <a:rPr lang="en-US" dirty="0" smtClean="0">
                <a:latin typeface="Candara" panose="020E0502030303020204" pitchFamily="34" charset="0"/>
              </a:rPr>
              <a:t> </a:t>
            </a:r>
          </a:p>
          <a:p>
            <a:endParaRPr lang="en-US" dirty="0">
              <a:latin typeface="Candara" panose="020E0502030303020204" pitchFamily="34" charset="0"/>
            </a:endParaRPr>
          </a:p>
          <a:p>
            <a:endParaRPr lang="en-US" dirty="0" smtClean="0">
              <a:latin typeface="Candara" panose="020E0502030303020204" pitchFamily="34" charset="0"/>
            </a:endParaRPr>
          </a:p>
          <a:p>
            <a:endParaRPr lang="en-US" dirty="0" smtClean="0">
              <a:latin typeface="Candara" panose="020E0502030303020204" pitchFamily="34" charset="0"/>
            </a:endParaRPr>
          </a:p>
          <a:p>
            <a:endParaRPr lang="en-US" dirty="0">
              <a:latin typeface="Candara" panose="020E0502030303020204" pitchFamily="34" charset="0"/>
            </a:endParaRPr>
          </a:p>
        </p:txBody>
      </p:sp>
    </p:spTree>
    <p:extLst>
      <p:ext uri="{BB962C8B-B14F-4D97-AF65-F5344CB8AC3E}">
        <p14:creationId xmlns:p14="http://schemas.microsoft.com/office/powerpoint/2010/main" val="1334455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8786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2024063" y="688975"/>
            <a:ext cx="4608512" cy="3455988"/>
          </a:xfrm>
          <a:ln/>
        </p:spPr>
      </p:sp>
      <p:sp>
        <p:nvSpPr>
          <p:cNvPr id="181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spect="1" noChangeArrowheads="1" noTextEdit="1"/>
          </p:cNvSpPr>
          <p:nvPr>
            <p:ph type="sldImg"/>
          </p:nvPr>
        </p:nvSpPr>
        <p:spPr>
          <a:xfrm>
            <a:off x="1941513" y="687388"/>
            <a:ext cx="4610100" cy="3457575"/>
          </a:xfrm>
          <a:ln/>
        </p:spPr>
      </p:sp>
      <p:sp>
        <p:nvSpPr>
          <p:cNvPr id="20484" name="Rectangle 3"/>
          <p:cNvSpPr>
            <a:spLocks noGrp="1" noChangeArrowheads="1"/>
          </p:cNvSpPr>
          <p:nvPr>
            <p:ph type="body" idx="1"/>
          </p:nvPr>
        </p:nvSpPr>
        <p:spPr>
          <a:xfrm>
            <a:off x="2016124" y="4251326"/>
            <a:ext cx="4613275" cy="4205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Candara" panose="020E0502030303020204" pitchFamily="34" charset="0"/>
              </a:rPr>
              <a:t>A requirement is a capability or condition to which the system must conform.</a:t>
            </a:r>
          </a:p>
          <a:p>
            <a:r>
              <a:rPr lang="en-US" dirty="0" smtClean="0">
                <a:latin typeface="Candara" panose="020E0502030303020204" pitchFamily="34" charset="0"/>
              </a:rPr>
              <a:t>Software requirements provide a “black box” definition of the system. They define only those externally observable “What’s” of the system, not the “How’s.”</a:t>
            </a:r>
          </a:p>
          <a:p>
            <a:endParaRPr lang="en-US" dirty="0">
              <a:latin typeface="Candara" panose="020E0502030303020204" pitchFamily="34" charset="0"/>
            </a:endParaRPr>
          </a:p>
          <a:p>
            <a:r>
              <a:rPr lang="en-US" dirty="0">
                <a:latin typeface="Candara" panose="020E0502030303020204" pitchFamily="34" charset="0"/>
              </a:rPr>
              <a:t>Requirements are very important for any project, or sub-section of a project, because they define what will be </a:t>
            </a:r>
            <a:r>
              <a:rPr lang="en-US" dirty="0" smtClean="0">
                <a:latin typeface="Candara" panose="020E0502030303020204" pitchFamily="34" charset="0"/>
              </a:rPr>
              <a:t>built, hence requires a rigorous engineering process, , hence the term Requirement engineering .</a:t>
            </a:r>
          </a:p>
          <a:p>
            <a:endParaRPr lang="en-US" dirty="0">
              <a:latin typeface="Candara" panose="020E0502030303020204" pitchFamily="34" charset="0"/>
            </a:endParaRPr>
          </a:p>
          <a:p>
            <a:r>
              <a:rPr lang="en-US" dirty="0" smtClean="0">
                <a:latin typeface="Candara" panose="020E0502030303020204" pitchFamily="34" charset="0"/>
              </a:rPr>
              <a:t>Requirement engineering is a continuous activity </a:t>
            </a:r>
            <a:r>
              <a:rPr lang="en-US" dirty="0">
                <a:latin typeface="Candara" panose="020E0502030303020204" pitchFamily="34" charset="0"/>
              </a:rPr>
              <a:t>throughout the lifetime of a software as requirements are subject to change  . New requirements needs to be elucidated existing requirements revamped etc. </a:t>
            </a:r>
          </a:p>
          <a:p>
            <a:r>
              <a:rPr lang="en-US" dirty="0" smtClean="0">
                <a:latin typeface="Candara" panose="020E0502030303020204" pitchFamily="34" charset="0"/>
              </a:rPr>
              <a:t> </a:t>
            </a:r>
            <a:endParaRPr lang="en-US" dirty="0">
              <a:latin typeface="Candara" panose="020E0502030303020204" pitchFamily="34" charset="0"/>
            </a:endParaRPr>
          </a:p>
          <a:p>
            <a:endParaRPr lang="en-US" dirty="0">
              <a:latin typeface="Candara" panose="020E0502030303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latin typeface="Candara" panose="020E0502030303020204" pitchFamily="34" charset="0"/>
              </a:rPr>
              <a:t>Stakeholders are individuals who affect or are affected by the software product  They have some influence over the software , in terms of requirements   </a:t>
            </a:r>
          </a:p>
          <a:p>
            <a:r>
              <a:rPr lang="en-US" dirty="0">
                <a:latin typeface="Candara" panose="020E0502030303020204" pitchFamily="34" charset="0"/>
              </a:rPr>
              <a:t>Stakeholders can be categorized as </a:t>
            </a:r>
          </a:p>
          <a:p>
            <a:pPr lvl="1"/>
            <a:r>
              <a:rPr lang="en-US" dirty="0">
                <a:latin typeface="Candara" panose="020E0502030303020204" pitchFamily="34" charset="0"/>
              </a:rPr>
              <a:t>Acquirers  of the software (both management and users)</a:t>
            </a:r>
          </a:p>
          <a:p>
            <a:pPr lvl="1"/>
            <a:r>
              <a:rPr lang="en-US" dirty="0">
                <a:latin typeface="Candara" panose="020E0502030303020204" pitchFamily="34" charset="0"/>
              </a:rPr>
              <a:t>Suppliers of the software (individuals and team </a:t>
            </a:r>
            <a:r>
              <a:rPr lang="en-US" dirty="0" smtClean="0">
                <a:latin typeface="Candara" panose="020E0502030303020204" pitchFamily="34" charset="0"/>
              </a:rPr>
              <a:t>, management)</a:t>
            </a:r>
            <a:endParaRPr lang="en-US" dirty="0">
              <a:latin typeface="Candara" panose="020E0502030303020204" pitchFamily="34" charset="0"/>
            </a:endParaRPr>
          </a:p>
          <a:p>
            <a:pPr lvl="1"/>
            <a:r>
              <a:rPr lang="en-US" dirty="0">
                <a:latin typeface="Candara" panose="020E0502030303020204" pitchFamily="34" charset="0"/>
              </a:rPr>
              <a:t>Others  (Sales , Legal teams , other internal teams</a:t>
            </a:r>
            <a:r>
              <a:rPr lang="en-US" dirty="0" smtClean="0">
                <a:latin typeface="Candara" panose="020E0502030303020204" pitchFamily="34" charset="0"/>
              </a:rPr>
              <a:t>)</a:t>
            </a:r>
          </a:p>
          <a:p>
            <a:pPr lvl="1"/>
            <a:endParaRPr lang="en-US" dirty="0" smtClean="0">
              <a:latin typeface="Candara" panose="020E0502030303020204" pitchFamily="34" charset="0"/>
            </a:endParaRPr>
          </a:p>
          <a:p>
            <a:pPr lvl="1"/>
            <a:endParaRPr lang="en-US" dirty="0">
              <a:latin typeface="Candara" panose="020E0502030303020204" pitchFamily="34" charset="0"/>
            </a:endParaRPr>
          </a:p>
          <a:p>
            <a:r>
              <a:rPr lang="en-US" dirty="0">
                <a:latin typeface="Candara" panose="020E0502030303020204" pitchFamily="34" charset="0"/>
              </a:rPr>
              <a:t>RE  who are </a:t>
            </a:r>
            <a:r>
              <a:rPr lang="en-US" dirty="0" smtClean="0">
                <a:latin typeface="Candara" panose="020E0502030303020204" pitchFamily="34" charset="0"/>
              </a:rPr>
              <a:t>also  </a:t>
            </a:r>
            <a:r>
              <a:rPr lang="en-US" dirty="0">
                <a:latin typeface="Candara" panose="020E0502030303020204" pitchFamily="34" charset="0"/>
              </a:rPr>
              <a:t>known as requirements engineer, business analyst, system analyst, product manager, or simply analyst</a:t>
            </a:r>
          </a:p>
          <a:p>
            <a:r>
              <a:rPr lang="en-US" dirty="0">
                <a:latin typeface="Candara" panose="020E0502030303020204" pitchFamily="34" charset="0"/>
              </a:rPr>
              <a:t>RA’s primary responsibility is to gather, analyze, document and validate the needs of the project </a:t>
            </a:r>
            <a:r>
              <a:rPr lang="en-US" dirty="0" err="1">
                <a:latin typeface="Candara" panose="020E0502030303020204" pitchFamily="34" charset="0"/>
              </a:rPr>
              <a:t>stakeholders.They</a:t>
            </a:r>
            <a:r>
              <a:rPr lang="en-US" dirty="0">
                <a:latin typeface="Candara" panose="020E0502030303020204" pitchFamily="34" charset="0"/>
              </a:rPr>
              <a:t> help to determine the difference between what customers say they want and what they really need</a:t>
            </a:r>
          </a:p>
          <a:p>
            <a:endParaRPr lang="en-US" dirty="0">
              <a:latin typeface="Candara" panose="020E0502030303020204" pitchFamily="34" charset="0"/>
            </a:endParaRPr>
          </a:p>
          <a:p>
            <a:r>
              <a:rPr lang="en-US" b="1" dirty="0">
                <a:latin typeface="Candara" panose="020E0502030303020204" pitchFamily="34" charset="0"/>
              </a:rPr>
              <a:t>Identifying and considering the needs of all of the different stakeholders can help prevent requirements from being </a:t>
            </a:r>
            <a:r>
              <a:rPr lang="en-US" b="1" dirty="0" smtClean="0">
                <a:latin typeface="Candara" panose="020E0502030303020204" pitchFamily="34" charset="0"/>
              </a:rPr>
              <a:t>overlooked</a:t>
            </a:r>
            <a:r>
              <a:rPr lang="en-US" dirty="0" smtClean="0">
                <a:latin typeface="Candara" panose="020E0502030303020204" pitchFamily="34" charset="0"/>
              </a:rPr>
              <a:t>.</a:t>
            </a:r>
          </a:p>
          <a:p>
            <a:r>
              <a:rPr lang="en-US" dirty="0" smtClean="0">
                <a:latin typeface="Candara" panose="020E0502030303020204" pitchFamily="34" charset="0"/>
              </a:rPr>
              <a:t>Requirement s can be classified under two categories :</a:t>
            </a:r>
          </a:p>
          <a:p>
            <a:r>
              <a:rPr lang="en-US" b="1" dirty="0" smtClean="0">
                <a:latin typeface="Candara" panose="020E0502030303020204" pitchFamily="34" charset="0"/>
              </a:rPr>
              <a:t>Functional :  </a:t>
            </a:r>
            <a:r>
              <a:rPr lang="en-US" dirty="0" smtClean="0">
                <a:latin typeface="Candara" panose="020E0502030303020204" pitchFamily="34" charset="0"/>
              </a:rPr>
              <a:t>Requirements what the system should do or provide for users .They can include all the business processes /</a:t>
            </a:r>
            <a:r>
              <a:rPr lang="en-US" dirty="0" err="1" smtClean="0">
                <a:latin typeface="Candara" panose="020E0502030303020204" pitchFamily="34" charset="0"/>
              </a:rPr>
              <a:t>funcionality</a:t>
            </a:r>
            <a:r>
              <a:rPr lang="en-US" dirty="0" smtClean="0">
                <a:latin typeface="Candara" panose="020E0502030303020204" pitchFamily="34" charset="0"/>
              </a:rPr>
              <a:t>,  reports  and queries  and details of data to be stored and managed . </a:t>
            </a:r>
          </a:p>
          <a:p>
            <a:r>
              <a:rPr lang="en-US" b="1" dirty="0" smtClean="0">
                <a:latin typeface="Candara" panose="020E0502030303020204" pitchFamily="34" charset="0"/>
              </a:rPr>
              <a:t>Non Functional : </a:t>
            </a:r>
            <a:r>
              <a:rPr lang="en-US" dirty="0">
                <a:latin typeface="Candara" panose="020E0502030303020204" pitchFamily="34" charset="0"/>
              </a:rPr>
              <a:t>Non-functional requirements </a:t>
            </a:r>
            <a:r>
              <a:rPr lang="en-US" dirty="0" smtClean="0">
                <a:latin typeface="Candara" panose="020E0502030303020204" pitchFamily="34" charset="0"/>
              </a:rPr>
              <a:t>are  </a:t>
            </a:r>
            <a:r>
              <a:rPr lang="en-US" dirty="0">
                <a:latin typeface="Candara" panose="020E0502030303020204" pitchFamily="34" charset="0"/>
              </a:rPr>
              <a:t>constraints, targets or control mechanisms for the new system. They describe how, how well </a:t>
            </a:r>
            <a:r>
              <a:rPr lang="en-US" dirty="0" smtClean="0">
                <a:latin typeface="Candara" panose="020E0502030303020204" pitchFamily="34" charset="0"/>
              </a:rPr>
              <a:t> the system should e provide services like response time , ease of  use-usability , security, recoverability etc. </a:t>
            </a:r>
            <a:endParaRPr lang="en-US" b="1"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p:txBody>
      </p:sp>
    </p:spTree>
    <p:extLst>
      <p:ext uri="{BB962C8B-B14F-4D97-AF65-F5344CB8AC3E}">
        <p14:creationId xmlns:p14="http://schemas.microsoft.com/office/powerpoint/2010/main" val="4206345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2066925" y="688975"/>
            <a:ext cx="4606925" cy="3455988"/>
          </a:xfrm>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Rot="1" noChangeAspect="1" noChangeArrowheads="1" noTextEdit="1"/>
          </p:cNvSpPr>
          <p:nvPr>
            <p:ph type="sldImg"/>
          </p:nvPr>
        </p:nvSpPr>
        <p:spPr>
          <a:xfrm>
            <a:off x="1963738" y="687388"/>
            <a:ext cx="4565650" cy="3425825"/>
          </a:xfrm>
          <a:ln/>
        </p:spPr>
      </p:sp>
      <p:sp>
        <p:nvSpPr>
          <p:cNvPr id="22532" name="Rectangle 3"/>
          <p:cNvSpPr>
            <a:spLocks noGrp="1" noChangeArrowheads="1"/>
          </p:cNvSpPr>
          <p:nvPr>
            <p:ph type="body" idx="1"/>
          </p:nvPr>
        </p:nvSpPr>
        <p:spPr>
          <a:xfrm>
            <a:off x="2016124" y="4251326"/>
            <a:ext cx="4613275" cy="4205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Candara" panose="020E0502030303020204" pitchFamily="34" charset="0"/>
              </a:rPr>
              <a:t>Requirements Engineering = Requirements Development + Requirements Management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Autofit/>
          </a:bodyPr>
          <a:lstStyle/>
          <a:p>
            <a:pPr>
              <a:lnSpc>
                <a:spcPct val="120000"/>
              </a:lnSpc>
              <a:tabLst>
                <a:tab pos="2603500" algn="l"/>
              </a:tabLst>
              <a:defRPr/>
            </a:pPr>
            <a:r>
              <a:rPr lang="en-US" dirty="0" smtClean="0">
                <a:latin typeface="Candara" panose="020E0502030303020204" pitchFamily="34" charset="0"/>
              </a:rPr>
              <a:t>Requirements Specifications include</a:t>
            </a:r>
          </a:p>
          <a:p>
            <a:pPr marL="171450" indent="-171450">
              <a:lnSpc>
                <a:spcPct val="120000"/>
              </a:lnSpc>
              <a:buClr>
                <a:srgbClr val="993300"/>
              </a:buClr>
              <a:buFont typeface="Arial" pitchFamily="34" charset="0"/>
              <a:buChar char="•"/>
              <a:defRPr/>
            </a:pPr>
            <a:r>
              <a:rPr lang="en-US" dirty="0" smtClean="0">
                <a:latin typeface="Candara" panose="020E0502030303020204" pitchFamily="34" charset="0"/>
              </a:rPr>
              <a:t>What is in scope and out of scope</a:t>
            </a:r>
          </a:p>
          <a:p>
            <a:pPr marL="171450" indent="-171450">
              <a:lnSpc>
                <a:spcPct val="120000"/>
              </a:lnSpc>
              <a:buClr>
                <a:srgbClr val="993300"/>
              </a:buClr>
              <a:buFont typeface="Arial" pitchFamily="34" charset="0"/>
              <a:buChar char="•"/>
              <a:defRPr/>
            </a:pPr>
            <a:r>
              <a:rPr lang="en-US" dirty="0" smtClean="0">
                <a:latin typeface="Candara" panose="020E0502030303020204" pitchFamily="34" charset="0"/>
              </a:rPr>
              <a:t>Related or referenced documents  (Customer supplied artifacts and materials )</a:t>
            </a:r>
          </a:p>
          <a:p>
            <a:pPr marL="171450" indent="-171450">
              <a:lnSpc>
                <a:spcPct val="120000"/>
              </a:lnSpc>
              <a:buClr>
                <a:srgbClr val="993300"/>
              </a:buClr>
              <a:buFont typeface="Arial" pitchFamily="34" charset="0"/>
              <a:buChar char="•"/>
              <a:defRPr/>
            </a:pPr>
            <a:r>
              <a:rPr lang="en-US" dirty="0" smtClean="0">
                <a:latin typeface="Candara" panose="020E0502030303020204" pitchFamily="34" charset="0"/>
              </a:rPr>
              <a:t>Requirement providers and stakeholders of the project</a:t>
            </a:r>
          </a:p>
          <a:p>
            <a:pPr marL="171450" indent="-171450">
              <a:lnSpc>
                <a:spcPct val="120000"/>
              </a:lnSpc>
              <a:buClr>
                <a:srgbClr val="993300"/>
              </a:buClr>
              <a:buFont typeface="Arial" pitchFamily="34" charset="0"/>
              <a:buChar char="•"/>
              <a:defRPr/>
            </a:pPr>
            <a:r>
              <a:rPr lang="en-US" dirty="0" smtClean="0">
                <a:latin typeface="Candara" panose="020E0502030303020204" pitchFamily="34" charset="0"/>
              </a:rPr>
              <a:t>Deliverables &amp; delivery dates</a:t>
            </a:r>
          </a:p>
          <a:p>
            <a:pPr marL="171450" indent="-171450">
              <a:lnSpc>
                <a:spcPct val="120000"/>
              </a:lnSpc>
              <a:buClr>
                <a:srgbClr val="993300"/>
              </a:buClr>
              <a:buFont typeface="Arial" pitchFamily="34" charset="0"/>
              <a:buChar char="•"/>
              <a:defRPr/>
            </a:pPr>
            <a:r>
              <a:rPr lang="en-US" dirty="0" smtClean="0">
                <a:latin typeface="Candara" panose="020E0502030303020204" pitchFamily="34" charset="0"/>
              </a:rPr>
              <a:t>Risks and assumptions</a:t>
            </a:r>
          </a:p>
          <a:p>
            <a:pPr marL="171450" indent="-171450">
              <a:lnSpc>
                <a:spcPct val="120000"/>
              </a:lnSpc>
              <a:buClr>
                <a:srgbClr val="993300"/>
              </a:buClr>
              <a:buFont typeface="Arial" pitchFamily="34" charset="0"/>
              <a:buChar char="•"/>
              <a:defRPr/>
            </a:pPr>
            <a:r>
              <a:rPr lang="en-US" dirty="0" smtClean="0">
                <a:latin typeface="Candara" panose="020E0502030303020204" pitchFamily="34" charset="0"/>
              </a:rPr>
              <a:t>Current and proposed business system	</a:t>
            </a:r>
          </a:p>
          <a:p>
            <a:pPr marL="171450" indent="-171450">
              <a:lnSpc>
                <a:spcPct val="120000"/>
              </a:lnSpc>
              <a:buClr>
                <a:srgbClr val="993300"/>
              </a:buClr>
              <a:buFont typeface="Arial" pitchFamily="34" charset="0"/>
              <a:buChar char="•"/>
              <a:defRPr/>
            </a:pPr>
            <a:r>
              <a:rPr lang="en-US" dirty="0" smtClean="0">
                <a:latin typeface="Candara" panose="020E0502030303020204" pitchFamily="34" charset="0"/>
              </a:rPr>
              <a:t>Acceptance criteria and Customer CTQs</a:t>
            </a:r>
          </a:p>
          <a:p>
            <a:pPr marL="171450" indent="-171450">
              <a:lnSpc>
                <a:spcPct val="120000"/>
              </a:lnSpc>
              <a:buClr>
                <a:srgbClr val="993300"/>
              </a:buClr>
              <a:buFont typeface="Arial" pitchFamily="34" charset="0"/>
              <a:buChar char="•"/>
              <a:defRPr/>
            </a:pPr>
            <a:r>
              <a:rPr lang="en-US" dirty="0" smtClean="0">
                <a:latin typeface="Candara" panose="020E0502030303020204" pitchFamily="34" charset="0"/>
              </a:rPr>
              <a:t>Functional and non functional requirements</a:t>
            </a:r>
          </a:p>
          <a:p>
            <a:pPr marL="171450" indent="-171450">
              <a:lnSpc>
                <a:spcPct val="120000"/>
              </a:lnSpc>
              <a:buClr>
                <a:srgbClr val="993300"/>
              </a:buClr>
              <a:buFont typeface="Arial" pitchFamily="34" charset="0"/>
              <a:buChar char="•"/>
              <a:defRPr/>
            </a:pPr>
            <a:r>
              <a:rPr lang="en-US" dirty="0" smtClean="0">
                <a:latin typeface="Candara" panose="020E0502030303020204" pitchFamily="34" charset="0"/>
              </a:rPr>
              <a:t>Limitations  and constraints </a:t>
            </a:r>
          </a:p>
          <a:p>
            <a:pPr>
              <a:lnSpc>
                <a:spcPct val="120000"/>
              </a:lnSpc>
              <a:buClr>
                <a:srgbClr val="993300"/>
              </a:buClr>
              <a:defRPr/>
            </a:pPr>
            <a:endParaRPr lang="en-US" dirty="0" smtClean="0">
              <a:latin typeface="Candara" panose="020E0502030303020204" pitchFamily="34" charset="0"/>
            </a:endParaRPr>
          </a:p>
          <a:p>
            <a:pPr marL="0" lvl="1">
              <a:defRPr/>
            </a:pPr>
            <a:r>
              <a:rPr lang="en-US" dirty="0">
                <a:latin typeface="Candara" panose="020E0502030303020204" pitchFamily="34" charset="0"/>
              </a:rPr>
              <a:t>URS : User Requirement Specification</a:t>
            </a:r>
          </a:p>
          <a:p>
            <a:pPr marL="0" lvl="2">
              <a:defRPr/>
            </a:pPr>
            <a:r>
              <a:rPr lang="en-US" dirty="0">
                <a:latin typeface="Candara" panose="020E0502030303020204" pitchFamily="34" charset="0"/>
              </a:rPr>
              <a:t>Typically written prior to the SRS, based on the user's experience and expectations, with inputs from stakeholders </a:t>
            </a:r>
          </a:p>
          <a:p>
            <a:pPr marL="0" lvl="2">
              <a:defRPr/>
            </a:pPr>
            <a:endParaRPr lang="en-US" dirty="0">
              <a:latin typeface="Candara" panose="020E0502030303020204" pitchFamily="34" charset="0"/>
            </a:endParaRPr>
          </a:p>
          <a:p>
            <a:pPr marL="0" lvl="1">
              <a:defRPr/>
            </a:pPr>
            <a:r>
              <a:rPr lang="en-US" dirty="0">
                <a:latin typeface="Candara" panose="020E0502030303020204" pitchFamily="34" charset="0"/>
              </a:rPr>
              <a:t>SRS : System Requirement Specification</a:t>
            </a:r>
          </a:p>
          <a:p>
            <a:pPr marL="0" lvl="2">
              <a:defRPr/>
            </a:pPr>
            <a:r>
              <a:rPr lang="en-US" dirty="0">
                <a:latin typeface="Candara" panose="020E0502030303020204" pitchFamily="34" charset="0"/>
              </a:rPr>
              <a:t>This information includes detailed  descriptions of the operations performed by each screen, the data that can be entered into the system , work-flows performed by the system and system reports or other outputs,</a:t>
            </a:r>
          </a:p>
          <a:p>
            <a:pPr marL="0" lvl="2">
              <a:defRPr/>
            </a:pPr>
            <a:r>
              <a:rPr lang="en-US" dirty="0">
                <a:latin typeface="Candara" panose="020E0502030303020204" pitchFamily="34" charset="0"/>
              </a:rPr>
              <a:t>. An SRS also specifies who can enter data into the system as well as how the system meets regulatory requirements that are applicable to the specific system.</a:t>
            </a:r>
          </a:p>
          <a:p>
            <a:pPr marL="0" lvl="2">
              <a:defRPr/>
            </a:pPr>
            <a:endParaRPr lang="en-US" dirty="0">
              <a:latin typeface="Candara" panose="020E0502030303020204" pitchFamily="34" charset="0"/>
            </a:endParaRPr>
          </a:p>
          <a:p>
            <a:pPr marL="0" lvl="1">
              <a:defRPr/>
            </a:pPr>
            <a:r>
              <a:rPr lang="en-US" dirty="0">
                <a:latin typeface="Candara" panose="020E0502030303020204" pitchFamily="34" charset="0"/>
              </a:rPr>
              <a:t>Use Case Documents :  The document and  diagrams together forms the UCD . Typically done when the approach is Use case modelling </a:t>
            </a:r>
          </a:p>
          <a:p>
            <a:pPr marL="0" lvl="1">
              <a:defRPr/>
            </a:pPr>
            <a:endParaRPr lang="en-US" dirty="0">
              <a:latin typeface="Candara" panose="020E0502030303020204" pitchFamily="34" charset="0"/>
            </a:endParaRPr>
          </a:p>
          <a:p>
            <a:pPr>
              <a:defRPr/>
            </a:pPr>
            <a:r>
              <a:rPr lang="en-US" dirty="0" smtClean="0">
                <a:latin typeface="Candara" panose="020E0502030303020204" pitchFamily="34" charset="0"/>
              </a:rPr>
              <a:t>QMS </a:t>
            </a:r>
            <a:r>
              <a:rPr lang="en-US" dirty="0">
                <a:latin typeface="Candara" panose="020E0502030303020204" pitchFamily="34" charset="0"/>
              </a:rPr>
              <a:t>provides templates for creating specification document</a:t>
            </a:r>
          </a:p>
          <a:p>
            <a:pPr>
              <a:lnSpc>
                <a:spcPct val="120000"/>
              </a:lnSpc>
              <a:buClr>
                <a:srgbClr val="993300"/>
              </a:buClr>
              <a:defRPr/>
            </a:pPr>
            <a:endParaRPr lang="en-US" dirty="0" smtClean="0">
              <a:latin typeface="Candara" panose="020E0502030303020204" pitchFamily="34" charset="0"/>
            </a:endParaRPr>
          </a:p>
          <a:p>
            <a:endParaRPr lang="en-US" dirty="0">
              <a:latin typeface="Candara" panose="020E0502030303020204" pitchFamily="34" charset="0"/>
            </a:endParaRPr>
          </a:p>
        </p:txBody>
      </p:sp>
    </p:spTree>
    <p:extLst>
      <p:ext uri="{BB962C8B-B14F-4D97-AF65-F5344CB8AC3E}">
        <p14:creationId xmlns:p14="http://schemas.microsoft.com/office/powerpoint/2010/main" val="1605537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lvl="1">
              <a:defRPr/>
            </a:pPr>
            <a:r>
              <a:rPr lang="en-US" dirty="0" smtClean="0">
                <a:latin typeface="Candara" panose="020E0502030303020204" pitchFamily="34" charset="0"/>
              </a:rPr>
              <a:t>RM  </a:t>
            </a:r>
            <a:r>
              <a:rPr lang="en-US" dirty="0">
                <a:latin typeface="Candara" panose="020E0502030303020204" pitchFamily="34" charset="0"/>
              </a:rPr>
              <a:t>phase controls and tracks the changes of agreed requirements, relationships between requirements, and dependencies between the various produced during software engineering </a:t>
            </a:r>
            <a:r>
              <a:rPr lang="en-US" dirty="0" smtClean="0">
                <a:latin typeface="Candara" panose="020E0502030303020204" pitchFamily="34" charset="0"/>
              </a:rPr>
              <a:t>process</a:t>
            </a:r>
          </a:p>
          <a:p>
            <a:pPr marL="0" lvl="1">
              <a:defRPr/>
            </a:pPr>
            <a:r>
              <a:rPr lang="en-US" dirty="0">
                <a:latin typeface="Candara" panose="020E0502030303020204" pitchFamily="34" charset="0"/>
              </a:rPr>
              <a:t> </a:t>
            </a:r>
            <a:r>
              <a:rPr lang="en-US" dirty="0" smtClean="0">
                <a:latin typeface="Candara" panose="020E0502030303020204" pitchFamily="34" charset="0"/>
              </a:rPr>
              <a:t> </a:t>
            </a:r>
          </a:p>
          <a:p>
            <a:pPr marL="0" lvl="1">
              <a:defRPr/>
            </a:pPr>
            <a:r>
              <a:rPr lang="en-US" dirty="0" smtClean="0">
                <a:latin typeface="Candara" panose="020E0502030303020204" pitchFamily="34" charset="0"/>
              </a:rPr>
              <a:t>Requirement may change due to various reasons </a:t>
            </a:r>
          </a:p>
          <a:p>
            <a:pPr marL="171450" lvl="1" indent="-171450">
              <a:buFont typeface="Arial" pitchFamily="34" charset="0"/>
              <a:buChar char="•"/>
              <a:defRPr/>
            </a:pPr>
            <a:r>
              <a:rPr lang="en-US" dirty="0" smtClean="0">
                <a:latin typeface="Candara" panose="020E0502030303020204" pitchFamily="34" charset="0"/>
              </a:rPr>
              <a:t>A bug </a:t>
            </a:r>
          </a:p>
          <a:p>
            <a:pPr marL="171450" lvl="1" indent="-171450">
              <a:buFont typeface="Arial" pitchFamily="34" charset="0"/>
              <a:buChar char="•"/>
              <a:defRPr/>
            </a:pPr>
            <a:r>
              <a:rPr lang="en-US" dirty="0" smtClean="0">
                <a:latin typeface="Candara" panose="020E0502030303020204" pitchFamily="34" charset="0"/>
              </a:rPr>
              <a:t>Technology change </a:t>
            </a:r>
          </a:p>
          <a:p>
            <a:pPr marL="171450" lvl="1" indent="-171450">
              <a:buFont typeface="Arial" pitchFamily="34" charset="0"/>
              <a:buChar char="•"/>
              <a:defRPr/>
            </a:pPr>
            <a:r>
              <a:rPr lang="en-US" dirty="0" smtClean="0">
                <a:latin typeface="Candara" panose="020E0502030303020204" pitchFamily="34" charset="0"/>
              </a:rPr>
              <a:t>Change in business </a:t>
            </a:r>
          </a:p>
          <a:p>
            <a:pPr marL="0" lvl="1">
              <a:defRPr/>
            </a:pPr>
            <a:endParaRPr lang="en-US" dirty="0">
              <a:latin typeface="Candara" panose="020E0502030303020204" pitchFamily="34" charset="0"/>
            </a:endParaRPr>
          </a:p>
          <a:p>
            <a:pPr marL="0" lvl="1">
              <a:defRPr/>
            </a:pPr>
            <a:r>
              <a:rPr lang="en-US" dirty="0" smtClean="0">
                <a:latin typeface="Candara" panose="020E0502030303020204" pitchFamily="34" charset="0"/>
              </a:rPr>
              <a:t>When sizable requirement changes  are received the changes are incorporated via a change management process .</a:t>
            </a:r>
            <a:endParaRPr lang="en-US" dirty="0">
              <a:latin typeface="Candara" panose="020E0502030303020204" pitchFamily="34" charset="0"/>
            </a:endParaRPr>
          </a:p>
          <a:p>
            <a:pPr marL="0" lvl="1">
              <a:defRPr/>
            </a:pPr>
            <a:endParaRPr lang="en-US" dirty="0">
              <a:latin typeface="Candara" panose="020E0502030303020204" pitchFamily="34" charset="0"/>
            </a:endParaRPr>
          </a:p>
          <a:p>
            <a:endParaRPr lang="en-US" dirty="0">
              <a:latin typeface="Candara" panose="020E0502030303020204" pitchFamily="34" charset="0"/>
            </a:endParaRPr>
          </a:p>
        </p:txBody>
      </p:sp>
    </p:spTree>
    <p:extLst>
      <p:ext uri="{BB962C8B-B14F-4D97-AF65-F5344CB8AC3E}">
        <p14:creationId xmlns:p14="http://schemas.microsoft.com/office/powerpoint/2010/main" val="2430064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2424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latin typeface="Candara" panose="020E0502030303020204" pitchFamily="34" charset="0"/>
              </a:rPr>
              <a:t>The architecture of a system is its 'skeleton'. It's the highest level of abstraction of a system. What kind of data storage is present, how do modules interact with </a:t>
            </a:r>
            <a:r>
              <a:rPr lang="en-US" dirty="0" smtClean="0">
                <a:latin typeface="Candara" panose="020E0502030303020204" pitchFamily="34" charset="0"/>
              </a:rPr>
              <a:t>each other</a:t>
            </a:r>
            <a:r>
              <a:rPr lang="en-US" dirty="0">
                <a:latin typeface="Candara" panose="020E0502030303020204" pitchFamily="34" charset="0"/>
              </a:rPr>
              <a:t>, what recovery systems are in place. </a:t>
            </a:r>
            <a:endParaRPr lang="en-US" dirty="0" smtClean="0">
              <a:latin typeface="Candara" panose="020E0502030303020204" pitchFamily="34" charset="0"/>
            </a:endParaRPr>
          </a:p>
          <a:p>
            <a:r>
              <a:rPr lang="en-US" dirty="0" smtClean="0">
                <a:latin typeface="Candara" panose="020E0502030303020204" pitchFamily="34" charset="0"/>
              </a:rPr>
              <a:t>Software </a:t>
            </a:r>
            <a:r>
              <a:rPr lang="en-US" dirty="0">
                <a:latin typeface="Candara" panose="020E0502030303020204" pitchFamily="34" charset="0"/>
              </a:rPr>
              <a:t>design is about designing the individual modules / components. What are the responsibilities, functions, of module x? Of class Y? What can it do, and what not? What design patterns can be used?</a:t>
            </a:r>
          </a:p>
          <a:p>
            <a:r>
              <a:rPr lang="en-US" dirty="0">
                <a:latin typeface="Candara" panose="020E0502030303020204" pitchFamily="34" charset="0"/>
              </a:rPr>
              <a:t>So in short, Software architecture is more about the design of the entire system, while software design emphasizes on module / component / class level</a:t>
            </a:r>
          </a:p>
          <a:p>
            <a:endParaRPr lang="en-US" dirty="0">
              <a:latin typeface="Candara" panose="020E0502030303020204" pitchFamily="34" charset="0"/>
            </a:endParaRPr>
          </a:p>
        </p:txBody>
      </p:sp>
    </p:spTree>
    <p:extLst>
      <p:ext uri="{BB962C8B-B14F-4D97-AF65-F5344CB8AC3E}">
        <p14:creationId xmlns:p14="http://schemas.microsoft.com/office/powerpoint/2010/main" val="122883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2024063" y="688975"/>
            <a:ext cx="4608512" cy="3455988"/>
          </a:xfrm>
          <a:ln/>
        </p:spPr>
      </p:sp>
      <p:sp>
        <p:nvSpPr>
          <p:cNvPr id="1945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6125" y="4251326"/>
            <a:ext cx="4570942" cy="4449232"/>
          </a:xfrm>
        </p:spPr>
        <p:txBody>
          <a:bodyPr>
            <a:normAutofit/>
          </a:bodyPr>
          <a:lstStyle/>
          <a:p>
            <a:r>
              <a:rPr lang="en-US" dirty="0">
                <a:latin typeface="Candara" panose="020E0502030303020204" pitchFamily="34" charset="0"/>
              </a:rPr>
              <a:t>Architecture constitutes of the following key activities: </a:t>
            </a:r>
          </a:p>
          <a:p>
            <a:pPr marL="171450" indent="-171450">
              <a:buFont typeface="Arial" pitchFamily="34" charset="0"/>
              <a:buChar char="•"/>
            </a:pPr>
            <a:r>
              <a:rPr lang="en-US" dirty="0" smtClean="0">
                <a:latin typeface="Candara" panose="020E0502030303020204" pitchFamily="34" charset="0"/>
              </a:rPr>
              <a:t>Solution </a:t>
            </a:r>
            <a:r>
              <a:rPr lang="en-US" dirty="0">
                <a:latin typeface="Candara" panose="020E0502030303020204" pitchFamily="34" charset="0"/>
              </a:rPr>
              <a:t>space for “non-functional requirements” </a:t>
            </a:r>
          </a:p>
          <a:p>
            <a:pPr marL="171450" indent="-171450">
              <a:buFont typeface="Arial" pitchFamily="34" charset="0"/>
              <a:buChar char="•"/>
            </a:pPr>
            <a:r>
              <a:rPr lang="en-US" dirty="0" smtClean="0">
                <a:latin typeface="Candara" panose="020E0502030303020204" pitchFamily="34" charset="0"/>
              </a:rPr>
              <a:t> </a:t>
            </a:r>
            <a:r>
              <a:rPr lang="en-US" dirty="0">
                <a:latin typeface="Candara" panose="020E0502030303020204" pitchFamily="34" charset="0"/>
              </a:rPr>
              <a:t>Decision on Technology Stack </a:t>
            </a:r>
          </a:p>
          <a:p>
            <a:pPr marL="171450" indent="-171450">
              <a:buFont typeface="Arial" pitchFamily="34" charset="0"/>
              <a:buChar char="•"/>
            </a:pPr>
            <a:r>
              <a:rPr lang="en-US" dirty="0" smtClean="0">
                <a:latin typeface="Candara" panose="020E0502030303020204" pitchFamily="34" charset="0"/>
              </a:rPr>
              <a:t> </a:t>
            </a:r>
            <a:r>
              <a:rPr lang="en-US" dirty="0">
                <a:latin typeface="Candara" panose="020E0502030303020204" pitchFamily="34" charset="0"/>
              </a:rPr>
              <a:t>Framework requirements definition and solution </a:t>
            </a:r>
          </a:p>
          <a:p>
            <a:pPr marL="171450" indent="-171450">
              <a:buFont typeface="Arial" pitchFamily="34" charset="0"/>
              <a:buChar char="•"/>
            </a:pPr>
            <a:r>
              <a:rPr lang="en-US" dirty="0" smtClean="0">
                <a:latin typeface="Candara" panose="020E0502030303020204" pitchFamily="34" charset="0"/>
              </a:rPr>
              <a:t> </a:t>
            </a:r>
            <a:r>
              <a:rPr lang="en-US" dirty="0">
                <a:latin typeface="Candara" panose="020E0502030303020204" pitchFamily="34" charset="0"/>
              </a:rPr>
              <a:t>Critical decisions for some risky "functional" requirements </a:t>
            </a:r>
          </a:p>
          <a:p>
            <a:endParaRPr lang="en-US" dirty="0">
              <a:latin typeface="Candara" panose="020E0502030303020204" pitchFamily="34" charset="0"/>
            </a:endParaRPr>
          </a:p>
          <a:p>
            <a:r>
              <a:rPr lang="en-US" dirty="0">
                <a:latin typeface="Candara" panose="020E0502030303020204" pitchFamily="34" charset="0"/>
              </a:rPr>
              <a:t>Architecture activities are delivered by the Technical Architect and supported by the Design lead </a:t>
            </a:r>
            <a:r>
              <a:rPr lang="en-US" dirty="0" smtClean="0">
                <a:latin typeface="Candara" panose="020E0502030303020204" pitchFamily="34" charset="0"/>
              </a:rPr>
              <a:t>  </a:t>
            </a:r>
            <a:r>
              <a:rPr lang="en-US" b="1" dirty="0" smtClean="0">
                <a:latin typeface="Candara" panose="020E0502030303020204" pitchFamily="34" charset="0"/>
              </a:rPr>
              <a:t>Design </a:t>
            </a:r>
            <a:r>
              <a:rPr lang="en-US" dirty="0">
                <a:latin typeface="Candara" panose="020E0502030303020204" pitchFamily="34" charset="0"/>
              </a:rPr>
              <a:t>is mainly focused on modeling the functional aspects of an application. </a:t>
            </a:r>
          </a:p>
          <a:p>
            <a:r>
              <a:rPr lang="en-US" dirty="0" smtClean="0">
                <a:latin typeface="Candara" panose="020E0502030303020204" pitchFamily="34" charset="0"/>
              </a:rPr>
              <a:t>Solution </a:t>
            </a:r>
            <a:r>
              <a:rPr lang="en-US" dirty="0">
                <a:latin typeface="Candara" panose="020E0502030303020204" pitchFamily="34" charset="0"/>
              </a:rPr>
              <a:t>space for “functional requirements” based on defined architecture </a:t>
            </a:r>
          </a:p>
          <a:p>
            <a:r>
              <a:rPr lang="en-US" dirty="0" smtClean="0">
                <a:latin typeface="Candara" panose="020E0502030303020204" pitchFamily="34" charset="0"/>
              </a:rPr>
              <a:t> </a:t>
            </a:r>
            <a:r>
              <a:rPr lang="en-US" dirty="0">
                <a:latin typeface="Candara" panose="020E0502030303020204" pitchFamily="34" charset="0"/>
              </a:rPr>
              <a:t>Design Pattern choice </a:t>
            </a:r>
          </a:p>
          <a:p>
            <a:r>
              <a:rPr lang="en-US" dirty="0" smtClean="0">
                <a:latin typeface="Candara" panose="020E0502030303020204" pitchFamily="34" charset="0"/>
              </a:rPr>
              <a:t>Application </a:t>
            </a:r>
            <a:r>
              <a:rPr lang="en-US" dirty="0">
                <a:latin typeface="Candara" panose="020E0502030303020204" pitchFamily="34" charset="0"/>
              </a:rPr>
              <a:t>design </a:t>
            </a:r>
          </a:p>
          <a:p>
            <a:r>
              <a:rPr lang="en-US" dirty="0" smtClean="0">
                <a:latin typeface="Candara" panose="020E0502030303020204" pitchFamily="34" charset="0"/>
              </a:rPr>
              <a:t> </a:t>
            </a:r>
            <a:r>
              <a:rPr lang="en-US" dirty="0">
                <a:latin typeface="Candara" panose="020E0502030303020204" pitchFamily="34" charset="0"/>
              </a:rPr>
              <a:t>Logical ER Data Model ( entities, attributes, relationships) </a:t>
            </a:r>
          </a:p>
          <a:p>
            <a:r>
              <a:rPr lang="en-US" dirty="0" smtClean="0">
                <a:latin typeface="Candara" panose="020E0502030303020204" pitchFamily="34" charset="0"/>
              </a:rPr>
              <a:t>UML </a:t>
            </a:r>
            <a:r>
              <a:rPr lang="en-US" dirty="0">
                <a:latin typeface="Candara" panose="020E0502030303020204" pitchFamily="34" charset="0"/>
              </a:rPr>
              <a:t>Models  </a:t>
            </a:r>
            <a:r>
              <a:rPr lang="en-US" dirty="0" smtClean="0">
                <a:latin typeface="Candara" panose="020E0502030303020204" pitchFamily="34" charset="0"/>
              </a:rPr>
              <a:t>- Class, Sequence , Activity </a:t>
            </a:r>
            <a:r>
              <a:rPr lang="en-US" dirty="0" err="1" smtClean="0">
                <a:latin typeface="Candara" panose="020E0502030303020204" pitchFamily="34" charset="0"/>
              </a:rPr>
              <a:t>etc</a:t>
            </a:r>
            <a:r>
              <a:rPr lang="en-US" dirty="0" smtClean="0">
                <a:latin typeface="Candara" panose="020E0502030303020204" pitchFamily="34" charset="0"/>
              </a:rPr>
              <a:t> </a:t>
            </a:r>
            <a:endParaRPr lang="en-US" dirty="0">
              <a:latin typeface="Candara" panose="020E0502030303020204" pitchFamily="34" charset="0"/>
            </a:endParaRPr>
          </a:p>
          <a:p>
            <a:r>
              <a:rPr lang="en-US" dirty="0">
                <a:latin typeface="Candara" panose="020E0502030303020204" pitchFamily="34" charset="0"/>
              </a:rPr>
              <a:t>A</a:t>
            </a:r>
            <a:r>
              <a:rPr lang="en-US" dirty="0" smtClean="0">
                <a:latin typeface="Candara" panose="020E0502030303020204" pitchFamily="34" charset="0"/>
              </a:rPr>
              <a:t>nalysis </a:t>
            </a:r>
            <a:r>
              <a:rPr lang="en-US" dirty="0">
                <a:latin typeface="Candara" panose="020E0502030303020204" pitchFamily="34" charset="0"/>
              </a:rPr>
              <a:t>Model ( domain entities, control and boundary classes, their functional attributes and associations ) </a:t>
            </a:r>
          </a:p>
          <a:p>
            <a:r>
              <a:rPr lang="en-US" dirty="0" smtClean="0">
                <a:latin typeface="Candara" panose="020E0502030303020204" pitchFamily="34" charset="0"/>
              </a:rPr>
              <a:t> </a:t>
            </a:r>
            <a:r>
              <a:rPr lang="en-US" dirty="0">
                <a:latin typeface="Candara" panose="020E0502030303020204" pitchFamily="34" charset="0"/>
              </a:rPr>
              <a:t>Additional UML diagrams ( as needed) </a:t>
            </a:r>
          </a:p>
          <a:p>
            <a:r>
              <a:rPr lang="en-US" dirty="0" smtClean="0">
                <a:latin typeface="Candara" panose="020E0502030303020204" pitchFamily="34" charset="0"/>
              </a:rPr>
              <a:t> </a:t>
            </a:r>
            <a:r>
              <a:rPr lang="en-US" dirty="0">
                <a:latin typeface="Candara" panose="020E0502030303020204" pitchFamily="34" charset="0"/>
              </a:rPr>
              <a:t>Data types of attributes </a:t>
            </a:r>
          </a:p>
          <a:p>
            <a:r>
              <a:rPr lang="en-US" dirty="0" smtClean="0">
                <a:latin typeface="Candara" panose="020E0502030303020204" pitchFamily="34" charset="0"/>
              </a:rPr>
              <a:t> </a:t>
            </a:r>
            <a:r>
              <a:rPr lang="en-US" dirty="0">
                <a:latin typeface="Candara" panose="020E0502030303020204" pitchFamily="34" charset="0"/>
              </a:rPr>
              <a:t>Additional classes, attributes for technical implementation (ex. primary key) </a:t>
            </a:r>
          </a:p>
          <a:p>
            <a:endParaRPr lang="en-US" dirty="0">
              <a:latin typeface="Candara" panose="020E0502030303020204" pitchFamily="34" charset="0"/>
            </a:endParaRPr>
          </a:p>
          <a:p>
            <a:r>
              <a:rPr lang="en-US" dirty="0">
                <a:latin typeface="Candara" panose="020E0502030303020204" pitchFamily="34" charset="0"/>
              </a:rPr>
              <a:t>Design activities are delivered by the Design Lead and the Designer </a:t>
            </a:r>
            <a:r>
              <a:rPr lang="en-US" dirty="0" smtClean="0">
                <a:latin typeface="Candara" panose="020E0502030303020204" pitchFamily="34" charset="0"/>
              </a:rPr>
              <a:t>.Design </a:t>
            </a:r>
            <a:r>
              <a:rPr lang="en-US" dirty="0">
                <a:latin typeface="Candara" panose="020E0502030303020204" pitchFamily="34" charset="0"/>
              </a:rPr>
              <a:t>Lead is a key role and which acts as a communicator between the architect and designers </a:t>
            </a:r>
          </a:p>
        </p:txBody>
      </p:sp>
    </p:spTree>
    <p:extLst>
      <p:ext uri="{BB962C8B-B14F-4D97-AF65-F5344CB8AC3E}">
        <p14:creationId xmlns:p14="http://schemas.microsoft.com/office/powerpoint/2010/main" val="387509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5" name="TextBox 4"/>
          <p:cNvSpPr txBox="1"/>
          <p:nvPr/>
        </p:nvSpPr>
        <p:spPr>
          <a:xfrm>
            <a:off x="92208" y="1345235"/>
            <a:ext cx="960505" cy="784830"/>
          </a:xfrm>
          <a:prstGeom prst="rect">
            <a:avLst/>
          </a:prstGeom>
          <a:noFill/>
        </p:spPr>
        <p:txBody>
          <a:bodyPr wrap="square" rtlCol="0">
            <a:spAutoFit/>
          </a:bodyPr>
          <a:lstStyle/>
          <a:p>
            <a:r>
              <a:rPr lang="en-US" sz="900" b="1" dirty="0" smtClean="0"/>
              <a:t>Instructor Notes </a:t>
            </a:r>
          </a:p>
          <a:p>
            <a:endParaRPr lang="en-US" sz="900" b="1" dirty="0"/>
          </a:p>
          <a:p>
            <a:r>
              <a:rPr lang="en-US" sz="900" dirty="0" smtClean="0"/>
              <a:t>Show a sample  design document </a:t>
            </a:r>
            <a:endParaRPr lang="en-US" sz="900" dirty="0"/>
          </a:p>
        </p:txBody>
      </p:sp>
    </p:spTree>
    <p:extLst>
      <p:ext uri="{BB962C8B-B14F-4D97-AF65-F5344CB8AC3E}">
        <p14:creationId xmlns:p14="http://schemas.microsoft.com/office/powerpoint/2010/main" val="2197544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74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023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67562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latin typeface="Candara" panose="020E0502030303020204" pitchFamily="34" charset="0"/>
              </a:rPr>
              <a:t>Goal of functional  testing is to test the functionality of the system . The test cases are written from the requirement documents by the QA team as a parallel activity once the requirements are frozen  .  The system is treated as a black box (implementation independent) . </a:t>
            </a:r>
          </a:p>
          <a:p>
            <a:endParaRPr lang="en-US" dirty="0">
              <a:latin typeface="Candara" panose="020E0502030303020204" pitchFamily="34" charset="0"/>
            </a:endParaRPr>
          </a:p>
          <a:p>
            <a:r>
              <a:rPr lang="en-US" dirty="0" smtClean="0">
                <a:latin typeface="Candara" panose="020E0502030303020204" pitchFamily="34" charset="0"/>
              </a:rPr>
              <a:t>Goal of the performance testing is to validate the non functional requirement of the system (captured during requirements) , In this kind of testing the system is pushed to its limits to see how it behaves . Some of the performance tests </a:t>
            </a:r>
          </a:p>
          <a:p>
            <a:pPr marL="171450" lvl="1" indent="-171450">
              <a:buFont typeface="Arial" pitchFamily="34" charset="0"/>
              <a:buChar char="•"/>
            </a:pPr>
            <a:r>
              <a:rPr lang="en-US" b="1" dirty="0" smtClean="0">
                <a:latin typeface="Candara" panose="020E0502030303020204" pitchFamily="34" charset="0"/>
              </a:rPr>
              <a:t>Stress testing    </a:t>
            </a:r>
            <a:r>
              <a:rPr lang="en-US" dirty="0" smtClean="0">
                <a:latin typeface="Candara" panose="020E0502030303020204" pitchFamily="34" charset="0"/>
              </a:rPr>
              <a:t>to test s</a:t>
            </a:r>
            <a:r>
              <a:rPr lang="en-US" dirty="0" smtClean="0">
                <a:latin typeface="Candara" panose="020E0502030303020204" pitchFamily="34" charset="0"/>
                <a:ea typeface="ＭＳ Ｐゴシック" charset="-128"/>
              </a:rPr>
              <a:t>tress </a:t>
            </a:r>
            <a:r>
              <a:rPr lang="en-US" dirty="0">
                <a:latin typeface="Candara" panose="020E0502030303020204" pitchFamily="34" charset="0"/>
                <a:ea typeface="ＭＳ Ｐゴシック" charset="-128"/>
              </a:rPr>
              <a:t>limits of system (maximum # of users, peak </a:t>
            </a:r>
            <a:r>
              <a:rPr lang="en-US" dirty="0" smtClean="0">
                <a:solidFill>
                  <a:srgbClr val="000000"/>
                </a:solidFill>
                <a:latin typeface="Candara" panose="020E0502030303020204" pitchFamily="34" charset="0"/>
                <a:ea typeface="ＭＳ Ｐゴシック" charset="-128"/>
              </a:rPr>
              <a:t>demands</a:t>
            </a:r>
            <a:r>
              <a:rPr lang="en-US" dirty="0">
                <a:solidFill>
                  <a:srgbClr val="000000"/>
                </a:solidFill>
                <a:latin typeface="Candara" panose="020E0502030303020204" pitchFamily="34" charset="0"/>
                <a:ea typeface="ＭＳ Ｐゴシック" charset="-128"/>
              </a:rPr>
              <a:t> </a:t>
            </a:r>
            <a:r>
              <a:rPr lang="en-US" dirty="0" err="1" smtClean="0">
                <a:solidFill>
                  <a:srgbClr val="000000"/>
                </a:solidFill>
                <a:latin typeface="Candara" panose="020E0502030303020204" pitchFamily="34" charset="0"/>
                <a:ea typeface="ＭＳ Ｐゴシック" charset="-128"/>
              </a:rPr>
              <a:t>etc</a:t>
            </a:r>
            <a:r>
              <a:rPr lang="en-US" dirty="0" smtClean="0">
                <a:solidFill>
                  <a:srgbClr val="000000"/>
                </a:solidFill>
                <a:latin typeface="Candara" panose="020E0502030303020204" pitchFamily="34" charset="0"/>
                <a:ea typeface="ＭＳ Ｐゴシック" charset="-128"/>
              </a:rPr>
              <a:t>)</a:t>
            </a:r>
            <a:endParaRPr lang="en-US" dirty="0" smtClean="0">
              <a:latin typeface="Candara" panose="020E0502030303020204" pitchFamily="34" charset="0"/>
            </a:endParaRPr>
          </a:p>
          <a:p>
            <a:pPr marL="171450" indent="-171450">
              <a:buFont typeface="Arial" pitchFamily="34" charset="0"/>
              <a:buChar char="•"/>
            </a:pPr>
            <a:r>
              <a:rPr lang="en-US" b="1" dirty="0" smtClean="0">
                <a:latin typeface="Candara" panose="020E0502030303020204" pitchFamily="34" charset="0"/>
              </a:rPr>
              <a:t>Volume testing   </a:t>
            </a:r>
            <a:r>
              <a:rPr lang="en-US" dirty="0" smtClean="0">
                <a:latin typeface="Candara" panose="020E0502030303020204" pitchFamily="34" charset="0"/>
              </a:rPr>
              <a:t>to test large </a:t>
            </a:r>
            <a:r>
              <a:rPr lang="en-US" dirty="0">
                <a:latin typeface="Candara" panose="020E0502030303020204" pitchFamily="34" charset="0"/>
              </a:rPr>
              <a:t>v</a:t>
            </a:r>
            <a:r>
              <a:rPr lang="en-US" dirty="0" smtClean="0">
                <a:latin typeface="Candara" panose="020E0502030303020204" pitchFamily="34" charset="0"/>
              </a:rPr>
              <a:t>olume of data </a:t>
            </a:r>
            <a:endParaRPr lang="en-US" b="1" dirty="0" smtClean="0">
              <a:latin typeface="Candara" panose="020E0502030303020204" pitchFamily="34" charset="0"/>
            </a:endParaRPr>
          </a:p>
          <a:p>
            <a:pPr marL="171450" indent="-171450">
              <a:buFont typeface="Arial" pitchFamily="34" charset="0"/>
              <a:buChar char="•"/>
            </a:pPr>
            <a:r>
              <a:rPr lang="en-US" b="1" dirty="0" smtClean="0">
                <a:latin typeface="Candara" panose="020E0502030303020204" pitchFamily="34" charset="0"/>
              </a:rPr>
              <a:t>Security Testing    </a:t>
            </a:r>
            <a:r>
              <a:rPr lang="en-US" dirty="0" smtClean="0">
                <a:latin typeface="Candara" panose="020E0502030303020204" pitchFamily="34" charset="0"/>
              </a:rPr>
              <a:t>to test if the system behavior on security violation </a:t>
            </a:r>
          </a:p>
          <a:p>
            <a:pPr marL="171450" indent="-171450">
              <a:buFont typeface="Arial" pitchFamily="34" charset="0"/>
              <a:buChar char="•"/>
            </a:pPr>
            <a:r>
              <a:rPr lang="en-US" b="1" dirty="0" smtClean="0">
                <a:latin typeface="Candara" panose="020E0502030303020204" pitchFamily="34" charset="0"/>
              </a:rPr>
              <a:t>Recovery Testing   </a:t>
            </a:r>
            <a:r>
              <a:rPr lang="en-US" dirty="0" smtClean="0">
                <a:latin typeface="Candara" panose="020E0502030303020204" pitchFamily="34" charset="0"/>
              </a:rPr>
              <a:t>to test system’s response to loss of data  and presence of  errors</a:t>
            </a:r>
          </a:p>
          <a:p>
            <a:pPr marL="171450" indent="-171450">
              <a:buFont typeface="Arial" pitchFamily="34" charset="0"/>
              <a:buChar char="•"/>
            </a:pPr>
            <a:r>
              <a:rPr lang="en-US" dirty="0" smtClean="0">
                <a:latin typeface="Candara" panose="020E0502030303020204" pitchFamily="34" charset="0"/>
              </a:rPr>
              <a:t> </a:t>
            </a:r>
            <a:r>
              <a:rPr lang="en-US" b="1" dirty="0" smtClean="0">
                <a:latin typeface="Candara" panose="020E0502030303020204" pitchFamily="34" charset="0"/>
              </a:rPr>
              <a:t>Usability testing   </a:t>
            </a:r>
            <a:r>
              <a:rPr lang="en-US" dirty="0" smtClean="0">
                <a:latin typeface="Candara" panose="020E0502030303020204" pitchFamily="34" charset="0"/>
              </a:rPr>
              <a:t>to test the ease of  Use of the system </a:t>
            </a:r>
          </a:p>
          <a:p>
            <a:pPr marL="171450" indent="-171450">
              <a:buFont typeface="Arial" pitchFamily="34" charset="0"/>
              <a:buChar char="•"/>
            </a:pPr>
            <a:endParaRPr lang="en-US" dirty="0">
              <a:latin typeface="Candara" panose="020E0502030303020204" pitchFamily="34" charset="0"/>
            </a:endParaRPr>
          </a:p>
          <a:p>
            <a:pPr marL="171450" indent="-171450">
              <a:buFont typeface="Arial" pitchFamily="34" charset="0"/>
              <a:buChar char="•"/>
            </a:pPr>
            <a:endParaRPr lang="en-US" dirty="0">
              <a:latin typeface="Candara" panose="020E0502030303020204" pitchFamily="34" charset="0"/>
            </a:endParaRPr>
          </a:p>
        </p:txBody>
      </p:sp>
    </p:spTree>
    <p:extLst>
      <p:ext uri="{BB962C8B-B14F-4D97-AF65-F5344CB8AC3E}">
        <p14:creationId xmlns:p14="http://schemas.microsoft.com/office/powerpoint/2010/main" val="2957802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16980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83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2024063" y="688975"/>
            <a:ext cx="4608512" cy="3455988"/>
          </a:xfrm>
          <a:ln/>
        </p:spPr>
      </p:sp>
      <p:sp>
        <p:nvSpPr>
          <p:cNvPr id="1955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8140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499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latin typeface="Candara" panose="020E0502030303020204" pitchFamily="34" charset="0"/>
              </a:rPr>
              <a:t>Reviews and  CM process are processes which  will  be used in all the phases  of  Software development .  These are umbrella process .</a:t>
            </a:r>
            <a:endParaRPr lang="en-US" dirty="0">
              <a:latin typeface="Candara" panose="020E0502030303020204" pitchFamily="34" charset="0"/>
            </a:endParaRPr>
          </a:p>
        </p:txBody>
      </p:sp>
    </p:spTree>
    <p:extLst>
      <p:ext uri="{BB962C8B-B14F-4D97-AF65-F5344CB8AC3E}">
        <p14:creationId xmlns:p14="http://schemas.microsoft.com/office/powerpoint/2010/main" val="26209945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5224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01068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68292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latin typeface="Candara" panose="020E0502030303020204" pitchFamily="34" charset="0"/>
              </a:rPr>
              <a:t>Inspection – It is a more systematic and rigorous type of peer review. Inspections are more effective at finding defects than are informal reviews</a:t>
            </a:r>
            <a:r>
              <a:rPr lang="en-US" dirty="0" smtClean="0">
                <a:latin typeface="Candara" panose="020E0502030303020204" pitchFamily="34" charset="0"/>
              </a:rPr>
              <a:t>.  In inspection reviewer drives the review process .</a:t>
            </a:r>
            <a:r>
              <a:rPr lang="en-US" dirty="0">
                <a:latin typeface="Candara" panose="020E0502030303020204" pitchFamily="34" charset="0"/>
              </a:rPr>
              <a:t/>
            </a:r>
            <a:br>
              <a:rPr lang="en-US" dirty="0">
                <a:latin typeface="Candara" panose="020E0502030303020204" pitchFamily="34" charset="0"/>
              </a:rPr>
            </a:br>
            <a:endParaRPr lang="en-US" dirty="0" smtClean="0">
              <a:latin typeface="Candara" panose="020E0502030303020204" pitchFamily="34" charset="0"/>
            </a:endParaRPr>
          </a:p>
          <a:p>
            <a:r>
              <a:rPr lang="en-US" dirty="0">
                <a:latin typeface="Candara" panose="020E0502030303020204" pitchFamily="34" charset="0"/>
              </a:rPr>
              <a:t>Walkthrough – It is an informal review because the work product’s author describes it to some colleagues and asks for suggestions. Walkthroughs are informal because they typically do not follow a defined procedure, do not specify exit criteria, require no management reporting, and generate no metrics.</a:t>
            </a:r>
            <a:br>
              <a:rPr lang="en-US" dirty="0">
                <a:latin typeface="Candara" panose="020E0502030303020204" pitchFamily="34" charset="0"/>
              </a:rPr>
            </a:br>
            <a:r>
              <a:rPr lang="en-US" dirty="0">
                <a:latin typeface="Candara" panose="020E0502030303020204" pitchFamily="34" charset="0"/>
              </a:rPr>
              <a:t/>
            </a:r>
            <a:br>
              <a:rPr lang="en-US" dirty="0">
                <a:latin typeface="Candara" panose="020E0502030303020204" pitchFamily="34" charset="0"/>
              </a:rPr>
            </a:br>
            <a:r>
              <a:rPr lang="en-US" dirty="0">
                <a:latin typeface="Candara" panose="020E0502030303020204" pitchFamily="34" charset="0"/>
              </a:rPr>
              <a:t>Pair Programming – In Pair Programming, two developers work together on the same program at a single workstation and continuously reviewing their work.</a:t>
            </a:r>
            <a:br>
              <a:rPr lang="en-US" dirty="0">
                <a:latin typeface="Candara" panose="020E0502030303020204" pitchFamily="34" charset="0"/>
              </a:rPr>
            </a:br>
            <a:r>
              <a:rPr lang="en-US" dirty="0">
                <a:latin typeface="Candara" panose="020E0502030303020204" pitchFamily="34" charset="0"/>
              </a:rPr>
              <a:t/>
            </a:r>
            <a:br>
              <a:rPr lang="en-US" dirty="0">
                <a:latin typeface="Candara" panose="020E0502030303020204" pitchFamily="34" charset="0"/>
              </a:rPr>
            </a:br>
            <a:endParaRPr lang="en-US" dirty="0">
              <a:latin typeface="Candara" panose="020E0502030303020204" pitchFamily="34" charset="0"/>
            </a:endParaRPr>
          </a:p>
        </p:txBody>
      </p:sp>
    </p:spTree>
    <p:extLst>
      <p:ext uri="{BB962C8B-B14F-4D97-AF65-F5344CB8AC3E}">
        <p14:creationId xmlns:p14="http://schemas.microsoft.com/office/powerpoint/2010/main" val="24529090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
        <p:nvSpPr>
          <p:cNvPr id="5" name="TextBox 4"/>
          <p:cNvSpPr txBox="1"/>
          <p:nvPr/>
        </p:nvSpPr>
        <p:spPr>
          <a:xfrm>
            <a:off x="84524" y="1175657"/>
            <a:ext cx="998925" cy="923330"/>
          </a:xfrm>
          <a:prstGeom prst="rect">
            <a:avLst/>
          </a:prstGeom>
          <a:noFill/>
        </p:spPr>
        <p:txBody>
          <a:bodyPr wrap="square" rtlCol="0">
            <a:spAutoFit/>
          </a:bodyPr>
          <a:lstStyle/>
          <a:p>
            <a:r>
              <a:rPr lang="en-US" sz="900" dirty="0" smtClean="0"/>
              <a:t>Instructor Notes:</a:t>
            </a:r>
          </a:p>
          <a:p>
            <a:endParaRPr lang="en-US" sz="900" dirty="0"/>
          </a:p>
          <a:p>
            <a:r>
              <a:rPr lang="en-US" sz="900" dirty="0" smtClean="0"/>
              <a:t>Show the coding checklist  which is there in </a:t>
            </a:r>
            <a:r>
              <a:rPr lang="en-US" sz="900" dirty="0" smtClean="0"/>
              <a:t>QMS </a:t>
            </a:r>
            <a:r>
              <a:rPr lang="en-US" sz="900" dirty="0" smtClean="0"/>
              <a:t>as sample .  </a:t>
            </a:r>
            <a:endParaRPr lang="en-US" sz="900" dirty="0"/>
          </a:p>
        </p:txBody>
      </p:sp>
    </p:spTree>
    <p:extLst>
      <p:ext uri="{BB962C8B-B14F-4D97-AF65-F5344CB8AC3E}">
        <p14:creationId xmlns:p14="http://schemas.microsoft.com/office/powerpoint/2010/main" val="22104165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09945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160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2024063" y="688975"/>
            <a:ext cx="4608512" cy="3455988"/>
          </a:xfrm>
          <a:ln/>
        </p:spPr>
      </p:sp>
      <p:sp>
        <p:nvSpPr>
          <p:cNvPr id="1966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1947863" y="665163"/>
            <a:ext cx="4638675" cy="3479800"/>
          </a:xfrm>
          <a:ln/>
        </p:spPr>
      </p:sp>
      <p:sp>
        <p:nvSpPr>
          <p:cNvPr id="36869" name="Rectangle 3"/>
          <p:cNvSpPr>
            <a:spLocks noGrp="1" noChangeArrowheads="1"/>
          </p:cNvSpPr>
          <p:nvPr>
            <p:ph type="body" idx="1"/>
          </p:nvPr>
        </p:nvSpPr>
        <p:spPr>
          <a:xfrm>
            <a:off x="2016125" y="4251325"/>
            <a:ext cx="4613275" cy="1311275"/>
          </a:xfrm>
          <a:noFill/>
          <a:ln w="9525"/>
        </p:spPr>
        <p:txBody>
          <a:bodyPr anchor="t" anchorCtr="0"/>
          <a:lstStyle/>
          <a:p>
            <a:r>
              <a:rPr lang="en-US" smtClean="0"/>
              <a:t>A configuration is an arrangement of functional units according to their nature, number, and chief characteristics. Often, configuration pertains to the choice of hardware, software, firmware, and documentation. The configuration affects system function and performance. </a:t>
            </a:r>
          </a:p>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37892" name="Rectangle 3"/>
          <p:cNvSpPr>
            <a:spLocks noGrp="1" noChangeArrowheads="1"/>
          </p:cNvSpPr>
          <p:nvPr>
            <p:ph type="body" idx="1"/>
          </p:nvPr>
        </p:nvSpPr>
        <p:spPr>
          <a:solidFill>
            <a:srgbClr val="FFFFFF"/>
          </a:solidFill>
          <a:ln>
            <a:noFill/>
          </a:ln>
        </p:spPr>
        <p:txBody>
          <a:bodyPr/>
          <a:lstStyle/>
          <a:p>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38916" name="Rectangle 3"/>
          <p:cNvSpPr>
            <a:spLocks noGrp="1" noChangeArrowheads="1"/>
          </p:cNvSpPr>
          <p:nvPr>
            <p:ph type="body" idx="1"/>
          </p:nvPr>
        </p:nvSpPr>
        <p:spPr>
          <a:solidFill>
            <a:srgbClr val="FFFFFF"/>
          </a:solidFill>
          <a:ln>
            <a:noFill/>
          </a:ln>
        </p:spPr>
        <p:txBody>
          <a:bodyPr>
            <a:normAutofit/>
          </a:bodyPr>
          <a:lstStyle/>
          <a:p>
            <a:r>
              <a:rPr lang="en-US" dirty="0">
                <a:latin typeface="Candara" panose="020E0502030303020204" pitchFamily="34" charset="0"/>
              </a:rPr>
              <a:t>SCM is the process that defines how to control and manage change.</a:t>
            </a:r>
          </a:p>
          <a:p>
            <a:r>
              <a:rPr lang="en-US" dirty="0">
                <a:latin typeface="Candara" panose="020E0502030303020204" pitchFamily="34" charset="0"/>
              </a:rPr>
              <a:t>The need for an SCM process is acutely felt when there are many developers and many versions of the software. Suffice to say that in a complex scenario where bug fixing should happen on multiple production systems and enhancements must be continued on the main code base, SCM acts as the backbone which can make this happen</a:t>
            </a:r>
            <a:r>
              <a:rPr lang="en-US" dirty="0" smtClean="0">
                <a:latin typeface="Candara" panose="020E0502030303020204" pitchFamily="34" charset="0"/>
              </a:rPr>
              <a:t>.</a:t>
            </a:r>
          </a:p>
          <a:p>
            <a:endParaRPr lang="en-US" dirty="0">
              <a:latin typeface="Candara" panose="020E0502030303020204" pitchFamily="34" charset="0"/>
            </a:endParaRPr>
          </a:p>
          <a:p>
            <a:r>
              <a:rPr lang="en-US" dirty="0">
                <a:latin typeface="Candara" panose="020E0502030303020204" pitchFamily="34" charset="0"/>
              </a:rPr>
              <a:t>Without configuration </a:t>
            </a:r>
            <a:r>
              <a:rPr lang="en-US" dirty="0" smtClean="0">
                <a:latin typeface="Candara" panose="020E0502030303020204" pitchFamily="34" charset="0"/>
              </a:rPr>
              <a:t>Management  the following can happen </a:t>
            </a:r>
            <a:endParaRPr lang="en-US" dirty="0">
              <a:latin typeface="Candara" panose="020E0502030303020204" pitchFamily="34" charset="0"/>
            </a:endParaRPr>
          </a:p>
          <a:p>
            <a:pPr marL="676275" lvl="2" indent="-342900">
              <a:buFont typeface="Wingdings" pitchFamily="2" charset="2"/>
              <a:buChar char="Ø"/>
            </a:pPr>
            <a:r>
              <a:rPr lang="en-US" dirty="0">
                <a:latin typeface="Candara" panose="020E0502030303020204" pitchFamily="34" charset="0"/>
              </a:rPr>
              <a:t>Unorganized project items</a:t>
            </a:r>
          </a:p>
          <a:p>
            <a:pPr marL="676275" lvl="2" indent="-342900">
              <a:buFont typeface="Wingdings" pitchFamily="2" charset="2"/>
              <a:buChar char="Ø"/>
            </a:pPr>
            <a:r>
              <a:rPr lang="en-US" dirty="0">
                <a:latin typeface="Candara" panose="020E0502030303020204" pitchFamily="34" charset="0"/>
              </a:rPr>
              <a:t>Confused naming conventions</a:t>
            </a:r>
          </a:p>
          <a:p>
            <a:pPr marL="676275" lvl="2" indent="-342900">
              <a:buFont typeface="Wingdings" pitchFamily="2" charset="2"/>
              <a:buChar char="Ø"/>
            </a:pPr>
            <a:r>
              <a:rPr lang="en-US" dirty="0">
                <a:latin typeface="Candara" panose="020E0502030303020204" pitchFamily="34" charset="0"/>
              </a:rPr>
              <a:t>Review / Delivery of wrong version of code</a:t>
            </a:r>
          </a:p>
          <a:p>
            <a:pPr marL="676275" lvl="2" indent="-342900">
              <a:buFont typeface="Wingdings" pitchFamily="2" charset="2"/>
              <a:buChar char="Ø"/>
            </a:pPr>
            <a:r>
              <a:rPr lang="en-US" dirty="0">
                <a:latin typeface="Candara" panose="020E0502030303020204" pitchFamily="34" charset="0"/>
              </a:rPr>
              <a:t>Development based on old version of specifications</a:t>
            </a:r>
          </a:p>
          <a:p>
            <a:pPr marL="676275" lvl="2" indent="-342900">
              <a:buFont typeface="Wingdings" pitchFamily="2" charset="2"/>
              <a:buChar char="Ø"/>
            </a:pPr>
            <a:r>
              <a:rPr lang="en-US" dirty="0">
                <a:latin typeface="Candara" panose="020E0502030303020204" pitchFamily="34" charset="0"/>
              </a:rPr>
              <a:t>No proper access / privilege control; Unauthorized access to secure information</a:t>
            </a:r>
          </a:p>
          <a:p>
            <a:pPr marL="676275" lvl="2" indent="-342900">
              <a:buFont typeface="Wingdings" pitchFamily="2" charset="2"/>
              <a:buChar char="Ø"/>
            </a:pPr>
            <a:r>
              <a:rPr lang="en-US" dirty="0">
                <a:latin typeface="Candara" panose="020E0502030303020204" pitchFamily="34" charset="0"/>
              </a:rPr>
              <a:t>Redundant file creation</a:t>
            </a:r>
          </a:p>
          <a:p>
            <a:pPr marL="676275" lvl="2" indent="-342900">
              <a:buFont typeface="Wingdings" pitchFamily="2" charset="2"/>
              <a:buChar char="Ø"/>
            </a:pPr>
            <a:r>
              <a:rPr lang="en-US" dirty="0">
                <a:latin typeface="Candara" panose="020E0502030303020204" pitchFamily="34" charset="0"/>
              </a:rPr>
              <a:t>Change Management becomes ineffective</a:t>
            </a:r>
            <a:endParaRPr lang="en-GB" dirty="0">
              <a:latin typeface="Candara" panose="020E0502030303020204" pitchFamily="34" charset="0"/>
            </a:endParaRPr>
          </a:p>
          <a:p>
            <a:endParaRPr lang="en-US" dirty="0">
              <a:latin typeface="Candara" panose="020E0502030303020204" pitchFamily="34" charset="0"/>
            </a:endParaRPr>
          </a:p>
          <a:p>
            <a:endParaRPr lang="en-US" dirty="0" smtClean="0">
              <a:latin typeface="Candara" panose="020E0502030303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0964" name="Rectangle 3"/>
          <p:cNvSpPr>
            <a:spLocks noGrp="1" noChangeArrowheads="1"/>
          </p:cNvSpPr>
          <p:nvPr>
            <p:ph type="body" idx="1"/>
          </p:nvPr>
        </p:nvSpPr>
        <p:spPr>
          <a:solidFill>
            <a:srgbClr val="FFFFFF"/>
          </a:solidFill>
          <a:ln>
            <a:noFill/>
          </a:ln>
        </p:spPr>
        <p:txBody>
          <a:bodyPr/>
          <a:lstStyle/>
          <a:p>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1988" name="Rectangle 3"/>
          <p:cNvSpPr>
            <a:spLocks noGrp="1" noChangeArrowheads="1"/>
          </p:cNvSpPr>
          <p:nvPr>
            <p:ph type="body" idx="1"/>
          </p:nvPr>
        </p:nvSpPr>
        <p:spPr>
          <a:solidFill>
            <a:srgbClr val="FFFFFF"/>
          </a:solidFill>
          <a:ln>
            <a:noFill/>
          </a:ln>
        </p:spPr>
        <p:txBody>
          <a:bodyPr/>
          <a:lstStyle/>
          <a:p>
            <a:pPr>
              <a:lnSpc>
                <a:spcPct val="115000"/>
              </a:lnSpc>
            </a:pPr>
            <a:r>
              <a:rPr lang="en-US" sz="1000" dirty="0" smtClean="0">
                <a:latin typeface="Candara" panose="020E0502030303020204" pitchFamily="34" charset="0"/>
              </a:rPr>
              <a:t>Version: </a:t>
            </a:r>
          </a:p>
          <a:p>
            <a:pPr marL="457200" lvl="1" indent="0" algn="just">
              <a:lnSpc>
                <a:spcPct val="115000"/>
              </a:lnSpc>
              <a:buFont typeface="Wingdings" pitchFamily="2" charset="2"/>
              <a:buNone/>
            </a:pPr>
            <a:r>
              <a:rPr lang="en-US" dirty="0" smtClean="0">
                <a:latin typeface="Candara" panose="020E0502030303020204" pitchFamily="34" charset="0"/>
              </a:rPr>
              <a:t>The term 'version' is used to define a stage in the evolution of a CI, for example versions of source code, etc.</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Rot="1" noChangeAspect="1" noChangeArrowheads="1" noTextEdit="1"/>
          </p:cNvSpPr>
          <p:nvPr>
            <p:ph type="sldImg"/>
          </p:nvPr>
        </p:nvSpPr>
        <p:spPr>
          <a:xfrm>
            <a:off x="2022475" y="685800"/>
            <a:ext cx="4572000" cy="3429000"/>
          </a:xfr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Rot="1" noChangeAspect="1" noChangeArrowheads="1" noTextEdit="1"/>
          </p:cNvSpPr>
          <p:nvPr>
            <p:ph type="sldImg"/>
          </p:nvPr>
        </p:nvSpPr>
        <p:spPr>
          <a:xfrm>
            <a:off x="2022475" y="685800"/>
            <a:ext cx="4572000" cy="3429000"/>
          </a:xfrm>
          <a:ln/>
        </p:spPr>
      </p:sp>
      <p:sp>
        <p:nvSpPr>
          <p:cNvPr id="2" name="Notes Placeholder 1"/>
          <p:cNvSpPr>
            <a:spLocks noGrp="1"/>
          </p:cNvSpPr>
          <p:nvPr>
            <p:ph type="body" sz="quarter" idx="10"/>
          </p:nvPr>
        </p:nvSpPr>
        <p:spPr/>
        <p:txBody>
          <a:bodyPr/>
          <a:lstStyle/>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6084" name="Rectangle 3"/>
          <p:cNvSpPr>
            <a:spLocks noGrp="1" noChangeArrowheads="1"/>
          </p:cNvSpPr>
          <p:nvPr>
            <p:ph type="body" idx="1"/>
          </p:nvPr>
        </p:nvSpPr>
        <p:spPr>
          <a:solidFill>
            <a:srgbClr val="FFFFFF"/>
          </a:solidFill>
          <a:ln>
            <a:noFill/>
          </a:ln>
        </p:spPr>
        <p:txBody>
          <a:bodyPr/>
          <a:lstStyle/>
          <a:p>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Rot="1" noChangeAspect="1" noChangeArrowheads="1" noTextEdit="1"/>
          </p:cNvSpPr>
          <p:nvPr>
            <p:ph type="sldImg"/>
          </p:nvPr>
        </p:nvSpPr>
        <p:spPr>
          <a:xfrm>
            <a:off x="2022475" y="685800"/>
            <a:ext cx="4572000" cy="3429000"/>
          </a:xfrm>
          <a:ln/>
        </p:spPr>
      </p:sp>
      <p:sp>
        <p:nvSpPr>
          <p:cNvPr id="2" name="Notes Placeholder 1"/>
          <p:cNvSpPr>
            <a:spLocks noGrp="1"/>
          </p:cNvSpPr>
          <p:nvPr>
            <p:ph type="body" sz="quarter" idx="10"/>
          </p:nvPr>
        </p:nvSpPr>
        <p:spPr/>
        <p:txBody>
          <a:bodyPr/>
          <a:lstStyle/>
          <a:p>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Rot="1" noChangeAspect="1" noChangeArrowheads="1" noTextEdit="1"/>
          </p:cNvSpPr>
          <p:nvPr>
            <p:ph type="sldImg"/>
          </p:nvPr>
        </p:nvSpPr>
        <p:spPr>
          <a:xfrm>
            <a:off x="2022475" y="685800"/>
            <a:ext cx="4572000" cy="342900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xfrm>
            <a:off x="2024063" y="688975"/>
            <a:ext cx="4608512" cy="3455988"/>
          </a:xfrm>
          <a:ln/>
        </p:spPr>
      </p:sp>
      <p:sp>
        <p:nvSpPr>
          <p:cNvPr id="266243" name="Rectangle 3"/>
          <p:cNvSpPr>
            <a:spLocks noGrp="1" noChangeArrowheads="1"/>
          </p:cNvSpPr>
          <p:nvPr>
            <p:ph type="body" idx="1"/>
          </p:nvPr>
        </p:nvSpPr>
        <p:spPr/>
        <p:txBody>
          <a:bodyPr/>
          <a:lstStyle/>
          <a:p>
            <a:endParaRPr lang="en-US" dirty="0"/>
          </a:p>
        </p:txBody>
      </p:sp>
      <p:sp>
        <p:nvSpPr>
          <p:cNvPr id="266244" name="Text Box 4"/>
          <p:cNvSpPr txBox="1">
            <a:spLocks noChangeArrowheads="1"/>
          </p:cNvSpPr>
          <p:nvPr/>
        </p:nvSpPr>
        <p:spPr bwMode="auto">
          <a:xfrm>
            <a:off x="304800" y="1143001"/>
            <a:ext cx="1219200" cy="369332"/>
          </a:xfrm>
          <a:prstGeom prst="rect">
            <a:avLst/>
          </a:prstGeom>
          <a:noFill/>
          <a:ln w="9525">
            <a:noFill/>
            <a:miter lim="800000"/>
            <a:headEnd/>
            <a:tailEnd/>
          </a:ln>
          <a:effectLst/>
        </p:spPr>
        <p:txBody>
          <a:bodyPr>
            <a:spAutoFit/>
          </a:bodyPr>
          <a:lstStyle/>
          <a:p>
            <a:endParaRPr lang="en-US" dirty="0"/>
          </a:p>
        </p:txBody>
      </p:sp>
      <p:sp>
        <p:nvSpPr>
          <p:cNvPr id="266245" name="Text Box 5"/>
          <p:cNvSpPr txBox="1">
            <a:spLocks noChangeArrowheads="1"/>
          </p:cNvSpPr>
          <p:nvPr/>
        </p:nvSpPr>
        <p:spPr bwMode="auto">
          <a:xfrm>
            <a:off x="288927" y="1179514"/>
            <a:ext cx="1387475" cy="1463675"/>
          </a:xfrm>
          <a:prstGeom prst="rect">
            <a:avLst/>
          </a:prstGeom>
          <a:noFill/>
          <a:ln w="9525">
            <a:noFill/>
            <a:miter lim="800000"/>
            <a:headEnd/>
            <a:tailEnd/>
          </a:ln>
          <a:effectLst/>
        </p:spPr>
        <p:txBody>
          <a:bodyPr>
            <a:spAutoFit/>
          </a:bodyPr>
          <a:lstStyle/>
          <a:p>
            <a:r>
              <a:rPr lang="en-US" sz="1000" dirty="0"/>
              <a:t>Tell the participants that we are just briefly touching these topics for their general awareness purpose. Some of these topics have a separate training program of their own.</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2"/>
          <p:cNvSpPr>
            <a:spLocks noGrp="1" noRot="1" noChangeAspect="1" noChangeArrowheads="1" noTextEdit="1"/>
          </p:cNvSpPr>
          <p:nvPr>
            <p:ph type="sldImg"/>
          </p:nvPr>
        </p:nvSpPr>
        <p:spPr>
          <a:xfrm>
            <a:off x="1998663" y="688975"/>
            <a:ext cx="4606925" cy="3455988"/>
          </a:xfrm>
          <a:ln/>
        </p:spPr>
      </p:sp>
      <p:sp>
        <p:nvSpPr>
          <p:cNvPr id="263172" name="Rectangle 3"/>
          <p:cNvSpPr>
            <a:spLocks noGrp="1" noChangeArrowheads="1"/>
          </p:cNvSpPr>
          <p:nvPr>
            <p:ph type="body" idx="1"/>
          </p:nvPr>
        </p:nvSpPr>
        <p:spPr>
          <a:xfrm>
            <a:off x="2016125" y="4251325"/>
            <a:ext cx="4613275" cy="4283075"/>
          </a:xfrm>
        </p:spPr>
        <p:txBody>
          <a:bodyPr/>
          <a:lstStyle/>
          <a:p>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ndara" panose="020E0502030303020204" pitchFamily="34" charset="0"/>
              </a:rPr>
              <a:t>A baseline defines a set of files, each at a particular version. These need not be the latest (most recent) version. A baseline label uniquely identifies the configuration. Files may belong to one or more baselines.</a:t>
            </a:r>
          </a:p>
          <a:p>
            <a:endParaRPr lang="en-US" dirty="0" smtClean="0">
              <a:latin typeface="Candara" panose="020E0502030303020204" pitchFamily="34" charset="0"/>
            </a:endParaRPr>
          </a:p>
          <a:p>
            <a:endParaRPr lang="en-US" dirty="0" smtClean="0">
              <a:latin typeface="Candara" panose="020E0502030303020204" pitchFamily="34" charset="0"/>
            </a:endParaRPr>
          </a:p>
          <a:p>
            <a:endParaRPr lang="en-US" dirty="0" smtClean="0">
              <a:latin typeface="Candara" panose="020E0502030303020204" pitchFamily="34" charset="0"/>
            </a:endParaRPr>
          </a:p>
          <a:p>
            <a:r>
              <a:rPr lang="en-US" dirty="0" smtClean="0">
                <a:latin typeface="Candara" panose="020E0502030303020204" pitchFamily="34" charset="0"/>
              </a:rPr>
              <a:t>In the example of Figure 12 baseline BL1.0 is the first baseline recorded. It consists of seven </a:t>
            </a:r>
            <a:r>
              <a:rPr lang="en-US" dirty="0" err="1" smtClean="0">
                <a:latin typeface="Candara" panose="020E0502030303020204" pitchFamily="34" charset="0"/>
              </a:rPr>
              <a:t>artefacts</a:t>
            </a:r>
            <a:r>
              <a:rPr lang="en-US" dirty="0" smtClean="0">
                <a:latin typeface="Candara" panose="020E0502030303020204" pitchFamily="34" charset="0"/>
              </a:rPr>
              <a:t>, each at a unique revision number. For this example, assume that BL1 records the most recent versions of each </a:t>
            </a:r>
            <a:r>
              <a:rPr lang="en-US" dirty="0" err="1" smtClean="0">
                <a:latin typeface="Candara" panose="020E0502030303020204" pitchFamily="34" charset="0"/>
              </a:rPr>
              <a:t>artefact</a:t>
            </a:r>
            <a:r>
              <a:rPr lang="en-US" dirty="0" smtClean="0">
                <a:latin typeface="Candara" panose="020E0502030303020204" pitchFamily="34" charset="0"/>
              </a:rPr>
              <a:t>. As development progresses each </a:t>
            </a:r>
            <a:r>
              <a:rPr lang="en-US" dirty="0" err="1" smtClean="0">
                <a:latin typeface="Candara" panose="020E0502030303020204" pitchFamily="34" charset="0"/>
              </a:rPr>
              <a:t>artefact</a:t>
            </a:r>
            <a:r>
              <a:rPr lang="en-US" dirty="0" smtClean="0">
                <a:latin typeface="Candara" panose="020E0502030303020204" pitchFamily="34" charset="0"/>
              </a:rPr>
              <a:t> is modified as required (that is, some </a:t>
            </a:r>
            <a:r>
              <a:rPr lang="en-US" dirty="0" err="1" smtClean="0">
                <a:latin typeface="Candara" panose="020E0502030303020204" pitchFamily="34" charset="0"/>
              </a:rPr>
              <a:t>artefact</a:t>
            </a:r>
            <a:r>
              <a:rPr lang="en-US" dirty="0" smtClean="0">
                <a:latin typeface="Candara" panose="020E0502030303020204" pitchFamily="34" charset="0"/>
              </a:rPr>
              <a:t> are modified, some are not). At some time later another baseline is taken – BL2.0. In this case BL2.0 records the current latest revisions of each file. Notice that </a:t>
            </a:r>
            <a:r>
              <a:rPr lang="en-US" dirty="0" err="1" smtClean="0">
                <a:latin typeface="Candara" panose="020E0502030303020204" pitchFamily="34" charset="0"/>
              </a:rPr>
              <a:t>artefact</a:t>
            </a:r>
            <a:r>
              <a:rPr lang="en-US" dirty="0" smtClean="0">
                <a:latin typeface="Candara" panose="020E0502030303020204" pitchFamily="34" charset="0"/>
              </a:rPr>
              <a:t> F is unchanged, so F v1.0 is included in both baseline BL1.0 and BL2.0. </a:t>
            </a:r>
          </a:p>
          <a:p>
            <a:r>
              <a:rPr lang="en-US" dirty="0" smtClean="0">
                <a:latin typeface="Candara" panose="020E0502030303020204" pitchFamily="34" charset="0"/>
              </a:rPr>
              <a:t>In general each successive baseline contains more recent versions of files (but not always).</a:t>
            </a:r>
          </a:p>
          <a:p>
            <a:endParaRPr lang="en-US" dirty="0">
              <a:latin typeface="Candara" panose="020E0502030303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latin typeface="Candara" panose="020E0502030303020204" pitchFamily="34" charset="0"/>
              </a:rPr>
              <a:t>Branching and Merging are two  important aspects of version control. This concepts are extremely useful in  parallel  software development   The two concepts are  briefly explained below</a:t>
            </a:r>
          </a:p>
          <a:p>
            <a:endParaRPr lang="en-US" dirty="0">
              <a:latin typeface="Candara" panose="020E0502030303020204" pitchFamily="34" charset="0"/>
            </a:endParaRPr>
          </a:p>
          <a:p>
            <a:r>
              <a:rPr lang="en-US" b="1" dirty="0" smtClean="0">
                <a:latin typeface="Candara" panose="020E0502030303020204" pitchFamily="34" charset="0"/>
              </a:rPr>
              <a:t>Branch : </a:t>
            </a:r>
            <a:r>
              <a:rPr lang="en-US" dirty="0" smtClean="0">
                <a:latin typeface="Candara" panose="020E0502030303020204" pitchFamily="34" charset="0"/>
              </a:rPr>
              <a:t>It is  </a:t>
            </a:r>
            <a:r>
              <a:rPr lang="en-US" dirty="0">
                <a:latin typeface="Candara" panose="020E0502030303020204" pitchFamily="34" charset="0"/>
              </a:rPr>
              <a:t>a line of development that exists independently of another line, yet still shares a common </a:t>
            </a:r>
            <a:r>
              <a:rPr lang="en-US" dirty="0" smtClean="0">
                <a:latin typeface="Candara" panose="020E0502030303020204" pitchFamily="34" charset="0"/>
              </a:rPr>
              <a:t>history. For example assume we are developing a banking application for American customers. The same application  can be  used by Canadians with some customization. T he solution to this requirement can be achieved by creating a branch  for the Canadian customers and  incorporating  the needed changes. Since the two branches are related , if any changes /bug fixes needed in both can be easily duplicated . The main  line of development is called </a:t>
            </a:r>
            <a:r>
              <a:rPr lang="en-US" b="1" dirty="0" smtClean="0">
                <a:latin typeface="Candara" panose="020E0502030303020204" pitchFamily="34" charset="0"/>
              </a:rPr>
              <a:t>trunk (shown in the diagram), whereas a branch is a side line of a development </a:t>
            </a:r>
          </a:p>
          <a:p>
            <a:endParaRPr lang="en-US" b="1" dirty="0">
              <a:latin typeface="Candara" panose="020E0502030303020204" pitchFamily="34" charset="0"/>
            </a:endParaRPr>
          </a:p>
          <a:p>
            <a:r>
              <a:rPr lang="en-US" b="1" dirty="0" smtClean="0">
                <a:latin typeface="Candara" panose="020E0502030303020204" pitchFamily="34" charset="0"/>
              </a:rPr>
              <a:t>Merge : </a:t>
            </a:r>
            <a:r>
              <a:rPr lang="en-US" dirty="0" smtClean="0">
                <a:latin typeface="Candara" panose="020E0502030303020204" pitchFamily="34" charset="0"/>
              </a:rPr>
              <a:t>In simple terminologies  a merge is basically  “copying” the changes across  branches . To quote an example  , assume that we have started working on the next version of our product  (version 4.0) . A  critical bug and some minor customization is asked for . To accommodate we create a branch to incorporate change and  deploy to the customer. </a:t>
            </a:r>
            <a:r>
              <a:rPr lang="en-US" dirty="0">
                <a:latin typeface="Candara" panose="020E0502030303020204" pitchFamily="34" charset="0"/>
              </a:rPr>
              <a:t> </a:t>
            </a:r>
            <a:r>
              <a:rPr lang="en-US" dirty="0" smtClean="0">
                <a:latin typeface="Candara" panose="020E0502030303020204" pitchFamily="34" charset="0"/>
              </a:rPr>
              <a:t>Once the  next release is ready we merge the branch  completely so as to incorporate the changes done  in the branch in the new version </a:t>
            </a:r>
            <a:endParaRPr lang="en-US" dirty="0">
              <a:latin typeface="Candara" panose="020E0502030303020204" pitchFamily="34" charset="0"/>
            </a:endParaRPr>
          </a:p>
        </p:txBody>
      </p:sp>
      <p:sp>
        <p:nvSpPr>
          <p:cNvPr id="5" name="TextBox 4"/>
          <p:cNvSpPr txBox="1"/>
          <p:nvPr/>
        </p:nvSpPr>
        <p:spPr>
          <a:xfrm>
            <a:off x="153681" y="1429230"/>
            <a:ext cx="960504" cy="923330"/>
          </a:xfrm>
          <a:prstGeom prst="rect">
            <a:avLst/>
          </a:prstGeom>
          <a:noFill/>
        </p:spPr>
        <p:txBody>
          <a:bodyPr wrap="square" rtlCol="0">
            <a:spAutoFit/>
          </a:bodyPr>
          <a:lstStyle/>
          <a:p>
            <a:r>
              <a:rPr lang="en-US" sz="900" b="1" dirty="0" smtClean="0"/>
              <a:t>Instructor Notes</a:t>
            </a:r>
          </a:p>
          <a:p>
            <a:endParaRPr lang="en-US" sz="900" dirty="0"/>
          </a:p>
          <a:p>
            <a:r>
              <a:rPr lang="en-US" sz="900" dirty="0" smtClean="0"/>
              <a:t> This would  be shown in the demo session of </a:t>
            </a:r>
            <a:r>
              <a:rPr lang="en-US" sz="900" dirty="0" err="1" smtClean="0"/>
              <a:t>sv</a:t>
            </a:r>
            <a:r>
              <a:rPr lang="en-US" sz="900" dirty="0" smtClean="0"/>
              <a:t>/</a:t>
            </a:r>
            <a:r>
              <a:rPr lang="en-US" sz="900" dirty="0" err="1" smtClean="0"/>
              <a:t>tfs</a:t>
            </a:r>
            <a:r>
              <a:rPr lang="en-US" sz="900" dirty="0" smtClean="0"/>
              <a:t> </a:t>
            </a:r>
            <a:endParaRPr lang="en-US" sz="900" dirty="0"/>
          </a:p>
        </p:txBody>
      </p:sp>
    </p:spTree>
    <p:extLst>
      <p:ext uri="{BB962C8B-B14F-4D97-AF65-F5344CB8AC3E}">
        <p14:creationId xmlns:p14="http://schemas.microsoft.com/office/powerpoint/2010/main" val="34887867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latin typeface="Candara" panose="020E0502030303020204" pitchFamily="34" charset="0"/>
              </a:rPr>
              <a:t>Branch per Release</a:t>
            </a:r>
            <a:r>
              <a:rPr lang="en-US" dirty="0" smtClean="0">
                <a:latin typeface="Candara" panose="020E0502030303020204" pitchFamily="34" charset="0"/>
              </a:rPr>
              <a:t/>
            </a:r>
            <a:br>
              <a:rPr lang="en-US" dirty="0" smtClean="0">
                <a:latin typeface="Candara" panose="020E0502030303020204" pitchFamily="34" charset="0"/>
              </a:rPr>
            </a:br>
            <a:r>
              <a:rPr lang="en-US" dirty="0" smtClean="0">
                <a:latin typeface="Candara" panose="020E0502030303020204" pitchFamily="34" charset="0"/>
              </a:rPr>
              <a:t>Every release is a new branch; common changes are merged between the releases. Branches are killed off only when the releases are no longer supported.</a:t>
            </a:r>
          </a:p>
          <a:p>
            <a:endParaRPr lang="en-US" dirty="0" smtClean="0">
              <a:latin typeface="Candara" panose="020E0502030303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latin typeface="Candara" panose="020E0502030303020204" pitchFamily="34" charset="0"/>
              </a:rPr>
              <a:t>Branch per Component</a:t>
            </a:r>
            <a:r>
              <a:rPr lang="en-US" dirty="0" smtClean="0">
                <a:latin typeface="Candara" panose="020E0502030303020204" pitchFamily="34" charset="0"/>
              </a:rPr>
              <a:t/>
            </a:r>
            <a:br>
              <a:rPr lang="en-US" dirty="0" smtClean="0">
                <a:latin typeface="Candara" panose="020E0502030303020204" pitchFamily="34" charset="0"/>
              </a:rPr>
            </a:br>
            <a:r>
              <a:rPr lang="en-US" dirty="0" smtClean="0">
                <a:latin typeface="Candara" panose="020E0502030303020204" pitchFamily="34" charset="0"/>
              </a:rPr>
              <a:t>Each architectural component of the system is a new, independent branch. Components are merged into the main branch as they are completed. </a:t>
            </a:r>
          </a:p>
          <a:p>
            <a:endParaRPr lang="en-US" dirty="0" smtClean="0">
              <a:latin typeface="Candara" panose="020E0502030303020204" pitchFamily="34" charset="0"/>
            </a:endParaRPr>
          </a:p>
          <a:p>
            <a:r>
              <a:rPr lang="en-US" b="1" dirty="0" smtClean="0">
                <a:latin typeface="Candara" panose="020E0502030303020204" pitchFamily="34" charset="0"/>
              </a:rPr>
              <a:t>Branch per</a:t>
            </a:r>
            <a:r>
              <a:rPr lang="en-US" b="1" baseline="0" dirty="0" smtClean="0">
                <a:latin typeface="Candara" panose="020E0502030303020204" pitchFamily="34" charset="0"/>
              </a:rPr>
              <a:t> Promotion</a:t>
            </a:r>
            <a:endParaRPr lang="en-US" b="1" dirty="0" smtClean="0">
              <a:latin typeface="Candara" panose="020E0502030303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ndara" panose="020E0502030303020204" pitchFamily="34" charset="0"/>
              </a:rPr>
              <a:t>Every tier is a permanent branch. As changes are completed and tested, they pass the quality gate and are "promoted" as merges into successive tiers. </a:t>
            </a:r>
          </a:p>
          <a:p>
            <a:endParaRPr lang="en-US" dirty="0" smtClean="0">
              <a:latin typeface="Candara" panose="020E0502030303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latin typeface="Candara" panose="020E0502030303020204" pitchFamily="34" charset="0"/>
              </a:rPr>
              <a:t>Branch per Technology</a:t>
            </a:r>
            <a:r>
              <a:rPr lang="en-US" dirty="0" smtClean="0">
                <a:latin typeface="Candara" panose="020E0502030303020204" pitchFamily="34" charset="0"/>
              </a:rPr>
              <a:t/>
            </a:r>
            <a:br>
              <a:rPr lang="en-US" dirty="0" smtClean="0">
                <a:latin typeface="Candara" panose="020E0502030303020204" pitchFamily="34" charset="0"/>
              </a:rPr>
            </a:br>
            <a:r>
              <a:rPr lang="en-US" dirty="0" smtClean="0">
                <a:latin typeface="Candara" panose="020E0502030303020204" pitchFamily="34" charset="0"/>
              </a:rPr>
              <a:t>Each technology platform is a permanent branch. Common parts of the codebase are merged between each platform. </a:t>
            </a:r>
          </a:p>
          <a:p>
            <a:endParaRPr lang="en-US" dirty="0">
              <a:latin typeface="Candara" panose="020E0502030303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85735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Rot="1" noChangeAspect="1" noChangeArrowheads="1" noTextEdit="1"/>
          </p:cNvSpPr>
          <p:nvPr>
            <p:ph type="sldImg"/>
          </p:nvPr>
        </p:nvSpPr>
        <p:spPr>
          <a:xfrm>
            <a:off x="2022475" y="685800"/>
            <a:ext cx="4572000" cy="3429000"/>
          </a:xfrm>
          <a:ln/>
        </p:spPr>
      </p:sp>
      <p:sp>
        <p:nvSpPr>
          <p:cNvPr id="47108"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File locking</a:t>
            </a:r>
            <a:endParaRPr lang="en-US" dirty="0" smtClean="0"/>
          </a:p>
          <a:p>
            <a:r>
              <a:rPr lang="en-US" dirty="0" smtClean="0"/>
              <a:t>In a file locking system only one developer has write access to the artifact   Other developers will have read-only access to the current (stored) version. The file is only available again once it is checked back in.</a:t>
            </a:r>
          </a:p>
          <a:p>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37163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4776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Rot="1" noChangeAspect="1" noChangeArrowheads="1" noTextEdit="1"/>
          </p:cNvSpPr>
          <p:nvPr>
            <p:ph type="sldImg"/>
          </p:nvPr>
        </p:nvSpPr>
        <p:spPr>
          <a:xfrm>
            <a:off x="2047875" y="688975"/>
            <a:ext cx="4606925" cy="3455988"/>
          </a:xfrm>
          <a:ln/>
        </p:spPr>
      </p:sp>
      <p:sp>
        <p:nvSpPr>
          <p:cNvPr id="3000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Rot="1" noChangeAspect="1" noChangeArrowheads="1" noTextEdit="1"/>
          </p:cNvSpPr>
          <p:nvPr>
            <p:ph type="sldImg"/>
          </p:nvPr>
        </p:nvSpPr>
        <p:spPr>
          <a:xfrm>
            <a:off x="2022475" y="685800"/>
            <a:ext cx="4572000" cy="3429000"/>
          </a:xfrm>
          <a:ln/>
        </p:spPr>
      </p:sp>
      <p:sp>
        <p:nvSpPr>
          <p:cNvPr id="75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1998133" y="4251325"/>
            <a:ext cx="4538134" cy="4206875"/>
          </a:xfrm>
        </p:spPr>
        <p:txBody>
          <a:bodyPr/>
          <a:lstStyle/>
          <a:p>
            <a:r>
              <a:rPr lang="en-US" dirty="0">
                <a:latin typeface="Candara" panose="020E0502030303020204" pitchFamily="34" charset="0"/>
              </a:rPr>
              <a:t>Typical other formal definitions of software engineering </a:t>
            </a:r>
            <a:r>
              <a:rPr lang="en-US" dirty="0" smtClean="0">
                <a:latin typeface="Candara" panose="020E0502030303020204" pitchFamily="34" charset="0"/>
              </a:rPr>
              <a:t>are</a:t>
            </a:r>
          </a:p>
          <a:p>
            <a:endParaRPr lang="en-US" dirty="0">
              <a:latin typeface="Candara" panose="020E0502030303020204" pitchFamily="34" charset="0"/>
            </a:endParaRPr>
          </a:p>
          <a:p>
            <a:r>
              <a:rPr lang="en-US" dirty="0">
                <a:latin typeface="Candara" panose="020E0502030303020204" pitchFamily="34" charset="0"/>
              </a:rPr>
              <a:t>"an engineering discipline that is concerned with all aspects of software production"</a:t>
            </a:r>
          </a:p>
          <a:p>
            <a:r>
              <a:rPr lang="en-US" dirty="0">
                <a:latin typeface="Candara" panose="020E0502030303020204" pitchFamily="34" charset="0"/>
              </a:rPr>
              <a:t>"the establishment and use of sound engineering principles in order to economically obtain software that is reliable and works efficiently on real </a:t>
            </a:r>
            <a:r>
              <a:rPr lang="en-US" dirty="0" smtClean="0">
                <a:latin typeface="Candara" panose="020E0502030303020204" pitchFamily="34" charset="0"/>
              </a:rPr>
              <a:t>machines“</a:t>
            </a:r>
          </a:p>
          <a:p>
            <a:endParaRPr lang="en-US" dirty="0">
              <a:latin typeface="Candara" panose="020E0502030303020204" pitchFamily="34" charset="0"/>
            </a:endParaRPr>
          </a:p>
          <a:p>
            <a:r>
              <a:rPr lang="en-US" dirty="0" smtClean="0">
                <a:latin typeface="Candara" panose="020E0502030303020204" pitchFamily="34" charset="0"/>
              </a:rPr>
              <a:t>Traditional engineers  use science to construct “real” artifacts and software engineers use mathematics, science  to construct “abstract” artifacts </a:t>
            </a:r>
          </a:p>
          <a:p>
            <a:endParaRPr lang="en-US" dirty="0">
              <a:latin typeface="Candara" panose="020E0502030303020204" pitchFamily="34" charset="0"/>
            </a:endParaRPr>
          </a:p>
          <a:p>
            <a:r>
              <a:rPr lang="en-US" dirty="0" smtClean="0">
                <a:latin typeface="Candara" panose="020E0502030303020204" pitchFamily="34" charset="0"/>
              </a:rPr>
              <a:t>In layman  terms it is application of engineering  towards development of a softwar</a:t>
            </a:r>
            <a:r>
              <a:rPr lang="en-US" dirty="0">
                <a:latin typeface="Candara" panose="020E0502030303020204" pitchFamily="34" charset="0"/>
              </a:rPr>
              <a:t>e</a:t>
            </a:r>
          </a:p>
          <a:p>
            <a:endParaRPr lang="en-US" dirty="0">
              <a:latin typeface="Candara" panose="020E0502030303020204" pitchFamily="34" charset="0"/>
            </a:endParaRPr>
          </a:p>
        </p:txBody>
      </p:sp>
    </p:spTree>
    <p:extLst>
      <p:ext uri="{BB962C8B-B14F-4D97-AF65-F5344CB8AC3E}">
        <p14:creationId xmlns:p14="http://schemas.microsoft.com/office/powerpoint/2010/main" val="178174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E8DDC0E-7C17-4A3F-A851-81848DAB40A4}" type="datetime1">
              <a:rPr lang="en-US" smtClean="0"/>
              <a:t>7/4/2016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815B37-75E4-46CA-B980-0BB43680333C}" type="datetime1">
              <a:rPr lang="en-US" smtClean="0"/>
              <a:t>7/4/2016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err="1" smtClean="0"/>
              <a:t>iGate</a:t>
            </a:r>
            <a:r>
              <a:rPr lang="en-US" dirty="0" smtClean="0"/>
              <a:t> Sensitive</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293B0C3-53CA-4166-9CDB-55D4AB6CE695}" type="datetime1">
              <a:rPr lang="en-US" smtClean="0"/>
              <a:t>7/4/2016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err="1" smtClean="0"/>
              <a:t>iGate</a:t>
            </a:r>
            <a:r>
              <a:rPr lang="en-US" dirty="0" smtClean="0"/>
              <a:t> Sensitive</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648200"/>
          </a:xfrm>
        </p:spPr>
        <p:txBody>
          <a:bodyPr/>
          <a:lstStyle/>
          <a:p>
            <a:endParaRPr lang="en-US"/>
          </a:p>
        </p:txBody>
      </p:sp>
      <p:sp>
        <p:nvSpPr>
          <p:cNvPr id="4" name="Slide Number Placeholder 3"/>
          <p:cNvSpPr>
            <a:spLocks noGrp="1"/>
          </p:cNvSpPr>
          <p:nvPr>
            <p:ph type="sldNum" sz="quarter" idx="10"/>
          </p:nvPr>
        </p:nvSpPr>
        <p:spPr>
          <a:xfrm>
            <a:off x="4191000" y="6477000"/>
            <a:ext cx="533400" cy="228600"/>
          </a:xfrm>
          <a:prstGeom prst="rect">
            <a:avLst/>
          </a:prstGeom>
        </p:spPr>
        <p:txBody>
          <a:bodyPr/>
          <a:lstStyle>
            <a:lvl1pPr>
              <a:defRPr/>
            </a:lvl1pPr>
          </a:lstStyle>
          <a:p>
            <a:fld id="{EEED9AB2-591B-4779-A555-0E254945E6B5}" type="slidenum">
              <a:rPr lang="en-US"/>
              <a:pPr/>
              <a:t>‹#›</a:t>
            </a:fld>
            <a:endParaRPr lang="en-US"/>
          </a:p>
        </p:txBody>
      </p:sp>
    </p:spTree>
    <p:extLst>
      <p:ext uri="{BB962C8B-B14F-4D97-AF65-F5344CB8AC3E}">
        <p14:creationId xmlns:p14="http://schemas.microsoft.com/office/powerpoint/2010/main" val="2508617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925" y="390525"/>
            <a:ext cx="8626475" cy="5445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31762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81488" y="131762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953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998108C-A416-481A-838D-808809E59145}" type="datetime1">
              <a:rPr lang="en-US" smtClean="0"/>
              <a:t>7/4/2016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err="1" smtClean="0"/>
              <a:t>iGate</a:t>
            </a:r>
            <a:r>
              <a:rPr lang="en-US" dirty="0" smtClean="0"/>
              <a:t> Sensitive</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235B37D-9F0A-45A7-85BD-25EC8D19367D}" type="datetime1">
              <a:rPr lang="en-US" smtClean="0"/>
              <a:t>7/4/2016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err="1" smtClean="0"/>
              <a:t>iGate</a:t>
            </a:r>
            <a:r>
              <a:rPr lang="en-US" dirty="0" smtClean="0"/>
              <a:t> Sensitive</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CF08AA7-1320-4F33-B91C-70BDC307196F}" type="datetime1">
              <a:rPr lang="en-US" smtClean="0"/>
              <a:t>7/4/2016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err="1" smtClean="0"/>
              <a:t>iGate</a:t>
            </a:r>
            <a:r>
              <a:rPr lang="en-US" dirty="0" smtClean="0"/>
              <a:t> Sensitive</a:t>
            </a:r>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B14E947-4EEA-4A30-8E2B-419BF131494D}" type="datetime1">
              <a:rPr lang="en-US" smtClean="0"/>
              <a:t>7/4/2016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dirty="0" err="1" smtClean="0"/>
              <a:t>iGate</a:t>
            </a:r>
            <a:r>
              <a:rPr lang="en-US" dirty="0" smtClean="0"/>
              <a:t> Sensitive</a:t>
            </a:r>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3E0C1D3-6FD9-4F5C-9255-B9E6B434E03D}" type="datetime1">
              <a:rPr lang="en-US" smtClean="0"/>
              <a:t>7/4/2016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dirty="0" err="1" smtClean="0"/>
              <a:t>iGate</a:t>
            </a:r>
            <a:r>
              <a:rPr lang="en-US" dirty="0" smtClean="0"/>
              <a:t> Sensitive</a:t>
            </a:r>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00C016E-CFCE-43AE-BBEB-2254DE9DA66D}" type="datetime1">
              <a:rPr lang="en-US" smtClean="0"/>
              <a:t>7/4/2016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dirty="0" err="1" smtClean="0"/>
              <a:t>iGate</a:t>
            </a:r>
            <a:r>
              <a:rPr lang="en-US" dirty="0" smtClean="0"/>
              <a:t> Sensitive</a:t>
            </a:r>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C85147F-C01E-494B-81BF-127A9827A484}" type="datetime1">
              <a:rPr lang="en-US" smtClean="0"/>
              <a:t>7/4/2016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err="1" smtClean="0"/>
              <a:t>iGate</a:t>
            </a:r>
            <a:r>
              <a:rPr lang="en-US" dirty="0" smtClean="0"/>
              <a:t> Sensitive</a:t>
            </a:r>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DB16292-10BD-4D49-8759-4BF3934FBDB4}" type="datetime1">
              <a:rPr lang="en-US" smtClean="0"/>
              <a:t>7/4/2016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err="1" smtClean="0"/>
              <a:t>iGate</a:t>
            </a:r>
            <a:r>
              <a:rPr lang="en-US" dirty="0" smtClean="0"/>
              <a:t> Sensitive</a:t>
            </a:r>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4,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5"/>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wmf"/><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jpeg"/><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image" Target="../media/image13.jpeg"/><Relationship Id="rId11" Type="http://schemas.openxmlformats.org/officeDocument/2006/relationships/image" Target="../media/image18.wmf"/><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en.wikipedia.org/wiki/File:Revision_controlled_project_visualization-2010-24-02.svg" TargetMode="External"/><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blog.feabhas.com/wp-content/uploads/2011/05/image3.png" TargetMode="External"/><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7" name="TextBox 10"/>
          <p:cNvSpPr txBox="1">
            <a:spLocks noChangeArrowheads="1"/>
          </p:cNvSpPr>
          <p:nvPr/>
        </p:nvSpPr>
        <p:spPr bwMode="auto">
          <a:xfrm>
            <a:off x="298450" y="1839913"/>
            <a:ext cx="811151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3600" dirty="0">
                <a:solidFill>
                  <a:schemeClr val="bg1"/>
                </a:solidFill>
                <a:latin typeface="Candara" pitchFamily="34" charset="0"/>
              </a:rPr>
              <a:t>An Introduction to Software </a:t>
            </a:r>
            <a:r>
              <a:rPr lang="en-US" sz="3600" dirty="0" smtClean="0">
                <a:solidFill>
                  <a:schemeClr val="bg1"/>
                </a:solidFill>
                <a:latin typeface="Candara" pitchFamily="34" charset="0"/>
              </a:rPr>
              <a:t>Engineering</a:t>
            </a:r>
          </a:p>
          <a:p>
            <a:pPr eaLnBrk="1" hangingPunct="1"/>
            <a:r>
              <a:rPr lang="en-US" sz="2400" dirty="0">
                <a:solidFill>
                  <a:schemeClr val="bg1"/>
                </a:solidFill>
                <a:latin typeface="Candara" pitchFamily="34" charset="0"/>
              </a:rPr>
              <a:t>Entry Level Training </a:t>
            </a:r>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216808420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Software Development Life Cycle (SDLC)</a:t>
            </a:r>
            <a:endParaRPr lang="en-US" dirty="0"/>
          </a:p>
        </p:txBody>
      </p:sp>
      <p:sp>
        <p:nvSpPr>
          <p:cNvPr id="3" name="Content Placeholder 2"/>
          <p:cNvSpPr>
            <a:spLocks noGrp="1"/>
          </p:cNvSpPr>
          <p:nvPr>
            <p:ph idx="1"/>
          </p:nvPr>
        </p:nvSpPr>
        <p:spPr>
          <a:xfrm>
            <a:off x="285720" y="1149927"/>
            <a:ext cx="8058828" cy="5136593"/>
          </a:xfrm>
        </p:spPr>
        <p:txBody>
          <a:bodyPr>
            <a:normAutofit/>
          </a:bodyPr>
          <a:lstStyle/>
          <a:p>
            <a:endParaRPr lang="en-US" dirty="0" smtClean="0">
              <a:solidFill>
                <a:schemeClr val="tx1"/>
              </a:solidFill>
            </a:endParaRPr>
          </a:p>
          <a:p>
            <a:r>
              <a:rPr lang="en-US" dirty="0" smtClean="0">
                <a:solidFill>
                  <a:schemeClr val="tx1"/>
                </a:solidFill>
              </a:rPr>
              <a:t>Also known as software development process  or Systems development life cycle </a:t>
            </a:r>
          </a:p>
          <a:p>
            <a:pPr marL="0" indent="0">
              <a:buNone/>
            </a:pPr>
            <a:endParaRPr lang="en-US" dirty="0" smtClean="0">
              <a:solidFill>
                <a:schemeClr val="tx1"/>
              </a:solidFill>
            </a:endParaRPr>
          </a:p>
          <a:p>
            <a:r>
              <a:rPr lang="en-US" dirty="0" smtClean="0">
                <a:solidFill>
                  <a:schemeClr val="tx1"/>
                </a:solidFill>
              </a:rPr>
              <a:t>A set of  </a:t>
            </a:r>
            <a:r>
              <a:rPr lang="en-US" dirty="0">
                <a:solidFill>
                  <a:schemeClr val="tx1"/>
                </a:solidFill>
              </a:rPr>
              <a:t>processes, standards and tools </a:t>
            </a:r>
            <a:r>
              <a:rPr lang="en-US" dirty="0" smtClean="0">
                <a:solidFill>
                  <a:schemeClr val="tx1"/>
                </a:solidFill>
              </a:rPr>
              <a:t>used to develop, alter  software in a optimal manner</a:t>
            </a:r>
          </a:p>
          <a:p>
            <a:endParaRPr lang="en-US" dirty="0">
              <a:solidFill>
                <a:schemeClr val="tx1"/>
              </a:solidFill>
            </a:endParaRPr>
          </a:p>
          <a:p>
            <a:r>
              <a:rPr lang="en-US" dirty="0" smtClean="0">
                <a:solidFill>
                  <a:schemeClr val="tx1"/>
                </a:solidFill>
              </a:rPr>
              <a:t>Starts when a product is conceived and ends when the product is no longer available or is  effective to use </a:t>
            </a:r>
          </a:p>
          <a:p>
            <a:endParaRPr lang="en-US" dirty="0">
              <a:solidFill>
                <a:schemeClr val="tx1"/>
              </a:solidFill>
            </a:endParaRPr>
          </a:p>
          <a:p>
            <a:r>
              <a:rPr lang="en-US" dirty="0" smtClean="0">
                <a:solidFill>
                  <a:schemeClr val="tx1"/>
                </a:solidFill>
              </a:rPr>
              <a:t>Composed of phases , where each phase is dependent on the previous phase’s result </a:t>
            </a:r>
          </a:p>
          <a:p>
            <a:endParaRPr lang="en-US" dirty="0">
              <a:solidFill>
                <a:schemeClr val="tx1"/>
              </a:solidFill>
            </a:endParaRPr>
          </a:p>
          <a:p>
            <a:r>
              <a:rPr lang="en-US" dirty="0" smtClean="0">
                <a:solidFill>
                  <a:schemeClr val="tx1"/>
                </a:solidFill>
              </a:rPr>
              <a:t>Each phase is a limited period of time starting with a definite set of  data and having a definite set of results </a:t>
            </a: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29016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96" name="Rectangle 32"/>
          <p:cNvSpPr>
            <a:spLocks noChangeArrowheads="1"/>
          </p:cNvSpPr>
          <p:nvPr/>
        </p:nvSpPr>
        <p:spPr bwMode="auto">
          <a:xfrm>
            <a:off x="4887753" y="4057857"/>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Candara"/>
              </a:rPr>
              <a:t>Installation</a:t>
            </a:r>
          </a:p>
        </p:txBody>
      </p:sp>
      <p:sp>
        <p:nvSpPr>
          <p:cNvPr id="36866" name="Rectangle 2"/>
          <p:cNvSpPr>
            <a:spLocks noGrp="1" noChangeArrowheads="1"/>
          </p:cNvSpPr>
          <p:nvPr>
            <p:ph type="title"/>
          </p:nvPr>
        </p:nvSpPr>
        <p:spPr>
          <a:xfrm>
            <a:off x="395288" y="1"/>
            <a:ext cx="8302625" cy="812800"/>
          </a:xfrm>
        </p:spPr>
        <p:txBody>
          <a:bodyPr/>
          <a:lstStyle/>
          <a:p>
            <a:r>
              <a:rPr lang="en-GB" dirty="0"/>
              <a:t>Typical Phases in Software Development</a:t>
            </a:r>
          </a:p>
        </p:txBody>
      </p:sp>
      <p:sp>
        <p:nvSpPr>
          <p:cNvPr id="36869" name="Rectangle 5"/>
          <p:cNvSpPr>
            <a:spLocks noChangeArrowheads="1"/>
          </p:cNvSpPr>
          <p:nvPr/>
        </p:nvSpPr>
        <p:spPr bwMode="auto">
          <a:xfrm>
            <a:off x="539750" y="2619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Candara"/>
              </a:rPr>
              <a:t>Requirements</a:t>
            </a:r>
          </a:p>
        </p:txBody>
      </p:sp>
      <p:sp>
        <p:nvSpPr>
          <p:cNvPr id="36870" name="Rectangle 6"/>
          <p:cNvSpPr>
            <a:spLocks noChangeArrowheads="1"/>
          </p:cNvSpPr>
          <p:nvPr/>
        </p:nvSpPr>
        <p:spPr bwMode="auto">
          <a:xfrm>
            <a:off x="539748" y="3574479"/>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Candara"/>
              </a:rPr>
              <a:t>Analysis</a:t>
            </a:r>
          </a:p>
        </p:txBody>
      </p:sp>
      <p:sp>
        <p:nvSpPr>
          <p:cNvPr id="36871" name="Rectangle 7"/>
          <p:cNvSpPr>
            <a:spLocks noChangeArrowheads="1"/>
          </p:cNvSpPr>
          <p:nvPr/>
        </p:nvSpPr>
        <p:spPr bwMode="auto">
          <a:xfrm>
            <a:off x="539750" y="1715805"/>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Candara"/>
              </a:rPr>
              <a:t>Feasibility</a:t>
            </a:r>
          </a:p>
        </p:txBody>
      </p:sp>
      <p:sp>
        <p:nvSpPr>
          <p:cNvPr id="36872" name="Rectangle 8"/>
          <p:cNvSpPr>
            <a:spLocks noChangeArrowheads="1"/>
          </p:cNvSpPr>
          <p:nvPr/>
        </p:nvSpPr>
        <p:spPr bwMode="auto">
          <a:xfrm>
            <a:off x="539750" y="4524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Candara"/>
              </a:rPr>
              <a:t>Design</a:t>
            </a:r>
          </a:p>
        </p:txBody>
      </p:sp>
      <p:sp>
        <p:nvSpPr>
          <p:cNvPr id="36873" name="Rectangle 9"/>
          <p:cNvSpPr>
            <a:spLocks noChangeArrowheads="1"/>
          </p:cNvSpPr>
          <p:nvPr/>
        </p:nvSpPr>
        <p:spPr bwMode="auto">
          <a:xfrm>
            <a:off x="6877049" y="1731449"/>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Candara"/>
              </a:rPr>
              <a:t>Implementation</a:t>
            </a:r>
          </a:p>
        </p:txBody>
      </p:sp>
      <p:sp>
        <p:nvSpPr>
          <p:cNvPr id="36874" name="Rectangle 10"/>
          <p:cNvSpPr>
            <a:spLocks noChangeArrowheads="1"/>
          </p:cNvSpPr>
          <p:nvPr/>
        </p:nvSpPr>
        <p:spPr bwMode="auto">
          <a:xfrm>
            <a:off x="6877050" y="2652430"/>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Candara"/>
              </a:rPr>
              <a:t>Testing</a:t>
            </a:r>
          </a:p>
        </p:txBody>
      </p:sp>
      <p:sp>
        <p:nvSpPr>
          <p:cNvPr id="36875" name="Rectangle 11"/>
          <p:cNvSpPr>
            <a:spLocks noChangeArrowheads="1"/>
          </p:cNvSpPr>
          <p:nvPr/>
        </p:nvSpPr>
        <p:spPr bwMode="auto">
          <a:xfrm>
            <a:off x="6926448" y="4524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Candara"/>
              </a:rPr>
              <a:t>Maintenance</a:t>
            </a:r>
          </a:p>
        </p:txBody>
      </p:sp>
      <p:sp>
        <p:nvSpPr>
          <p:cNvPr id="36876" name="Rectangle 12"/>
          <p:cNvSpPr>
            <a:spLocks noChangeArrowheads="1"/>
          </p:cNvSpPr>
          <p:nvPr/>
        </p:nvSpPr>
        <p:spPr bwMode="auto">
          <a:xfrm>
            <a:off x="6964335" y="5567760"/>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Candara"/>
              </a:rPr>
              <a:t>Retirement</a:t>
            </a:r>
          </a:p>
        </p:txBody>
      </p:sp>
      <p:cxnSp>
        <p:nvCxnSpPr>
          <p:cNvPr id="36879" name="AutoShape 15"/>
          <p:cNvCxnSpPr>
            <a:cxnSpLocks noChangeShapeType="1"/>
            <a:stCxn id="36871" idx="2"/>
            <a:endCxn id="36869" idx="0"/>
          </p:cNvCxnSpPr>
          <p:nvPr/>
        </p:nvCxnSpPr>
        <p:spPr bwMode="auto">
          <a:xfrm>
            <a:off x="1439863" y="2363505"/>
            <a:ext cx="0" cy="255588"/>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0" name="AutoShape 16"/>
          <p:cNvCxnSpPr>
            <a:cxnSpLocks noChangeShapeType="1"/>
            <a:stCxn id="36869" idx="2"/>
            <a:endCxn id="36870" idx="0"/>
          </p:cNvCxnSpPr>
          <p:nvPr/>
        </p:nvCxnSpPr>
        <p:spPr bwMode="auto">
          <a:xfrm flipH="1">
            <a:off x="1439861" y="3266793"/>
            <a:ext cx="2" cy="307686"/>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AutoShape 17"/>
          <p:cNvCxnSpPr>
            <a:cxnSpLocks noChangeShapeType="1"/>
            <a:stCxn id="36870" idx="2"/>
            <a:endCxn id="36872" idx="0"/>
          </p:cNvCxnSpPr>
          <p:nvPr/>
        </p:nvCxnSpPr>
        <p:spPr bwMode="auto">
          <a:xfrm>
            <a:off x="1439861" y="4222179"/>
            <a:ext cx="2" cy="301914"/>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AutoShape 18"/>
          <p:cNvCxnSpPr>
            <a:cxnSpLocks noChangeShapeType="1"/>
            <a:stCxn id="36872" idx="2"/>
            <a:endCxn id="36873" idx="0"/>
          </p:cNvCxnSpPr>
          <p:nvPr/>
        </p:nvCxnSpPr>
        <p:spPr bwMode="auto">
          <a:xfrm rot="5400000" flipH="1" flipV="1">
            <a:off x="2888340" y="282971"/>
            <a:ext cx="3440344" cy="6337299"/>
          </a:xfrm>
          <a:prstGeom prst="bentConnector5">
            <a:avLst>
              <a:gd name="adj1" fmla="val -6645"/>
              <a:gd name="adj2" fmla="val 50000"/>
              <a:gd name="adj3" fmla="val 106645"/>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AutoShape 19"/>
          <p:cNvCxnSpPr>
            <a:cxnSpLocks noChangeShapeType="1"/>
            <a:stCxn id="36873" idx="2"/>
            <a:endCxn id="36874" idx="0"/>
          </p:cNvCxnSpPr>
          <p:nvPr/>
        </p:nvCxnSpPr>
        <p:spPr bwMode="auto">
          <a:xfrm>
            <a:off x="7777162" y="2379149"/>
            <a:ext cx="1" cy="273281"/>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20"/>
          <p:cNvCxnSpPr>
            <a:cxnSpLocks noChangeShapeType="1"/>
            <a:stCxn id="36874" idx="2"/>
            <a:endCxn id="36875" idx="0"/>
          </p:cNvCxnSpPr>
          <p:nvPr/>
        </p:nvCxnSpPr>
        <p:spPr bwMode="auto">
          <a:xfrm>
            <a:off x="7777163" y="3300130"/>
            <a:ext cx="49398" cy="1223963"/>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5" name="AutoShape 21"/>
          <p:cNvCxnSpPr>
            <a:cxnSpLocks noChangeShapeType="1"/>
            <a:stCxn id="36875" idx="2"/>
          </p:cNvCxnSpPr>
          <p:nvPr/>
        </p:nvCxnSpPr>
        <p:spPr bwMode="auto">
          <a:xfrm>
            <a:off x="7826561" y="5171793"/>
            <a:ext cx="1" cy="26200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6" name="Rectangle 22"/>
          <p:cNvSpPr>
            <a:spLocks noChangeArrowheads="1"/>
          </p:cNvSpPr>
          <p:nvPr/>
        </p:nvSpPr>
        <p:spPr bwMode="auto">
          <a:xfrm>
            <a:off x="2700338" y="3012793"/>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Candara"/>
              </a:rPr>
              <a:t>SRS</a:t>
            </a:r>
            <a:endParaRPr lang="en-GB" sz="1700" b="1" dirty="0">
              <a:solidFill>
                <a:srgbClr val="000000"/>
              </a:solidFill>
              <a:latin typeface="Candara"/>
            </a:endParaRPr>
          </a:p>
        </p:txBody>
      </p:sp>
      <p:sp>
        <p:nvSpPr>
          <p:cNvPr id="36887" name="Rectangle 23"/>
          <p:cNvSpPr>
            <a:spLocks noChangeArrowheads="1"/>
          </p:cNvSpPr>
          <p:nvPr/>
        </p:nvSpPr>
        <p:spPr bwMode="auto">
          <a:xfrm>
            <a:off x="2700338" y="2652430"/>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Candara"/>
              </a:rPr>
              <a:t>Elicitation</a:t>
            </a:r>
          </a:p>
        </p:txBody>
      </p:sp>
      <p:sp>
        <p:nvSpPr>
          <p:cNvPr id="36888" name="Rectangle 24"/>
          <p:cNvSpPr>
            <a:spLocks noChangeArrowheads="1"/>
          </p:cNvSpPr>
          <p:nvPr/>
        </p:nvSpPr>
        <p:spPr bwMode="auto">
          <a:xfrm>
            <a:off x="2700338" y="2076168"/>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Candara"/>
              </a:rPr>
              <a:t>Strategy</a:t>
            </a:r>
            <a:r>
              <a:rPr lang="en-GB" sz="1700" dirty="0">
                <a:solidFill>
                  <a:srgbClr val="000000"/>
                </a:solidFill>
                <a:latin typeface="Candara"/>
              </a:rPr>
              <a:t> </a:t>
            </a:r>
            <a:r>
              <a:rPr lang="en-GB" sz="1700" b="1" dirty="0">
                <a:solidFill>
                  <a:srgbClr val="000000"/>
                </a:solidFill>
                <a:latin typeface="Candara"/>
              </a:rPr>
              <a:t>planning</a:t>
            </a:r>
          </a:p>
        </p:txBody>
      </p:sp>
      <p:sp>
        <p:nvSpPr>
          <p:cNvPr id="36889" name="Rectangle 25"/>
          <p:cNvSpPr>
            <a:spLocks noChangeArrowheads="1"/>
          </p:cNvSpPr>
          <p:nvPr/>
        </p:nvSpPr>
        <p:spPr bwMode="auto">
          <a:xfrm>
            <a:off x="2700338" y="1715805"/>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Candara"/>
              </a:rPr>
              <a:t>Feasibility study</a:t>
            </a:r>
          </a:p>
        </p:txBody>
      </p:sp>
      <p:sp>
        <p:nvSpPr>
          <p:cNvPr id="36892" name="Rectangle 28"/>
          <p:cNvSpPr>
            <a:spLocks noChangeArrowheads="1"/>
          </p:cNvSpPr>
          <p:nvPr/>
        </p:nvSpPr>
        <p:spPr bwMode="auto">
          <a:xfrm>
            <a:off x="2700338" y="4884455"/>
            <a:ext cx="1655762" cy="44005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Candara"/>
              </a:rPr>
              <a:t>Detailed  design</a:t>
            </a:r>
          </a:p>
          <a:p>
            <a:pPr algn="ctr"/>
            <a:r>
              <a:rPr lang="en-GB" sz="1700" b="1" dirty="0" smtClean="0">
                <a:solidFill>
                  <a:srgbClr val="000000"/>
                </a:solidFill>
                <a:latin typeface="Candara"/>
              </a:rPr>
              <a:t>document </a:t>
            </a:r>
            <a:endParaRPr lang="en-GB" sz="1700" b="1" dirty="0">
              <a:solidFill>
                <a:srgbClr val="000000"/>
              </a:solidFill>
              <a:latin typeface="Candara"/>
            </a:endParaRPr>
          </a:p>
        </p:txBody>
      </p:sp>
      <p:sp>
        <p:nvSpPr>
          <p:cNvPr id="36893" name="Rectangle 29"/>
          <p:cNvSpPr>
            <a:spLocks noChangeArrowheads="1"/>
          </p:cNvSpPr>
          <p:nvPr/>
        </p:nvSpPr>
        <p:spPr bwMode="auto">
          <a:xfrm>
            <a:off x="2700338" y="4524093"/>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Candara"/>
              </a:rPr>
              <a:t>System </a:t>
            </a:r>
          </a:p>
        </p:txBody>
      </p:sp>
      <p:sp>
        <p:nvSpPr>
          <p:cNvPr id="36894" name="Rectangle 30"/>
          <p:cNvSpPr>
            <a:spLocks noChangeArrowheads="1"/>
          </p:cNvSpPr>
          <p:nvPr/>
        </p:nvSpPr>
        <p:spPr bwMode="auto">
          <a:xfrm>
            <a:off x="4949883" y="3202192"/>
            <a:ext cx="1655763" cy="393519"/>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Candara"/>
              </a:rPr>
              <a:t>Integration</a:t>
            </a:r>
          </a:p>
        </p:txBody>
      </p:sp>
      <p:sp>
        <p:nvSpPr>
          <p:cNvPr id="36895" name="Rectangle 31"/>
          <p:cNvSpPr>
            <a:spLocks noChangeArrowheads="1"/>
          </p:cNvSpPr>
          <p:nvPr/>
        </p:nvSpPr>
        <p:spPr bwMode="auto">
          <a:xfrm>
            <a:off x="4887754" y="2818144"/>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Candara"/>
              </a:rPr>
              <a:t>Component</a:t>
            </a:r>
            <a:r>
              <a:rPr lang="en-GB" dirty="0">
                <a:solidFill>
                  <a:srgbClr val="000000"/>
                </a:solidFill>
                <a:latin typeface="Candara"/>
              </a:rPr>
              <a:t> </a:t>
            </a:r>
          </a:p>
        </p:txBody>
      </p:sp>
      <p:sp>
        <p:nvSpPr>
          <p:cNvPr id="36897" name="Rectangle 33"/>
          <p:cNvSpPr>
            <a:spLocks noChangeArrowheads="1"/>
          </p:cNvSpPr>
          <p:nvPr/>
        </p:nvSpPr>
        <p:spPr bwMode="auto">
          <a:xfrm>
            <a:off x="4787900" y="5278835"/>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Candara"/>
              </a:rPr>
              <a:t>Support</a:t>
            </a:r>
          </a:p>
        </p:txBody>
      </p:sp>
      <p:sp>
        <p:nvSpPr>
          <p:cNvPr id="36898" name="Rectangle 34"/>
          <p:cNvSpPr>
            <a:spLocks noChangeArrowheads="1"/>
          </p:cNvSpPr>
          <p:nvPr/>
        </p:nvSpPr>
        <p:spPr bwMode="auto">
          <a:xfrm>
            <a:off x="4787900" y="4884455"/>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Candara"/>
              </a:rPr>
              <a:t>Operations</a:t>
            </a:r>
          </a:p>
        </p:txBody>
      </p:sp>
      <p:cxnSp>
        <p:nvCxnSpPr>
          <p:cNvPr id="36901" name="AutoShape 37"/>
          <p:cNvCxnSpPr>
            <a:cxnSpLocks noChangeShapeType="1"/>
            <a:stCxn id="36889" idx="1"/>
            <a:endCxn id="36871" idx="3"/>
          </p:cNvCxnSpPr>
          <p:nvPr/>
        </p:nvCxnSpPr>
        <p:spPr bwMode="auto">
          <a:xfrm rot="10800000" flipV="1">
            <a:off x="2339975" y="1860268"/>
            <a:ext cx="360363" cy="179387"/>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2" name="AutoShape 38"/>
          <p:cNvCxnSpPr>
            <a:cxnSpLocks noChangeShapeType="1"/>
          </p:cNvCxnSpPr>
          <p:nvPr/>
        </p:nvCxnSpPr>
        <p:spPr bwMode="auto">
          <a:xfrm flipV="1">
            <a:off x="6530945" y="2905637"/>
            <a:ext cx="216695" cy="14446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3" name="AutoShape 39"/>
          <p:cNvCxnSpPr>
            <a:cxnSpLocks noChangeShapeType="1"/>
            <a:stCxn id="36871" idx="3"/>
            <a:endCxn id="36888" idx="1"/>
          </p:cNvCxnSpPr>
          <p:nvPr/>
        </p:nvCxnSpPr>
        <p:spPr bwMode="auto">
          <a:xfrm>
            <a:off x="2339975" y="2039655"/>
            <a:ext cx="360363" cy="180975"/>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4" name="AutoShape 40"/>
          <p:cNvCxnSpPr>
            <a:cxnSpLocks noChangeShapeType="1"/>
            <a:stCxn id="36869" idx="3"/>
            <a:endCxn id="36886" idx="1"/>
          </p:cNvCxnSpPr>
          <p:nvPr/>
        </p:nvCxnSpPr>
        <p:spPr bwMode="auto">
          <a:xfrm>
            <a:off x="2339975" y="2942943"/>
            <a:ext cx="360363" cy="21431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7" name="AutoShape 43"/>
          <p:cNvCxnSpPr>
            <a:cxnSpLocks noChangeShapeType="1"/>
            <a:stCxn id="36872" idx="3"/>
            <a:endCxn id="36893" idx="1"/>
          </p:cNvCxnSpPr>
          <p:nvPr/>
        </p:nvCxnSpPr>
        <p:spPr bwMode="auto">
          <a:xfrm flipV="1">
            <a:off x="2339975" y="4668555"/>
            <a:ext cx="360363" cy="179388"/>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8" name="AutoShape 44"/>
          <p:cNvCxnSpPr>
            <a:cxnSpLocks noChangeShapeType="1"/>
            <a:stCxn id="36872" idx="3"/>
            <a:endCxn id="36892" idx="1"/>
          </p:cNvCxnSpPr>
          <p:nvPr/>
        </p:nvCxnSpPr>
        <p:spPr bwMode="auto">
          <a:xfrm>
            <a:off x="2339975" y="4847943"/>
            <a:ext cx="360363" cy="2565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9" name="AutoShape 45"/>
          <p:cNvCxnSpPr>
            <a:cxnSpLocks noChangeShapeType="1"/>
          </p:cNvCxnSpPr>
          <p:nvPr/>
        </p:nvCxnSpPr>
        <p:spPr bwMode="auto">
          <a:xfrm rot="10800000" flipV="1">
            <a:off x="6530946" y="3763039"/>
            <a:ext cx="433389" cy="3004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12" name="AutoShape 48"/>
          <p:cNvCxnSpPr>
            <a:cxnSpLocks noChangeShapeType="1"/>
            <a:stCxn id="36875" idx="1"/>
            <a:endCxn id="36898" idx="3"/>
          </p:cNvCxnSpPr>
          <p:nvPr/>
        </p:nvCxnSpPr>
        <p:spPr bwMode="auto">
          <a:xfrm rot="10800000" flipV="1">
            <a:off x="6443664" y="4847942"/>
            <a:ext cx="482785" cy="18097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13" name="AutoShape 49"/>
          <p:cNvCxnSpPr>
            <a:cxnSpLocks noChangeShapeType="1"/>
            <a:stCxn id="36875" idx="1"/>
            <a:endCxn id="36897" idx="3"/>
          </p:cNvCxnSpPr>
          <p:nvPr/>
        </p:nvCxnSpPr>
        <p:spPr bwMode="auto">
          <a:xfrm rot="10800000" flipV="1">
            <a:off x="6443664" y="4847942"/>
            <a:ext cx="482785" cy="57535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12"/>
          <p:cNvSpPr>
            <a:spLocks noChangeArrowheads="1"/>
          </p:cNvSpPr>
          <p:nvPr/>
        </p:nvSpPr>
        <p:spPr bwMode="auto">
          <a:xfrm>
            <a:off x="6926449" y="3595711"/>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smtClean="0">
                <a:solidFill>
                  <a:srgbClr val="000000"/>
                </a:solidFill>
                <a:latin typeface="Candara"/>
              </a:rPr>
              <a:t>Deployment</a:t>
            </a:r>
            <a:endParaRPr lang="en-GB" b="1" dirty="0">
              <a:solidFill>
                <a:srgbClr val="000000"/>
              </a:solidFill>
              <a:latin typeface="Candara"/>
            </a:endParaRPr>
          </a:p>
        </p:txBody>
      </p:sp>
      <p:sp>
        <p:nvSpPr>
          <p:cNvPr id="81" name="Rectangle 32"/>
          <p:cNvSpPr>
            <a:spLocks noChangeArrowheads="1"/>
          </p:cNvSpPr>
          <p:nvPr/>
        </p:nvSpPr>
        <p:spPr bwMode="auto">
          <a:xfrm>
            <a:off x="4887755" y="1716499"/>
            <a:ext cx="1655763" cy="217257"/>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Candara"/>
              </a:rPr>
              <a:t>Coding</a:t>
            </a:r>
            <a:endParaRPr lang="en-GB" sz="1700" b="1" dirty="0">
              <a:solidFill>
                <a:srgbClr val="000000"/>
              </a:solidFill>
              <a:latin typeface="Candara"/>
            </a:endParaRPr>
          </a:p>
        </p:txBody>
      </p:sp>
      <p:sp>
        <p:nvSpPr>
          <p:cNvPr id="82" name="Rectangle 32"/>
          <p:cNvSpPr>
            <a:spLocks noChangeArrowheads="1"/>
          </p:cNvSpPr>
          <p:nvPr/>
        </p:nvSpPr>
        <p:spPr bwMode="auto">
          <a:xfrm>
            <a:off x="4887755" y="2074580"/>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Candara"/>
              </a:rPr>
              <a:t>Unit Test</a:t>
            </a:r>
            <a:endParaRPr lang="en-GB" sz="1700" b="1" dirty="0">
              <a:solidFill>
                <a:srgbClr val="000000"/>
              </a:solidFill>
              <a:latin typeface="Candara"/>
            </a:endParaRPr>
          </a:p>
        </p:txBody>
      </p:sp>
      <p:cxnSp>
        <p:nvCxnSpPr>
          <p:cNvPr id="85" name="AutoShape 39"/>
          <p:cNvCxnSpPr>
            <a:cxnSpLocks noChangeShapeType="1"/>
          </p:cNvCxnSpPr>
          <p:nvPr/>
        </p:nvCxnSpPr>
        <p:spPr bwMode="auto">
          <a:xfrm>
            <a:off x="6543518" y="2092837"/>
            <a:ext cx="360363" cy="180975"/>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38"/>
          <p:cNvCxnSpPr>
            <a:cxnSpLocks noChangeShapeType="1"/>
          </p:cNvCxnSpPr>
          <p:nvPr/>
        </p:nvCxnSpPr>
        <p:spPr bwMode="auto">
          <a:xfrm rot="10800000" flipV="1">
            <a:off x="6553744" y="1933756"/>
            <a:ext cx="360363" cy="1460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40"/>
          <p:cNvCxnSpPr>
            <a:cxnSpLocks noChangeShapeType="1"/>
          </p:cNvCxnSpPr>
          <p:nvPr/>
        </p:nvCxnSpPr>
        <p:spPr bwMode="auto">
          <a:xfrm rot="16200000" flipV="1">
            <a:off x="6588626" y="3067121"/>
            <a:ext cx="152094" cy="118053"/>
          </a:xfrm>
          <a:prstGeom prst="bentConnector3">
            <a:avLst>
              <a:gd name="adj1" fmla="val -938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37"/>
          <p:cNvCxnSpPr>
            <a:cxnSpLocks noChangeShapeType="1"/>
            <a:endCxn id="36887" idx="1"/>
          </p:cNvCxnSpPr>
          <p:nvPr/>
        </p:nvCxnSpPr>
        <p:spPr bwMode="auto">
          <a:xfrm rot="16200000" flipV="1">
            <a:off x="2627315" y="2869917"/>
            <a:ext cx="146049" cy="2"/>
          </a:xfrm>
          <a:prstGeom prst="bentConnector4">
            <a:avLst>
              <a:gd name="adj1" fmla="val 543"/>
              <a:gd name="adj2" fmla="val 114301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114228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 SDLC Models  </a:t>
            </a:r>
            <a:endParaRPr lang="en-US" dirty="0"/>
          </a:p>
        </p:txBody>
      </p:sp>
      <p:sp>
        <p:nvSpPr>
          <p:cNvPr id="3" name="Content Placeholder 2"/>
          <p:cNvSpPr>
            <a:spLocks noGrp="1"/>
          </p:cNvSpPr>
          <p:nvPr>
            <p:ph idx="1"/>
          </p:nvPr>
        </p:nvSpPr>
        <p:spPr>
          <a:xfrm>
            <a:off x="285720" y="1004341"/>
            <a:ext cx="8058828" cy="5411449"/>
          </a:xfrm>
        </p:spPr>
        <p:txBody>
          <a:bodyPr>
            <a:normAutofit/>
          </a:bodyPr>
          <a:lstStyle/>
          <a:p>
            <a:pPr>
              <a:lnSpc>
                <a:spcPct val="90000"/>
              </a:lnSpc>
            </a:pPr>
            <a:r>
              <a:rPr lang="en-GB" dirty="0" smtClean="0">
                <a:solidFill>
                  <a:schemeClr val="tx1"/>
                </a:solidFill>
              </a:rPr>
              <a:t>A life cycle model covers the entire lifetime of a software – from birth of an idea to  phase out </a:t>
            </a:r>
          </a:p>
          <a:p>
            <a:pPr>
              <a:lnSpc>
                <a:spcPct val="90000"/>
              </a:lnSpc>
            </a:pPr>
            <a:endParaRPr lang="en-GB" dirty="0" smtClean="0">
              <a:solidFill>
                <a:schemeClr val="tx1"/>
              </a:solidFill>
            </a:endParaRPr>
          </a:p>
          <a:p>
            <a:pPr>
              <a:lnSpc>
                <a:spcPct val="90000"/>
              </a:lnSpc>
            </a:pPr>
            <a:r>
              <a:rPr lang="en-GB" dirty="0" smtClean="0">
                <a:solidFill>
                  <a:schemeClr val="tx1"/>
                </a:solidFill>
              </a:rPr>
              <a:t>More </a:t>
            </a:r>
            <a:r>
              <a:rPr lang="en-GB" dirty="0">
                <a:solidFill>
                  <a:schemeClr val="tx1"/>
                </a:solidFill>
              </a:rPr>
              <a:t>than one possible life cycle </a:t>
            </a:r>
            <a:r>
              <a:rPr lang="en-GB" dirty="0" smtClean="0">
                <a:solidFill>
                  <a:schemeClr val="tx1"/>
                </a:solidFill>
              </a:rPr>
              <a:t>models can </a:t>
            </a:r>
            <a:r>
              <a:rPr lang="en-GB" dirty="0">
                <a:solidFill>
                  <a:schemeClr val="tx1"/>
                </a:solidFill>
              </a:rPr>
              <a:t>be adopted </a:t>
            </a:r>
            <a:endParaRPr lang="en-GB" dirty="0" smtClean="0">
              <a:solidFill>
                <a:schemeClr val="tx1"/>
              </a:solidFill>
            </a:endParaRPr>
          </a:p>
          <a:p>
            <a:pPr>
              <a:lnSpc>
                <a:spcPct val="90000"/>
              </a:lnSpc>
            </a:pPr>
            <a:endParaRPr lang="en-GB" dirty="0" smtClean="0">
              <a:solidFill>
                <a:schemeClr val="tx1"/>
              </a:solidFill>
            </a:endParaRPr>
          </a:p>
          <a:p>
            <a:pPr>
              <a:lnSpc>
                <a:spcPct val="90000"/>
              </a:lnSpc>
            </a:pPr>
            <a:r>
              <a:rPr lang="en-GB" dirty="0" smtClean="0">
                <a:solidFill>
                  <a:schemeClr val="tx1"/>
                </a:solidFill>
              </a:rPr>
              <a:t>The </a:t>
            </a:r>
            <a:r>
              <a:rPr lang="en-GB" dirty="0">
                <a:solidFill>
                  <a:schemeClr val="tx1"/>
                </a:solidFill>
              </a:rPr>
              <a:t>type of SDLC </a:t>
            </a:r>
            <a:r>
              <a:rPr lang="en-GB" dirty="0" smtClean="0">
                <a:solidFill>
                  <a:schemeClr val="tx1"/>
                </a:solidFill>
              </a:rPr>
              <a:t> model is </a:t>
            </a:r>
            <a:r>
              <a:rPr lang="en-GB" dirty="0">
                <a:solidFill>
                  <a:schemeClr val="tx1"/>
                </a:solidFill>
              </a:rPr>
              <a:t>defined by the way it links the </a:t>
            </a:r>
            <a:r>
              <a:rPr lang="en-GB" dirty="0" smtClean="0">
                <a:solidFill>
                  <a:schemeClr val="tx1"/>
                </a:solidFill>
              </a:rPr>
              <a:t>phases.</a:t>
            </a:r>
          </a:p>
          <a:p>
            <a:pPr>
              <a:lnSpc>
                <a:spcPct val="90000"/>
              </a:lnSpc>
            </a:pPr>
            <a:endParaRPr lang="en-GB" dirty="0" smtClean="0">
              <a:solidFill>
                <a:schemeClr val="tx1"/>
              </a:solidFill>
            </a:endParaRPr>
          </a:p>
          <a:p>
            <a:pPr>
              <a:lnSpc>
                <a:spcPct val="90000"/>
              </a:lnSpc>
            </a:pPr>
            <a:r>
              <a:rPr lang="en-GB" dirty="0" smtClean="0">
                <a:solidFill>
                  <a:schemeClr val="tx1"/>
                </a:solidFill>
              </a:rPr>
              <a:t>Every  life cycle focusses its phase towards a goal and has a definite milestone </a:t>
            </a:r>
          </a:p>
          <a:p>
            <a:pPr>
              <a:lnSpc>
                <a:spcPct val="90000"/>
              </a:lnSpc>
            </a:pPr>
            <a:endParaRPr lang="en-GB" dirty="0" smtClean="0">
              <a:solidFill>
                <a:schemeClr val="tx1"/>
              </a:solidFill>
            </a:endParaRPr>
          </a:p>
          <a:p>
            <a:pPr>
              <a:lnSpc>
                <a:spcPct val="90000"/>
              </a:lnSpc>
            </a:pPr>
            <a:r>
              <a:rPr lang="en-GB" dirty="0" smtClean="0">
                <a:solidFill>
                  <a:schemeClr val="tx1"/>
                </a:solidFill>
              </a:rPr>
              <a:t> Some of the common  developmental models  defined are </a:t>
            </a:r>
          </a:p>
          <a:p>
            <a:pPr lvl="1">
              <a:lnSpc>
                <a:spcPct val="90000"/>
              </a:lnSpc>
            </a:pPr>
            <a:r>
              <a:rPr lang="en-GB" dirty="0" smtClean="0">
                <a:solidFill>
                  <a:schemeClr val="tx1"/>
                </a:solidFill>
              </a:rPr>
              <a:t>Waterfall  /Enhanced Waterfall </a:t>
            </a:r>
          </a:p>
          <a:p>
            <a:pPr lvl="1">
              <a:lnSpc>
                <a:spcPct val="90000"/>
              </a:lnSpc>
            </a:pPr>
            <a:r>
              <a:rPr lang="en-GB" dirty="0" smtClean="0">
                <a:solidFill>
                  <a:schemeClr val="tx1"/>
                </a:solidFill>
              </a:rPr>
              <a:t>V – model </a:t>
            </a:r>
          </a:p>
          <a:p>
            <a:pPr lvl="1">
              <a:lnSpc>
                <a:spcPct val="80000"/>
              </a:lnSpc>
            </a:pPr>
            <a:r>
              <a:rPr lang="en-GB" dirty="0">
                <a:solidFill>
                  <a:schemeClr val="tx1"/>
                </a:solidFill>
              </a:rPr>
              <a:t>Evolutionary Prototyping (aka Incremental)</a:t>
            </a:r>
          </a:p>
          <a:p>
            <a:pPr lvl="1">
              <a:lnSpc>
                <a:spcPct val="80000"/>
              </a:lnSpc>
            </a:pPr>
            <a:r>
              <a:rPr lang="en-GB" dirty="0">
                <a:solidFill>
                  <a:schemeClr val="tx1"/>
                </a:solidFill>
              </a:rPr>
              <a:t>Throw-away Prototyping (aka Rapid</a:t>
            </a:r>
            <a:r>
              <a:rPr lang="en-GB" dirty="0" smtClean="0">
                <a:solidFill>
                  <a:schemeClr val="tx1"/>
                </a:solidFill>
              </a:rPr>
              <a:t>))</a:t>
            </a:r>
          </a:p>
          <a:p>
            <a:pPr lvl="1">
              <a:lnSpc>
                <a:spcPct val="80000"/>
              </a:lnSpc>
            </a:pPr>
            <a:r>
              <a:rPr lang="en-GB" dirty="0" smtClean="0">
                <a:solidFill>
                  <a:schemeClr val="tx1"/>
                </a:solidFill>
              </a:rPr>
              <a:t>Incremental   </a:t>
            </a:r>
          </a:p>
          <a:p>
            <a:pPr marL="447675" lvl="1" indent="0">
              <a:lnSpc>
                <a:spcPct val="80000"/>
              </a:lnSpc>
              <a:buNone/>
            </a:pPr>
            <a:endParaRPr lang="en-GB" dirty="0" smtClean="0">
              <a:solidFill>
                <a:schemeClr val="tx1"/>
              </a:solidFill>
            </a:endParaRPr>
          </a:p>
          <a:p>
            <a:pPr>
              <a:lnSpc>
                <a:spcPct val="80000"/>
              </a:lnSpc>
            </a:pPr>
            <a:r>
              <a:rPr lang="en-GB" dirty="0" smtClean="0">
                <a:solidFill>
                  <a:schemeClr val="tx1"/>
                </a:solidFill>
              </a:rPr>
              <a:t>Following </a:t>
            </a:r>
            <a:r>
              <a:rPr lang="en-GB" dirty="0" smtClean="0">
                <a:solidFill>
                  <a:schemeClr val="tx1"/>
                </a:solidFill>
              </a:rPr>
              <a:t>models are typically used </a:t>
            </a:r>
            <a:r>
              <a:rPr lang="en-GB" dirty="0" smtClean="0">
                <a:solidFill>
                  <a:schemeClr val="tx1"/>
                </a:solidFill>
              </a:rPr>
              <a:t>in the organisations </a:t>
            </a:r>
            <a:r>
              <a:rPr lang="en-GB" dirty="0" smtClean="0">
                <a:solidFill>
                  <a:schemeClr val="tx1"/>
                </a:solidFill>
              </a:rPr>
              <a:t>Iterative , V-model , Agile and semi waterfall </a:t>
            </a: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061878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a:xfrm>
            <a:off x="395288" y="21266"/>
            <a:ext cx="8139112" cy="792162"/>
          </a:xfrm>
        </p:spPr>
        <p:txBody>
          <a:bodyPr/>
          <a:lstStyle/>
          <a:p>
            <a:r>
              <a:rPr lang="en-US" dirty="0"/>
              <a:t>Software Development </a:t>
            </a:r>
            <a:r>
              <a:rPr lang="en-US" dirty="0" smtClean="0"/>
              <a:t>Models- Waterfall</a:t>
            </a:r>
            <a:endParaRPr lang="en-US" dirty="0"/>
          </a:p>
        </p:txBody>
      </p:sp>
      <p:sp>
        <p:nvSpPr>
          <p:cNvPr id="907270" name="Rectangle 6"/>
          <p:cNvSpPr>
            <a:spLocks noChangeArrowheads="1"/>
          </p:cNvSpPr>
          <p:nvPr/>
        </p:nvSpPr>
        <p:spPr bwMode="auto">
          <a:xfrm>
            <a:off x="533325" y="1475480"/>
            <a:ext cx="16764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dirty="0">
                <a:solidFill>
                  <a:srgbClr val="000000"/>
                </a:solidFill>
                <a:latin typeface="Candara"/>
              </a:rPr>
              <a:t>Requirements</a:t>
            </a:r>
          </a:p>
        </p:txBody>
      </p:sp>
      <p:sp>
        <p:nvSpPr>
          <p:cNvPr id="907272" name="Rectangle 8"/>
          <p:cNvSpPr>
            <a:spLocks noChangeArrowheads="1"/>
          </p:cNvSpPr>
          <p:nvPr/>
        </p:nvSpPr>
        <p:spPr bwMode="auto">
          <a:xfrm>
            <a:off x="4114725" y="33804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Testing</a:t>
            </a:r>
          </a:p>
        </p:txBody>
      </p:sp>
      <p:sp>
        <p:nvSpPr>
          <p:cNvPr id="907273" name="Rectangle 9"/>
          <p:cNvSpPr>
            <a:spLocks noChangeArrowheads="1"/>
          </p:cNvSpPr>
          <p:nvPr/>
        </p:nvSpPr>
        <p:spPr bwMode="auto">
          <a:xfrm>
            <a:off x="2133525" y="20850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Design</a:t>
            </a:r>
          </a:p>
        </p:txBody>
      </p:sp>
      <p:sp>
        <p:nvSpPr>
          <p:cNvPr id="907274" name="Rectangle 10"/>
          <p:cNvSpPr>
            <a:spLocks noChangeArrowheads="1"/>
          </p:cNvSpPr>
          <p:nvPr/>
        </p:nvSpPr>
        <p:spPr bwMode="auto">
          <a:xfrm>
            <a:off x="5333925" y="4599680"/>
            <a:ext cx="1371600" cy="4572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dirty="0">
                <a:solidFill>
                  <a:srgbClr val="000000"/>
                </a:solidFill>
                <a:latin typeface="Candara"/>
              </a:rPr>
              <a:t>Maintenance</a:t>
            </a:r>
          </a:p>
        </p:txBody>
      </p:sp>
      <p:sp>
        <p:nvSpPr>
          <p:cNvPr id="907276" name="Rectangle 12"/>
          <p:cNvSpPr>
            <a:spLocks noChangeArrowheads="1"/>
          </p:cNvSpPr>
          <p:nvPr/>
        </p:nvSpPr>
        <p:spPr bwMode="auto">
          <a:xfrm>
            <a:off x="2971725" y="2694680"/>
            <a:ext cx="12192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Construction</a:t>
            </a:r>
          </a:p>
        </p:txBody>
      </p:sp>
      <p:sp>
        <p:nvSpPr>
          <p:cNvPr id="907277" name="Rectangle 13"/>
          <p:cNvSpPr>
            <a:spLocks noChangeArrowheads="1"/>
          </p:cNvSpPr>
          <p:nvPr/>
        </p:nvSpPr>
        <p:spPr bwMode="auto">
          <a:xfrm>
            <a:off x="5029125" y="39900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Roll out</a:t>
            </a:r>
          </a:p>
        </p:txBody>
      </p:sp>
      <p:sp>
        <p:nvSpPr>
          <p:cNvPr id="907282" name="AutoShape 18"/>
          <p:cNvSpPr>
            <a:spLocks noChangeArrowheads="1"/>
          </p:cNvSpPr>
          <p:nvPr/>
        </p:nvSpPr>
        <p:spPr bwMode="auto">
          <a:xfrm>
            <a:off x="2133525" y="18564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3" name="AutoShape 19"/>
          <p:cNvSpPr>
            <a:spLocks noChangeArrowheads="1"/>
          </p:cNvSpPr>
          <p:nvPr/>
        </p:nvSpPr>
        <p:spPr bwMode="auto">
          <a:xfrm>
            <a:off x="3047925" y="24660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5" name="AutoShape 21"/>
          <p:cNvSpPr>
            <a:spLocks noChangeArrowheads="1"/>
          </p:cNvSpPr>
          <p:nvPr/>
        </p:nvSpPr>
        <p:spPr bwMode="auto">
          <a:xfrm>
            <a:off x="4114725" y="30756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6" name="AutoShape 22"/>
          <p:cNvSpPr>
            <a:spLocks noChangeArrowheads="1"/>
          </p:cNvSpPr>
          <p:nvPr/>
        </p:nvSpPr>
        <p:spPr bwMode="auto">
          <a:xfrm>
            <a:off x="5105325" y="37614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7" name="AutoShape 23"/>
          <p:cNvSpPr>
            <a:spLocks noChangeArrowheads="1"/>
          </p:cNvSpPr>
          <p:nvPr/>
        </p:nvSpPr>
        <p:spPr bwMode="auto">
          <a:xfrm>
            <a:off x="5486325" y="43710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068154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a:noFill/>
        </p:spPr>
        <p:txBody>
          <a:bodyPr/>
          <a:lstStyle/>
          <a:p>
            <a:r>
              <a:rPr lang="en-US" dirty="0"/>
              <a:t>Software Development Models </a:t>
            </a:r>
            <a:r>
              <a:rPr lang="en-US" dirty="0" smtClean="0"/>
              <a:t>– V Model</a:t>
            </a:r>
            <a:endParaRPr lang="en-US" dirty="0"/>
          </a:p>
        </p:txBody>
      </p:sp>
      <p:sp>
        <p:nvSpPr>
          <p:cNvPr id="3" name="Content Placeholder 2"/>
          <p:cNvSpPr>
            <a:spLocks noGrp="1"/>
          </p:cNvSpPr>
          <p:nvPr>
            <p:ph idx="1"/>
          </p:nvPr>
        </p:nvSpPr>
        <p:spPr>
          <a:xfrm>
            <a:off x="285720" y="1214422"/>
            <a:ext cx="7689047" cy="5072098"/>
          </a:xfrm>
        </p:spPr>
        <p:txBody>
          <a:bodyPr/>
          <a:lstStyle/>
          <a:p>
            <a:endParaRPr lang="en-US" dirty="0"/>
          </a:p>
        </p:txBody>
      </p:sp>
      <p:sp>
        <p:nvSpPr>
          <p:cNvPr id="5" name="Rectangle 1029"/>
          <p:cNvSpPr>
            <a:spLocks noChangeArrowheads="1"/>
          </p:cNvSpPr>
          <p:nvPr/>
        </p:nvSpPr>
        <p:spPr bwMode="auto">
          <a:xfrm>
            <a:off x="304800" y="1304144"/>
            <a:ext cx="7492585" cy="4902981"/>
          </a:xfrm>
          <a:prstGeom prst="rect">
            <a:avLst/>
          </a:prstGeom>
          <a:solidFill>
            <a:srgbClr val="53A4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solidFill>
                <a:srgbClr val="000000"/>
              </a:solidFill>
              <a:latin typeface="Candara"/>
              <a:ea typeface="ＭＳ Ｐゴシック" charset="0"/>
              <a:cs typeface="ＭＳ Ｐゴシック" charset="0"/>
            </a:endParaRPr>
          </a:p>
        </p:txBody>
      </p:sp>
      <p:pic>
        <p:nvPicPr>
          <p:cNvPr id="6" name="Picture 1030" descr="Fig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41" y="1550961"/>
            <a:ext cx="7160302" cy="440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429923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a:xfrm>
            <a:off x="395288" y="21266"/>
            <a:ext cx="8530998" cy="792162"/>
          </a:xfrm>
        </p:spPr>
        <p:txBody>
          <a:bodyPr>
            <a:noAutofit/>
          </a:bodyPr>
          <a:lstStyle/>
          <a:p>
            <a:r>
              <a:rPr lang="en-US" dirty="0"/>
              <a:t>Software Development </a:t>
            </a:r>
            <a:r>
              <a:rPr lang="en-US" dirty="0" smtClean="0"/>
              <a:t>Models – Iterative and Incremental </a:t>
            </a:r>
            <a:endParaRPr lang="en-US" dirty="0"/>
          </a:p>
        </p:txBody>
      </p:sp>
      <p:pic>
        <p:nvPicPr>
          <p:cNvPr id="1026" name="Picture 2" descr="C:\Users\707224\Pictures\sdlc_iterative_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380" y="1334125"/>
            <a:ext cx="6910466" cy="436213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940132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Agile Modeling </a:t>
            </a:r>
            <a:endParaRPr lang="en-US" dirty="0"/>
          </a:p>
        </p:txBody>
      </p:sp>
      <p:sp>
        <p:nvSpPr>
          <p:cNvPr id="3" name="Content Placeholder 2"/>
          <p:cNvSpPr>
            <a:spLocks noGrp="1"/>
          </p:cNvSpPr>
          <p:nvPr>
            <p:ph idx="1"/>
          </p:nvPr>
        </p:nvSpPr>
        <p:spPr>
          <a:xfrm>
            <a:off x="428171" y="1135743"/>
            <a:ext cx="8229600" cy="4525963"/>
          </a:xfrm>
        </p:spPr>
        <p:txBody>
          <a:bodyPr>
            <a:noAutofit/>
          </a:bodyPr>
          <a:lstStyle/>
          <a:p>
            <a:r>
              <a:rPr lang="en-US" dirty="0" smtClean="0">
                <a:solidFill>
                  <a:schemeClr val="tx1"/>
                </a:solidFill>
              </a:rPr>
              <a:t>It is a variant of the Incremental model </a:t>
            </a:r>
          </a:p>
          <a:p>
            <a:r>
              <a:rPr lang="en-US" dirty="0" smtClean="0">
                <a:solidFill>
                  <a:schemeClr val="tx1"/>
                </a:solidFill>
              </a:rPr>
              <a:t>It enables developing customized </a:t>
            </a:r>
            <a:r>
              <a:rPr lang="en-US" dirty="0">
                <a:solidFill>
                  <a:schemeClr val="tx1"/>
                </a:solidFill>
              </a:rPr>
              <a:t>software </a:t>
            </a:r>
            <a:r>
              <a:rPr lang="en-US" dirty="0" smtClean="0">
                <a:solidFill>
                  <a:schemeClr val="tx1"/>
                </a:solidFill>
              </a:rPr>
              <a:t>with a process </a:t>
            </a:r>
            <a:r>
              <a:rPr lang="en-US" dirty="0">
                <a:solidFill>
                  <a:schemeClr val="tx1"/>
                </a:solidFill>
              </a:rPr>
              <a:t>that </a:t>
            </a:r>
            <a:r>
              <a:rPr lang="en-US" dirty="0" smtClean="0">
                <a:solidFill>
                  <a:schemeClr val="tx1"/>
                </a:solidFill>
              </a:rPr>
              <a:t> helps in meeting current requirement as well as future  through    suitable adjustment </a:t>
            </a:r>
          </a:p>
          <a:p>
            <a:r>
              <a:rPr lang="en-US" dirty="0" smtClean="0">
                <a:solidFill>
                  <a:schemeClr val="tx1"/>
                </a:solidFill>
              </a:rPr>
              <a:t>The following principles that </a:t>
            </a:r>
            <a:r>
              <a:rPr lang="en-US" dirty="0">
                <a:solidFill>
                  <a:schemeClr val="tx1"/>
                </a:solidFill>
              </a:rPr>
              <a:t>enable this methodology to be effective and light </a:t>
            </a:r>
            <a:r>
              <a:rPr lang="en-US" dirty="0" smtClean="0">
                <a:solidFill>
                  <a:schemeClr val="tx1"/>
                </a:solidFill>
              </a:rPr>
              <a:t>weight </a:t>
            </a:r>
          </a:p>
          <a:p>
            <a:pPr lvl="1"/>
            <a:r>
              <a:rPr lang="en-US" b="1" dirty="0" smtClean="0">
                <a:solidFill>
                  <a:schemeClr val="tx1"/>
                </a:solidFill>
              </a:rPr>
              <a:t>Communication</a:t>
            </a:r>
          </a:p>
          <a:p>
            <a:pPr lvl="2"/>
            <a:r>
              <a:rPr lang="en-US" sz="1400" dirty="0" smtClean="0">
                <a:solidFill>
                  <a:schemeClr val="tx1"/>
                </a:solidFill>
              </a:rPr>
              <a:t>Open communication between stakeholder and development team at  every stage </a:t>
            </a:r>
            <a:endParaRPr lang="en-US" sz="1400" dirty="0">
              <a:solidFill>
                <a:schemeClr val="tx1"/>
              </a:solidFill>
            </a:endParaRPr>
          </a:p>
          <a:p>
            <a:pPr lvl="1"/>
            <a:r>
              <a:rPr lang="en-US" b="1" dirty="0" smtClean="0">
                <a:solidFill>
                  <a:schemeClr val="tx1"/>
                </a:solidFill>
              </a:rPr>
              <a:t>Simplicity</a:t>
            </a:r>
          </a:p>
          <a:p>
            <a:pPr lvl="2"/>
            <a:r>
              <a:rPr lang="en-US" sz="1400" dirty="0" smtClean="0">
                <a:solidFill>
                  <a:schemeClr val="tx1"/>
                </a:solidFill>
              </a:rPr>
              <a:t>The  model emphasize the  need to keep concepts and ideas in simple manner like  simple tools , simple design , content etc..</a:t>
            </a:r>
            <a:endParaRPr lang="en-US" sz="1400" dirty="0">
              <a:solidFill>
                <a:schemeClr val="tx1"/>
              </a:solidFill>
            </a:endParaRPr>
          </a:p>
          <a:p>
            <a:pPr lvl="1"/>
            <a:r>
              <a:rPr lang="en-US" b="1" dirty="0" smtClean="0">
                <a:solidFill>
                  <a:schemeClr val="tx1"/>
                </a:solidFill>
              </a:rPr>
              <a:t>Feedback</a:t>
            </a:r>
          </a:p>
          <a:p>
            <a:pPr lvl="2"/>
            <a:r>
              <a:rPr lang="en-US" sz="1400" dirty="0" smtClean="0">
                <a:solidFill>
                  <a:schemeClr val="tx1"/>
                </a:solidFill>
              </a:rPr>
              <a:t>Model  allows  </a:t>
            </a:r>
            <a:r>
              <a:rPr lang="en-US" sz="1400" dirty="0">
                <a:solidFill>
                  <a:schemeClr val="tx1"/>
                </a:solidFill>
              </a:rPr>
              <a:t>quick feedback from shareholders </a:t>
            </a:r>
            <a:r>
              <a:rPr lang="en-US" sz="1400" dirty="0" smtClean="0">
                <a:solidFill>
                  <a:schemeClr val="tx1"/>
                </a:solidFill>
              </a:rPr>
              <a:t> to ensure that things are on track </a:t>
            </a:r>
            <a:endParaRPr lang="en-US" sz="1400" b="1" dirty="0" smtClean="0">
              <a:solidFill>
                <a:schemeClr val="tx1"/>
              </a:solidFill>
            </a:endParaRPr>
          </a:p>
          <a:p>
            <a:r>
              <a:rPr lang="en-US" dirty="0">
                <a:solidFill>
                  <a:schemeClr val="tx1"/>
                </a:solidFill>
              </a:rPr>
              <a:t>Typically used when requirements are </a:t>
            </a:r>
            <a:r>
              <a:rPr lang="en-US" dirty="0" smtClean="0">
                <a:solidFill>
                  <a:schemeClr val="tx1"/>
                </a:solidFill>
              </a:rPr>
              <a:t>volatile and applications are time critical and the team is aware of the agile practices </a:t>
            </a:r>
          </a:p>
          <a:p>
            <a:endParaRPr lang="en-US" dirty="0">
              <a:solidFill>
                <a:schemeClr val="tx1"/>
              </a:solidFill>
            </a:endParaRPr>
          </a:p>
          <a:p>
            <a:pPr lvl="1"/>
            <a:endParaRPr lang="en-US" sz="1800"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890952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Software Operations and Maintenance </a:t>
            </a:r>
            <a:endParaRPr lang="en-US" dirty="0"/>
          </a:p>
        </p:txBody>
      </p:sp>
      <p:sp>
        <p:nvSpPr>
          <p:cNvPr id="3" name="Content Placeholder 2"/>
          <p:cNvSpPr>
            <a:spLocks noGrp="1"/>
          </p:cNvSpPr>
          <p:nvPr>
            <p:ph idx="1"/>
          </p:nvPr>
        </p:nvSpPr>
        <p:spPr>
          <a:xfrm>
            <a:off x="457200" y="1280886"/>
            <a:ext cx="8229600" cy="4525963"/>
          </a:xfrm>
        </p:spPr>
        <p:txBody>
          <a:bodyPr>
            <a:normAutofit/>
          </a:bodyPr>
          <a:lstStyle/>
          <a:p>
            <a:r>
              <a:rPr lang="en-US" dirty="0">
                <a:solidFill>
                  <a:schemeClr val="tx1"/>
                </a:solidFill>
              </a:rPr>
              <a:t>Software maintenance in </a:t>
            </a:r>
            <a:r>
              <a:rPr lang="en-US" dirty="0" smtClean="0">
                <a:solidFill>
                  <a:schemeClr val="tx1"/>
                </a:solidFill>
              </a:rPr>
              <a:t>Software Engineering is the process of  modifying a </a:t>
            </a:r>
            <a:r>
              <a:rPr lang="en-US" dirty="0">
                <a:solidFill>
                  <a:schemeClr val="tx1"/>
                </a:solidFill>
              </a:rPr>
              <a:t>software product after delivery </a:t>
            </a:r>
            <a:endParaRPr lang="en-US" dirty="0" smtClean="0">
              <a:solidFill>
                <a:schemeClr val="tx1"/>
              </a:solidFill>
            </a:endParaRPr>
          </a:p>
          <a:p>
            <a:endParaRPr lang="en-US" dirty="0" smtClean="0">
              <a:solidFill>
                <a:schemeClr val="tx1"/>
              </a:solidFill>
            </a:endParaRPr>
          </a:p>
          <a:p>
            <a:r>
              <a:rPr lang="en-US" dirty="0" smtClean="0">
                <a:solidFill>
                  <a:schemeClr val="tx1"/>
                </a:solidFill>
              </a:rPr>
              <a:t>The  modification of s/w could be for various reasons </a:t>
            </a:r>
          </a:p>
          <a:p>
            <a:pPr lvl="1"/>
            <a:r>
              <a:rPr lang="en-US" dirty="0" smtClean="0">
                <a:solidFill>
                  <a:schemeClr val="tx1"/>
                </a:solidFill>
              </a:rPr>
              <a:t>Fixing a defect  - Corrective </a:t>
            </a:r>
          </a:p>
          <a:p>
            <a:pPr lvl="1"/>
            <a:r>
              <a:rPr lang="en-US" dirty="0" smtClean="0">
                <a:solidFill>
                  <a:schemeClr val="tx1"/>
                </a:solidFill>
              </a:rPr>
              <a:t>Address incremental and performance Improvements   Perfective </a:t>
            </a:r>
          </a:p>
          <a:p>
            <a:pPr lvl="1"/>
            <a:r>
              <a:rPr lang="en-US" dirty="0" smtClean="0">
                <a:solidFill>
                  <a:schemeClr val="tx1"/>
                </a:solidFill>
              </a:rPr>
              <a:t>Perfecting and adapting the code to the changes  in operating environment  - Adaptive </a:t>
            </a:r>
          </a:p>
          <a:p>
            <a:r>
              <a:rPr lang="en-US" dirty="0">
                <a:solidFill>
                  <a:schemeClr val="tx1"/>
                </a:solidFill>
              </a:rPr>
              <a:t>Maintenance </a:t>
            </a:r>
            <a:r>
              <a:rPr lang="en-US" dirty="0" smtClean="0">
                <a:solidFill>
                  <a:schemeClr val="tx1"/>
                </a:solidFill>
              </a:rPr>
              <a:t>activity over the years has evolved to become </a:t>
            </a:r>
            <a:r>
              <a:rPr lang="en-US" dirty="0">
                <a:solidFill>
                  <a:schemeClr val="tx1"/>
                </a:solidFill>
              </a:rPr>
              <a:t>a crucial source of </a:t>
            </a:r>
            <a:r>
              <a:rPr lang="en-US" dirty="0" smtClean="0">
                <a:solidFill>
                  <a:schemeClr val="tx1"/>
                </a:solidFill>
              </a:rPr>
              <a:t>input  </a:t>
            </a:r>
            <a:r>
              <a:rPr lang="en-US" dirty="0">
                <a:solidFill>
                  <a:schemeClr val="tx1"/>
                </a:solidFill>
              </a:rPr>
              <a:t>and a key driver for new product </a:t>
            </a:r>
            <a:r>
              <a:rPr lang="en-US" dirty="0" smtClean="0">
                <a:solidFill>
                  <a:schemeClr val="tx1"/>
                </a:solidFill>
              </a:rPr>
              <a:t>requirements</a:t>
            </a:r>
          </a:p>
          <a:p>
            <a:r>
              <a:rPr lang="en-US" dirty="0" smtClean="0">
                <a:solidFill>
                  <a:schemeClr val="tx1"/>
                </a:solidFill>
              </a:rPr>
              <a:t>Software </a:t>
            </a:r>
            <a:r>
              <a:rPr lang="en-US" dirty="0">
                <a:solidFill>
                  <a:schemeClr val="tx1"/>
                </a:solidFill>
              </a:rPr>
              <a:t>maintenance </a:t>
            </a:r>
            <a:r>
              <a:rPr lang="en-US" dirty="0" smtClean="0">
                <a:solidFill>
                  <a:schemeClr val="tx1"/>
                </a:solidFill>
              </a:rPr>
              <a:t> and support projects  also follow a life cycle model</a:t>
            </a:r>
          </a:p>
          <a:p>
            <a:pPr lvl="1"/>
            <a:r>
              <a:rPr lang="en-US" dirty="0" smtClean="0">
                <a:solidFill>
                  <a:schemeClr val="tx1"/>
                </a:solidFill>
              </a:rPr>
              <a:t>Quick Fix Model </a:t>
            </a:r>
          </a:p>
          <a:p>
            <a:pPr lvl="1"/>
            <a:r>
              <a:rPr lang="en-US" dirty="0" smtClean="0">
                <a:solidFill>
                  <a:schemeClr val="tx1"/>
                </a:solidFill>
              </a:rPr>
              <a:t>Code reuse Model </a:t>
            </a:r>
          </a:p>
          <a:p>
            <a:pPr lvl="1"/>
            <a:r>
              <a:rPr lang="en-US" dirty="0" smtClean="0">
                <a:solidFill>
                  <a:schemeClr val="tx1"/>
                </a:solidFill>
              </a:rPr>
              <a:t>Iterative enhancement Model, etc..</a:t>
            </a:r>
          </a:p>
          <a:p>
            <a:pPr lvl="1"/>
            <a:endParaRPr lang="en-US" dirty="0" smtClean="0">
              <a:solidFill>
                <a:schemeClr val="tx1"/>
              </a:solidFill>
            </a:endParaRPr>
          </a:p>
          <a:p>
            <a:pPr lvl="1"/>
            <a:endParaRPr lang="en-US" dirty="0" smtClean="0">
              <a:solidFill>
                <a:schemeClr val="tx1"/>
              </a:solidFill>
            </a:endParaRP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016072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Software Maintenance Life Cycle – Typical  phases</a:t>
            </a:r>
            <a:endParaRPr lang="en-US" dirty="0"/>
          </a:p>
        </p:txBody>
      </p:sp>
      <p:sp>
        <p:nvSpPr>
          <p:cNvPr id="3" name="Content Placeholder 2"/>
          <p:cNvSpPr>
            <a:spLocks noGrp="1"/>
          </p:cNvSpPr>
          <p:nvPr>
            <p:ph idx="1"/>
          </p:nvPr>
        </p:nvSpPr>
        <p:spPr>
          <a:xfrm>
            <a:off x="457200" y="1233714"/>
            <a:ext cx="8229600" cy="4892449"/>
          </a:xfrm>
        </p:spPr>
        <p:txBody>
          <a:bodyPr/>
          <a:lstStyle/>
          <a:p>
            <a:r>
              <a:rPr lang="en-US" dirty="0">
                <a:solidFill>
                  <a:schemeClr val="tx1"/>
                </a:solidFill>
              </a:rPr>
              <a:t>Application </a:t>
            </a:r>
            <a:r>
              <a:rPr lang="en-US" dirty="0" smtClean="0">
                <a:solidFill>
                  <a:schemeClr val="tx1"/>
                </a:solidFill>
              </a:rPr>
              <a:t>Assessment</a:t>
            </a:r>
          </a:p>
          <a:p>
            <a:pPr lvl="1"/>
            <a:r>
              <a:rPr lang="en-US" dirty="0" smtClean="0">
                <a:solidFill>
                  <a:schemeClr val="tx1"/>
                </a:solidFill>
              </a:rPr>
              <a:t>Understand the application and client expectation </a:t>
            </a:r>
          </a:p>
          <a:p>
            <a:pPr lvl="1"/>
            <a:r>
              <a:rPr lang="en-US" dirty="0">
                <a:solidFill>
                  <a:schemeClr val="tx1"/>
                </a:solidFill>
              </a:rPr>
              <a:t>Prepare Project Plan</a:t>
            </a:r>
          </a:p>
          <a:p>
            <a:r>
              <a:rPr lang="en-US" dirty="0" smtClean="0">
                <a:solidFill>
                  <a:schemeClr val="tx1"/>
                </a:solidFill>
              </a:rPr>
              <a:t>Knowledge Transition/Responsibility Transition </a:t>
            </a:r>
          </a:p>
          <a:p>
            <a:pPr lvl="1"/>
            <a:r>
              <a:rPr lang="en-US" dirty="0" smtClean="0">
                <a:solidFill>
                  <a:schemeClr val="tx1"/>
                </a:solidFill>
              </a:rPr>
              <a:t>Ramp up the team </a:t>
            </a:r>
          </a:p>
          <a:p>
            <a:pPr lvl="1"/>
            <a:r>
              <a:rPr lang="en-US" dirty="0">
                <a:solidFill>
                  <a:schemeClr val="tx1"/>
                </a:solidFill>
              </a:rPr>
              <a:t>Sign off service level agreement</a:t>
            </a:r>
          </a:p>
          <a:p>
            <a:r>
              <a:rPr lang="en-US" dirty="0" smtClean="0">
                <a:solidFill>
                  <a:schemeClr val="tx1"/>
                </a:solidFill>
              </a:rPr>
              <a:t>Steady </a:t>
            </a:r>
            <a:r>
              <a:rPr lang="en-US" dirty="0">
                <a:solidFill>
                  <a:schemeClr val="tx1"/>
                </a:solidFill>
              </a:rPr>
              <a:t>State – </a:t>
            </a:r>
            <a:r>
              <a:rPr lang="en-US" dirty="0" smtClean="0">
                <a:solidFill>
                  <a:schemeClr val="tx1"/>
                </a:solidFill>
              </a:rPr>
              <a:t>Maintenance Release  (MR) execution</a:t>
            </a:r>
            <a:endParaRPr lang="en-US" dirty="0">
              <a:solidFill>
                <a:schemeClr val="tx1"/>
              </a:solidFill>
            </a:endParaRPr>
          </a:p>
          <a:p>
            <a:pPr lvl="1"/>
            <a:r>
              <a:rPr lang="en-US" dirty="0" smtClean="0">
                <a:solidFill>
                  <a:schemeClr val="tx1"/>
                </a:solidFill>
              </a:rPr>
              <a:t>Provide </a:t>
            </a:r>
            <a:r>
              <a:rPr lang="en-US" dirty="0">
                <a:solidFill>
                  <a:schemeClr val="tx1"/>
                </a:solidFill>
              </a:rPr>
              <a:t>maintenance support</a:t>
            </a:r>
          </a:p>
          <a:p>
            <a:pPr lvl="1"/>
            <a:r>
              <a:rPr lang="en-US" dirty="0">
                <a:solidFill>
                  <a:schemeClr val="tx1"/>
                </a:solidFill>
              </a:rPr>
              <a:t>Provide production support</a:t>
            </a:r>
          </a:p>
          <a:p>
            <a:pPr lvl="1"/>
            <a:r>
              <a:rPr lang="en-US" dirty="0">
                <a:solidFill>
                  <a:schemeClr val="tx1"/>
                </a:solidFill>
              </a:rPr>
              <a:t>Monitor Performance</a:t>
            </a:r>
          </a:p>
          <a:p>
            <a:endParaRPr lang="en-US" dirty="0">
              <a:solidFill>
                <a:schemeClr val="tx1"/>
              </a:solidFill>
            </a:endParaRP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938191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Selection of  life cycle and support </a:t>
            </a:r>
            <a:endParaRPr lang="en-US" dirty="0"/>
          </a:p>
        </p:txBody>
      </p:sp>
      <p:sp>
        <p:nvSpPr>
          <p:cNvPr id="3" name="Content Placeholder 2"/>
          <p:cNvSpPr>
            <a:spLocks noGrp="1"/>
          </p:cNvSpPr>
          <p:nvPr>
            <p:ph idx="1"/>
          </p:nvPr>
        </p:nvSpPr>
        <p:spPr>
          <a:xfrm>
            <a:off x="457200" y="1335314"/>
            <a:ext cx="8229600" cy="4790849"/>
          </a:xfrm>
        </p:spPr>
        <p:txBody>
          <a:bodyPr>
            <a:normAutofit/>
          </a:bodyPr>
          <a:lstStyle/>
          <a:p>
            <a:r>
              <a:rPr lang="en-GB" dirty="0">
                <a:solidFill>
                  <a:schemeClr val="tx1"/>
                </a:solidFill>
              </a:rPr>
              <a:t>Based on nature of project</a:t>
            </a:r>
          </a:p>
          <a:p>
            <a:pPr lvl="1"/>
            <a:r>
              <a:rPr lang="en-GB" dirty="0">
                <a:solidFill>
                  <a:schemeClr val="tx1"/>
                </a:solidFill>
              </a:rPr>
              <a:t>Clarity of requirements</a:t>
            </a:r>
          </a:p>
          <a:p>
            <a:pPr lvl="1"/>
            <a:r>
              <a:rPr lang="en-GB" dirty="0">
                <a:solidFill>
                  <a:schemeClr val="tx1"/>
                </a:solidFill>
              </a:rPr>
              <a:t>Priority of implementation</a:t>
            </a:r>
          </a:p>
          <a:p>
            <a:pPr lvl="1"/>
            <a:r>
              <a:rPr lang="en-GB" dirty="0">
                <a:solidFill>
                  <a:schemeClr val="tx1"/>
                </a:solidFill>
              </a:rPr>
              <a:t>Need to address change management</a:t>
            </a:r>
          </a:p>
          <a:p>
            <a:pPr lvl="1"/>
            <a:r>
              <a:rPr lang="en-GB" dirty="0">
                <a:solidFill>
                  <a:schemeClr val="tx1"/>
                </a:solidFill>
              </a:rPr>
              <a:t>Need for </a:t>
            </a:r>
            <a:r>
              <a:rPr lang="en-GB" dirty="0" smtClean="0">
                <a:solidFill>
                  <a:schemeClr val="tx1"/>
                </a:solidFill>
              </a:rPr>
              <a:t>prototypes</a:t>
            </a:r>
          </a:p>
          <a:p>
            <a:r>
              <a:rPr lang="en-GB" dirty="0">
                <a:solidFill>
                  <a:schemeClr val="tx1"/>
                </a:solidFill>
              </a:rPr>
              <a:t>Organization </a:t>
            </a:r>
            <a:r>
              <a:rPr lang="en-GB" dirty="0" smtClean="0">
                <a:solidFill>
                  <a:schemeClr val="tx1"/>
                </a:solidFill>
              </a:rPr>
              <a:t>Support </a:t>
            </a:r>
            <a:endParaRPr lang="en-GB" dirty="0">
              <a:solidFill>
                <a:schemeClr val="tx1"/>
              </a:solidFill>
            </a:endParaRPr>
          </a:p>
          <a:p>
            <a:pPr lvl="1"/>
            <a:r>
              <a:rPr lang="en-GB" dirty="0" smtClean="0">
                <a:solidFill>
                  <a:schemeClr val="tx1"/>
                </a:solidFill>
              </a:rPr>
              <a:t>QMS </a:t>
            </a:r>
            <a:r>
              <a:rPr lang="en-GB" dirty="0" smtClean="0">
                <a:solidFill>
                  <a:schemeClr val="tx1"/>
                </a:solidFill>
              </a:rPr>
              <a:t>Procedure /guidelines for performing various activities </a:t>
            </a:r>
            <a:endParaRPr lang="en-GB" dirty="0">
              <a:solidFill>
                <a:schemeClr val="tx1"/>
              </a:solidFill>
            </a:endParaRPr>
          </a:p>
          <a:p>
            <a:pPr lvl="1"/>
            <a:r>
              <a:rPr lang="en-GB" dirty="0">
                <a:solidFill>
                  <a:schemeClr val="tx1"/>
                </a:solidFill>
              </a:rPr>
              <a:t>Templates/ </a:t>
            </a:r>
            <a:r>
              <a:rPr lang="en-GB" dirty="0" smtClean="0">
                <a:solidFill>
                  <a:schemeClr val="tx1"/>
                </a:solidFill>
              </a:rPr>
              <a:t>forms/checklist/metrics for </a:t>
            </a:r>
            <a:r>
              <a:rPr lang="en-GB" dirty="0">
                <a:solidFill>
                  <a:schemeClr val="tx1"/>
                </a:solidFill>
              </a:rPr>
              <a:t> </a:t>
            </a:r>
            <a:r>
              <a:rPr lang="en-GB" dirty="0" smtClean="0">
                <a:solidFill>
                  <a:schemeClr val="tx1"/>
                </a:solidFill>
              </a:rPr>
              <a:t>tracking , measuring and analysing various activities and taking corrective action </a:t>
            </a:r>
          </a:p>
          <a:p>
            <a:pPr lvl="1"/>
            <a:r>
              <a:rPr lang="en-GB" dirty="0" smtClean="0">
                <a:solidFill>
                  <a:schemeClr val="tx1"/>
                </a:solidFill>
              </a:rPr>
              <a:t>Tools for automating and improvement </a:t>
            </a:r>
            <a:endParaRPr lang="en-GB" dirty="0">
              <a:solidFill>
                <a:schemeClr val="tx1"/>
              </a:solidFill>
            </a:endParaRPr>
          </a:p>
          <a:p>
            <a:pPr lvl="2"/>
            <a:r>
              <a:rPr lang="en-GB" sz="1400" dirty="0" smtClean="0">
                <a:solidFill>
                  <a:schemeClr val="tx1"/>
                </a:solidFill>
              </a:rPr>
              <a:t>SVN </a:t>
            </a:r>
            <a:r>
              <a:rPr lang="en-GB" sz="1400" dirty="0" smtClean="0">
                <a:solidFill>
                  <a:schemeClr val="tx1"/>
                </a:solidFill>
              </a:rPr>
              <a:t>/TFS (for CM )  ( Recommended) </a:t>
            </a:r>
            <a:endParaRPr lang="en-GB" sz="1400" dirty="0">
              <a:solidFill>
                <a:schemeClr val="tx1"/>
              </a:solidFill>
            </a:endParaRPr>
          </a:p>
          <a:p>
            <a:pPr marL="0" indent="0">
              <a:buNone/>
            </a:pPr>
            <a:r>
              <a:rPr lang="en-GB" i="1" dirty="0" smtClean="0">
                <a:solidFill>
                  <a:schemeClr val="tx1"/>
                </a:solidFill>
              </a:rPr>
              <a:t>	</a:t>
            </a:r>
          </a:p>
          <a:p>
            <a:pPr marL="0" indent="0">
              <a:buNone/>
            </a:pPr>
            <a:r>
              <a:rPr lang="en-GB" i="1" dirty="0" smtClean="0">
                <a:solidFill>
                  <a:schemeClr val="tx1"/>
                </a:solidFill>
              </a:rPr>
              <a:t>Note : In some cases we may use tools/templates suggested by clients </a:t>
            </a:r>
          </a:p>
          <a:p>
            <a:pPr lvl="1"/>
            <a:endParaRPr lang="en-GB" dirty="0">
              <a:solidFill>
                <a:schemeClr val="tx1"/>
              </a:solidFill>
            </a:endParaRPr>
          </a:p>
          <a:p>
            <a:pPr lvl="1"/>
            <a:endParaRPr lang="en-GB" dirty="0" smtClean="0">
              <a:solidFill>
                <a:schemeClr val="tx1"/>
              </a:solidFill>
            </a:endParaRPr>
          </a:p>
          <a:p>
            <a:pPr lvl="1"/>
            <a:endParaRPr lang="en-GB" dirty="0">
              <a:solidFill>
                <a:schemeClr val="tx1"/>
              </a:solidFill>
            </a:endParaRP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860348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384630" y="1"/>
            <a:ext cx="8382000" cy="841828"/>
          </a:xfrm>
        </p:spPr>
        <p:txBody>
          <a:bodyPr/>
          <a:lstStyle/>
          <a:p>
            <a:r>
              <a:rPr lang="en-US" dirty="0">
                <a:latin typeface="Candara"/>
                <a:cs typeface="Arial" pitchFamily="34" charset="0"/>
              </a:rPr>
              <a:t>Document</a:t>
            </a:r>
            <a:r>
              <a:rPr lang="en-US" sz="2400" dirty="0">
                <a:latin typeface="Candara"/>
                <a:cs typeface="Arial" pitchFamily="34" charset="0"/>
              </a:rPr>
              <a:t> History</a:t>
            </a:r>
          </a:p>
        </p:txBody>
      </p:sp>
      <p:graphicFrame>
        <p:nvGraphicFramePr>
          <p:cNvPr id="179251" name="Group 51"/>
          <p:cNvGraphicFramePr>
            <a:graphicFrameLocks noGrp="1"/>
          </p:cNvGraphicFramePr>
          <p:nvPr>
            <p:ph idx="1"/>
            <p:extLst>
              <p:ext uri="{D42A27DB-BD31-4B8C-83A1-F6EECF244321}">
                <p14:modId xmlns:p14="http://schemas.microsoft.com/office/powerpoint/2010/main" val="2707111476"/>
              </p:ext>
            </p:extLst>
          </p:nvPr>
        </p:nvGraphicFramePr>
        <p:xfrm>
          <a:off x="533400" y="1981200"/>
          <a:ext cx="8229600" cy="3002280"/>
        </p:xfrm>
        <a:graphic>
          <a:graphicData uri="http://schemas.openxmlformats.org/drawingml/2006/table">
            <a:tbl>
              <a:tblPr/>
              <a:tblGrid>
                <a:gridCol w="1520252"/>
                <a:gridCol w="1139253"/>
                <a:gridCol w="1738859"/>
                <a:gridCol w="1274164"/>
                <a:gridCol w="2557072"/>
              </a:tblGrid>
              <a:tr h="40005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Course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Software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Developer / SME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Change Record Remarks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21-May-2013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0.1D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200" b="0" i="0" u="none" strike="noStrike" cap="none" normalizeH="0" baseline="0" dirty="0" smtClean="0">
                        <a:ln>
                          <a:noFill/>
                        </a:ln>
                        <a:solidFill>
                          <a:srgbClr val="3F3F3F"/>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Latha 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200" b="0" i="0" u="none" strike="noStrike" cap="none" normalizeH="0" baseline="0" dirty="0" smtClean="0">
                        <a:ln>
                          <a:noFill/>
                        </a:ln>
                        <a:solidFill>
                          <a:srgbClr val="3F3F3F"/>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2-Sep-2013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200" b="0" i="0" u="none" strike="noStrike" cap="none" normalizeH="0" baseline="0" dirty="0" smtClean="0">
                        <a:ln>
                          <a:noFill/>
                        </a:ln>
                        <a:solidFill>
                          <a:srgbClr val="3F3F3F"/>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Latha 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Incorporated Review 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July-2016</a:t>
                      </a:r>
                      <a:endParaRPr kumimoji="0" lang="en-US" sz="1200" b="0" i="0" u="none" strike="noStrike" cap="none" normalizeH="0" baseline="0" dirty="0" smtClean="0">
                        <a:ln>
                          <a:noFill/>
                        </a:ln>
                        <a:solidFill>
                          <a:srgbClr val="3F3F3F"/>
                        </a:solidFill>
                        <a:effectLst/>
                        <a:latin typeface="Candara" panose="020E0502030303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1.1</a:t>
                      </a:r>
                      <a:endParaRPr kumimoji="0" lang="en-US" sz="1200" b="0" i="0" u="none" strike="noStrike" cap="none" normalizeH="0" baseline="0" dirty="0" smtClean="0">
                        <a:ln>
                          <a:noFill/>
                        </a:ln>
                        <a:solidFill>
                          <a:srgbClr val="3F3F3F"/>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200" b="0" i="0" u="none" strike="noStrike" cap="none" normalizeH="0" baseline="0" dirty="0" smtClean="0">
                        <a:ln>
                          <a:noFill/>
                        </a:ln>
                        <a:solidFill>
                          <a:srgbClr val="3F3F3F"/>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Anjulata</a:t>
                      </a:r>
                      <a:endParaRPr kumimoji="0" lang="en-US" sz="1200" b="0" i="0" u="none" strike="noStrike" cap="none" normalizeH="0" baseline="0" dirty="0" smtClean="0">
                        <a:ln>
                          <a:noFill/>
                        </a:ln>
                        <a:solidFill>
                          <a:srgbClr val="3F3F3F"/>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200" b="0" i="0" u="none" strike="noStrike" cap="none" normalizeH="0" baseline="0" dirty="0" smtClean="0">
                          <a:ln>
                            <a:noFill/>
                          </a:ln>
                          <a:solidFill>
                            <a:srgbClr val="3F3F3F"/>
                          </a:solidFill>
                          <a:effectLst/>
                          <a:latin typeface="Candara" panose="020E0502030303020204" pitchFamily="34" charset="0"/>
                        </a:rPr>
                        <a:t>Refinements</a:t>
                      </a:r>
                      <a:endParaRPr kumimoji="0" lang="en-US" sz="1200" b="0" i="0" u="none" strike="noStrike" cap="none" normalizeH="0" baseline="0" dirty="0" smtClean="0">
                        <a:ln>
                          <a:noFill/>
                        </a:ln>
                        <a:solidFill>
                          <a:srgbClr val="3F3F3F"/>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4628379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72070" y="1687056"/>
            <a:ext cx="6680360" cy="1285884"/>
          </a:xfrm>
        </p:spPr>
        <p:txBody>
          <a:bodyPr/>
          <a:lstStyle/>
          <a:p>
            <a:r>
              <a:rPr lang="en-US" dirty="0" smtClean="0"/>
              <a:t>Introduction to Requirements Phase </a:t>
            </a:r>
            <a:endParaRPr lang="en-US" dirty="0"/>
          </a:p>
        </p:txBody>
      </p:sp>
      <p:sp>
        <p:nvSpPr>
          <p:cNvPr id="3" name="Footer Placeholder 2"/>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3011687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type="title"/>
          </p:nvPr>
        </p:nvSpPr>
        <p:spPr>
          <a:xfrm>
            <a:off x="395288" y="0"/>
            <a:ext cx="8367712" cy="838200"/>
          </a:xfrm>
        </p:spPr>
        <p:txBody>
          <a:bodyPr>
            <a:normAutofit/>
          </a:bodyPr>
          <a:lstStyle/>
          <a:p>
            <a:pPr>
              <a:defRPr/>
            </a:pPr>
            <a:r>
              <a:rPr lang="en-US" kern="1200" dirty="0" smtClean="0">
                <a:latin typeface="Candara"/>
                <a:ea typeface="ヒラギノ角ゴ Pro W3"/>
                <a:cs typeface="ヒラギノ角ゴ Pro W3"/>
              </a:rPr>
              <a:t>What is a Requirement?</a:t>
            </a:r>
          </a:p>
        </p:txBody>
      </p:sp>
      <p:sp>
        <p:nvSpPr>
          <p:cNvPr id="241668" name="Rectangle 4"/>
          <p:cNvSpPr>
            <a:spLocks noGrp="1" noChangeArrowheads="1"/>
          </p:cNvSpPr>
          <p:nvPr>
            <p:ph type="body" idx="1"/>
          </p:nvPr>
        </p:nvSpPr>
        <p:spPr>
          <a:xfrm>
            <a:off x="533400" y="1136073"/>
            <a:ext cx="8305800" cy="5036127"/>
          </a:xfrm>
        </p:spPr>
        <p:txBody>
          <a:bodyPr>
            <a:normAutofit/>
          </a:bodyPr>
          <a:lstStyle/>
          <a:p>
            <a:pPr>
              <a:defRPr/>
            </a:pPr>
            <a:r>
              <a:rPr lang="en-US" b="1" kern="1200" dirty="0">
                <a:solidFill>
                  <a:schemeClr val="tx1"/>
                </a:solidFill>
                <a:latin typeface="Candara"/>
                <a:cs typeface="Arial" pitchFamily="34" charset="0"/>
              </a:rPr>
              <a:t>Simply put , it is the needs of the stakeholder which needs to be met/satisfied (by a s/w) </a:t>
            </a:r>
            <a:endParaRPr lang="en-US" b="1" kern="1200" dirty="0" smtClean="0">
              <a:solidFill>
                <a:schemeClr val="tx1"/>
              </a:solidFill>
              <a:latin typeface="Candara"/>
              <a:cs typeface="Arial" pitchFamily="34" charset="0"/>
            </a:endParaRPr>
          </a:p>
          <a:p>
            <a:pPr>
              <a:defRPr/>
            </a:pPr>
            <a:r>
              <a:rPr lang="en-US" b="1" kern="1200" dirty="0" smtClean="0">
                <a:solidFill>
                  <a:schemeClr val="tx1"/>
                </a:solidFill>
                <a:latin typeface="Candara"/>
                <a:cs typeface="Arial" pitchFamily="34" charset="0"/>
              </a:rPr>
              <a:t>A </a:t>
            </a:r>
            <a:r>
              <a:rPr lang="en-US" b="1" kern="1200" dirty="0">
                <a:solidFill>
                  <a:schemeClr val="tx1"/>
                </a:solidFill>
                <a:latin typeface="Candara"/>
                <a:cs typeface="Arial" pitchFamily="34" charset="0"/>
              </a:rPr>
              <a:t>Software capability needed by the User to solve a problem to achieve an objective. </a:t>
            </a:r>
          </a:p>
          <a:p>
            <a:pPr>
              <a:defRPr/>
            </a:pPr>
            <a:r>
              <a:rPr lang="en-US" b="1" kern="1200" dirty="0" smtClean="0">
                <a:solidFill>
                  <a:schemeClr val="tx1"/>
                </a:solidFill>
                <a:latin typeface="Candara"/>
                <a:cs typeface="Arial" pitchFamily="34" charset="0"/>
              </a:rPr>
              <a:t>Can </a:t>
            </a:r>
            <a:r>
              <a:rPr lang="en-US" b="1" kern="1200" dirty="0">
                <a:solidFill>
                  <a:schemeClr val="tx1"/>
                </a:solidFill>
                <a:latin typeface="Candara"/>
                <a:cs typeface="Arial" pitchFamily="34" charset="0"/>
              </a:rPr>
              <a:t>be a high level abstract statement indicating needs to a details of the system which the client can validate </a:t>
            </a:r>
          </a:p>
          <a:p>
            <a:pPr>
              <a:defRPr/>
            </a:pPr>
            <a:r>
              <a:rPr lang="en-US" b="1" kern="1200" dirty="0">
                <a:solidFill>
                  <a:schemeClr val="tx1"/>
                </a:solidFill>
                <a:latin typeface="Candara"/>
                <a:cs typeface="Arial" pitchFamily="34" charset="0"/>
              </a:rPr>
              <a:t>Requirements needs to be </a:t>
            </a:r>
          </a:p>
          <a:p>
            <a:pPr lvl="2">
              <a:defRPr/>
            </a:pPr>
            <a:r>
              <a:rPr lang="en-US" sz="1600" kern="1200" dirty="0">
                <a:solidFill>
                  <a:schemeClr val="tx1"/>
                </a:solidFill>
                <a:latin typeface="Candara"/>
                <a:cs typeface="Arial" pitchFamily="34" charset="0"/>
              </a:rPr>
              <a:t>Elicited </a:t>
            </a:r>
          </a:p>
          <a:p>
            <a:pPr lvl="2">
              <a:defRPr/>
            </a:pPr>
            <a:r>
              <a:rPr lang="en-US" sz="1600" kern="1200" dirty="0">
                <a:solidFill>
                  <a:schemeClr val="tx1"/>
                </a:solidFill>
                <a:latin typeface="Candara"/>
                <a:cs typeface="Arial" pitchFamily="34" charset="0"/>
              </a:rPr>
              <a:t>Analyzed </a:t>
            </a:r>
          </a:p>
          <a:p>
            <a:pPr lvl="2">
              <a:defRPr/>
            </a:pPr>
            <a:r>
              <a:rPr lang="en-US" sz="1600" kern="1200" dirty="0">
                <a:solidFill>
                  <a:schemeClr val="tx1"/>
                </a:solidFill>
                <a:latin typeface="Candara"/>
                <a:cs typeface="Arial" pitchFamily="34" charset="0"/>
              </a:rPr>
              <a:t>Specified </a:t>
            </a:r>
          </a:p>
          <a:p>
            <a:pPr lvl="2">
              <a:defRPr/>
            </a:pPr>
            <a:r>
              <a:rPr lang="en-US" sz="1600" kern="1200" dirty="0">
                <a:solidFill>
                  <a:schemeClr val="tx1"/>
                </a:solidFill>
                <a:latin typeface="Candara"/>
                <a:cs typeface="Arial" pitchFamily="34" charset="0"/>
              </a:rPr>
              <a:t>Managed </a:t>
            </a:r>
            <a:endParaRPr lang="en-US" sz="1600" kern="1200" dirty="0" smtClean="0">
              <a:solidFill>
                <a:schemeClr val="tx1"/>
              </a:solidFill>
              <a:latin typeface="Candara"/>
              <a:cs typeface="Arial" pitchFamily="34" charset="0"/>
            </a:endParaRPr>
          </a:p>
          <a:p>
            <a:pPr marL="914400" lvl="2" indent="0">
              <a:buNone/>
              <a:defRPr/>
            </a:pPr>
            <a:endParaRPr lang="en-US" sz="1800" b="1" kern="1200" dirty="0" smtClean="0">
              <a:solidFill>
                <a:schemeClr val="tx1"/>
              </a:solidFill>
              <a:latin typeface="Candara"/>
              <a:cs typeface="Arial" pitchFamily="34" charset="0"/>
            </a:endParaRPr>
          </a:p>
          <a:p>
            <a:pPr>
              <a:defRPr/>
            </a:pPr>
            <a:r>
              <a:rPr lang="en-US" b="1" kern="1200" dirty="0" smtClean="0">
                <a:solidFill>
                  <a:schemeClr val="tx1"/>
                </a:solidFill>
                <a:latin typeface="Candara"/>
                <a:cs typeface="Arial" pitchFamily="34" charset="0"/>
              </a:rPr>
              <a:t>The  </a:t>
            </a:r>
            <a:r>
              <a:rPr lang="en-US" b="1" kern="1200" dirty="0">
                <a:solidFill>
                  <a:schemeClr val="tx1"/>
                </a:solidFill>
                <a:latin typeface="Candara"/>
                <a:cs typeface="Arial" pitchFamily="34" charset="0"/>
              </a:rPr>
              <a:t>engineering process covering all activities leading to  discovery , document and manage requirement </a:t>
            </a:r>
            <a:r>
              <a:rPr lang="en-US" b="1" kern="1200" dirty="0" smtClean="0">
                <a:solidFill>
                  <a:schemeClr val="tx1"/>
                </a:solidFill>
                <a:latin typeface="Candara"/>
                <a:cs typeface="Arial" pitchFamily="34" charset="0"/>
              </a:rPr>
              <a:t> is known as Requirement  Engineering </a:t>
            </a:r>
            <a:endParaRPr lang="en-US" b="1" kern="1200" dirty="0">
              <a:solidFill>
                <a:schemeClr val="tx1"/>
              </a:solidFill>
              <a:latin typeface="Candara"/>
              <a:cs typeface="Arial" pitchFamily="34" charset="0"/>
            </a:endParaRPr>
          </a:p>
          <a:p>
            <a:pPr>
              <a:defRPr/>
            </a:pPr>
            <a:endParaRPr lang="en-US" b="1" kern="1200" dirty="0">
              <a:solidFill>
                <a:schemeClr val="tx1"/>
              </a:solidFill>
              <a:latin typeface="Candara"/>
              <a:cs typeface="Arial" pitchFamily="34" charset="0"/>
            </a:endParaRP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1412597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1668">
                                            <p:txEl>
                                              <p:pRg st="0" end="0"/>
                                            </p:txEl>
                                          </p:spTgt>
                                        </p:tgtEl>
                                        <p:attrNameLst>
                                          <p:attrName>style.visibility</p:attrName>
                                        </p:attrNameLst>
                                      </p:cBhvr>
                                      <p:to>
                                        <p:strVal val="visible"/>
                                      </p:to>
                                    </p:set>
                                    <p:anim calcmode="lin" valueType="num">
                                      <p:cBhvr additive="base">
                                        <p:cTn id="7" dur="500" fill="hold"/>
                                        <p:tgtEl>
                                          <p:spTgt spid="2416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16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1668">
                                            <p:txEl>
                                              <p:pRg st="1" end="1"/>
                                            </p:txEl>
                                          </p:spTgt>
                                        </p:tgtEl>
                                        <p:attrNameLst>
                                          <p:attrName>style.visibility</p:attrName>
                                        </p:attrNameLst>
                                      </p:cBhvr>
                                      <p:to>
                                        <p:strVal val="visible"/>
                                      </p:to>
                                    </p:set>
                                    <p:anim calcmode="lin" valueType="num">
                                      <p:cBhvr additive="base">
                                        <p:cTn id="13" dur="500" fill="hold"/>
                                        <p:tgtEl>
                                          <p:spTgt spid="2416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1668">
                                            <p:txEl>
                                              <p:pRg st="2" end="2"/>
                                            </p:txEl>
                                          </p:spTgt>
                                        </p:tgtEl>
                                        <p:attrNameLst>
                                          <p:attrName>style.visibility</p:attrName>
                                        </p:attrNameLst>
                                      </p:cBhvr>
                                      <p:to>
                                        <p:strVal val="visible"/>
                                      </p:to>
                                    </p:set>
                                    <p:anim calcmode="lin" valueType="num">
                                      <p:cBhvr additive="base">
                                        <p:cTn id="19" dur="500" fill="hold"/>
                                        <p:tgtEl>
                                          <p:spTgt spid="2416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16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1668">
                                            <p:txEl>
                                              <p:pRg st="3" end="3"/>
                                            </p:txEl>
                                          </p:spTgt>
                                        </p:tgtEl>
                                        <p:attrNameLst>
                                          <p:attrName>style.visibility</p:attrName>
                                        </p:attrNameLst>
                                      </p:cBhvr>
                                      <p:to>
                                        <p:strVal val="visible"/>
                                      </p:to>
                                    </p:set>
                                    <p:anim calcmode="lin" valueType="num">
                                      <p:cBhvr additive="base">
                                        <p:cTn id="25" dur="500" fill="hold"/>
                                        <p:tgtEl>
                                          <p:spTgt spid="2416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1668">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41668">
                                            <p:txEl>
                                              <p:pRg st="4" end="4"/>
                                            </p:txEl>
                                          </p:spTgt>
                                        </p:tgtEl>
                                        <p:attrNameLst>
                                          <p:attrName>style.visibility</p:attrName>
                                        </p:attrNameLst>
                                      </p:cBhvr>
                                      <p:to>
                                        <p:strVal val="visible"/>
                                      </p:to>
                                    </p:set>
                                    <p:anim calcmode="lin" valueType="num">
                                      <p:cBhvr additive="base">
                                        <p:cTn id="29" dur="500" fill="hold"/>
                                        <p:tgtEl>
                                          <p:spTgt spid="24166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41668">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41668">
                                            <p:txEl>
                                              <p:pRg st="5" end="5"/>
                                            </p:txEl>
                                          </p:spTgt>
                                        </p:tgtEl>
                                        <p:attrNameLst>
                                          <p:attrName>style.visibility</p:attrName>
                                        </p:attrNameLst>
                                      </p:cBhvr>
                                      <p:to>
                                        <p:strVal val="visible"/>
                                      </p:to>
                                    </p:set>
                                    <p:anim calcmode="lin" valueType="num">
                                      <p:cBhvr additive="base">
                                        <p:cTn id="33" dur="500" fill="hold"/>
                                        <p:tgtEl>
                                          <p:spTgt spid="241668">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1668">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41668">
                                            <p:txEl>
                                              <p:pRg st="6" end="6"/>
                                            </p:txEl>
                                          </p:spTgt>
                                        </p:tgtEl>
                                        <p:attrNameLst>
                                          <p:attrName>style.visibility</p:attrName>
                                        </p:attrNameLst>
                                      </p:cBhvr>
                                      <p:to>
                                        <p:strVal val="visible"/>
                                      </p:to>
                                    </p:set>
                                    <p:anim calcmode="lin" valueType="num">
                                      <p:cBhvr additive="base">
                                        <p:cTn id="37" dur="500" fill="hold"/>
                                        <p:tgtEl>
                                          <p:spTgt spid="24166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1668">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41668">
                                            <p:txEl>
                                              <p:pRg st="7" end="7"/>
                                            </p:txEl>
                                          </p:spTgt>
                                        </p:tgtEl>
                                        <p:attrNameLst>
                                          <p:attrName>style.visibility</p:attrName>
                                        </p:attrNameLst>
                                      </p:cBhvr>
                                      <p:to>
                                        <p:strVal val="visible"/>
                                      </p:to>
                                    </p:set>
                                    <p:anim calcmode="lin" valueType="num">
                                      <p:cBhvr additive="base">
                                        <p:cTn id="41" dur="500" fill="hold"/>
                                        <p:tgtEl>
                                          <p:spTgt spid="241668">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166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41668">
                                            <p:txEl>
                                              <p:pRg st="9" end="9"/>
                                            </p:txEl>
                                          </p:spTgt>
                                        </p:tgtEl>
                                        <p:attrNameLst>
                                          <p:attrName>style.visibility</p:attrName>
                                        </p:attrNameLst>
                                      </p:cBhvr>
                                      <p:to>
                                        <p:strVal val="visible"/>
                                      </p:to>
                                    </p:set>
                                    <p:anim calcmode="lin" valueType="num">
                                      <p:cBhvr additive="base">
                                        <p:cTn id="47" dur="500" fill="hold"/>
                                        <p:tgtEl>
                                          <p:spTgt spid="241668">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4166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Requirement phase </a:t>
            </a:r>
            <a:endParaRPr lang="en-US" dirty="0"/>
          </a:p>
        </p:txBody>
      </p:sp>
      <p:sp>
        <p:nvSpPr>
          <p:cNvPr id="3" name="Content Placeholder 2"/>
          <p:cNvSpPr>
            <a:spLocks noGrp="1"/>
          </p:cNvSpPr>
          <p:nvPr>
            <p:ph idx="1"/>
          </p:nvPr>
        </p:nvSpPr>
        <p:spPr>
          <a:xfrm>
            <a:off x="413657" y="1063172"/>
            <a:ext cx="8229600" cy="4525963"/>
          </a:xfrm>
        </p:spPr>
        <p:txBody>
          <a:bodyPr/>
          <a:lstStyle/>
          <a:p>
            <a:r>
              <a:rPr lang="en-US" dirty="0" smtClean="0">
                <a:solidFill>
                  <a:schemeClr val="tx1"/>
                </a:solidFill>
              </a:rPr>
              <a:t>This is the  </a:t>
            </a:r>
            <a:r>
              <a:rPr lang="en-US" dirty="0">
                <a:solidFill>
                  <a:schemeClr val="tx1"/>
                </a:solidFill>
              </a:rPr>
              <a:t>initial phase of the development process </a:t>
            </a:r>
            <a:endParaRPr lang="en-US" dirty="0" smtClean="0">
              <a:solidFill>
                <a:schemeClr val="tx1"/>
              </a:solidFill>
            </a:endParaRPr>
          </a:p>
          <a:p>
            <a:pPr marL="0" indent="0">
              <a:buNone/>
            </a:pPr>
            <a:endParaRPr lang="en-US" dirty="0" smtClean="0">
              <a:solidFill>
                <a:schemeClr val="tx1"/>
              </a:solidFill>
            </a:endParaRPr>
          </a:p>
          <a:p>
            <a:r>
              <a:rPr lang="en-US" dirty="0" smtClean="0">
                <a:solidFill>
                  <a:schemeClr val="tx1"/>
                </a:solidFill>
              </a:rPr>
              <a:t>The </a:t>
            </a:r>
            <a:r>
              <a:rPr lang="en-US" dirty="0">
                <a:solidFill>
                  <a:schemeClr val="tx1"/>
                </a:solidFill>
              </a:rPr>
              <a:t>development team works closely with the customer to determine the customer's requirements for the </a:t>
            </a:r>
            <a:r>
              <a:rPr lang="en-US" dirty="0" smtClean="0">
                <a:solidFill>
                  <a:schemeClr val="tx1"/>
                </a:solidFill>
              </a:rPr>
              <a:t>product – functional, non functional and other characteristics which the product must mandatorily have  . </a:t>
            </a:r>
          </a:p>
          <a:p>
            <a:pPr marL="0" indent="0">
              <a:buNone/>
            </a:pPr>
            <a:endParaRPr lang="en-US" dirty="0" smtClean="0">
              <a:solidFill>
                <a:schemeClr val="tx1"/>
              </a:solidFill>
            </a:endParaRPr>
          </a:p>
          <a:p>
            <a:r>
              <a:rPr lang="en-US" dirty="0" smtClean="0">
                <a:solidFill>
                  <a:schemeClr val="tx1"/>
                </a:solidFill>
              </a:rPr>
              <a:t>The </a:t>
            </a:r>
            <a:r>
              <a:rPr lang="en-US" dirty="0">
                <a:solidFill>
                  <a:schemeClr val="tx1"/>
                </a:solidFill>
              </a:rPr>
              <a:t>requirements </a:t>
            </a:r>
            <a:r>
              <a:rPr lang="en-US" dirty="0" smtClean="0">
                <a:solidFill>
                  <a:schemeClr val="tx1"/>
                </a:solidFill>
              </a:rPr>
              <a:t>identified in </a:t>
            </a:r>
            <a:r>
              <a:rPr lang="en-US" dirty="0">
                <a:solidFill>
                  <a:schemeClr val="tx1"/>
                </a:solidFill>
              </a:rPr>
              <a:t>this phase serve as a foundation for the remaining phases of the development process, and </a:t>
            </a:r>
            <a:r>
              <a:rPr lang="en-US" dirty="0" smtClean="0">
                <a:solidFill>
                  <a:schemeClr val="tx1"/>
                </a:solidFill>
              </a:rPr>
              <a:t> </a:t>
            </a:r>
            <a:r>
              <a:rPr lang="en-US" dirty="0">
                <a:solidFill>
                  <a:schemeClr val="tx1"/>
                </a:solidFill>
              </a:rPr>
              <a:t>the customer acceptance criteria. </a:t>
            </a:r>
            <a:endParaRPr lang="en-US" dirty="0" smtClean="0">
              <a:solidFill>
                <a:schemeClr val="tx1"/>
              </a:solidFill>
            </a:endParaRPr>
          </a:p>
          <a:p>
            <a:endParaRPr lang="en-US" dirty="0">
              <a:solidFill>
                <a:schemeClr val="tx1"/>
              </a:solidFill>
            </a:endParaRPr>
          </a:p>
          <a:p>
            <a:r>
              <a:rPr lang="en-US" dirty="0" smtClean="0">
                <a:solidFill>
                  <a:schemeClr val="tx1"/>
                </a:solidFill>
              </a:rPr>
              <a:t>The main participants involved in the requirement phase are </a:t>
            </a:r>
          </a:p>
          <a:p>
            <a:pPr lvl="1"/>
            <a:r>
              <a:rPr lang="en-US" dirty="0" smtClean="0">
                <a:solidFill>
                  <a:schemeClr val="tx1"/>
                </a:solidFill>
              </a:rPr>
              <a:t>Stake holders </a:t>
            </a:r>
          </a:p>
          <a:p>
            <a:pPr lvl="1"/>
            <a:r>
              <a:rPr lang="en-US" dirty="0" smtClean="0">
                <a:solidFill>
                  <a:schemeClr val="tx1"/>
                </a:solidFill>
              </a:rPr>
              <a:t>Requirement Engineer </a:t>
            </a:r>
          </a:p>
          <a:p>
            <a:pPr lvl="1"/>
            <a:endParaRPr lang="en-US" dirty="0" smtClean="0">
              <a:solidFill>
                <a:schemeClr val="tx1"/>
              </a:solidFill>
            </a:endParaRP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038924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95288" y="76200"/>
            <a:ext cx="8291512" cy="715963"/>
          </a:xfrm>
        </p:spPr>
        <p:txBody>
          <a:bodyPr/>
          <a:lstStyle/>
          <a:p>
            <a:pPr eaLnBrk="1" hangingPunct="1">
              <a:defRPr/>
            </a:pPr>
            <a:r>
              <a:rPr lang="en-US" dirty="0" smtClean="0"/>
              <a:t>Need for good requirements </a:t>
            </a:r>
          </a:p>
        </p:txBody>
      </p:sp>
      <p:sp>
        <p:nvSpPr>
          <p:cNvPr id="1463299" name="Rectangle 3"/>
          <p:cNvSpPr>
            <a:spLocks noGrp="1" noChangeArrowheads="1"/>
          </p:cNvSpPr>
          <p:nvPr>
            <p:ph type="body" idx="1"/>
          </p:nvPr>
        </p:nvSpPr>
        <p:spPr>
          <a:xfrm>
            <a:off x="474663" y="1161143"/>
            <a:ext cx="8288337" cy="5029200"/>
          </a:xfrm>
        </p:spPr>
        <p:txBody>
          <a:bodyPr>
            <a:normAutofit/>
          </a:bodyPr>
          <a:lstStyle/>
          <a:p>
            <a:pPr>
              <a:defRPr/>
            </a:pPr>
            <a:r>
              <a:rPr lang="en-US" b="1" kern="1200" dirty="0">
                <a:solidFill>
                  <a:schemeClr val="tx1"/>
                </a:solidFill>
                <a:latin typeface="Candara"/>
                <a:cs typeface="Arial" pitchFamily="34" charset="0"/>
              </a:rPr>
              <a:t>Requirement Problems are the single No.1 reason for projects failing over </a:t>
            </a:r>
          </a:p>
          <a:p>
            <a:pPr marL="636588" lvl="2" indent="-236538" eaLnBrk="1" hangingPunct="1">
              <a:spcBef>
                <a:spcPct val="50000"/>
              </a:spcBef>
              <a:defRPr/>
            </a:pPr>
            <a:r>
              <a:rPr lang="en-US" sz="1600" kern="1200" dirty="0" smtClean="0">
                <a:solidFill>
                  <a:schemeClr val="tx1"/>
                </a:solidFill>
                <a:latin typeface="Candara"/>
                <a:cs typeface="Arial" pitchFamily="34" charset="0"/>
              </a:rPr>
              <a:t>Schedule</a:t>
            </a:r>
          </a:p>
          <a:p>
            <a:pPr marL="636588" lvl="2" indent="-236538" eaLnBrk="1" hangingPunct="1">
              <a:spcBef>
                <a:spcPct val="50000"/>
              </a:spcBef>
              <a:defRPr/>
            </a:pPr>
            <a:r>
              <a:rPr lang="en-US" sz="1600" kern="1200" dirty="0" smtClean="0">
                <a:solidFill>
                  <a:schemeClr val="tx1"/>
                </a:solidFill>
                <a:latin typeface="Candara"/>
                <a:cs typeface="Arial" pitchFamily="34" charset="0"/>
              </a:rPr>
              <a:t>Budget</a:t>
            </a:r>
          </a:p>
          <a:p>
            <a:pPr marL="636588" lvl="2" indent="-236538" eaLnBrk="1" hangingPunct="1">
              <a:spcBef>
                <a:spcPct val="50000"/>
              </a:spcBef>
              <a:defRPr/>
            </a:pPr>
            <a:r>
              <a:rPr lang="en-US" sz="1600" kern="1200" dirty="0" smtClean="0">
                <a:solidFill>
                  <a:schemeClr val="tx1"/>
                </a:solidFill>
                <a:latin typeface="Candara"/>
                <a:cs typeface="Arial" pitchFamily="34" charset="0"/>
              </a:rPr>
              <a:t>Scope</a:t>
            </a:r>
          </a:p>
          <a:p>
            <a:pPr marL="636588" lvl="2" indent="-236538" eaLnBrk="1" hangingPunct="1">
              <a:spcBef>
                <a:spcPct val="50000"/>
              </a:spcBef>
              <a:defRPr/>
            </a:pPr>
            <a:r>
              <a:rPr lang="en-US" sz="1600" kern="1200" dirty="0" smtClean="0">
                <a:solidFill>
                  <a:schemeClr val="tx1"/>
                </a:solidFill>
                <a:latin typeface="Candara"/>
                <a:cs typeface="Arial" pitchFamily="34" charset="0"/>
              </a:rPr>
              <a:t>Quality</a:t>
            </a:r>
          </a:p>
          <a:p>
            <a:pPr marL="636588" lvl="2" indent="-236538" eaLnBrk="1" hangingPunct="1">
              <a:spcBef>
                <a:spcPct val="50000"/>
              </a:spcBef>
              <a:defRPr/>
            </a:pPr>
            <a:r>
              <a:rPr lang="en-US" sz="1600" kern="1200" dirty="0" smtClean="0">
                <a:solidFill>
                  <a:schemeClr val="tx1"/>
                </a:solidFill>
                <a:latin typeface="Candara"/>
                <a:cs typeface="Arial" pitchFamily="34" charset="0"/>
              </a:rPr>
              <a:t>And even getting Cancelled!!</a:t>
            </a:r>
          </a:p>
          <a:p>
            <a:pPr marL="636588" lvl="2" indent="-236538" eaLnBrk="1" hangingPunct="1">
              <a:spcBef>
                <a:spcPct val="50000"/>
              </a:spcBef>
              <a:defRPr/>
            </a:pPr>
            <a:endParaRPr lang="en-US" sz="1600" kern="1200" dirty="0" smtClean="0">
              <a:solidFill>
                <a:schemeClr val="tx1"/>
              </a:solidFill>
              <a:latin typeface="Candara"/>
              <a:cs typeface="Arial" pitchFamily="34" charset="0"/>
            </a:endParaRPr>
          </a:p>
          <a:p>
            <a:pPr>
              <a:defRPr/>
            </a:pPr>
            <a:r>
              <a:rPr lang="en-US" b="1" kern="1200" dirty="0" smtClean="0">
                <a:solidFill>
                  <a:schemeClr val="tx1"/>
                </a:solidFill>
                <a:latin typeface="Candara"/>
                <a:cs typeface="Arial" pitchFamily="34" charset="0"/>
              </a:rPr>
              <a:t>Reworking </a:t>
            </a:r>
            <a:r>
              <a:rPr lang="en-US" b="1" kern="1200" dirty="0">
                <a:solidFill>
                  <a:schemeClr val="tx1"/>
                </a:solidFill>
                <a:latin typeface="Candara"/>
                <a:cs typeface="Arial" pitchFamily="34" charset="0"/>
              </a:rPr>
              <a:t>requirements cost 40-50% of project effort </a:t>
            </a:r>
          </a:p>
          <a:p>
            <a:pPr marL="0" indent="0">
              <a:buNone/>
              <a:defRPr/>
            </a:pPr>
            <a:endParaRPr lang="en-US" b="1" kern="1200" dirty="0">
              <a:solidFill>
                <a:schemeClr val="tx1"/>
              </a:solidFill>
              <a:latin typeface="Candara"/>
              <a:cs typeface="Arial" pitchFamily="34" charset="0"/>
            </a:endParaRPr>
          </a:p>
          <a:p>
            <a:pPr>
              <a:defRPr/>
            </a:pPr>
            <a:r>
              <a:rPr lang="en-US" b="1" kern="1200" dirty="0">
                <a:solidFill>
                  <a:schemeClr val="tx1"/>
                </a:solidFill>
                <a:latin typeface="Candara"/>
                <a:cs typeface="Arial" pitchFamily="34" charset="0"/>
              </a:rPr>
              <a:t>Many problems found during design, testing, or operation of a system are the result of incorrect, incomplete, or missing requirements</a:t>
            </a: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11060887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63299">
                                            <p:txEl>
                                              <p:pRg st="0" end="0"/>
                                            </p:txEl>
                                          </p:spTgt>
                                        </p:tgtEl>
                                        <p:attrNameLst>
                                          <p:attrName>style.visibility</p:attrName>
                                        </p:attrNameLst>
                                      </p:cBhvr>
                                      <p:to>
                                        <p:strVal val="visible"/>
                                      </p:to>
                                    </p:set>
                                    <p:anim calcmode="lin" valueType="num">
                                      <p:cBhvr additive="base">
                                        <p:cTn id="7" dur="500" fill="hold"/>
                                        <p:tgtEl>
                                          <p:spTgt spid="1463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32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63299">
                                            <p:txEl>
                                              <p:pRg st="1" end="1"/>
                                            </p:txEl>
                                          </p:spTgt>
                                        </p:tgtEl>
                                        <p:attrNameLst>
                                          <p:attrName>style.visibility</p:attrName>
                                        </p:attrNameLst>
                                      </p:cBhvr>
                                      <p:to>
                                        <p:strVal val="visible"/>
                                      </p:to>
                                    </p:set>
                                    <p:anim calcmode="lin" valueType="num">
                                      <p:cBhvr additive="base">
                                        <p:cTn id="11" dur="500" fill="hold"/>
                                        <p:tgtEl>
                                          <p:spTgt spid="14632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632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63299">
                                            <p:txEl>
                                              <p:pRg st="2" end="2"/>
                                            </p:txEl>
                                          </p:spTgt>
                                        </p:tgtEl>
                                        <p:attrNameLst>
                                          <p:attrName>style.visibility</p:attrName>
                                        </p:attrNameLst>
                                      </p:cBhvr>
                                      <p:to>
                                        <p:strVal val="visible"/>
                                      </p:to>
                                    </p:set>
                                    <p:anim calcmode="lin" valueType="num">
                                      <p:cBhvr additive="base">
                                        <p:cTn id="15" dur="500" fill="hold"/>
                                        <p:tgtEl>
                                          <p:spTgt spid="14632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6329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63299">
                                            <p:txEl>
                                              <p:pRg st="3" end="3"/>
                                            </p:txEl>
                                          </p:spTgt>
                                        </p:tgtEl>
                                        <p:attrNameLst>
                                          <p:attrName>style.visibility</p:attrName>
                                        </p:attrNameLst>
                                      </p:cBhvr>
                                      <p:to>
                                        <p:strVal val="visible"/>
                                      </p:to>
                                    </p:set>
                                    <p:anim calcmode="lin" valueType="num">
                                      <p:cBhvr additive="base">
                                        <p:cTn id="19" dur="500" fill="hold"/>
                                        <p:tgtEl>
                                          <p:spTgt spid="14632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329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63299">
                                            <p:txEl>
                                              <p:pRg st="4" end="4"/>
                                            </p:txEl>
                                          </p:spTgt>
                                        </p:tgtEl>
                                        <p:attrNameLst>
                                          <p:attrName>style.visibility</p:attrName>
                                        </p:attrNameLst>
                                      </p:cBhvr>
                                      <p:to>
                                        <p:strVal val="visible"/>
                                      </p:to>
                                    </p:set>
                                    <p:anim calcmode="lin" valueType="num">
                                      <p:cBhvr additive="base">
                                        <p:cTn id="23" dur="500" fill="hold"/>
                                        <p:tgtEl>
                                          <p:spTgt spid="14632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6329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63299">
                                            <p:txEl>
                                              <p:pRg st="5" end="5"/>
                                            </p:txEl>
                                          </p:spTgt>
                                        </p:tgtEl>
                                        <p:attrNameLst>
                                          <p:attrName>style.visibility</p:attrName>
                                        </p:attrNameLst>
                                      </p:cBhvr>
                                      <p:to>
                                        <p:strVal val="visible"/>
                                      </p:to>
                                    </p:set>
                                    <p:anim calcmode="lin" valueType="num">
                                      <p:cBhvr additive="base">
                                        <p:cTn id="27" dur="500" fill="hold"/>
                                        <p:tgtEl>
                                          <p:spTgt spid="146329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6329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63299">
                                            <p:txEl>
                                              <p:pRg st="7" end="7"/>
                                            </p:txEl>
                                          </p:spTgt>
                                        </p:tgtEl>
                                        <p:attrNameLst>
                                          <p:attrName>style.visibility</p:attrName>
                                        </p:attrNameLst>
                                      </p:cBhvr>
                                      <p:to>
                                        <p:strVal val="visible"/>
                                      </p:to>
                                    </p:set>
                                    <p:anim calcmode="lin" valueType="num">
                                      <p:cBhvr additive="base">
                                        <p:cTn id="31" dur="500" fill="hold"/>
                                        <p:tgtEl>
                                          <p:spTgt spid="146329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6329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63299">
                                            <p:txEl>
                                              <p:pRg st="9" end="9"/>
                                            </p:txEl>
                                          </p:spTgt>
                                        </p:tgtEl>
                                        <p:attrNameLst>
                                          <p:attrName>style.visibility</p:attrName>
                                        </p:attrNameLst>
                                      </p:cBhvr>
                                      <p:to>
                                        <p:strVal val="visible"/>
                                      </p:to>
                                    </p:set>
                                    <p:anim calcmode="lin" valueType="num">
                                      <p:cBhvr additive="base">
                                        <p:cTn id="35" dur="500" fill="hold"/>
                                        <p:tgtEl>
                                          <p:spTgt spid="1463299">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6329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395288" y="0"/>
            <a:ext cx="8561391" cy="838200"/>
          </a:xfrm>
        </p:spPr>
        <p:txBody>
          <a:bodyPr/>
          <a:lstStyle/>
          <a:p>
            <a:pPr>
              <a:defRPr/>
            </a:pPr>
            <a:r>
              <a:rPr lang="en-US" sz="2400" dirty="0"/>
              <a:t>Requirement Engineering activities </a:t>
            </a:r>
            <a:endParaRPr lang="en-US" sz="2400" b="1" kern="1200" dirty="0" smtClean="0">
              <a:solidFill>
                <a:schemeClr val="accent4">
                  <a:lumMod val="85000"/>
                  <a:lumOff val="15000"/>
                </a:schemeClr>
              </a:solidFill>
              <a:latin typeface="Arial" pitchFamily="34" charset="0"/>
              <a:ea typeface="ヒラギノ角ゴ Pro W3"/>
              <a:cs typeface="ヒラギノ角ゴ Pro W3"/>
            </a:endParaRPr>
          </a:p>
        </p:txBody>
      </p:sp>
      <p:sp>
        <p:nvSpPr>
          <p:cNvPr id="5" name="AutoShape 4"/>
          <p:cNvSpPr>
            <a:spLocks noChangeArrowheads="1"/>
          </p:cNvSpPr>
          <p:nvPr/>
        </p:nvSpPr>
        <p:spPr bwMode="auto">
          <a:xfrm>
            <a:off x="2735263" y="1143000"/>
            <a:ext cx="3444875" cy="457200"/>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a:latin typeface="Candara"/>
              </a:rPr>
              <a:t>Requirement Engineering</a:t>
            </a:r>
            <a:endParaRPr lang="en-US" sz="1400">
              <a:latin typeface="Candara"/>
            </a:endParaRPr>
          </a:p>
        </p:txBody>
      </p:sp>
      <p:sp>
        <p:nvSpPr>
          <p:cNvPr id="15364" name="Line 5"/>
          <p:cNvSpPr>
            <a:spLocks noChangeShapeType="1"/>
          </p:cNvSpPr>
          <p:nvPr/>
        </p:nvSpPr>
        <p:spPr bwMode="auto">
          <a:xfrm>
            <a:off x="5638800" y="1600200"/>
            <a:ext cx="609600" cy="457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Candara"/>
            </a:endParaRPr>
          </a:p>
        </p:txBody>
      </p:sp>
      <p:sp>
        <p:nvSpPr>
          <p:cNvPr id="15365" name="Line 6"/>
          <p:cNvSpPr>
            <a:spLocks noChangeShapeType="1"/>
          </p:cNvSpPr>
          <p:nvPr/>
        </p:nvSpPr>
        <p:spPr bwMode="auto">
          <a:xfrm flipH="1">
            <a:off x="2590800" y="1600200"/>
            <a:ext cx="838200" cy="457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Candara"/>
            </a:endParaRPr>
          </a:p>
        </p:txBody>
      </p:sp>
      <p:sp>
        <p:nvSpPr>
          <p:cNvPr id="8" name="AutoShape 7"/>
          <p:cNvSpPr>
            <a:spLocks noChangeArrowheads="1"/>
          </p:cNvSpPr>
          <p:nvPr/>
        </p:nvSpPr>
        <p:spPr bwMode="auto">
          <a:xfrm>
            <a:off x="1752600" y="2109788"/>
            <a:ext cx="2027238" cy="563562"/>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a:latin typeface="Candara"/>
              </a:rPr>
              <a:t>Requirements Development</a:t>
            </a:r>
            <a:endParaRPr lang="en-US" sz="1400">
              <a:latin typeface="Candara"/>
            </a:endParaRPr>
          </a:p>
        </p:txBody>
      </p:sp>
      <p:sp>
        <p:nvSpPr>
          <p:cNvPr id="9" name="AutoShape 8"/>
          <p:cNvSpPr>
            <a:spLocks noChangeArrowheads="1"/>
          </p:cNvSpPr>
          <p:nvPr/>
        </p:nvSpPr>
        <p:spPr bwMode="auto">
          <a:xfrm>
            <a:off x="5287963" y="2109788"/>
            <a:ext cx="2179637" cy="563562"/>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a:latin typeface="Candara"/>
              </a:rPr>
              <a:t>Requirement Management</a:t>
            </a:r>
            <a:endParaRPr lang="en-US" sz="1400">
              <a:latin typeface="Candara"/>
            </a:endParaRPr>
          </a:p>
        </p:txBody>
      </p:sp>
      <p:sp>
        <p:nvSpPr>
          <p:cNvPr id="15368" name="Rectangle 3"/>
          <p:cNvSpPr>
            <a:spLocks noChangeArrowheads="1"/>
          </p:cNvSpPr>
          <p:nvPr/>
        </p:nvSpPr>
        <p:spPr bwMode="auto">
          <a:xfrm>
            <a:off x="2438400" y="3052763"/>
            <a:ext cx="1524000" cy="431800"/>
          </a:xfrm>
          <a:prstGeom prst="rect">
            <a:avLst/>
          </a:prstGeom>
          <a:solidFill>
            <a:srgbClr val="000066"/>
          </a:solidFill>
          <a:ln w="12700">
            <a:solidFill>
              <a:schemeClr val="tx1"/>
            </a:solidFill>
            <a:miter lim="800000"/>
            <a:headEnd/>
            <a:tailEnd/>
          </a:ln>
        </p:spPr>
        <p:txBody>
          <a:bodyPr wrap="none" anchor="ctr"/>
          <a:lstStyle/>
          <a:p>
            <a:pPr algn="ctr" eaLnBrk="0" hangingPunct="0"/>
            <a:r>
              <a:rPr lang="en-US" sz="1400" b="1">
                <a:solidFill>
                  <a:srgbClr val="000000"/>
                </a:solidFill>
                <a:latin typeface="Candara"/>
              </a:rPr>
              <a:t>Requirements</a:t>
            </a:r>
          </a:p>
          <a:p>
            <a:pPr algn="ctr" eaLnBrk="0" hangingPunct="0"/>
            <a:r>
              <a:rPr lang="en-US" sz="1400" b="1">
                <a:solidFill>
                  <a:srgbClr val="000000"/>
                </a:solidFill>
                <a:latin typeface="Candara"/>
              </a:rPr>
              <a:t>Elicitation</a:t>
            </a:r>
            <a:endParaRPr lang="en-US" sz="1400">
              <a:solidFill>
                <a:srgbClr val="000000"/>
              </a:solidFill>
              <a:latin typeface="Candara"/>
            </a:endParaRPr>
          </a:p>
        </p:txBody>
      </p:sp>
      <p:sp>
        <p:nvSpPr>
          <p:cNvPr id="15369" name="Rectangle 4"/>
          <p:cNvSpPr>
            <a:spLocks noChangeArrowheads="1"/>
          </p:cNvSpPr>
          <p:nvPr/>
        </p:nvSpPr>
        <p:spPr bwMode="auto">
          <a:xfrm>
            <a:off x="2438400" y="3886200"/>
            <a:ext cx="1524000" cy="431800"/>
          </a:xfrm>
          <a:prstGeom prst="rect">
            <a:avLst/>
          </a:prstGeom>
          <a:solidFill>
            <a:srgbClr val="990033"/>
          </a:solidFill>
          <a:ln w="12700">
            <a:solidFill>
              <a:schemeClr val="tx1"/>
            </a:solidFill>
            <a:miter lim="800000"/>
            <a:headEnd/>
            <a:tailEnd/>
          </a:ln>
        </p:spPr>
        <p:txBody>
          <a:bodyPr wrap="none" anchor="ctr"/>
          <a:lstStyle/>
          <a:p>
            <a:pPr algn="ctr" eaLnBrk="0" hangingPunct="0"/>
            <a:r>
              <a:rPr lang="en-US" sz="1400" b="1">
                <a:solidFill>
                  <a:srgbClr val="000000"/>
                </a:solidFill>
                <a:latin typeface="Candara"/>
              </a:rPr>
              <a:t>Requirements</a:t>
            </a:r>
          </a:p>
          <a:p>
            <a:pPr algn="ctr" eaLnBrk="0" hangingPunct="0"/>
            <a:r>
              <a:rPr lang="en-US" sz="1400" b="1">
                <a:solidFill>
                  <a:srgbClr val="000000"/>
                </a:solidFill>
                <a:latin typeface="Candara"/>
              </a:rPr>
              <a:t>Analysis</a:t>
            </a:r>
            <a:endParaRPr lang="en-US" sz="1400">
              <a:solidFill>
                <a:srgbClr val="000000"/>
              </a:solidFill>
              <a:latin typeface="Candara"/>
            </a:endParaRPr>
          </a:p>
        </p:txBody>
      </p:sp>
      <p:sp>
        <p:nvSpPr>
          <p:cNvPr id="15370" name="Rectangle 5"/>
          <p:cNvSpPr>
            <a:spLocks noChangeArrowheads="1"/>
          </p:cNvSpPr>
          <p:nvPr/>
        </p:nvSpPr>
        <p:spPr bwMode="auto">
          <a:xfrm>
            <a:off x="2438400" y="4724400"/>
            <a:ext cx="1524000" cy="431800"/>
          </a:xfrm>
          <a:prstGeom prst="rect">
            <a:avLst/>
          </a:prstGeom>
          <a:solidFill>
            <a:srgbClr val="C0C0C0"/>
          </a:solidFill>
          <a:ln w="12700">
            <a:solidFill>
              <a:schemeClr val="tx1"/>
            </a:solidFill>
            <a:miter lim="800000"/>
            <a:headEnd/>
            <a:tailEnd/>
          </a:ln>
        </p:spPr>
        <p:txBody>
          <a:bodyPr wrap="none" anchor="ctr"/>
          <a:lstStyle/>
          <a:p>
            <a:pPr algn="ctr" eaLnBrk="0" hangingPunct="0"/>
            <a:r>
              <a:rPr lang="en-US" sz="1400" b="1">
                <a:solidFill>
                  <a:srgbClr val="000000"/>
                </a:solidFill>
                <a:latin typeface="Candara"/>
              </a:rPr>
              <a:t>Requirements</a:t>
            </a:r>
          </a:p>
          <a:p>
            <a:pPr algn="ctr" eaLnBrk="0" hangingPunct="0"/>
            <a:r>
              <a:rPr lang="en-US" sz="1400" b="1">
                <a:solidFill>
                  <a:srgbClr val="000000"/>
                </a:solidFill>
                <a:latin typeface="Candara"/>
              </a:rPr>
              <a:t>Specification</a:t>
            </a:r>
            <a:endParaRPr lang="en-US" sz="1400">
              <a:solidFill>
                <a:srgbClr val="000000"/>
              </a:solidFill>
              <a:latin typeface="Candara"/>
            </a:endParaRPr>
          </a:p>
        </p:txBody>
      </p:sp>
      <p:sp>
        <p:nvSpPr>
          <p:cNvPr id="15371" name="Rectangle 6"/>
          <p:cNvSpPr>
            <a:spLocks noChangeArrowheads="1"/>
          </p:cNvSpPr>
          <p:nvPr/>
        </p:nvSpPr>
        <p:spPr bwMode="auto">
          <a:xfrm>
            <a:off x="2438400" y="5603875"/>
            <a:ext cx="1524000" cy="492125"/>
          </a:xfrm>
          <a:prstGeom prst="rect">
            <a:avLst/>
          </a:prstGeom>
          <a:solidFill>
            <a:srgbClr val="336633"/>
          </a:solidFill>
          <a:ln w="12700">
            <a:solidFill>
              <a:schemeClr val="tx1"/>
            </a:solidFill>
            <a:miter lim="800000"/>
            <a:headEnd/>
            <a:tailEnd/>
          </a:ln>
        </p:spPr>
        <p:txBody>
          <a:bodyPr wrap="none" anchor="ctr"/>
          <a:lstStyle/>
          <a:p>
            <a:pPr algn="ctr" eaLnBrk="0" hangingPunct="0"/>
            <a:r>
              <a:rPr lang="en-US" sz="1400" b="1">
                <a:solidFill>
                  <a:srgbClr val="000000"/>
                </a:solidFill>
                <a:latin typeface="Candara"/>
              </a:rPr>
              <a:t>Requirements</a:t>
            </a:r>
          </a:p>
          <a:p>
            <a:pPr algn="ctr" eaLnBrk="0" hangingPunct="0"/>
            <a:r>
              <a:rPr lang="en-US" sz="1400" b="1">
                <a:solidFill>
                  <a:srgbClr val="000000"/>
                </a:solidFill>
                <a:latin typeface="Candara"/>
              </a:rPr>
              <a:t>Validation</a:t>
            </a:r>
            <a:endParaRPr lang="en-US" sz="1400">
              <a:solidFill>
                <a:srgbClr val="000000"/>
              </a:solidFill>
              <a:latin typeface="Candara"/>
            </a:endParaRPr>
          </a:p>
        </p:txBody>
      </p:sp>
      <p:sp>
        <p:nvSpPr>
          <p:cNvPr id="15372" name="Text Box 48"/>
          <p:cNvSpPr txBox="1">
            <a:spLocks noChangeArrowheads="1"/>
          </p:cNvSpPr>
          <p:nvPr/>
        </p:nvSpPr>
        <p:spPr bwMode="auto">
          <a:xfrm>
            <a:off x="-30163" y="3894138"/>
            <a:ext cx="2468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Analyse Requirements, Risks , Constraints etc.</a:t>
            </a:r>
          </a:p>
        </p:txBody>
      </p:sp>
      <p:sp>
        <p:nvSpPr>
          <p:cNvPr id="15373" name="Text Box 50"/>
          <p:cNvSpPr txBox="1">
            <a:spLocks noChangeArrowheads="1"/>
          </p:cNvSpPr>
          <p:nvPr/>
        </p:nvSpPr>
        <p:spPr bwMode="auto">
          <a:xfrm>
            <a:off x="-17463" y="4749800"/>
            <a:ext cx="2608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Specify Requirements using  Documents, Use Cases, etc.</a:t>
            </a:r>
          </a:p>
        </p:txBody>
      </p:sp>
      <p:sp>
        <p:nvSpPr>
          <p:cNvPr id="15374" name="Text Box 51"/>
          <p:cNvSpPr txBox="1">
            <a:spLocks noChangeArrowheads="1"/>
          </p:cNvSpPr>
          <p:nvPr/>
        </p:nvSpPr>
        <p:spPr bwMode="auto">
          <a:xfrm>
            <a:off x="0" y="5676900"/>
            <a:ext cx="2590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Verify and Validate Requirements</a:t>
            </a:r>
          </a:p>
        </p:txBody>
      </p:sp>
      <p:sp>
        <p:nvSpPr>
          <p:cNvPr id="15375" name="Text Box 48"/>
          <p:cNvSpPr txBox="1">
            <a:spLocks noChangeArrowheads="1"/>
          </p:cNvSpPr>
          <p:nvPr/>
        </p:nvSpPr>
        <p:spPr bwMode="auto">
          <a:xfrm>
            <a:off x="0" y="3048000"/>
            <a:ext cx="2620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Discover, Gather, and Define Requirements</a:t>
            </a:r>
          </a:p>
        </p:txBody>
      </p:sp>
      <p:sp>
        <p:nvSpPr>
          <p:cNvPr id="15376" name="Line 22"/>
          <p:cNvSpPr>
            <a:spLocks noChangeShapeType="1"/>
          </p:cNvSpPr>
          <p:nvPr/>
        </p:nvSpPr>
        <p:spPr bwMode="auto">
          <a:xfrm>
            <a:off x="3048000" y="26670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Candara"/>
            </a:endParaRPr>
          </a:p>
        </p:txBody>
      </p:sp>
      <p:sp>
        <p:nvSpPr>
          <p:cNvPr id="15377" name="Line 22"/>
          <p:cNvSpPr>
            <a:spLocks noChangeShapeType="1"/>
          </p:cNvSpPr>
          <p:nvPr/>
        </p:nvSpPr>
        <p:spPr bwMode="auto">
          <a:xfrm>
            <a:off x="3048000" y="35052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Candara"/>
            </a:endParaRPr>
          </a:p>
        </p:txBody>
      </p:sp>
      <p:sp>
        <p:nvSpPr>
          <p:cNvPr id="15378" name="Line 22"/>
          <p:cNvSpPr>
            <a:spLocks noChangeShapeType="1"/>
          </p:cNvSpPr>
          <p:nvPr/>
        </p:nvSpPr>
        <p:spPr bwMode="auto">
          <a:xfrm>
            <a:off x="3048000" y="43434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Candara"/>
            </a:endParaRPr>
          </a:p>
        </p:txBody>
      </p:sp>
      <p:sp>
        <p:nvSpPr>
          <p:cNvPr id="15379" name="Line 22"/>
          <p:cNvSpPr>
            <a:spLocks noChangeShapeType="1"/>
          </p:cNvSpPr>
          <p:nvPr/>
        </p:nvSpPr>
        <p:spPr bwMode="auto">
          <a:xfrm>
            <a:off x="3048000" y="51816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Candara"/>
            </a:endParaRPr>
          </a:p>
        </p:txBody>
      </p:sp>
      <p:sp>
        <p:nvSpPr>
          <p:cNvPr id="15380" name="Rectangle 3"/>
          <p:cNvSpPr>
            <a:spLocks noChangeArrowheads="1"/>
          </p:cNvSpPr>
          <p:nvPr/>
        </p:nvSpPr>
        <p:spPr bwMode="auto">
          <a:xfrm>
            <a:off x="5105400" y="3048000"/>
            <a:ext cx="1524000" cy="431800"/>
          </a:xfrm>
          <a:prstGeom prst="rect">
            <a:avLst/>
          </a:prstGeom>
          <a:solidFill>
            <a:srgbClr val="000066"/>
          </a:solidFill>
          <a:ln w="12700">
            <a:solidFill>
              <a:schemeClr val="tx1"/>
            </a:solidFill>
            <a:miter lim="800000"/>
            <a:headEnd/>
            <a:tailEnd/>
          </a:ln>
        </p:spPr>
        <p:txBody>
          <a:bodyPr wrap="none" anchor="ctr"/>
          <a:lstStyle/>
          <a:p>
            <a:pPr algn="ctr" eaLnBrk="0" hangingPunct="0"/>
            <a:r>
              <a:rPr lang="en-US" sz="1400" b="1">
                <a:solidFill>
                  <a:srgbClr val="000000"/>
                </a:solidFill>
                <a:latin typeface="Candara"/>
              </a:rPr>
              <a:t>Change Control</a:t>
            </a:r>
            <a:endParaRPr lang="en-US" sz="1400">
              <a:solidFill>
                <a:srgbClr val="000000"/>
              </a:solidFill>
              <a:latin typeface="Candara"/>
            </a:endParaRPr>
          </a:p>
        </p:txBody>
      </p:sp>
      <p:sp>
        <p:nvSpPr>
          <p:cNvPr id="15381" name="Rectangle 4"/>
          <p:cNvSpPr>
            <a:spLocks noChangeArrowheads="1"/>
          </p:cNvSpPr>
          <p:nvPr/>
        </p:nvSpPr>
        <p:spPr bwMode="auto">
          <a:xfrm>
            <a:off x="5105400" y="3886200"/>
            <a:ext cx="1524000" cy="431800"/>
          </a:xfrm>
          <a:prstGeom prst="rect">
            <a:avLst/>
          </a:prstGeom>
          <a:solidFill>
            <a:srgbClr val="990033"/>
          </a:solidFill>
          <a:ln w="12700">
            <a:solidFill>
              <a:schemeClr val="tx1"/>
            </a:solidFill>
            <a:miter lim="800000"/>
            <a:headEnd/>
            <a:tailEnd/>
          </a:ln>
        </p:spPr>
        <p:txBody>
          <a:bodyPr wrap="none" anchor="ctr"/>
          <a:lstStyle/>
          <a:p>
            <a:pPr algn="ctr" eaLnBrk="0" hangingPunct="0"/>
            <a:r>
              <a:rPr lang="en-US" sz="1400" b="1">
                <a:solidFill>
                  <a:srgbClr val="000000"/>
                </a:solidFill>
                <a:latin typeface="Candara"/>
              </a:rPr>
              <a:t>Impact Analysis</a:t>
            </a:r>
            <a:endParaRPr lang="en-US" sz="1400">
              <a:solidFill>
                <a:srgbClr val="000000"/>
              </a:solidFill>
              <a:latin typeface="Candara"/>
            </a:endParaRPr>
          </a:p>
        </p:txBody>
      </p:sp>
      <p:sp>
        <p:nvSpPr>
          <p:cNvPr id="15382" name="Rectangle 5"/>
          <p:cNvSpPr>
            <a:spLocks noChangeArrowheads="1"/>
          </p:cNvSpPr>
          <p:nvPr/>
        </p:nvSpPr>
        <p:spPr bwMode="auto">
          <a:xfrm>
            <a:off x="5105400" y="4724400"/>
            <a:ext cx="1524000" cy="431800"/>
          </a:xfrm>
          <a:prstGeom prst="rect">
            <a:avLst/>
          </a:prstGeom>
          <a:solidFill>
            <a:srgbClr val="C0C0C0"/>
          </a:solidFill>
          <a:ln w="12700">
            <a:solidFill>
              <a:schemeClr val="tx1"/>
            </a:solidFill>
            <a:miter lim="800000"/>
            <a:headEnd/>
            <a:tailEnd/>
          </a:ln>
        </p:spPr>
        <p:txBody>
          <a:bodyPr wrap="none" anchor="ctr"/>
          <a:lstStyle/>
          <a:p>
            <a:pPr algn="ctr" eaLnBrk="0" hangingPunct="0"/>
            <a:r>
              <a:rPr lang="en-US" sz="1400" b="1">
                <a:solidFill>
                  <a:srgbClr val="000000"/>
                </a:solidFill>
                <a:latin typeface="Candara"/>
              </a:rPr>
              <a:t>Status Tracking</a:t>
            </a:r>
            <a:endParaRPr lang="en-US" sz="1400">
              <a:solidFill>
                <a:srgbClr val="000000"/>
              </a:solidFill>
              <a:latin typeface="Candara"/>
            </a:endParaRPr>
          </a:p>
        </p:txBody>
      </p:sp>
      <p:sp>
        <p:nvSpPr>
          <p:cNvPr id="15383" name="Line 22"/>
          <p:cNvSpPr>
            <a:spLocks noChangeShapeType="1"/>
          </p:cNvSpPr>
          <p:nvPr/>
        </p:nvSpPr>
        <p:spPr bwMode="auto">
          <a:xfrm>
            <a:off x="5867400" y="26670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Candara"/>
            </a:endParaRPr>
          </a:p>
        </p:txBody>
      </p:sp>
      <p:sp>
        <p:nvSpPr>
          <p:cNvPr id="15384" name="Line 22"/>
          <p:cNvSpPr>
            <a:spLocks noChangeShapeType="1"/>
          </p:cNvSpPr>
          <p:nvPr/>
        </p:nvSpPr>
        <p:spPr bwMode="auto">
          <a:xfrm>
            <a:off x="5867400" y="35052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Candara"/>
            </a:endParaRPr>
          </a:p>
        </p:txBody>
      </p:sp>
      <p:sp>
        <p:nvSpPr>
          <p:cNvPr id="15385" name="Line 22"/>
          <p:cNvSpPr>
            <a:spLocks noChangeShapeType="1"/>
          </p:cNvSpPr>
          <p:nvPr/>
        </p:nvSpPr>
        <p:spPr bwMode="auto">
          <a:xfrm>
            <a:off x="5867400" y="43434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Candara"/>
            </a:endParaRPr>
          </a:p>
        </p:txBody>
      </p:sp>
      <p:sp>
        <p:nvSpPr>
          <p:cNvPr id="15386" name="Text Box 48"/>
          <p:cNvSpPr txBox="1">
            <a:spLocks noChangeArrowheads="1"/>
          </p:cNvSpPr>
          <p:nvPr/>
        </p:nvSpPr>
        <p:spPr bwMode="auto">
          <a:xfrm>
            <a:off x="6705600" y="3894138"/>
            <a:ext cx="2179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Analyse impact of change in Requirements</a:t>
            </a:r>
          </a:p>
        </p:txBody>
      </p:sp>
      <p:sp>
        <p:nvSpPr>
          <p:cNvPr id="15387" name="Text Box 50"/>
          <p:cNvSpPr txBox="1">
            <a:spLocks noChangeArrowheads="1"/>
          </p:cNvSpPr>
          <p:nvPr/>
        </p:nvSpPr>
        <p:spPr bwMode="auto">
          <a:xfrm>
            <a:off x="6734175" y="4749800"/>
            <a:ext cx="2303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Track status </a:t>
            </a:r>
          </a:p>
        </p:txBody>
      </p:sp>
      <p:sp>
        <p:nvSpPr>
          <p:cNvPr id="15388" name="Text Box 48"/>
          <p:cNvSpPr txBox="1">
            <a:spLocks noChangeArrowheads="1"/>
          </p:cNvSpPr>
          <p:nvPr/>
        </p:nvSpPr>
        <p:spPr bwMode="auto">
          <a:xfrm>
            <a:off x="6753225" y="3152775"/>
            <a:ext cx="2314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Changes to Requirements</a:t>
            </a:r>
          </a:p>
        </p:txBody>
      </p:sp>
    </p:spTree>
    <p:extLst>
      <p:ext uri="{BB962C8B-B14F-4D97-AF65-F5344CB8AC3E}">
        <p14:creationId xmlns:p14="http://schemas.microsoft.com/office/powerpoint/2010/main" val="23325869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4"/>
                                        </p:tgtEl>
                                        <p:attrNameLst>
                                          <p:attrName>style.visibility</p:attrName>
                                        </p:attrNameLst>
                                      </p:cBhvr>
                                      <p:to>
                                        <p:strVal val="visible"/>
                                      </p:to>
                                    </p:set>
                                    <p:anim calcmode="lin" valueType="num">
                                      <p:cBhvr additive="base">
                                        <p:cTn id="11" dur="500" fill="hold"/>
                                        <p:tgtEl>
                                          <p:spTgt spid="15364"/>
                                        </p:tgtEl>
                                        <p:attrNameLst>
                                          <p:attrName>ppt_x</p:attrName>
                                        </p:attrNameLst>
                                      </p:cBhvr>
                                      <p:tavLst>
                                        <p:tav tm="0">
                                          <p:val>
                                            <p:strVal val="#ppt_x"/>
                                          </p:val>
                                        </p:tav>
                                        <p:tav tm="100000">
                                          <p:val>
                                            <p:strVal val="#ppt_x"/>
                                          </p:val>
                                        </p:tav>
                                      </p:tavLst>
                                    </p:anim>
                                    <p:anim calcmode="lin" valueType="num">
                                      <p:cBhvr additive="base">
                                        <p:cTn id="12" dur="500" fill="hold"/>
                                        <p:tgtEl>
                                          <p:spTgt spid="1536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5"/>
                                        </p:tgtEl>
                                        <p:attrNameLst>
                                          <p:attrName>style.visibility</p:attrName>
                                        </p:attrNameLst>
                                      </p:cBhvr>
                                      <p:to>
                                        <p:strVal val="visible"/>
                                      </p:to>
                                    </p:set>
                                    <p:anim calcmode="lin" valueType="num">
                                      <p:cBhvr additive="base">
                                        <p:cTn id="15" dur="500" fill="hold"/>
                                        <p:tgtEl>
                                          <p:spTgt spid="15365"/>
                                        </p:tgtEl>
                                        <p:attrNameLst>
                                          <p:attrName>ppt_x</p:attrName>
                                        </p:attrNameLst>
                                      </p:cBhvr>
                                      <p:tavLst>
                                        <p:tav tm="0">
                                          <p:val>
                                            <p:strVal val="#ppt_x"/>
                                          </p:val>
                                        </p:tav>
                                        <p:tav tm="100000">
                                          <p:val>
                                            <p:strVal val="#ppt_x"/>
                                          </p:val>
                                        </p:tav>
                                      </p:tavLst>
                                    </p:anim>
                                    <p:anim calcmode="lin" valueType="num">
                                      <p:cBhvr additive="base">
                                        <p:cTn id="16" dur="500" fill="hold"/>
                                        <p:tgtEl>
                                          <p:spTgt spid="1536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368"/>
                                        </p:tgtEl>
                                        <p:attrNameLst>
                                          <p:attrName>style.visibility</p:attrName>
                                        </p:attrNameLst>
                                      </p:cBhvr>
                                      <p:to>
                                        <p:strVal val="visible"/>
                                      </p:to>
                                    </p:set>
                                    <p:anim calcmode="lin" valueType="num">
                                      <p:cBhvr additive="base">
                                        <p:cTn id="27" dur="500" fill="hold"/>
                                        <p:tgtEl>
                                          <p:spTgt spid="15368"/>
                                        </p:tgtEl>
                                        <p:attrNameLst>
                                          <p:attrName>ppt_x</p:attrName>
                                        </p:attrNameLst>
                                      </p:cBhvr>
                                      <p:tavLst>
                                        <p:tav tm="0">
                                          <p:val>
                                            <p:strVal val="#ppt_x"/>
                                          </p:val>
                                        </p:tav>
                                        <p:tav tm="100000">
                                          <p:val>
                                            <p:strVal val="#ppt_x"/>
                                          </p:val>
                                        </p:tav>
                                      </p:tavLst>
                                    </p:anim>
                                    <p:anim calcmode="lin" valueType="num">
                                      <p:cBhvr additive="base">
                                        <p:cTn id="28" dur="500" fill="hold"/>
                                        <p:tgtEl>
                                          <p:spTgt spid="1536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369"/>
                                        </p:tgtEl>
                                        <p:attrNameLst>
                                          <p:attrName>style.visibility</p:attrName>
                                        </p:attrNameLst>
                                      </p:cBhvr>
                                      <p:to>
                                        <p:strVal val="visible"/>
                                      </p:to>
                                    </p:set>
                                    <p:anim calcmode="lin" valueType="num">
                                      <p:cBhvr additive="base">
                                        <p:cTn id="31" dur="500" fill="hold"/>
                                        <p:tgtEl>
                                          <p:spTgt spid="15369"/>
                                        </p:tgtEl>
                                        <p:attrNameLst>
                                          <p:attrName>ppt_x</p:attrName>
                                        </p:attrNameLst>
                                      </p:cBhvr>
                                      <p:tavLst>
                                        <p:tav tm="0">
                                          <p:val>
                                            <p:strVal val="#ppt_x"/>
                                          </p:val>
                                        </p:tav>
                                        <p:tav tm="100000">
                                          <p:val>
                                            <p:strVal val="#ppt_x"/>
                                          </p:val>
                                        </p:tav>
                                      </p:tavLst>
                                    </p:anim>
                                    <p:anim calcmode="lin" valueType="num">
                                      <p:cBhvr additive="base">
                                        <p:cTn id="32" dur="500" fill="hold"/>
                                        <p:tgtEl>
                                          <p:spTgt spid="1536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370"/>
                                        </p:tgtEl>
                                        <p:attrNameLst>
                                          <p:attrName>style.visibility</p:attrName>
                                        </p:attrNameLst>
                                      </p:cBhvr>
                                      <p:to>
                                        <p:strVal val="visible"/>
                                      </p:to>
                                    </p:set>
                                    <p:anim calcmode="lin" valueType="num">
                                      <p:cBhvr additive="base">
                                        <p:cTn id="35" dur="500" fill="hold"/>
                                        <p:tgtEl>
                                          <p:spTgt spid="15370"/>
                                        </p:tgtEl>
                                        <p:attrNameLst>
                                          <p:attrName>ppt_x</p:attrName>
                                        </p:attrNameLst>
                                      </p:cBhvr>
                                      <p:tavLst>
                                        <p:tav tm="0">
                                          <p:val>
                                            <p:strVal val="#ppt_x"/>
                                          </p:val>
                                        </p:tav>
                                        <p:tav tm="100000">
                                          <p:val>
                                            <p:strVal val="#ppt_x"/>
                                          </p:val>
                                        </p:tav>
                                      </p:tavLst>
                                    </p:anim>
                                    <p:anim calcmode="lin" valueType="num">
                                      <p:cBhvr additive="base">
                                        <p:cTn id="36" dur="500" fill="hold"/>
                                        <p:tgtEl>
                                          <p:spTgt spid="1537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371"/>
                                        </p:tgtEl>
                                        <p:attrNameLst>
                                          <p:attrName>style.visibility</p:attrName>
                                        </p:attrNameLst>
                                      </p:cBhvr>
                                      <p:to>
                                        <p:strVal val="visible"/>
                                      </p:to>
                                    </p:set>
                                    <p:anim calcmode="lin" valueType="num">
                                      <p:cBhvr additive="base">
                                        <p:cTn id="39" dur="500" fill="hold"/>
                                        <p:tgtEl>
                                          <p:spTgt spid="15371"/>
                                        </p:tgtEl>
                                        <p:attrNameLst>
                                          <p:attrName>ppt_x</p:attrName>
                                        </p:attrNameLst>
                                      </p:cBhvr>
                                      <p:tavLst>
                                        <p:tav tm="0">
                                          <p:val>
                                            <p:strVal val="#ppt_x"/>
                                          </p:val>
                                        </p:tav>
                                        <p:tav tm="100000">
                                          <p:val>
                                            <p:strVal val="#ppt_x"/>
                                          </p:val>
                                        </p:tav>
                                      </p:tavLst>
                                    </p:anim>
                                    <p:anim calcmode="lin" valueType="num">
                                      <p:cBhvr additive="base">
                                        <p:cTn id="40" dur="500" fill="hold"/>
                                        <p:tgtEl>
                                          <p:spTgt spid="1537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372"/>
                                        </p:tgtEl>
                                        <p:attrNameLst>
                                          <p:attrName>style.visibility</p:attrName>
                                        </p:attrNameLst>
                                      </p:cBhvr>
                                      <p:to>
                                        <p:strVal val="visible"/>
                                      </p:to>
                                    </p:set>
                                    <p:anim calcmode="lin" valueType="num">
                                      <p:cBhvr additive="base">
                                        <p:cTn id="43" dur="500" fill="hold"/>
                                        <p:tgtEl>
                                          <p:spTgt spid="15372"/>
                                        </p:tgtEl>
                                        <p:attrNameLst>
                                          <p:attrName>ppt_x</p:attrName>
                                        </p:attrNameLst>
                                      </p:cBhvr>
                                      <p:tavLst>
                                        <p:tav tm="0">
                                          <p:val>
                                            <p:strVal val="#ppt_x"/>
                                          </p:val>
                                        </p:tav>
                                        <p:tav tm="100000">
                                          <p:val>
                                            <p:strVal val="#ppt_x"/>
                                          </p:val>
                                        </p:tav>
                                      </p:tavLst>
                                    </p:anim>
                                    <p:anim calcmode="lin" valueType="num">
                                      <p:cBhvr additive="base">
                                        <p:cTn id="44" dur="500" fill="hold"/>
                                        <p:tgtEl>
                                          <p:spTgt spid="1537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373"/>
                                        </p:tgtEl>
                                        <p:attrNameLst>
                                          <p:attrName>style.visibility</p:attrName>
                                        </p:attrNameLst>
                                      </p:cBhvr>
                                      <p:to>
                                        <p:strVal val="visible"/>
                                      </p:to>
                                    </p:set>
                                    <p:anim calcmode="lin" valueType="num">
                                      <p:cBhvr additive="base">
                                        <p:cTn id="47" dur="500" fill="hold"/>
                                        <p:tgtEl>
                                          <p:spTgt spid="15373"/>
                                        </p:tgtEl>
                                        <p:attrNameLst>
                                          <p:attrName>ppt_x</p:attrName>
                                        </p:attrNameLst>
                                      </p:cBhvr>
                                      <p:tavLst>
                                        <p:tav tm="0">
                                          <p:val>
                                            <p:strVal val="#ppt_x"/>
                                          </p:val>
                                        </p:tav>
                                        <p:tav tm="100000">
                                          <p:val>
                                            <p:strVal val="#ppt_x"/>
                                          </p:val>
                                        </p:tav>
                                      </p:tavLst>
                                    </p:anim>
                                    <p:anim calcmode="lin" valueType="num">
                                      <p:cBhvr additive="base">
                                        <p:cTn id="48" dur="500" fill="hold"/>
                                        <p:tgtEl>
                                          <p:spTgt spid="1537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374"/>
                                        </p:tgtEl>
                                        <p:attrNameLst>
                                          <p:attrName>style.visibility</p:attrName>
                                        </p:attrNameLst>
                                      </p:cBhvr>
                                      <p:to>
                                        <p:strVal val="visible"/>
                                      </p:to>
                                    </p:set>
                                    <p:anim calcmode="lin" valueType="num">
                                      <p:cBhvr additive="base">
                                        <p:cTn id="51" dur="500" fill="hold"/>
                                        <p:tgtEl>
                                          <p:spTgt spid="15374"/>
                                        </p:tgtEl>
                                        <p:attrNameLst>
                                          <p:attrName>ppt_x</p:attrName>
                                        </p:attrNameLst>
                                      </p:cBhvr>
                                      <p:tavLst>
                                        <p:tav tm="0">
                                          <p:val>
                                            <p:strVal val="#ppt_x"/>
                                          </p:val>
                                        </p:tav>
                                        <p:tav tm="100000">
                                          <p:val>
                                            <p:strVal val="#ppt_x"/>
                                          </p:val>
                                        </p:tav>
                                      </p:tavLst>
                                    </p:anim>
                                    <p:anim calcmode="lin" valueType="num">
                                      <p:cBhvr additive="base">
                                        <p:cTn id="52" dur="500" fill="hold"/>
                                        <p:tgtEl>
                                          <p:spTgt spid="1537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375"/>
                                        </p:tgtEl>
                                        <p:attrNameLst>
                                          <p:attrName>style.visibility</p:attrName>
                                        </p:attrNameLst>
                                      </p:cBhvr>
                                      <p:to>
                                        <p:strVal val="visible"/>
                                      </p:to>
                                    </p:set>
                                    <p:anim calcmode="lin" valueType="num">
                                      <p:cBhvr additive="base">
                                        <p:cTn id="55" dur="500" fill="hold"/>
                                        <p:tgtEl>
                                          <p:spTgt spid="15375"/>
                                        </p:tgtEl>
                                        <p:attrNameLst>
                                          <p:attrName>ppt_x</p:attrName>
                                        </p:attrNameLst>
                                      </p:cBhvr>
                                      <p:tavLst>
                                        <p:tav tm="0">
                                          <p:val>
                                            <p:strVal val="#ppt_x"/>
                                          </p:val>
                                        </p:tav>
                                        <p:tav tm="100000">
                                          <p:val>
                                            <p:strVal val="#ppt_x"/>
                                          </p:val>
                                        </p:tav>
                                      </p:tavLst>
                                    </p:anim>
                                    <p:anim calcmode="lin" valueType="num">
                                      <p:cBhvr additive="base">
                                        <p:cTn id="56" dur="500" fill="hold"/>
                                        <p:tgtEl>
                                          <p:spTgt spid="1537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376"/>
                                        </p:tgtEl>
                                        <p:attrNameLst>
                                          <p:attrName>style.visibility</p:attrName>
                                        </p:attrNameLst>
                                      </p:cBhvr>
                                      <p:to>
                                        <p:strVal val="visible"/>
                                      </p:to>
                                    </p:set>
                                    <p:anim calcmode="lin" valueType="num">
                                      <p:cBhvr additive="base">
                                        <p:cTn id="59" dur="500" fill="hold"/>
                                        <p:tgtEl>
                                          <p:spTgt spid="15376"/>
                                        </p:tgtEl>
                                        <p:attrNameLst>
                                          <p:attrName>ppt_x</p:attrName>
                                        </p:attrNameLst>
                                      </p:cBhvr>
                                      <p:tavLst>
                                        <p:tav tm="0">
                                          <p:val>
                                            <p:strVal val="#ppt_x"/>
                                          </p:val>
                                        </p:tav>
                                        <p:tav tm="100000">
                                          <p:val>
                                            <p:strVal val="#ppt_x"/>
                                          </p:val>
                                        </p:tav>
                                      </p:tavLst>
                                    </p:anim>
                                    <p:anim calcmode="lin" valueType="num">
                                      <p:cBhvr additive="base">
                                        <p:cTn id="60" dur="500" fill="hold"/>
                                        <p:tgtEl>
                                          <p:spTgt spid="1537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377"/>
                                        </p:tgtEl>
                                        <p:attrNameLst>
                                          <p:attrName>style.visibility</p:attrName>
                                        </p:attrNameLst>
                                      </p:cBhvr>
                                      <p:to>
                                        <p:strVal val="visible"/>
                                      </p:to>
                                    </p:set>
                                    <p:anim calcmode="lin" valueType="num">
                                      <p:cBhvr additive="base">
                                        <p:cTn id="63" dur="500" fill="hold"/>
                                        <p:tgtEl>
                                          <p:spTgt spid="15377"/>
                                        </p:tgtEl>
                                        <p:attrNameLst>
                                          <p:attrName>ppt_x</p:attrName>
                                        </p:attrNameLst>
                                      </p:cBhvr>
                                      <p:tavLst>
                                        <p:tav tm="0">
                                          <p:val>
                                            <p:strVal val="#ppt_x"/>
                                          </p:val>
                                        </p:tav>
                                        <p:tav tm="100000">
                                          <p:val>
                                            <p:strVal val="#ppt_x"/>
                                          </p:val>
                                        </p:tav>
                                      </p:tavLst>
                                    </p:anim>
                                    <p:anim calcmode="lin" valueType="num">
                                      <p:cBhvr additive="base">
                                        <p:cTn id="64" dur="500" fill="hold"/>
                                        <p:tgtEl>
                                          <p:spTgt spid="1537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378"/>
                                        </p:tgtEl>
                                        <p:attrNameLst>
                                          <p:attrName>style.visibility</p:attrName>
                                        </p:attrNameLst>
                                      </p:cBhvr>
                                      <p:to>
                                        <p:strVal val="visible"/>
                                      </p:to>
                                    </p:set>
                                    <p:anim calcmode="lin" valueType="num">
                                      <p:cBhvr additive="base">
                                        <p:cTn id="67" dur="500" fill="hold"/>
                                        <p:tgtEl>
                                          <p:spTgt spid="15378"/>
                                        </p:tgtEl>
                                        <p:attrNameLst>
                                          <p:attrName>ppt_x</p:attrName>
                                        </p:attrNameLst>
                                      </p:cBhvr>
                                      <p:tavLst>
                                        <p:tav tm="0">
                                          <p:val>
                                            <p:strVal val="#ppt_x"/>
                                          </p:val>
                                        </p:tav>
                                        <p:tav tm="100000">
                                          <p:val>
                                            <p:strVal val="#ppt_x"/>
                                          </p:val>
                                        </p:tav>
                                      </p:tavLst>
                                    </p:anim>
                                    <p:anim calcmode="lin" valueType="num">
                                      <p:cBhvr additive="base">
                                        <p:cTn id="68" dur="500" fill="hold"/>
                                        <p:tgtEl>
                                          <p:spTgt spid="1537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379"/>
                                        </p:tgtEl>
                                        <p:attrNameLst>
                                          <p:attrName>style.visibility</p:attrName>
                                        </p:attrNameLst>
                                      </p:cBhvr>
                                      <p:to>
                                        <p:strVal val="visible"/>
                                      </p:to>
                                    </p:set>
                                    <p:anim calcmode="lin" valueType="num">
                                      <p:cBhvr additive="base">
                                        <p:cTn id="71" dur="500" fill="hold"/>
                                        <p:tgtEl>
                                          <p:spTgt spid="15379"/>
                                        </p:tgtEl>
                                        <p:attrNameLst>
                                          <p:attrName>ppt_x</p:attrName>
                                        </p:attrNameLst>
                                      </p:cBhvr>
                                      <p:tavLst>
                                        <p:tav tm="0">
                                          <p:val>
                                            <p:strVal val="#ppt_x"/>
                                          </p:val>
                                        </p:tav>
                                        <p:tav tm="100000">
                                          <p:val>
                                            <p:strVal val="#ppt_x"/>
                                          </p:val>
                                        </p:tav>
                                      </p:tavLst>
                                    </p:anim>
                                    <p:anim calcmode="lin" valueType="num">
                                      <p:cBhvr additive="base">
                                        <p:cTn id="72" dur="500" fill="hold"/>
                                        <p:tgtEl>
                                          <p:spTgt spid="1537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5380"/>
                                        </p:tgtEl>
                                        <p:attrNameLst>
                                          <p:attrName>style.visibility</p:attrName>
                                        </p:attrNameLst>
                                      </p:cBhvr>
                                      <p:to>
                                        <p:strVal val="visible"/>
                                      </p:to>
                                    </p:set>
                                    <p:anim calcmode="lin" valueType="num">
                                      <p:cBhvr additive="base">
                                        <p:cTn id="75" dur="500" fill="hold"/>
                                        <p:tgtEl>
                                          <p:spTgt spid="15380"/>
                                        </p:tgtEl>
                                        <p:attrNameLst>
                                          <p:attrName>ppt_x</p:attrName>
                                        </p:attrNameLst>
                                      </p:cBhvr>
                                      <p:tavLst>
                                        <p:tav tm="0">
                                          <p:val>
                                            <p:strVal val="#ppt_x"/>
                                          </p:val>
                                        </p:tav>
                                        <p:tav tm="100000">
                                          <p:val>
                                            <p:strVal val="#ppt_x"/>
                                          </p:val>
                                        </p:tav>
                                      </p:tavLst>
                                    </p:anim>
                                    <p:anim calcmode="lin" valueType="num">
                                      <p:cBhvr additive="base">
                                        <p:cTn id="76" dur="500" fill="hold"/>
                                        <p:tgtEl>
                                          <p:spTgt spid="1538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5381"/>
                                        </p:tgtEl>
                                        <p:attrNameLst>
                                          <p:attrName>style.visibility</p:attrName>
                                        </p:attrNameLst>
                                      </p:cBhvr>
                                      <p:to>
                                        <p:strVal val="visible"/>
                                      </p:to>
                                    </p:set>
                                    <p:anim calcmode="lin" valueType="num">
                                      <p:cBhvr additive="base">
                                        <p:cTn id="79" dur="500" fill="hold"/>
                                        <p:tgtEl>
                                          <p:spTgt spid="15381"/>
                                        </p:tgtEl>
                                        <p:attrNameLst>
                                          <p:attrName>ppt_x</p:attrName>
                                        </p:attrNameLst>
                                      </p:cBhvr>
                                      <p:tavLst>
                                        <p:tav tm="0">
                                          <p:val>
                                            <p:strVal val="#ppt_x"/>
                                          </p:val>
                                        </p:tav>
                                        <p:tav tm="100000">
                                          <p:val>
                                            <p:strVal val="#ppt_x"/>
                                          </p:val>
                                        </p:tav>
                                      </p:tavLst>
                                    </p:anim>
                                    <p:anim calcmode="lin" valueType="num">
                                      <p:cBhvr additive="base">
                                        <p:cTn id="80" dur="500" fill="hold"/>
                                        <p:tgtEl>
                                          <p:spTgt spid="1538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5382"/>
                                        </p:tgtEl>
                                        <p:attrNameLst>
                                          <p:attrName>style.visibility</p:attrName>
                                        </p:attrNameLst>
                                      </p:cBhvr>
                                      <p:to>
                                        <p:strVal val="visible"/>
                                      </p:to>
                                    </p:set>
                                    <p:anim calcmode="lin" valueType="num">
                                      <p:cBhvr additive="base">
                                        <p:cTn id="83" dur="500" fill="hold"/>
                                        <p:tgtEl>
                                          <p:spTgt spid="15382"/>
                                        </p:tgtEl>
                                        <p:attrNameLst>
                                          <p:attrName>ppt_x</p:attrName>
                                        </p:attrNameLst>
                                      </p:cBhvr>
                                      <p:tavLst>
                                        <p:tav tm="0">
                                          <p:val>
                                            <p:strVal val="#ppt_x"/>
                                          </p:val>
                                        </p:tav>
                                        <p:tav tm="100000">
                                          <p:val>
                                            <p:strVal val="#ppt_x"/>
                                          </p:val>
                                        </p:tav>
                                      </p:tavLst>
                                    </p:anim>
                                    <p:anim calcmode="lin" valueType="num">
                                      <p:cBhvr additive="base">
                                        <p:cTn id="84" dur="500" fill="hold"/>
                                        <p:tgtEl>
                                          <p:spTgt spid="1538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383"/>
                                        </p:tgtEl>
                                        <p:attrNameLst>
                                          <p:attrName>style.visibility</p:attrName>
                                        </p:attrNameLst>
                                      </p:cBhvr>
                                      <p:to>
                                        <p:strVal val="visible"/>
                                      </p:to>
                                    </p:set>
                                    <p:anim calcmode="lin" valueType="num">
                                      <p:cBhvr additive="base">
                                        <p:cTn id="87" dur="500" fill="hold"/>
                                        <p:tgtEl>
                                          <p:spTgt spid="15383"/>
                                        </p:tgtEl>
                                        <p:attrNameLst>
                                          <p:attrName>ppt_x</p:attrName>
                                        </p:attrNameLst>
                                      </p:cBhvr>
                                      <p:tavLst>
                                        <p:tav tm="0">
                                          <p:val>
                                            <p:strVal val="#ppt_x"/>
                                          </p:val>
                                        </p:tav>
                                        <p:tav tm="100000">
                                          <p:val>
                                            <p:strVal val="#ppt_x"/>
                                          </p:val>
                                        </p:tav>
                                      </p:tavLst>
                                    </p:anim>
                                    <p:anim calcmode="lin" valueType="num">
                                      <p:cBhvr additive="base">
                                        <p:cTn id="88" dur="500" fill="hold"/>
                                        <p:tgtEl>
                                          <p:spTgt spid="1538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5384"/>
                                        </p:tgtEl>
                                        <p:attrNameLst>
                                          <p:attrName>style.visibility</p:attrName>
                                        </p:attrNameLst>
                                      </p:cBhvr>
                                      <p:to>
                                        <p:strVal val="visible"/>
                                      </p:to>
                                    </p:set>
                                    <p:anim calcmode="lin" valueType="num">
                                      <p:cBhvr additive="base">
                                        <p:cTn id="91" dur="500" fill="hold"/>
                                        <p:tgtEl>
                                          <p:spTgt spid="15384"/>
                                        </p:tgtEl>
                                        <p:attrNameLst>
                                          <p:attrName>ppt_x</p:attrName>
                                        </p:attrNameLst>
                                      </p:cBhvr>
                                      <p:tavLst>
                                        <p:tav tm="0">
                                          <p:val>
                                            <p:strVal val="#ppt_x"/>
                                          </p:val>
                                        </p:tav>
                                        <p:tav tm="100000">
                                          <p:val>
                                            <p:strVal val="#ppt_x"/>
                                          </p:val>
                                        </p:tav>
                                      </p:tavLst>
                                    </p:anim>
                                    <p:anim calcmode="lin" valueType="num">
                                      <p:cBhvr additive="base">
                                        <p:cTn id="92" dur="500" fill="hold"/>
                                        <p:tgtEl>
                                          <p:spTgt spid="1538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5385"/>
                                        </p:tgtEl>
                                        <p:attrNameLst>
                                          <p:attrName>style.visibility</p:attrName>
                                        </p:attrNameLst>
                                      </p:cBhvr>
                                      <p:to>
                                        <p:strVal val="visible"/>
                                      </p:to>
                                    </p:set>
                                    <p:anim calcmode="lin" valueType="num">
                                      <p:cBhvr additive="base">
                                        <p:cTn id="95" dur="500" fill="hold"/>
                                        <p:tgtEl>
                                          <p:spTgt spid="15385"/>
                                        </p:tgtEl>
                                        <p:attrNameLst>
                                          <p:attrName>ppt_x</p:attrName>
                                        </p:attrNameLst>
                                      </p:cBhvr>
                                      <p:tavLst>
                                        <p:tav tm="0">
                                          <p:val>
                                            <p:strVal val="#ppt_x"/>
                                          </p:val>
                                        </p:tav>
                                        <p:tav tm="100000">
                                          <p:val>
                                            <p:strVal val="#ppt_x"/>
                                          </p:val>
                                        </p:tav>
                                      </p:tavLst>
                                    </p:anim>
                                    <p:anim calcmode="lin" valueType="num">
                                      <p:cBhvr additive="base">
                                        <p:cTn id="96" dur="500" fill="hold"/>
                                        <p:tgtEl>
                                          <p:spTgt spid="1538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5386"/>
                                        </p:tgtEl>
                                        <p:attrNameLst>
                                          <p:attrName>style.visibility</p:attrName>
                                        </p:attrNameLst>
                                      </p:cBhvr>
                                      <p:to>
                                        <p:strVal val="visible"/>
                                      </p:to>
                                    </p:set>
                                    <p:anim calcmode="lin" valueType="num">
                                      <p:cBhvr additive="base">
                                        <p:cTn id="99" dur="500" fill="hold"/>
                                        <p:tgtEl>
                                          <p:spTgt spid="15386"/>
                                        </p:tgtEl>
                                        <p:attrNameLst>
                                          <p:attrName>ppt_x</p:attrName>
                                        </p:attrNameLst>
                                      </p:cBhvr>
                                      <p:tavLst>
                                        <p:tav tm="0">
                                          <p:val>
                                            <p:strVal val="#ppt_x"/>
                                          </p:val>
                                        </p:tav>
                                        <p:tav tm="100000">
                                          <p:val>
                                            <p:strVal val="#ppt_x"/>
                                          </p:val>
                                        </p:tav>
                                      </p:tavLst>
                                    </p:anim>
                                    <p:anim calcmode="lin" valueType="num">
                                      <p:cBhvr additive="base">
                                        <p:cTn id="100" dur="500" fill="hold"/>
                                        <p:tgtEl>
                                          <p:spTgt spid="1538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387"/>
                                        </p:tgtEl>
                                        <p:attrNameLst>
                                          <p:attrName>style.visibility</p:attrName>
                                        </p:attrNameLst>
                                      </p:cBhvr>
                                      <p:to>
                                        <p:strVal val="visible"/>
                                      </p:to>
                                    </p:set>
                                    <p:anim calcmode="lin" valueType="num">
                                      <p:cBhvr additive="base">
                                        <p:cTn id="103" dur="500" fill="hold"/>
                                        <p:tgtEl>
                                          <p:spTgt spid="15387"/>
                                        </p:tgtEl>
                                        <p:attrNameLst>
                                          <p:attrName>ppt_x</p:attrName>
                                        </p:attrNameLst>
                                      </p:cBhvr>
                                      <p:tavLst>
                                        <p:tav tm="0">
                                          <p:val>
                                            <p:strVal val="#ppt_x"/>
                                          </p:val>
                                        </p:tav>
                                        <p:tav tm="100000">
                                          <p:val>
                                            <p:strVal val="#ppt_x"/>
                                          </p:val>
                                        </p:tav>
                                      </p:tavLst>
                                    </p:anim>
                                    <p:anim calcmode="lin" valueType="num">
                                      <p:cBhvr additive="base">
                                        <p:cTn id="104" dur="500" fill="hold"/>
                                        <p:tgtEl>
                                          <p:spTgt spid="1538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5388"/>
                                        </p:tgtEl>
                                        <p:attrNameLst>
                                          <p:attrName>style.visibility</p:attrName>
                                        </p:attrNameLst>
                                      </p:cBhvr>
                                      <p:to>
                                        <p:strVal val="visible"/>
                                      </p:to>
                                    </p:set>
                                    <p:anim calcmode="lin" valueType="num">
                                      <p:cBhvr additive="base">
                                        <p:cTn id="107" dur="500" fill="hold"/>
                                        <p:tgtEl>
                                          <p:spTgt spid="15388"/>
                                        </p:tgtEl>
                                        <p:attrNameLst>
                                          <p:attrName>ppt_x</p:attrName>
                                        </p:attrNameLst>
                                      </p:cBhvr>
                                      <p:tavLst>
                                        <p:tav tm="0">
                                          <p:val>
                                            <p:strVal val="#ppt_x"/>
                                          </p:val>
                                        </p:tav>
                                        <p:tav tm="100000">
                                          <p:val>
                                            <p:strVal val="#ppt_x"/>
                                          </p:val>
                                        </p:tav>
                                      </p:tavLst>
                                    </p:anim>
                                    <p:anim calcmode="lin" valueType="num">
                                      <p:cBhvr additive="base">
                                        <p:cTn id="108" dur="500" fill="hold"/>
                                        <p:tgtEl>
                                          <p:spTgt spid="15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364" grpId="0" animBg="1"/>
      <p:bldP spid="15365" grpId="0" animBg="1"/>
      <p:bldP spid="8" grpId="0" animBg="1"/>
      <p:bldP spid="9" grpId="0" animBg="1"/>
      <p:bldP spid="15368" grpId="0" animBg="1"/>
      <p:bldP spid="15369" grpId="0" animBg="1"/>
      <p:bldP spid="15370" grpId="0" animBg="1"/>
      <p:bldP spid="15371" grpId="0" animBg="1"/>
      <p:bldP spid="15372" grpId="0"/>
      <p:bldP spid="15373" grpId="0"/>
      <p:bldP spid="15374" grpId="0"/>
      <p:bldP spid="15375" grpId="0"/>
      <p:bldP spid="15376" grpId="0" animBg="1"/>
      <p:bldP spid="15377" grpId="0" animBg="1"/>
      <p:bldP spid="15378" grpId="0" animBg="1"/>
      <p:bldP spid="15379" grpId="0" animBg="1"/>
      <p:bldP spid="15380" grpId="0" animBg="1"/>
      <p:bldP spid="15381" grpId="0" animBg="1"/>
      <p:bldP spid="15382" grpId="0" animBg="1"/>
      <p:bldP spid="15383" grpId="0" animBg="1"/>
      <p:bldP spid="15384" grpId="0" animBg="1"/>
      <p:bldP spid="15385" grpId="0" animBg="1"/>
      <p:bldP spid="15386" grpId="0"/>
      <p:bldP spid="15387" grpId="0"/>
      <p:bldP spid="1538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a:t>Requirement Engineering activities </a:t>
            </a:r>
          </a:p>
        </p:txBody>
      </p:sp>
      <p:sp>
        <p:nvSpPr>
          <p:cNvPr id="3" name="Content Placeholder 2"/>
          <p:cNvSpPr>
            <a:spLocks noGrp="1"/>
          </p:cNvSpPr>
          <p:nvPr>
            <p:ph idx="1"/>
          </p:nvPr>
        </p:nvSpPr>
        <p:spPr>
          <a:xfrm>
            <a:off x="285720" y="1214421"/>
            <a:ext cx="8058828" cy="5261329"/>
          </a:xfrm>
        </p:spPr>
        <p:txBody>
          <a:bodyPr>
            <a:normAutofit/>
          </a:bodyPr>
          <a:lstStyle/>
          <a:p>
            <a:r>
              <a:rPr lang="en-US" dirty="0" smtClean="0">
                <a:solidFill>
                  <a:schemeClr val="tx1"/>
                </a:solidFill>
              </a:rPr>
              <a:t>Requirement Elicitation </a:t>
            </a:r>
          </a:p>
          <a:p>
            <a:pPr lvl="1"/>
            <a:r>
              <a:rPr lang="en-US" dirty="0">
                <a:solidFill>
                  <a:schemeClr val="tx1"/>
                </a:solidFill>
              </a:rPr>
              <a:t>This phase focuses on examining and gathering desired requirements and objectives for the system from different stakeholders  </a:t>
            </a:r>
            <a:endParaRPr lang="en-US" dirty="0" smtClean="0">
              <a:solidFill>
                <a:schemeClr val="tx1"/>
              </a:solidFill>
            </a:endParaRPr>
          </a:p>
          <a:p>
            <a:pPr lvl="1"/>
            <a:r>
              <a:rPr lang="en-US" dirty="0" smtClean="0">
                <a:solidFill>
                  <a:schemeClr val="tx1"/>
                </a:solidFill>
              </a:rPr>
              <a:t>Various techniques are followed to gather requirements </a:t>
            </a:r>
            <a:r>
              <a:rPr lang="en-US" dirty="0" err="1" smtClean="0">
                <a:solidFill>
                  <a:schemeClr val="tx1"/>
                </a:solidFill>
              </a:rPr>
              <a:t>viz</a:t>
            </a:r>
            <a:r>
              <a:rPr lang="en-US" dirty="0" smtClean="0">
                <a:solidFill>
                  <a:schemeClr val="tx1"/>
                </a:solidFill>
              </a:rPr>
              <a:t>  interviews, document examining , brainstorming , prototyping </a:t>
            </a:r>
            <a:r>
              <a:rPr lang="en-US" dirty="0" err="1" smtClean="0">
                <a:solidFill>
                  <a:schemeClr val="tx1"/>
                </a:solidFill>
              </a:rPr>
              <a:t>etc</a:t>
            </a:r>
            <a:r>
              <a:rPr lang="en-US" dirty="0" smtClean="0">
                <a:solidFill>
                  <a:schemeClr val="tx1"/>
                </a:solidFill>
              </a:rPr>
              <a:t> </a:t>
            </a:r>
          </a:p>
          <a:p>
            <a:r>
              <a:rPr lang="en-US" dirty="0" smtClean="0">
                <a:solidFill>
                  <a:schemeClr val="tx1"/>
                </a:solidFill>
              </a:rPr>
              <a:t>Requirement Analysis </a:t>
            </a:r>
          </a:p>
          <a:p>
            <a:pPr lvl="1"/>
            <a:r>
              <a:rPr lang="en-US" dirty="0" smtClean="0">
                <a:solidFill>
                  <a:schemeClr val="tx1"/>
                </a:solidFill>
              </a:rPr>
              <a:t>This phase focusses on analyzing rigorously ,classifying, prioritizing , documenting </a:t>
            </a:r>
            <a:r>
              <a:rPr lang="en-US" dirty="0">
                <a:solidFill>
                  <a:schemeClr val="tx1"/>
                </a:solidFill>
              </a:rPr>
              <a:t>the gathered requirements </a:t>
            </a:r>
            <a:r>
              <a:rPr lang="en-US" dirty="0" smtClean="0">
                <a:solidFill>
                  <a:schemeClr val="tx1"/>
                </a:solidFill>
              </a:rPr>
              <a:t>within  </a:t>
            </a:r>
            <a:r>
              <a:rPr lang="en-US" dirty="0">
                <a:solidFill>
                  <a:schemeClr val="tx1"/>
                </a:solidFill>
              </a:rPr>
              <a:t>business context </a:t>
            </a:r>
            <a:endParaRPr lang="en-US" dirty="0" smtClean="0">
              <a:solidFill>
                <a:schemeClr val="tx1"/>
              </a:solidFill>
            </a:endParaRPr>
          </a:p>
          <a:p>
            <a:r>
              <a:rPr lang="en-US" dirty="0" smtClean="0">
                <a:solidFill>
                  <a:schemeClr val="tx1"/>
                </a:solidFill>
              </a:rPr>
              <a:t>Requirement Specification and Validation </a:t>
            </a:r>
          </a:p>
          <a:p>
            <a:pPr lvl="1">
              <a:defRPr/>
            </a:pPr>
            <a:r>
              <a:rPr lang="en-US" dirty="0">
                <a:solidFill>
                  <a:schemeClr val="tx1"/>
                </a:solidFill>
              </a:rPr>
              <a:t>A formal document is prepared after </a:t>
            </a:r>
            <a:r>
              <a:rPr lang="en-US" dirty="0" smtClean="0">
                <a:solidFill>
                  <a:schemeClr val="tx1"/>
                </a:solidFill>
              </a:rPr>
              <a:t>collating all  </a:t>
            </a:r>
            <a:r>
              <a:rPr lang="en-US" dirty="0">
                <a:solidFill>
                  <a:schemeClr val="tx1"/>
                </a:solidFill>
              </a:rPr>
              <a:t>requirements which contains a complete description of the  external behavior of the software system</a:t>
            </a:r>
            <a:r>
              <a:rPr lang="en-US" dirty="0" smtClean="0">
                <a:solidFill>
                  <a:schemeClr val="tx1"/>
                </a:solidFill>
              </a:rPr>
              <a:t>. </a:t>
            </a:r>
          </a:p>
          <a:p>
            <a:pPr lvl="1">
              <a:lnSpc>
                <a:spcPct val="120000"/>
              </a:lnSpc>
              <a:buClr>
                <a:srgbClr val="00B0F0"/>
              </a:buClr>
              <a:defRPr/>
            </a:pPr>
            <a:r>
              <a:rPr lang="en-US" dirty="0">
                <a:solidFill>
                  <a:schemeClr val="tx1"/>
                </a:solidFill>
              </a:rPr>
              <a:t>Requirements are specified in </a:t>
            </a:r>
          </a:p>
          <a:p>
            <a:pPr lvl="2">
              <a:lnSpc>
                <a:spcPct val="120000"/>
              </a:lnSpc>
              <a:buClr>
                <a:srgbClr val="00B0F0"/>
              </a:buClr>
              <a:defRPr/>
            </a:pPr>
            <a:r>
              <a:rPr lang="en-US" dirty="0">
                <a:solidFill>
                  <a:schemeClr val="tx1"/>
                </a:solidFill>
              </a:rPr>
              <a:t>URS User Requirement Specification </a:t>
            </a:r>
          </a:p>
          <a:p>
            <a:pPr lvl="2">
              <a:lnSpc>
                <a:spcPct val="120000"/>
              </a:lnSpc>
              <a:buClr>
                <a:srgbClr val="00B0F0"/>
              </a:buClr>
              <a:defRPr/>
            </a:pPr>
            <a:r>
              <a:rPr lang="en-US" dirty="0">
                <a:solidFill>
                  <a:schemeClr val="tx1"/>
                </a:solidFill>
              </a:rPr>
              <a:t>SRS  System Requirement Specification </a:t>
            </a:r>
          </a:p>
          <a:p>
            <a:pPr lvl="2">
              <a:lnSpc>
                <a:spcPct val="120000"/>
              </a:lnSpc>
              <a:buClr>
                <a:srgbClr val="00B0F0"/>
              </a:buClr>
              <a:defRPr/>
            </a:pPr>
            <a:r>
              <a:rPr lang="en-US" dirty="0">
                <a:solidFill>
                  <a:schemeClr val="tx1"/>
                </a:solidFill>
              </a:rPr>
              <a:t>Use Case Documentation </a:t>
            </a:r>
            <a:endParaRPr lang="en-US" dirty="0" smtClean="0">
              <a:solidFill>
                <a:schemeClr val="tx1"/>
              </a:solidFill>
            </a:endParaRPr>
          </a:p>
          <a:p>
            <a:pPr lvl="1">
              <a:lnSpc>
                <a:spcPct val="120000"/>
              </a:lnSpc>
              <a:buClr>
                <a:srgbClr val="00B0F0"/>
              </a:buClr>
              <a:defRPr/>
            </a:pPr>
            <a:r>
              <a:rPr lang="en-US" b="1" dirty="0">
                <a:solidFill>
                  <a:schemeClr val="tx1"/>
                </a:solidFill>
              </a:rPr>
              <a:t>T</a:t>
            </a:r>
            <a:r>
              <a:rPr lang="en-US" dirty="0">
                <a:solidFill>
                  <a:schemeClr val="tx1"/>
                </a:solidFill>
              </a:rPr>
              <a:t>he requirement documented in the SRS is verified , validated and agreed upon by all parties </a:t>
            </a:r>
            <a:r>
              <a:rPr lang="en-US" dirty="0" smtClean="0">
                <a:solidFill>
                  <a:schemeClr val="tx1"/>
                </a:solidFill>
              </a:rPr>
              <a:t>.</a:t>
            </a:r>
            <a:endParaRPr lang="en-US" dirty="0">
              <a:solidFill>
                <a:schemeClr val="tx1"/>
              </a:solidFill>
            </a:endParaRPr>
          </a:p>
          <a:p>
            <a:pPr marL="447675" lvl="1" indent="0">
              <a:buNone/>
            </a:pPr>
            <a:endParaRPr lang="en-US" b="1"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98819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Requirement Validation and Management </a:t>
            </a:r>
            <a:endParaRPr lang="en-US" dirty="0"/>
          </a:p>
        </p:txBody>
      </p:sp>
      <p:sp>
        <p:nvSpPr>
          <p:cNvPr id="3" name="Content Placeholder 2"/>
          <p:cNvSpPr>
            <a:spLocks noGrp="1"/>
          </p:cNvSpPr>
          <p:nvPr>
            <p:ph idx="1"/>
          </p:nvPr>
        </p:nvSpPr>
        <p:spPr>
          <a:xfrm>
            <a:off x="297542" y="1208314"/>
            <a:ext cx="8229600" cy="4525963"/>
          </a:xfrm>
        </p:spPr>
        <p:txBody>
          <a:bodyPr/>
          <a:lstStyle/>
          <a:p>
            <a:r>
              <a:rPr lang="en-US" dirty="0" smtClean="0">
                <a:solidFill>
                  <a:schemeClr val="tx1"/>
                </a:solidFill>
              </a:rPr>
              <a:t>Requirement Management</a:t>
            </a:r>
          </a:p>
          <a:p>
            <a:pPr lvl="1"/>
            <a:r>
              <a:rPr lang="en-US" dirty="0">
                <a:solidFill>
                  <a:schemeClr val="tx1"/>
                </a:solidFill>
              </a:rPr>
              <a:t>Requirements Management (RM) involves recognizing and </a:t>
            </a:r>
            <a:r>
              <a:rPr lang="en-US" dirty="0" smtClean="0">
                <a:solidFill>
                  <a:schemeClr val="tx1"/>
                </a:solidFill>
              </a:rPr>
              <a:t>planning changes occurring  in requirements due to various factors   during </a:t>
            </a:r>
            <a:r>
              <a:rPr lang="en-US" dirty="0">
                <a:solidFill>
                  <a:schemeClr val="tx1"/>
                </a:solidFill>
              </a:rPr>
              <a:t>the </a:t>
            </a:r>
            <a:r>
              <a:rPr lang="en-US" dirty="0" smtClean="0">
                <a:solidFill>
                  <a:schemeClr val="tx1"/>
                </a:solidFill>
              </a:rPr>
              <a:t>life  </a:t>
            </a:r>
            <a:r>
              <a:rPr lang="en-US" dirty="0">
                <a:solidFill>
                  <a:schemeClr val="tx1"/>
                </a:solidFill>
              </a:rPr>
              <a:t>of the project </a:t>
            </a:r>
            <a:endParaRPr lang="en-US" dirty="0" smtClean="0">
              <a:solidFill>
                <a:schemeClr val="tx1"/>
              </a:solidFill>
            </a:endParaRPr>
          </a:p>
          <a:p>
            <a:pPr lvl="1"/>
            <a:r>
              <a:rPr lang="en-US" dirty="0" smtClean="0">
                <a:solidFill>
                  <a:schemeClr val="tx1"/>
                </a:solidFill>
              </a:rPr>
              <a:t>RM is a continuous activity  that can occur post development during maintenance as  requirements may continuously change </a:t>
            </a:r>
          </a:p>
          <a:p>
            <a:pPr lvl="1"/>
            <a:r>
              <a:rPr lang="en-US" dirty="0">
                <a:solidFill>
                  <a:schemeClr val="tx1"/>
                </a:solidFill>
              </a:rPr>
              <a:t>When a sizeable set of changes are received, the project may decide  to go thru a change request process , to get approval for time and budget </a:t>
            </a:r>
          </a:p>
          <a:p>
            <a:pPr lvl="1"/>
            <a:endParaRPr lang="en-US" dirty="0">
              <a:solidFill>
                <a:schemeClr val="tx1"/>
              </a:solidFill>
            </a:endParaRPr>
          </a:p>
          <a:p>
            <a:pPr lvl="1"/>
            <a:endParaRPr lang="en-US" dirty="0" smtClean="0">
              <a:solidFill>
                <a:schemeClr val="tx1"/>
              </a:solidFill>
            </a:endParaRP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1428601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62" name="Group 2"/>
          <p:cNvGrpSpPr>
            <a:grpSpLocks/>
          </p:cNvGrpSpPr>
          <p:nvPr/>
        </p:nvGrpSpPr>
        <p:grpSpPr bwMode="auto">
          <a:xfrm>
            <a:off x="304800" y="1219200"/>
            <a:ext cx="8840003" cy="4752634"/>
            <a:chOff x="720" y="1359"/>
            <a:chExt cx="5068" cy="3084"/>
          </a:xfrm>
        </p:grpSpPr>
        <p:sp>
          <p:nvSpPr>
            <p:cNvPr id="501763" name="Text Box 3"/>
            <p:cNvSpPr txBox="1">
              <a:spLocks noChangeArrowheads="1"/>
            </p:cNvSpPr>
            <p:nvPr/>
          </p:nvSpPr>
          <p:spPr bwMode="auto">
            <a:xfrm>
              <a:off x="2060" y="1459"/>
              <a:ext cx="2068" cy="2669"/>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Candara" panose="020E0502030303020204" pitchFamily="34" charset="0"/>
                <a:cs typeface="Times New Roman" pitchFamily="18" charset="0"/>
              </a:endParaRPr>
            </a:p>
            <a:p>
              <a:pPr>
                <a:buFontTx/>
                <a:buChar char="•"/>
              </a:pPr>
              <a:endParaRPr lang="en-US" sz="1200" dirty="0">
                <a:latin typeface="Candara" panose="020E0502030303020204" pitchFamily="34" charset="0"/>
                <a:cs typeface="Times New Roman" pitchFamily="18" charset="0"/>
              </a:endParaRPr>
            </a:p>
            <a:p>
              <a:pPr>
                <a:buFontTx/>
                <a:buChar char="•"/>
              </a:pPr>
              <a:r>
                <a:rPr lang="en-US" sz="1400" dirty="0">
                  <a:latin typeface="Candara" panose="020E0502030303020204" pitchFamily="34" charset="0"/>
                  <a:cs typeface="Times New Roman" pitchFamily="18" charset="0"/>
                </a:rPr>
                <a:t>Capture requirements </a:t>
              </a:r>
            </a:p>
            <a:p>
              <a:pPr lvl="1">
                <a:buFontTx/>
                <a:buChar char="•"/>
              </a:pPr>
              <a:r>
                <a:rPr lang="en-US" sz="1400" dirty="0">
                  <a:latin typeface="Candara" panose="020E0502030303020204" pitchFamily="34" charset="0"/>
                  <a:cs typeface="Times New Roman" pitchFamily="18" charset="0"/>
                </a:rPr>
                <a:t> Functional</a:t>
              </a:r>
            </a:p>
            <a:p>
              <a:pPr lvl="1">
                <a:buFontTx/>
                <a:buChar char="•"/>
              </a:pPr>
              <a:r>
                <a:rPr lang="en-US" sz="1400" dirty="0">
                  <a:latin typeface="Candara" panose="020E0502030303020204" pitchFamily="34" charset="0"/>
                  <a:cs typeface="Times New Roman" pitchFamily="18" charset="0"/>
                </a:rPr>
                <a:t> Technical</a:t>
              </a:r>
            </a:p>
            <a:p>
              <a:pPr lvl="1">
                <a:buFontTx/>
                <a:buChar char="•"/>
              </a:pPr>
              <a:r>
                <a:rPr lang="en-US" sz="1400" dirty="0">
                  <a:latin typeface="Candara" panose="020E0502030303020204" pitchFamily="34" charset="0"/>
                  <a:cs typeface="Times New Roman" pitchFamily="18" charset="0"/>
                </a:rPr>
                <a:t> Performance</a:t>
              </a:r>
            </a:p>
            <a:p>
              <a:pPr>
                <a:buFontTx/>
                <a:buChar char="•"/>
              </a:pPr>
              <a:r>
                <a:rPr lang="en-US" sz="1400" dirty="0" smtClean="0">
                  <a:latin typeface="Candara" panose="020E0502030303020204" pitchFamily="34" charset="0"/>
                  <a:cs typeface="Times New Roman" pitchFamily="18" charset="0"/>
                </a:rPr>
                <a:t>Gap </a:t>
              </a:r>
              <a:r>
                <a:rPr lang="en-US" sz="1400" dirty="0">
                  <a:latin typeface="Candara" panose="020E0502030303020204" pitchFamily="34" charset="0"/>
                  <a:cs typeface="Times New Roman" pitchFamily="18" charset="0"/>
                </a:rPr>
                <a:t>Analysis where applicable</a:t>
              </a:r>
            </a:p>
            <a:p>
              <a:pPr>
                <a:buFontTx/>
                <a:buChar char="•"/>
              </a:pPr>
              <a:r>
                <a:rPr lang="en-US" sz="1400" dirty="0">
                  <a:latin typeface="Candara" panose="020E0502030303020204" pitchFamily="34" charset="0"/>
                  <a:cs typeface="Times New Roman" pitchFamily="18" charset="0"/>
                </a:rPr>
                <a:t>Define interfacing requirements </a:t>
              </a:r>
            </a:p>
            <a:p>
              <a:pPr>
                <a:buFontTx/>
                <a:buChar char="•"/>
              </a:pPr>
              <a:r>
                <a:rPr lang="en-US" sz="1400" dirty="0">
                  <a:latin typeface="Candara" panose="020E0502030303020204" pitchFamily="34" charset="0"/>
                  <a:cs typeface="Times New Roman" pitchFamily="18" charset="0"/>
                </a:rPr>
                <a:t>Documentation of complete requirements</a:t>
              </a:r>
            </a:p>
            <a:p>
              <a:pPr>
                <a:buFontTx/>
                <a:buChar char="•"/>
              </a:pPr>
              <a:r>
                <a:rPr lang="en-US" sz="1400" dirty="0">
                  <a:latin typeface="Candara" panose="020E0502030303020204" pitchFamily="34" charset="0"/>
                  <a:cs typeface="Times New Roman" pitchFamily="18" charset="0"/>
                </a:rPr>
                <a:t>Develop Requirements Traceability Matrix</a:t>
              </a:r>
            </a:p>
            <a:p>
              <a:pPr>
                <a:buFontTx/>
                <a:buChar char="•"/>
              </a:pPr>
              <a:r>
                <a:rPr lang="en-US" sz="1400" dirty="0">
                  <a:latin typeface="Candara" panose="020E0502030303020204" pitchFamily="34" charset="0"/>
                  <a:cs typeface="Times New Roman" pitchFamily="18" charset="0"/>
                </a:rPr>
                <a:t>Present requirements document to client team</a:t>
              </a:r>
            </a:p>
            <a:p>
              <a:pPr>
                <a:buFontTx/>
                <a:buChar char="•"/>
              </a:pPr>
              <a:r>
                <a:rPr lang="en-US" sz="1400" dirty="0">
                  <a:latin typeface="Candara" panose="020E0502030303020204" pitchFamily="34" charset="0"/>
                  <a:cs typeface="Times New Roman" pitchFamily="18" charset="0"/>
                </a:rPr>
                <a:t>UI prototyping where necessary</a:t>
              </a:r>
            </a:p>
            <a:p>
              <a:pPr>
                <a:buFontTx/>
                <a:buChar char="•"/>
              </a:pPr>
              <a:r>
                <a:rPr lang="en-US" sz="1400" dirty="0">
                  <a:latin typeface="Candara" panose="020E0502030303020204" pitchFamily="34" charset="0"/>
                  <a:cs typeface="Times New Roman" pitchFamily="18" charset="0"/>
                </a:rPr>
                <a:t>Finalize Acceptance Criteria</a:t>
              </a:r>
            </a:p>
            <a:p>
              <a:pPr>
                <a:buFontTx/>
                <a:buChar char="•"/>
              </a:pPr>
              <a:r>
                <a:rPr lang="en-US" sz="1400" dirty="0">
                  <a:latin typeface="Candara" panose="020E0502030303020204" pitchFamily="34" charset="0"/>
                  <a:cs typeface="Times New Roman" pitchFamily="18" charset="0"/>
                </a:rPr>
                <a:t>Identify data migration requirements</a:t>
              </a:r>
            </a:p>
          </p:txBody>
        </p:sp>
        <p:sp>
          <p:nvSpPr>
            <p:cNvPr id="501764" name="Text Box 4"/>
            <p:cNvSpPr txBox="1">
              <a:spLocks noChangeArrowheads="1"/>
            </p:cNvSpPr>
            <p:nvPr/>
          </p:nvSpPr>
          <p:spPr bwMode="auto">
            <a:xfrm>
              <a:off x="2160" y="1377"/>
              <a:ext cx="859" cy="199"/>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Candara" panose="020E0502030303020204" pitchFamily="34" charset="0"/>
                  <a:cs typeface="Times New Roman" pitchFamily="18" charset="0"/>
                </a:rPr>
                <a:t>Activities</a:t>
              </a:r>
            </a:p>
          </p:txBody>
        </p:sp>
        <p:sp>
          <p:nvSpPr>
            <p:cNvPr id="501765" name="Text Box 5"/>
            <p:cNvSpPr txBox="1">
              <a:spLocks noChangeArrowheads="1"/>
            </p:cNvSpPr>
            <p:nvPr/>
          </p:nvSpPr>
          <p:spPr bwMode="auto">
            <a:xfrm>
              <a:off x="4224" y="1470"/>
              <a:ext cx="1564" cy="132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Candara" panose="020E0502030303020204" pitchFamily="34" charset="0"/>
                <a:cs typeface="Times New Roman" pitchFamily="18" charset="0"/>
              </a:endParaRPr>
            </a:p>
            <a:p>
              <a:pPr>
                <a:buFontTx/>
                <a:buChar char="•"/>
              </a:pPr>
              <a:r>
                <a:rPr lang="en-US" sz="1400" dirty="0">
                  <a:latin typeface="Candara" panose="020E0502030303020204" pitchFamily="34" charset="0"/>
                  <a:cs typeface="Times New Roman" pitchFamily="18" charset="0"/>
                </a:rPr>
                <a:t>Client signoff on technical, functional and </a:t>
              </a:r>
              <a:r>
                <a:rPr lang="en-US" sz="1400" dirty="0" smtClean="0">
                  <a:latin typeface="Candara" panose="020E0502030303020204" pitchFamily="34" charset="0"/>
                  <a:cs typeface="Times New Roman" pitchFamily="18" charset="0"/>
                </a:rPr>
                <a:t>performance requirements</a:t>
              </a:r>
              <a:endParaRPr lang="en-US" sz="1400" dirty="0">
                <a:latin typeface="Candara" panose="020E0502030303020204" pitchFamily="34" charset="0"/>
                <a:cs typeface="Times New Roman" pitchFamily="18" charset="0"/>
              </a:endParaRPr>
            </a:p>
            <a:p>
              <a:pPr>
                <a:buFontTx/>
                <a:buChar char="•"/>
              </a:pPr>
              <a:r>
                <a:rPr lang="en-US" sz="1400" dirty="0">
                  <a:latin typeface="Candara" panose="020E0502030303020204" pitchFamily="34" charset="0"/>
                  <a:cs typeface="Times New Roman" pitchFamily="18" charset="0"/>
                </a:rPr>
                <a:t>Validation of UI prototypes</a:t>
              </a:r>
            </a:p>
            <a:p>
              <a:pPr>
                <a:buFontTx/>
                <a:buChar char="•"/>
              </a:pPr>
              <a:r>
                <a:rPr lang="en-US" sz="1400" dirty="0" smtClean="0">
                  <a:latin typeface="Candara" panose="020E0502030303020204" pitchFamily="34" charset="0"/>
                  <a:cs typeface="Times New Roman" pitchFamily="18" charset="0"/>
                </a:rPr>
                <a:t>Signoff </a:t>
              </a:r>
              <a:r>
                <a:rPr lang="en-US" sz="1400" dirty="0">
                  <a:latin typeface="Candara" panose="020E0502030303020204" pitchFamily="34" charset="0"/>
                  <a:cs typeface="Times New Roman" pitchFamily="18" charset="0"/>
                </a:rPr>
                <a:t>on Acceptance criteria</a:t>
              </a:r>
            </a:p>
          </p:txBody>
        </p:sp>
        <p:sp>
          <p:nvSpPr>
            <p:cNvPr id="501766" name="Text Box 6"/>
            <p:cNvSpPr txBox="1">
              <a:spLocks noChangeArrowheads="1"/>
            </p:cNvSpPr>
            <p:nvPr/>
          </p:nvSpPr>
          <p:spPr bwMode="auto">
            <a:xfrm>
              <a:off x="4272" y="1359"/>
              <a:ext cx="1357"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Candara" panose="020E0502030303020204" pitchFamily="34" charset="0"/>
                  <a:cs typeface="Times New Roman" pitchFamily="18" charset="0"/>
                </a:rPr>
                <a:t>Completion  Criteria</a:t>
              </a:r>
            </a:p>
          </p:txBody>
        </p:sp>
        <p:sp>
          <p:nvSpPr>
            <p:cNvPr id="501767" name="Text Box 7"/>
            <p:cNvSpPr txBox="1">
              <a:spLocks noChangeArrowheads="1"/>
            </p:cNvSpPr>
            <p:nvPr/>
          </p:nvSpPr>
          <p:spPr bwMode="auto">
            <a:xfrm>
              <a:off x="4320" y="3065"/>
              <a:ext cx="1357" cy="1378"/>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Candara" panose="020E0502030303020204" pitchFamily="34" charset="0"/>
                <a:cs typeface="Times New Roman" pitchFamily="18" charset="0"/>
              </a:endParaRPr>
            </a:p>
            <a:p>
              <a:pPr>
                <a:buFontTx/>
                <a:buChar char="•"/>
              </a:pPr>
              <a:r>
                <a:rPr lang="en-US" sz="1400" dirty="0" smtClean="0">
                  <a:latin typeface="Candara" panose="020E0502030303020204" pitchFamily="34" charset="0"/>
                  <a:cs typeface="Times New Roman" pitchFamily="18" charset="0"/>
                </a:rPr>
                <a:t>SRS /Use Case document</a:t>
              </a:r>
            </a:p>
            <a:p>
              <a:pPr>
                <a:buFontTx/>
                <a:buChar char="•"/>
              </a:pPr>
              <a:r>
                <a:rPr lang="en-US" sz="1400" dirty="0" smtClean="0">
                  <a:latin typeface="Candara" panose="020E0502030303020204" pitchFamily="34" charset="0"/>
                  <a:cs typeface="Times New Roman" pitchFamily="18" charset="0"/>
                </a:rPr>
                <a:t>UI </a:t>
              </a:r>
              <a:r>
                <a:rPr lang="en-US" sz="1400" dirty="0">
                  <a:latin typeface="Candara" panose="020E0502030303020204" pitchFamily="34" charset="0"/>
                  <a:cs typeface="Times New Roman" pitchFamily="18" charset="0"/>
                </a:rPr>
                <a:t>design</a:t>
              </a:r>
            </a:p>
            <a:p>
              <a:pPr>
                <a:buFontTx/>
                <a:buChar char="•"/>
              </a:pPr>
              <a:r>
                <a:rPr lang="en-US" sz="1400" dirty="0">
                  <a:latin typeface="Candara" panose="020E0502030303020204" pitchFamily="34" charset="0"/>
                  <a:cs typeface="Times New Roman" pitchFamily="18" charset="0"/>
                </a:rPr>
                <a:t>Acceptance criteria</a:t>
              </a:r>
            </a:p>
            <a:p>
              <a:pPr>
                <a:buFontTx/>
                <a:buChar char="•"/>
              </a:pPr>
              <a:r>
                <a:rPr lang="en-US" sz="1400" dirty="0">
                  <a:latin typeface="Candara" panose="020E0502030303020204" pitchFamily="34" charset="0"/>
                  <a:cs typeface="Times New Roman" pitchFamily="18" charset="0"/>
                </a:rPr>
                <a:t>Interface requirements</a:t>
              </a:r>
            </a:p>
          </p:txBody>
        </p:sp>
        <p:sp>
          <p:nvSpPr>
            <p:cNvPr id="501768" name="Text Box 8"/>
            <p:cNvSpPr txBox="1">
              <a:spLocks noChangeArrowheads="1"/>
            </p:cNvSpPr>
            <p:nvPr/>
          </p:nvSpPr>
          <p:spPr bwMode="auto">
            <a:xfrm>
              <a:off x="4399" y="2964"/>
              <a:ext cx="1169"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Candara" panose="020E0502030303020204" pitchFamily="34" charset="0"/>
                  <a:cs typeface="Times New Roman" pitchFamily="18" charset="0"/>
                </a:rPr>
                <a:t>Deliverables</a:t>
              </a:r>
            </a:p>
          </p:txBody>
        </p:sp>
        <p:sp>
          <p:nvSpPr>
            <p:cNvPr id="501769" name="Text Box 9"/>
            <p:cNvSpPr txBox="1">
              <a:spLocks noChangeArrowheads="1"/>
            </p:cNvSpPr>
            <p:nvPr/>
          </p:nvSpPr>
          <p:spPr bwMode="auto">
            <a:xfrm>
              <a:off x="720" y="1464"/>
              <a:ext cx="1213" cy="2592"/>
            </a:xfrm>
            <a:prstGeom prst="rect">
              <a:avLst/>
            </a:prstGeom>
            <a:solidFill>
              <a:schemeClr val="bg1"/>
            </a:solid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Candara" panose="020E0502030303020204" pitchFamily="34" charset="0"/>
                <a:cs typeface="Times New Roman" pitchFamily="18" charset="0"/>
              </a:endParaRPr>
            </a:p>
            <a:p>
              <a:pPr>
                <a:buFontTx/>
                <a:buChar char="•"/>
              </a:pPr>
              <a:endParaRPr lang="en-US" sz="1200" dirty="0">
                <a:latin typeface="Candara" panose="020E0502030303020204" pitchFamily="34" charset="0"/>
                <a:cs typeface="Times New Roman" pitchFamily="18" charset="0"/>
              </a:endParaRPr>
            </a:p>
            <a:p>
              <a:pPr>
                <a:buFontTx/>
                <a:buChar char="•"/>
              </a:pPr>
              <a:r>
                <a:rPr lang="en-US" sz="1400" dirty="0" smtClean="0">
                  <a:latin typeface="Candara" panose="020E0502030303020204" pitchFamily="34" charset="0"/>
                  <a:cs typeface="Times New Roman" pitchFamily="18" charset="0"/>
                </a:rPr>
                <a:t>Contract/Statement </a:t>
              </a:r>
              <a:r>
                <a:rPr lang="en-US" sz="1400" dirty="0">
                  <a:latin typeface="Candara" panose="020E0502030303020204" pitchFamily="34" charset="0"/>
                  <a:cs typeface="Times New Roman" pitchFamily="18" charset="0"/>
                </a:rPr>
                <a:t>of Work</a:t>
              </a:r>
            </a:p>
            <a:p>
              <a:pPr>
                <a:buFontTx/>
                <a:buChar char="•"/>
              </a:pPr>
              <a:r>
                <a:rPr lang="en-US" sz="1400" dirty="0">
                  <a:latin typeface="Candara" panose="020E0502030303020204" pitchFamily="34" charset="0"/>
                  <a:cs typeface="Times New Roman" pitchFamily="18" charset="0"/>
                </a:rPr>
                <a:t>Finalization of Engagement boundaries</a:t>
              </a:r>
            </a:p>
          </p:txBody>
        </p:sp>
        <p:sp>
          <p:nvSpPr>
            <p:cNvPr id="501770" name="Text Box 10"/>
            <p:cNvSpPr txBox="1">
              <a:spLocks noChangeArrowheads="1"/>
            </p:cNvSpPr>
            <p:nvPr/>
          </p:nvSpPr>
          <p:spPr bwMode="auto">
            <a:xfrm>
              <a:off x="816" y="1363"/>
              <a:ext cx="906"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dirty="0">
                  <a:solidFill>
                    <a:schemeClr val="bg1"/>
                  </a:solidFill>
                  <a:latin typeface="Candara" panose="020E0502030303020204" pitchFamily="34" charset="0"/>
                  <a:cs typeface="Times New Roman" pitchFamily="18" charset="0"/>
                </a:rPr>
                <a:t>Pre-requisites</a:t>
              </a:r>
            </a:p>
          </p:txBody>
        </p:sp>
      </p:grpSp>
      <p:sp>
        <p:nvSpPr>
          <p:cNvPr id="501771" name="Rectangle 11"/>
          <p:cNvSpPr>
            <a:spLocks noChangeArrowheads="1"/>
          </p:cNvSpPr>
          <p:nvPr/>
        </p:nvSpPr>
        <p:spPr bwMode="auto">
          <a:xfrm>
            <a:off x="395288" y="0"/>
            <a:ext cx="78200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2800"/>
              </a:lnSpc>
              <a:spcBef>
                <a:spcPct val="0"/>
              </a:spcBef>
            </a:pPr>
            <a:r>
              <a:rPr lang="en-US" sz="2800" dirty="0">
                <a:latin typeface="Candara"/>
                <a:ea typeface="+mj-ea"/>
                <a:cs typeface="Arial" pitchFamily="34" charset="0"/>
              </a:rPr>
              <a:t>Requirement phase key points   </a:t>
            </a: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53674581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72070" y="1687056"/>
            <a:ext cx="6680360" cy="1285884"/>
          </a:xfrm>
        </p:spPr>
        <p:txBody>
          <a:bodyPr/>
          <a:lstStyle/>
          <a:p>
            <a:r>
              <a:rPr lang="en-US" dirty="0" smtClean="0"/>
              <a:t>Introduction to Design Phase </a:t>
            </a:r>
            <a:endParaRPr lang="en-US" dirty="0"/>
          </a:p>
        </p:txBody>
      </p:sp>
      <p:sp>
        <p:nvSpPr>
          <p:cNvPr id="3" name="Footer Placeholder 2"/>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2693669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Architecture and Design </a:t>
            </a:r>
            <a:endParaRPr lang="en-US" dirty="0"/>
          </a:p>
        </p:txBody>
      </p:sp>
      <p:sp>
        <p:nvSpPr>
          <p:cNvPr id="3" name="Content Placeholder 2"/>
          <p:cNvSpPr>
            <a:spLocks noGrp="1"/>
          </p:cNvSpPr>
          <p:nvPr>
            <p:ph idx="1"/>
          </p:nvPr>
        </p:nvSpPr>
        <p:spPr>
          <a:xfrm>
            <a:off x="285719" y="1214422"/>
            <a:ext cx="8428789" cy="5156398"/>
          </a:xfrm>
        </p:spPr>
        <p:txBody>
          <a:bodyPr>
            <a:normAutofit/>
          </a:bodyPr>
          <a:lstStyle/>
          <a:p>
            <a:r>
              <a:rPr lang="en-US" dirty="0" smtClean="0">
                <a:solidFill>
                  <a:schemeClr val="tx1"/>
                </a:solidFill>
              </a:rPr>
              <a:t>Architecture </a:t>
            </a:r>
          </a:p>
          <a:p>
            <a:pPr lvl="1"/>
            <a:r>
              <a:rPr lang="en-US" dirty="0" smtClean="0">
                <a:solidFill>
                  <a:schemeClr val="tx1"/>
                </a:solidFill>
              </a:rPr>
              <a:t>It </a:t>
            </a:r>
            <a:r>
              <a:rPr lang="en-US" b="1" dirty="0" smtClean="0">
                <a:solidFill>
                  <a:schemeClr val="tx1"/>
                </a:solidFill>
              </a:rPr>
              <a:t> </a:t>
            </a:r>
            <a:r>
              <a:rPr lang="en-US" dirty="0">
                <a:solidFill>
                  <a:schemeClr val="tx1"/>
                </a:solidFill>
              </a:rPr>
              <a:t>is </a:t>
            </a:r>
            <a:r>
              <a:rPr lang="en-US" dirty="0" smtClean="0">
                <a:solidFill>
                  <a:schemeClr val="tx1"/>
                </a:solidFill>
              </a:rPr>
              <a:t>the high </a:t>
            </a:r>
            <a:r>
              <a:rPr lang="en-US" dirty="0">
                <a:solidFill>
                  <a:schemeClr val="tx1"/>
                </a:solidFill>
              </a:rPr>
              <a:t>level organizing structure of the system </a:t>
            </a:r>
            <a:endParaRPr lang="en-US" dirty="0" smtClean="0">
              <a:solidFill>
                <a:schemeClr val="tx1"/>
              </a:solidFill>
            </a:endParaRPr>
          </a:p>
          <a:p>
            <a:pPr lvl="1"/>
            <a:r>
              <a:rPr lang="en-US" dirty="0" smtClean="0">
                <a:solidFill>
                  <a:schemeClr val="tx1"/>
                </a:solidFill>
              </a:rPr>
              <a:t>It  </a:t>
            </a:r>
            <a:r>
              <a:rPr lang="en-US" dirty="0">
                <a:solidFill>
                  <a:schemeClr val="tx1"/>
                </a:solidFill>
              </a:rPr>
              <a:t>defines the </a:t>
            </a:r>
            <a:r>
              <a:rPr lang="en-US" dirty="0" smtClean="0">
                <a:solidFill>
                  <a:schemeClr val="tx1"/>
                </a:solidFill>
              </a:rPr>
              <a:t>components</a:t>
            </a:r>
            <a:r>
              <a:rPr lang="en-US" dirty="0">
                <a:solidFill>
                  <a:schemeClr val="tx1"/>
                </a:solidFill>
              </a:rPr>
              <a:t>, interfaces, and behaviors of the system</a:t>
            </a:r>
            <a:r>
              <a:rPr lang="en-US" dirty="0" smtClean="0">
                <a:solidFill>
                  <a:schemeClr val="tx1"/>
                </a:solidFill>
              </a:rPr>
              <a:t>.</a:t>
            </a:r>
          </a:p>
          <a:p>
            <a:pPr lvl="1"/>
            <a:r>
              <a:rPr lang="en-US" dirty="0" smtClean="0">
                <a:solidFill>
                  <a:schemeClr val="tx1"/>
                </a:solidFill>
              </a:rPr>
              <a:t>The process of architecting a software involves defining </a:t>
            </a:r>
            <a:r>
              <a:rPr lang="en-US" dirty="0">
                <a:solidFill>
                  <a:schemeClr val="tx1"/>
                </a:solidFill>
              </a:rPr>
              <a:t>a structured solution that meets all of the technical and operational requirements, </a:t>
            </a:r>
            <a:r>
              <a:rPr lang="en-US" dirty="0" smtClean="0">
                <a:solidFill>
                  <a:schemeClr val="tx1"/>
                </a:solidFill>
              </a:rPr>
              <a:t>along with  </a:t>
            </a:r>
            <a:r>
              <a:rPr lang="en-US" dirty="0">
                <a:solidFill>
                  <a:schemeClr val="tx1"/>
                </a:solidFill>
              </a:rPr>
              <a:t>attributes such as performance, security, and manageability. </a:t>
            </a:r>
            <a:endParaRPr lang="en-US" dirty="0" smtClean="0">
              <a:solidFill>
                <a:schemeClr val="tx1"/>
              </a:solidFill>
            </a:endParaRPr>
          </a:p>
          <a:p>
            <a:pPr lvl="1"/>
            <a:r>
              <a:rPr lang="en-US" dirty="0" smtClean="0">
                <a:solidFill>
                  <a:schemeClr val="tx1"/>
                </a:solidFill>
              </a:rPr>
              <a:t>This phase usually involves the technical/solution architect </a:t>
            </a:r>
          </a:p>
          <a:p>
            <a:pPr lvl="1"/>
            <a:endParaRPr lang="en-US" dirty="0">
              <a:solidFill>
                <a:schemeClr val="tx1"/>
              </a:solidFill>
            </a:endParaRPr>
          </a:p>
          <a:p>
            <a:r>
              <a:rPr lang="en-US" dirty="0" smtClean="0">
                <a:solidFill>
                  <a:schemeClr val="tx1"/>
                </a:solidFill>
              </a:rPr>
              <a:t>Design </a:t>
            </a:r>
          </a:p>
          <a:p>
            <a:pPr lvl="1"/>
            <a:r>
              <a:rPr lang="en-US" dirty="0" smtClean="0">
                <a:solidFill>
                  <a:schemeClr val="tx1"/>
                </a:solidFill>
              </a:rPr>
              <a:t>It is a process of  creating a detailed  </a:t>
            </a:r>
            <a:r>
              <a:rPr lang="en-US" dirty="0">
                <a:solidFill>
                  <a:schemeClr val="tx1"/>
                </a:solidFill>
              </a:rPr>
              <a:t>specification </a:t>
            </a:r>
            <a:r>
              <a:rPr lang="en-US" dirty="0" smtClean="0">
                <a:solidFill>
                  <a:schemeClr val="tx1"/>
                </a:solidFill>
              </a:rPr>
              <a:t>for  </a:t>
            </a:r>
            <a:r>
              <a:rPr lang="en-US" dirty="0">
                <a:solidFill>
                  <a:schemeClr val="tx1"/>
                </a:solidFill>
              </a:rPr>
              <a:t>a </a:t>
            </a:r>
            <a:r>
              <a:rPr lang="en-US" dirty="0" smtClean="0">
                <a:solidFill>
                  <a:schemeClr val="tx1"/>
                </a:solidFill>
              </a:rPr>
              <a:t> software module .</a:t>
            </a:r>
          </a:p>
          <a:p>
            <a:pPr lvl="1"/>
            <a:r>
              <a:rPr lang="en-US" dirty="0" smtClean="0">
                <a:solidFill>
                  <a:schemeClr val="tx1"/>
                </a:solidFill>
              </a:rPr>
              <a:t>It  involves algorithmic design and other implementation specific approaches for a s/w component such as modularity , control hierarchy</a:t>
            </a:r>
            <a:r>
              <a:rPr lang="en-US" dirty="0" smtClean="0">
                <a:solidFill>
                  <a:schemeClr val="tx1"/>
                </a:solidFill>
              </a:rPr>
              <a:t>, </a:t>
            </a:r>
            <a:r>
              <a:rPr lang="en-US" dirty="0" smtClean="0">
                <a:solidFill>
                  <a:schemeClr val="tx1"/>
                </a:solidFill>
              </a:rPr>
              <a:t>data structures </a:t>
            </a:r>
            <a:r>
              <a:rPr lang="en-US" dirty="0" err="1" smtClean="0">
                <a:solidFill>
                  <a:schemeClr val="tx1"/>
                </a:solidFill>
              </a:rPr>
              <a:t>etc</a:t>
            </a:r>
            <a:r>
              <a:rPr lang="en-US" dirty="0" smtClean="0">
                <a:solidFill>
                  <a:schemeClr val="tx1"/>
                </a:solidFill>
              </a:rPr>
              <a:t> </a:t>
            </a:r>
          </a:p>
          <a:p>
            <a:pPr lvl="1"/>
            <a:r>
              <a:rPr lang="en-US" dirty="0" smtClean="0">
                <a:solidFill>
                  <a:schemeClr val="tx1"/>
                </a:solidFill>
              </a:rPr>
              <a:t>Designers  /Technical leads ,senior developers , architects are involved in this phase </a:t>
            </a:r>
            <a:endParaRPr lang="en-US" dirty="0">
              <a:solidFill>
                <a:schemeClr val="tx1"/>
              </a:solidFill>
            </a:endParaRPr>
          </a:p>
          <a:p>
            <a:pPr lvl="1"/>
            <a:endParaRPr lang="en-US" dirty="0">
              <a:solidFill>
                <a:schemeClr val="tx1"/>
              </a:solidFill>
            </a:endParaRPr>
          </a:p>
          <a:p>
            <a:pPr marL="447675" lvl="1" indent="0">
              <a:buNone/>
            </a:pPr>
            <a:r>
              <a:rPr lang="en-US" b="1" i="1" dirty="0" smtClean="0">
                <a:solidFill>
                  <a:schemeClr val="tx1"/>
                </a:solidFill>
              </a:rPr>
              <a:t>Architecture deals with Non functional requirements whereas design deals with functional  </a:t>
            </a:r>
          </a:p>
          <a:p>
            <a:pPr marL="447675" lvl="1" indent="0">
              <a:buNone/>
            </a:pPr>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27177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95288" y="21266"/>
            <a:ext cx="8139112" cy="792162"/>
          </a:xfr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Course Goals and Non Goals</a:t>
            </a:r>
          </a:p>
        </p:txBody>
      </p:sp>
      <p:sp>
        <p:nvSpPr>
          <p:cNvPr id="182275" name="Rectangle 3"/>
          <p:cNvSpPr>
            <a:spLocks noGrp="1" noChangeArrowheads="1"/>
          </p:cNvSpPr>
          <p:nvPr>
            <p:ph type="body" idx="1"/>
          </p:nvPr>
        </p:nvSpPr>
        <p:spPr>
          <a:xfrm>
            <a:off x="457199" y="1371600"/>
            <a:ext cx="7024255" cy="4648200"/>
          </a:xfrm>
        </p:spPr>
        <p:txBody>
          <a:bodyPr/>
          <a:lstStyle/>
          <a:p>
            <a:r>
              <a:rPr lang="en-US" dirty="0">
                <a:solidFill>
                  <a:schemeClr val="tx1"/>
                </a:solidFill>
              </a:rPr>
              <a:t>Course Goals</a:t>
            </a:r>
          </a:p>
          <a:p>
            <a:pPr lvl="1"/>
            <a:r>
              <a:rPr lang="en-US" dirty="0">
                <a:solidFill>
                  <a:schemeClr val="tx1"/>
                </a:solidFill>
              </a:rPr>
              <a:t>To provide an overview of </a:t>
            </a:r>
            <a:r>
              <a:rPr lang="en-US" dirty="0" smtClean="0">
                <a:solidFill>
                  <a:schemeClr val="tx1"/>
                </a:solidFill>
              </a:rPr>
              <a:t>software engineering</a:t>
            </a:r>
            <a:endParaRPr lang="en-US" dirty="0">
              <a:solidFill>
                <a:schemeClr val="tx1"/>
              </a:solidFill>
            </a:endParaRPr>
          </a:p>
          <a:p>
            <a:pPr marL="447675" lvl="1" indent="0">
              <a:buNone/>
            </a:pPr>
            <a:endParaRPr lang="en-US" dirty="0">
              <a:solidFill>
                <a:schemeClr val="tx1"/>
              </a:solidFill>
            </a:endParaRPr>
          </a:p>
          <a:p>
            <a:r>
              <a:rPr lang="en-US" dirty="0">
                <a:solidFill>
                  <a:schemeClr val="tx1"/>
                </a:solidFill>
              </a:rPr>
              <a:t>Course Non Goals</a:t>
            </a:r>
          </a:p>
          <a:p>
            <a:pPr lvl="1"/>
            <a:r>
              <a:rPr lang="en-US" dirty="0">
                <a:solidFill>
                  <a:schemeClr val="tx1"/>
                </a:solidFill>
              </a:rPr>
              <a:t>This </a:t>
            </a:r>
            <a:r>
              <a:rPr lang="en-US" dirty="0" smtClean="0">
                <a:solidFill>
                  <a:schemeClr val="tx1"/>
                </a:solidFill>
              </a:rPr>
              <a:t>course is only an introductory course to Software engineering and does </a:t>
            </a:r>
            <a:r>
              <a:rPr lang="en-US" dirty="0">
                <a:solidFill>
                  <a:schemeClr val="tx1"/>
                </a:solidFill>
              </a:rPr>
              <a:t>not intend to </a:t>
            </a:r>
            <a:r>
              <a:rPr lang="en-US" dirty="0" smtClean="0">
                <a:solidFill>
                  <a:schemeClr val="tx1"/>
                </a:solidFill>
              </a:rPr>
              <a:t>delve into details on  activities  involved in phases like requirements, high level design etc. </a:t>
            </a:r>
            <a:endParaRPr lang="en-US" dirty="0">
              <a:solidFill>
                <a:schemeClr val="tx1"/>
              </a:solidFill>
            </a:endParaRPr>
          </a:p>
        </p:txBody>
      </p:sp>
      <p:pic>
        <p:nvPicPr>
          <p:cNvPr id="182279" name="Picture 7" descr="goals-4"/>
          <p:cNvPicPr>
            <a:picLocks noChangeAspect="1" noChangeArrowheads="1"/>
          </p:cNvPicPr>
          <p:nvPr/>
        </p:nvPicPr>
        <p:blipFill>
          <a:blip r:embed="rId3"/>
          <a:srcRect/>
          <a:stretch>
            <a:fillRect/>
          </a:stretch>
        </p:blipFill>
        <p:spPr bwMode="auto">
          <a:xfrm>
            <a:off x="7358921" y="1504013"/>
            <a:ext cx="1447800" cy="1295400"/>
          </a:xfrm>
          <a:prstGeom prst="rect">
            <a:avLst/>
          </a:prstGeom>
          <a:noFill/>
        </p:spPr>
      </p:pic>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150054376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Key activities in Design phase</a:t>
            </a:r>
            <a:endParaRPr lang="en-US" dirty="0"/>
          </a:p>
        </p:txBody>
      </p:sp>
      <p:sp>
        <p:nvSpPr>
          <p:cNvPr id="3" name="Content Placeholder 2"/>
          <p:cNvSpPr>
            <a:spLocks noGrp="1"/>
          </p:cNvSpPr>
          <p:nvPr>
            <p:ph idx="1"/>
          </p:nvPr>
        </p:nvSpPr>
        <p:spPr>
          <a:xfrm>
            <a:off x="370115" y="1106714"/>
            <a:ext cx="8229600" cy="4525963"/>
          </a:xfrm>
        </p:spPr>
        <p:txBody>
          <a:bodyPr>
            <a:normAutofit/>
          </a:bodyPr>
          <a:lstStyle/>
          <a:p>
            <a:r>
              <a:rPr lang="en-US" dirty="0" smtClean="0">
                <a:solidFill>
                  <a:schemeClr val="tx1"/>
                </a:solidFill>
              </a:rPr>
              <a:t>The design phase includes  following activities</a:t>
            </a:r>
          </a:p>
          <a:p>
            <a:pPr lvl="1"/>
            <a:r>
              <a:rPr lang="en-US" b="0" dirty="0" smtClean="0">
                <a:solidFill>
                  <a:schemeClr val="tx1"/>
                </a:solidFill>
              </a:rPr>
              <a:t>Identify  solution which will meet the customers non functional requirements like performance , security etc.. </a:t>
            </a:r>
          </a:p>
          <a:p>
            <a:pPr lvl="1"/>
            <a:r>
              <a:rPr lang="en-US" dirty="0" smtClean="0">
                <a:solidFill>
                  <a:schemeClr val="tx1"/>
                </a:solidFill>
              </a:rPr>
              <a:t>Identify technology stack </a:t>
            </a:r>
          </a:p>
          <a:p>
            <a:pPr lvl="1"/>
            <a:r>
              <a:rPr lang="en-US" dirty="0" smtClean="0">
                <a:solidFill>
                  <a:schemeClr val="tx1"/>
                </a:solidFill>
              </a:rPr>
              <a:t>Identify framework and design pattern </a:t>
            </a:r>
            <a:endParaRPr lang="en-US" b="0" dirty="0" smtClean="0">
              <a:solidFill>
                <a:schemeClr val="tx1"/>
              </a:solidFill>
            </a:endParaRPr>
          </a:p>
          <a:p>
            <a:pPr lvl="1"/>
            <a:r>
              <a:rPr lang="en-US" dirty="0" smtClean="0">
                <a:solidFill>
                  <a:schemeClr val="tx1"/>
                </a:solidFill>
              </a:rPr>
              <a:t>Create software architectural overview document </a:t>
            </a:r>
          </a:p>
          <a:p>
            <a:pPr lvl="1"/>
            <a:r>
              <a:rPr lang="en-US" dirty="0" smtClean="0">
                <a:solidFill>
                  <a:schemeClr val="tx1"/>
                </a:solidFill>
              </a:rPr>
              <a:t>Identify  </a:t>
            </a:r>
            <a:r>
              <a:rPr lang="en-US" dirty="0">
                <a:solidFill>
                  <a:schemeClr val="tx1"/>
                </a:solidFill>
              </a:rPr>
              <a:t>major modules  and its interfacing with each other as well as external systems if any </a:t>
            </a:r>
          </a:p>
          <a:p>
            <a:pPr lvl="1"/>
            <a:r>
              <a:rPr lang="en-US" dirty="0">
                <a:solidFill>
                  <a:schemeClr val="tx1"/>
                </a:solidFill>
              </a:rPr>
              <a:t>Defining the logical </a:t>
            </a:r>
            <a:r>
              <a:rPr lang="en-US" dirty="0" smtClean="0">
                <a:solidFill>
                  <a:schemeClr val="tx1"/>
                </a:solidFill>
              </a:rPr>
              <a:t>and physical  database </a:t>
            </a:r>
            <a:r>
              <a:rPr lang="en-US" dirty="0">
                <a:solidFill>
                  <a:schemeClr val="tx1"/>
                </a:solidFill>
              </a:rPr>
              <a:t>model </a:t>
            </a:r>
          </a:p>
          <a:p>
            <a:pPr lvl="1"/>
            <a:r>
              <a:rPr lang="en-US" dirty="0" smtClean="0">
                <a:solidFill>
                  <a:schemeClr val="tx1"/>
                </a:solidFill>
              </a:rPr>
              <a:t>Create </a:t>
            </a:r>
            <a:r>
              <a:rPr lang="en-US" dirty="0">
                <a:solidFill>
                  <a:schemeClr val="tx1"/>
                </a:solidFill>
              </a:rPr>
              <a:t>test design </a:t>
            </a:r>
          </a:p>
          <a:p>
            <a:pPr lvl="1"/>
            <a:r>
              <a:rPr lang="en-US" dirty="0">
                <a:solidFill>
                  <a:schemeClr val="tx1"/>
                </a:solidFill>
              </a:rPr>
              <a:t>Plan of  the unit  and integration test cases </a:t>
            </a:r>
          </a:p>
          <a:p>
            <a:pPr lvl="1"/>
            <a:r>
              <a:rPr lang="en-US" dirty="0" smtClean="0">
                <a:solidFill>
                  <a:schemeClr val="tx1"/>
                </a:solidFill>
              </a:rPr>
              <a:t>Detailing </a:t>
            </a:r>
            <a:r>
              <a:rPr lang="en-US" dirty="0">
                <a:solidFill>
                  <a:schemeClr val="tx1"/>
                </a:solidFill>
              </a:rPr>
              <a:t>the overall logic of the module  in pseudo code or flow charts </a:t>
            </a:r>
          </a:p>
          <a:p>
            <a:pPr lvl="1"/>
            <a:r>
              <a:rPr lang="en-US" dirty="0">
                <a:solidFill>
                  <a:schemeClr val="tx1"/>
                </a:solidFill>
              </a:rPr>
              <a:t>Detailed database design including constraints data types </a:t>
            </a:r>
            <a:r>
              <a:rPr lang="en-US" dirty="0" smtClean="0">
                <a:solidFill>
                  <a:schemeClr val="tx1"/>
                </a:solidFill>
              </a:rPr>
              <a:t>etc.. </a:t>
            </a:r>
            <a:r>
              <a:rPr lang="en-US" dirty="0">
                <a:solidFill>
                  <a:schemeClr val="tx1"/>
                </a:solidFill>
              </a:rPr>
              <a:t>(Physical)</a:t>
            </a:r>
          </a:p>
          <a:p>
            <a:pPr lvl="1"/>
            <a:r>
              <a:rPr lang="en-US" dirty="0">
                <a:solidFill>
                  <a:schemeClr val="tx1"/>
                </a:solidFill>
              </a:rPr>
              <a:t>Detailed interfacing reference (with API and </a:t>
            </a:r>
            <a:r>
              <a:rPr lang="en-US" dirty="0" smtClean="0">
                <a:solidFill>
                  <a:schemeClr val="tx1"/>
                </a:solidFill>
              </a:rPr>
              <a:t>parameters</a:t>
            </a:r>
          </a:p>
          <a:p>
            <a:pPr lvl="1"/>
            <a:r>
              <a:rPr lang="en-US" dirty="0" smtClean="0">
                <a:solidFill>
                  <a:schemeClr val="tx1"/>
                </a:solidFill>
              </a:rPr>
              <a:t>Prepare design documents </a:t>
            </a:r>
            <a:endParaRPr lang="en-US" dirty="0">
              <a:solidFill>
                <a:schemeClr val="tx1"/>
              </a:solidFill>
            </a:endParaRPr>
          </a:p>
          <a:p>
            <a:pPr lvl="1"/>
            <a:endParaRPr lang="en-US" dirty="0" smtClean="0">
              <a:solidFill>
                <a:schemeClr val="tx1"/>
              </a:solidFill>
            </a:endParaRPr>
          </a:p>
          <a:p>
            <a:endParaRPr lang="en-US" dirty="0" smtClean="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980901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4114" name="Group 2"/>
          <p:cNvGrpSpPr>
            <a:grpSpLocks/>
          </p:cNvGrpSpPr>
          <p:nvPr/>
        </p:nvGrpSpPr>
        <p:grpSpPr bwMode="auto">
          <a:xfrm>
            <a:off x="304800" y="1288473"/>
            <a:ext cx="8707438" cy="4883727"/>
            <a:chOff x="685" y="624"/>
            <a:chExt cx="4992" cy="2769"/>
          </a:xfrm>
        </p:grpSpPr>
        <p:sp>
          <p:nvSpPr>
            <p:cNvPr id="1114115" name="Text Box 3"/>
            <p:cNvSpPr txBox="1">
              <a:spLocks noChangeArrowheads="1"/>
            </p:cNvSpPr>
            <p:nvPr/>
          </p:nvSpPr>
          <p:spPr bwMode="auto">
            <a:xfrm>
              <a:off x="2025" y="724"/>
              <a:ext cx="2068" cy="2453"/>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Detailed System </a:t>
              </a:r>
              <a:r>
                <a:rPr lang="en-US" sz="1400" b="0" dirty="0" smtClean="0">
                  <a:latin typeface="Candara" panose="020E0502030303020204" pitchFamily="34" charset="0"/>
                  <a:cs typeface="Times New Roman" pitchFamily="18" charset="0"/>
                </a:rPr>
                <a:t>Design</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Prepare Object Models (Class diagrams, Sequence Diagrams</a:t>
              </a:r>
              <a:r>
                <a:rPr lang="en-US" sz="1400" b="0" dirty="0" smtClean="0">
                  <a:latin typeface="Candara" panose="020E0502030303020204" pitchFamily="34" charset="0"/>
                  <a:cs typeface="Times New Roman" pitchFamily="18" charset="0"/>
                </a:rPr>
                <a:t>)</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Prepare Database Models (Conceptual Data Model, Physical Data Model</a:t>
              </a:r>
              <a:r>
                <a:rPr lang="en-US" sz="1400" b="0" dirty="0" smtClean="0">
                  <a:latin typeface="Candara" panose="020E0502030303020204" pitchFamily="34" charset="0"/>
                  <a:cs typeface="Times New Roman" pitchFamily="18" charset="0"/>
                </a:rPr>
                <a:t>)</a:t>
              </a:r>
            </a:p>
            <a:p>
              <a:pPr eaLnBrk="1" hangingPunct="1">
                <a:buFontTx/>
                <a:buChar char="•"/>
              </a:pPr>
              <a:endParaRPr lang="en-US" sz="1400" b="0" dirty="0" smtClean="0">
                <a:latin typeface="Candara" panose="020E0502030303020204" pitchFamily="34" charset="0"/>
                <a:cs typeface="Times New Roman" pitchFamily="18" charset="0"/>
              </a:endParaRPr>
            </a:p>
            <a:p>
              <a:pPr eaLnBrk="1" hangingPunct="1">
                <a:buFontTx/>
                <a:buChar char="•"/>
              </a:pPr>
              <a:r>
                <a:rPr lang="en-US" sz="1400" dirty="0">
                  <a:latin typeface="Candara" panose="020E0502030303020204" pitchFamily="34" charset="0"/>
                  <a:cs typeface="Times New Roman" pitchFamily="18" charset="0"/>
                </a:rPr>
                <a:t>Design review</a:t>
              </a:r>
            </a:p>
            <a:p>
              <a:pPr eaLnBrk="1" hangingPunct="1">
                <a:buFontTx/>
                <a:buChar char="•"/>
              </a:pPr>
              <a:endParaRPr lang="en-US" sz="1400" b="0" dirty="0" smtClean="0">
                <a:latin typeface="Candara" panose="020E0502030303020204" pitchFamily="34" charset="0"/>
                <a:cs typeface="Times New Roman" pitchFamily="18" charset="0"/>
              </a:endParaRP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Develop QA </a:t>
              </a:r>
              <a:r>
                <a:rPr lang="en-US" sz="1400" b="0" dirty="0" smtClean="0">
                  <a:latin typeface="Candara" panose="020E0502030303020204" pitchFamily="34" charset="0"/>
                  <a:cs typeface="Times New Roman" pitchFamily="18" charset="0"/>
                </a:rPr>
                <a:t>plan</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r>
                <a:rPr lang="en-US" sz="1400" b="0" dirty="0" smtClean="0">
                  <a:latin typeface="Candara" panose="020E0502030303020204" pitchFamily="34" charset="0"/>
                  <a:cs typeface="Times New Roman" pitchFamily="18" charset="0"/>
                </a:rPr>
                <a:t>Develop </a:t>
              </a:r>
              <a:r>
                <a:rPr lang="en-US" sz="1400" b="0" dirty="0">
                  <a:latin typeface="Candara" panose="020E0502030303020204" pitchFamily="34" charset="0"/>
                  <a:cs typeface="Times New Roman" pitchFamily="18" charset="0"/>
                </a:rPr>
                <a:t>data migration </a:t>
              </a:r>
              <a:r>
                <a:rPr lang="en-US" sz="1400" b="0" dirty="0" smtClean="0">
                  <a:latin typeface="Candara" panose="020E0502030303020204" pitchFamily="34" charset="0"/>
                  <a:cs typeface="Times New Roman" pitchFamily="18" charset="0"/>
                </a:rPr>
                <a:t>plan</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Develop </a:t>
              </a:r>
              <a:r>
                <a:rPr lang="en-US" sz="1400" b="0" dirty="0" smtClean="0">
                  <a:latin typeface="Candara" panose="020E0502030303020204" pitchFamily="34" charset="0"/>
                  <a:cs typeface="Times New Roman" pitchFamily="18" charset="0"/>
                </a:rPr>
                <a:t>Integration  </a:t>
              </a:r>
              <a:r>
                <a:rPr lang="en-US" sz="1400" b="0" dirty="0">
                  <a:latin typeface="Candara" panose="020E0502030303020204" pitchFamily="34" charset="0"/>
                  <a:cs typeface="Times New Roman" pitchFamily="18" charset="0"/>
                </a:rPr>
                <a:t>Test plans and test </a:t>
              </a:r>
              <a:r>
                <a:rPr lang="en-US" sz="1400" b="0" dirty="0" smtClean="0">
                  <a:latin typeface="Candara" panose="020E0502030303020204" pitchFamily="34" charset="0"/>
                  <a:cs typeface="Times New Roman" pitchFamily="18" charset="0"/>
                </a:rPr>
                <a:t>cases</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endParaRPr lang="en-US" sz="1200" b="0" dirty="0">
                <a:latin typeface="Candara" panose="020E0502030303020204" pitchFamily="34" charset="0"/>
                <a:cs typeface="Times New Roman" pitchFamily="18" charset="0"/>
              </a:endParaRPr>
            </a:p>
          </p:txBody>
        </p:sp>
        <p:sp>
          <p:nvSpPr>
            <p:cNvPr id="1114116" name="Text Box 4"/>
            <p:cNvSpPr txBox="1">
              <a:spLocks noChangeArrowheads="1"/>
            </p:cNvSpPr>
            <p:nvPr/>
          </p:nvSpPr>
          <p:spPr bwMode="auto">
            <a:xfrm>
              <a:off x="2125" y="642"/>
              <a:ext cx="859" cy="175"/>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Candara" panose="020E0502030303020204" pitchFamily="34" charset="0"/>
                  <a:cs typeface="Times New Roman" pitchFamily="18" charset="0"/>
                </a:rPr>
                <a:t>Activities</a:t>
              </a:r>
            </a:p>
          </p:txBody>
        </p:sp>
        <p:sp>
          <p:nvSpPr>
            <p:cNvPr id="1114117" name="Text Box 5"/>
            <p:cNvSpPr txBox="1">
              <a:spLocks noChangeArrowheads="1"/>
            </p:cNvSpPr>
            <p:nvPr/>
          </p:nvSpPr>
          <p:spPr bwMode="auto">
            <a:xfrm>
              <a:off x="4189" y="735"/>
              <a:ext cx="1488" cy="1272"/>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Approved System Design </a:t>
              </a:r>
              <a:r>
                <a:rPr lang="en-US" sz="1400" b="0" dirty="0" smtClean="0">
                  <a:latin typeface="Candara" panose="020E0502030303020204" pitchFamily="34" charset="0"/>
                  <a:cs typeface="Times New Roman" pitchFamily="18" charset="0"/>
                </a:rPr>
                <a:t>documents</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Approved </a:t>
              </a:r>
              <a:r>
                <a:rPr lang="en-US" sz="1400" b="0" dirty="0" smtClean="0">
                  <a:latin typeface="Candara" panose="020E0502030303020204" pitchFamily="34" charset="0"/>
                  <a:cs typeface="Times New Roman" pitchFamily="18" charset="0"/>
                </a:rPr>
                <a:t>Models – </a:t>
              </a:r>
              <a:r>
                <a:rPr lang="en-US" sz="1400" b="0" dirty="0" err="1" smtClean="0">
                  <a:latin typeface="Candara" panose="020E0502030303020204" pitchFamily="34" charset="0"/>
                  <a:cs typeface="Times New Roman" pitchFamily="18" charset="0"/>
                </a:rPr>
                <a:t>Db</a:t>
              </a:r>
              <a:r>
                <a:rPr lang="en-US" sz="1400" b="0" dirty="0" smtClean="0">
                  <a:latin typeface="Candara" panose="020E0502030303020204" pitchFamily="34" charset="0"/>
                  <a:cs typeface="Times New Roman" pitchFamily="18" charset="0"/>
                </a:rPr>
                <a:t> , Application </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Approved </a:t>
              </a:r>
              <a:r>
                <a:rPr lang="en-US" sz="1400" b="0" dirty="0" smtClean="0">
                  <a:latin typeface="Candara" panose="020E0502030303020204" pitchFamily="34" charset="0"/>
                  <a:cs typeface="Times New Roman" pitchFamily="18" charset="0"/>
                </a:rPr>
                <a:t>QA plan</a:t>
              </a:r>
              <a:endParaRPr lang="en-US" sz="1400" b="0" dirty="0">
                <a:latin typeface="Candara" panose="020E0502030303020204" pitchFamily="34" charset="0"/>
                <a:cs typeface="Times New Roman" pitchFamily="18" charset="0"/>
              </a:endParaRPr>
            </a:p>
          </p:txBody>
        </p:sp>
        <p:sp>
          <p:nvSpPr>
            <p:cNvPr id="1114118" name="Text Box 6"/>
            <p:cNvSpPr txBox="1">
              <a:spLocks noChangeArrowheads="1"/>
            </p:cNvSpPr>
            <p:nvPr/>
          </p:nvSpPr>
          <p:spPr bwMode="auto">
            <a:xfrm>
              <a:off x="4237" y="624"/>
              <a:ext cx="1357"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Candara" panose="020E0502030303020204" pitchFamily="34" charset="0"/>
                  <a:cs typeface="Times New Roman" pitchFamily="18" charset="0"/>
                </a:rPr>
                <a:t>Completion  Criteria</a:t>
              </a:r>
            </a:p>
          </p:txBody>
        </p:sp>
        <p:sp>
          <p:nvSpPr>
            <p:cNvPr id="1114119" name="Text Box 7"/>
            <p:cNvSpPr txBox="1">
              <a:spLocks noChangeArrowheads="1"/>
            </p:cNvSpPr>
            <p:nvPr/>
          </p:nvSpPr>
          <p:spPr bwMode="auto">
            <a:xfrm>
              <a:off x="4285" y="2330"/>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400" b="0" dirty="0" smtClean="0">
                  <a:latin typeface="Candara" panose="020E0502030303020204" pitchFamily="34" charset="0"/>
                  <a:cs typeface="Times New Roman" pitchFamily="18" charset="0"/>
                </a:rPr>
                <a:t>SAD</a:t>
              </a:r>
            </a:p>
            <a:p>
              <a:pPr eaLnBrk="1" hangingPunct="1">
                <a:buFontTx/>
                <a:buChar char="•"/>
              </a:pPr>
              <a:endParaRPr lang="en-US" sz="1400" b="0" dirty="0" smtClean="0">
                <a:latin typeface="Candara" panose="020E0502030303020204" pitchFamily="34" charset="0"/>
                <a:cs typeface="Times New Roman" pitchFamily="18" charset="0"/>
              </a:endParaRPr>
            </a:p>
            <a:p>
              <a:pPr eaLnBrk="1" hangingPunct="1">
                <a:buFontTx/>
                <a:buChar char="•"/>
              </a:pPr>
              <a:r>
                <a:rPr lang="en-US" sz="1400" b="0" dirty="0" smtClean="0">
                  <a:latin typeface="Candara" panose="020E0502030303020204" pitchFamily="34" charset="0"/>
                  <a:cs typeface="Times New Roman" pitchFamily="18" charset="0"/>
                </a:rPr>
                <a:t>HLD</a:t>
              </a:r>
            </a:p>
            <a:p>
              <a:pPr marL="0" indent="0" eaLnBrk="1" hangingPunct="1"/>
              <a:endParaRPr lang="en-US" sz="1400" b="0" dirty="0" smtClean="0">
                <a:latin typeface="Candara" panose="020E0502030303020204" pitchFamily="34" charset="0"/>
                <a:cs typeface="Times New Roman" pitchFamily="18" charset="0"/>
              </a:endParaRPr>
            </a:p>
            <a:p>
              <a:pPr eaLnBrk="1" hangingPunct="1">
                <a:buFontTx/>
                <a:buChar char="•"/>
              </a:pPr>
              <a:r>
                <a:rPr lang="en-US" sz="1400" dirty="0" smtClean="0">
                  <a:latin typeface="Candara" panose="020E0502030303020204" pitchFamily="34" charset="0"/>
                  <a:cs typeface="Times New Roman" pitchFamily="18" charset="0"/>
                </a:rPr>
                <a:t>LLD</a:t>
              </a:r>
            </a:p>
            <a:p>
              <a:pPr eaLnBrk="1" hangingPunct="1">
                <a:buFontTx/>
                <a:buChar char="•"/>
              </a:pPr>
              <a:endParaRPr lang="en-US" sz="1400" dirty="0">
                <a:latin typeface="Candara" panose="020E0502030303020204" pitchFamily="34" charset="0"/>
                <a:cs typeface="Times New Roman" pitchFamily="18" charset="0"/>
              </a:endParaRPr>
            </a:p>
            <a:p>
              <a:pPr eaLnBrk="1" hangingPunct="1">
                <a:buFontTx/>
                <a:buChar char="•"/>
              </a:pPr>
              <a:r>
                <a:rPr lang="en-US" sz="1400" dirty="0">
                  <a:latin typeface="Candara" panose="020E0502030303020204" pitchFamily="34" charset="0"/>
                  <a:cs typeface="Times New Roman" pitchFamily="18" charset="0"/>
                </a:rPr>
                <a:t>I</a:t>
              </a:r>
              <a:r>
                <a:rPr lang="en-US" sz="1400" dirty="0" smtClean="0">
                  <a:latin typeface="Candara" panose="020E0502030303020204" pitchFamily="34" charset="0"/>
                  <a:cs typeface="Times New Roman" pitchFamily="18" charset="0"/>
                </a:rPr>
                <a:t>TP </a:t>
              </a:r>
            </a:p>
            <a:p>
              <a:pPr eaLnBrk="1" hangingPunct="1">
                <a:buFontTx/>
                <a:buChar char="•"/>
              </a:pPr>
              <a:endParaRPr lang="en-US" sz="1200" b="0" dirty="0">
                <a:latin typeface="Candara" panose="020E0502030303020204" pitchFamily="34" charset="0"/>
                <a:cs typeface="Times New Roman" pitchFamily="18" charset="0"/>
              </a:endParaRPr>
            </a:p>
          </p:txBody>
        </p:sp>
        <p:sp>
          <p:nvSpPr>
            <p:cNvPr id="1114120" name="Text Box 8"/>
            <p:cNvSpPr txBox="1">
              <a:spLocks noChangeArrowheads="1"/>
            </p:cNvSpPr>
            <p:nvPr/>
          </p:nvSpPr>
          <p:spPr bwMode="auto">
            <a:xfrm>
              <a:off x="4364" y="2230"/>
              <a:ext cx="1169"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Candara" panose="020E0502030303020204" pitchFamily="34" charset="0"/>
                  <a:cs typeface="Times New Roman" pitchFamily="18" charset="0"/>
                </a:rPr>
                <a:t>Deliverables</a:t>
              </a:r>
            </a:p>
          </p:txBody>
        </p:sp>
        <p:sp>
          <p:nvSpPr>
            <p:cNvPr id="1114121" name="Text Box 9"/>
            <p:cNvSpPr txBox="1">
              <a:spLocks noChangeArrowheads="1"/>
            </p:cNvSpPr>
            <p:nvPr/>
          </p:nvSpPr>
          <p:spPr bwMode="auto">
            <a:xfrm>
              <a:off x="685" y="729"/>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Signed off </a:t>
              </a:r>
              <a:r>
                <a:rPr lang="en-US" sz="1400" b="0" dirty="0" smtClean="0">
                  <a:latin typeface="Candara" panose="020E0502030303020204" pitchFamily="34" charset="0"/>
                  <a:cs typeface="Times New Roman" pitchFamily="18" charset="0"/>
                </a:rPr>
                <a:t>requirements</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Signed off </a:t>
              </a:r>
              <a:r>
                <a:rPr lang="en-US" sz="1400" b="0" dirty="0" smtClean="0">
                  <a:latin typeface="Candara" panose="020E0502030303020204" pitchFamily="34" charset="0"/>
                  <a:cs typeface="Times New Roman" pitchFamily="18" charset="0"/>
                </a:rPr>
                <a:t>prototype</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Finalized acceptance </a:t>
              </a:r>
              <a:r>
                <a:rPr lang="en-US" sz="1400" b="0" dirty="0" smtClean="0">
                  <a:latin typeface="Candara" panose="020E0502030303020204" pitchFamily="34" charset="0"/>
                  <a:cs typeface="Times New Roman" pitchFamily="18" charset="0"/>
                </a:rPr>
                <a:t>criteria</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Finalized interface requirements</a:t>
              </a:r>
            </a:p>
          </p:txBody>
        </p:sp>
        <p:sp>
          <p:nvSpPr>
            <p:cNvPr id="1114122" name="Text Box 10"/>
            <p:cNvSpPr txBox="1">
              <a:spLocks noChangeArrowheads="1"/>
            </p:cNvSpPr>
            <p:nvPr/>
          </p:nvSpPr>
          <p:spPr bwMode="auto">
            <a:xfrm>
              <a:off x="781" y="628"/>
              <a:ext cx="906"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solidFill>
                    <a:schemeClr val="bg1"/>
                  </a:solidFill>
                  <a:latin typeface="Candara" panose="020E0502030303020204" pitchFamily="34" charset="0"/>
                  <a:cs typeface="Times New Roman" pitchFamily="18" charset="0"/>
                </a:rPr>
                <a:t>Pre-requisites</a:t>
              </a:r>
            </a:p>
          </p:txBody>
        </p:sp>
      </p:grpSp>
      <p:sp>
        <p:nvSpPr>
          <p:cNvPr id="1114123" name="Rectangle 11"/>
          <p:cNvSpPr>
            <a:spLocks noChangeArrowheads="1"/>
          </p:cNvSpPr>
          <p:nvPr/>
        </p:nvSpPr>
        <p:spPr bwMode="auto">
          <a:xfrm>
            <a:off x="395288" y="0"/>
            <a:ext cx="7755862" cy="865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2800"/>
              </a:lnSpc>
              <a:spcBef>
                <a:spcPct val="0"/>
              </a:spcBef>
            </a:pPr>
            <a:r>
              <a:rPr lang="en-US" sz="2800" dirty="0" smtClean="0">
                <a:latin typeface="Candara"/>
                <a:ea typeface="+mj-ea"/>
                <a:cs typeface="Arial" pitchFamily="34" charset="0"/>
              </a:rPr>
              <a:t>Design phase key points  </a:t>
            </a:r>
            <a:endParaRPr lang="en-US" sz="2800" dirty="0">
              <a:latin typeface="Candara"/>
              <a:ea typeface="+mj-ea"/>
              <a:cs typeface="Arial" pitchFamily="34" charset="0"/>
            </a:endParaRP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90073885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72070" y="1687056"/>
            <a:ext cx="6680360" cy="1285884"/>
          </a:xfrm>
        </p:spPr>
        <p:txBody>
          <a:bodyPr/>
          <a:lstStyle/>
          <a:p>
            <a:r>
              <a:rPr lang="en-US" dirty="0" smtClean="0"/>
              <a:t>Introduction to Construction  Phase </a:t>
            </a:r>
            <a:endParaRPr lang="en-US" dirty="0"/>
          </a:p>
        </p:txBody>
      </p:sp>
      <p:sp>
        <p:nvSpPr>
          <p:cNvPr id="3" name="Footer Placeholder 2"/>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4144296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Construction phase </a:t>
            </a:r>
            <a:endParaRPr lang="en-US" dirty="0"/>
          </a:p>
        </p:txBody>
      </p:sp>
      <p:sp>
        <p:nvSpPr>
          <p:cNvPr id="3" name="Content Placeholder 2"/>
          <p:cNvSpPr>
            <a:spLocks noGrp="1"/>
          </p:cNvSpPr>
          <p:nvPr>
            <p:ph idx="1"/>
          </p:nvPr>
        </p:nvSpPr>
        <p:spPr>
          <a:xfrm>
            <a:off x="428171" y="1222829"/>
            <a:ext cx="8229600" cy="4525963"/>
          </a:xfrm>
        </p:spPr>
        <p:txBody>
          <a:bodyPr>
            <a:normAutofit/>
          </a:bodyPr>
          <a:lstStyle/>
          <a:p>
            <a:r>
              <a:rPr lang="en-US" dirty="0" smtClean="0">
                <a:solidFill>
                  <a:schemeClr val="tx1"/>
                </a:solidFill>
              </a:rPr>
              <a:t>Also known as implementation phase </a:t>
            </a:r>
          </a:p>
          <a:p>
            <a:pPr marL="0" indent="0">
              <a:buNone/>
            </a:pPr>
            <a:endParaRPr lang="en-US" dirty="0" smtClean="0">
              <a:solidFill>
                <a:schemeClr val="tx1"/>
              </a:solidFill>
            </a:endParaRPr>
          </a:p>
          <a:p>
            <a:r>
              <a:rPr lang="en-US" dirty="0" smtClean="0">
                <a:solidFill>
                  <a:schemeClr val="tx1"/>
                </a:solidFill>
              </a:rPr>
              <a:t>Main objective of this phase is to translate the software design into code , each component  identified in design is implemented as a program module following coding guidelines </a:t>
            </a:r>
          </a:p>
          <a:p>
            <a:endParaRPr lang="en-US" dirty="0">
              <a:solidFill>
                <a:schemeClr val="tx1"/>
              </a:solidFill>
            </a:endParaRPr>
          </a:p>
          <a:p>
            <a:r>
              <a:rPr lang="en-US" dirty="0" smtClean="0">
                <a:solidFill>
                  <a:schemeClr val="tx1"/>
                </a:solidFill>
              </a:rPr>
              <a:t>Each module in this phase is reviewed  and unit tested to determine correct working (White Box testing) </a:t>
            </a:r>
          </a:p>
          <a:p>
            <a:endParaRPr lang="en-US" dirty="0">
              <a:solidFill>
                <a:schemeClr val="tx1"/>
              </a:solidFill>
            </a:endParaRPr>
          </a:p>
          <a:p>
            <a:r>
              <a:rPr lang="en-US" dirty="0" smtClean="0">
                <a:solidFill>
                  <a:schemeClr val="tx1"/>
                </a:solidFill>
              </a:rPr>
              <a:t>Unit tested code are then integrated  in a planned and a phased manner .</a:t>
            </a:r>
          </a:p>
          <a:p>
            <a:endParaRPr lang="en-US" dirty="0" smtClean="0">
              <a:solidFill>
                <a:schemeClr val="tx1"/>
              </a:solidFill>
            </a:endParaRPr>
          </a:p>
          <a:p>
            <a:r>
              <a:rPr lang="en-US" dirty="0" smtClean="0">
                <a:solidFill>
                  <a:schemeClr val="tx1"/>
                </a:solidFill>
              </a:rPr>
              <a:t>In each integration step the partially integrated system is tested </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473741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a:t>Construction phase </a:t>
            </a:r>
          </a:p>
        </p:txBody>
      </p:sp>
      <p:sp>
        <p:nvSpPr>
          <p:cNvPr id="3" name="Content Placeholder 2"/>
          <p:cNvSpPr>
            <a:spLocks noGrp="1"/>
          </p:cNvSpPr>
          <p:nvPr>
            <p:ph idx="1"/>
          </p:nvPr>
        </p:nvSpPr>
        <p:spPr>
          <a:xfrm>
            <a:off x="442685" y="1338943"/>
            <a:ext cx="8229600" cy="4525963"/>
          </a:xfrm>
        </p:spPr>
        <p:txBody>
          <a:bodyPr/>
          <a:lstStyle/>
          <a:p>
            <a:r>
              <a:rPr lang="en-US" dirty="0" smtClean="0">
                <a:solidFill>
                  <a:schemeClr val="tx1"/>
                </a:solidFill>
              </a:rPr>
              <a:t>In addition to the major activities the following activities are also carried out as well </a:t>
            </a:r>
          </a:p>
          <a:p>
            <a:pPr lvl="1"/>
            <a:r>
              <a:rPr lang="en-US" dirty="0" smtClean="0">
                <a:solidFill>
                  <a:schemeClr val="tx1"/>
                </a:solidFill>
              </a:rPr>
              <a:t>Prepare unit test plan and test case</a:t>
            </a:r>
          </a:p>
          <a:p>
            <a:pPr lvl="1"/>
            <a:r>
              <a:rPr lang="en-US" dirty="0" smtClean="0">
                <a:solidFill>
                  <a:schemeClr val="tx1"/>
                </a:solidFill>
              </a:rPr>
              <a:t>Prepare unit test data </a:t>
            </a:r>
          </a:p>
          <a:p>
            <a:pPr lvl="1"/>
            <a:r>
              <a:rPr lang="en-US" dirty="0" smtClean="0">
                <a:solidFill>
                  <a:schemeClr val="tx1"/>
                </a:solidFill>
              </a:rPr>
              <a:t>Setup coding guidelines </a:t>
            </a:r>
          </a:p>
          <a:p>
            <a:pPr lvl="1"/>
            <a:r>
              <a:rPr lang="en-US" dirty="0" smtClean="0">
                <a:solidFill>
                  <a:schemeClr val="tx1"/>
                </a:solidFill>
              </a:rPr>
              <a:t>Setup the environment for Configuration Management as per CM guidelines </a:t>
            </a:r>
          </a:p>
          <a:p>
            <a:pPr lvl="1"/>
            <a:r>
              <a:rPr lang="en-US" dirty="0" smtClean="0">
                <a:solidFill>
                  <a:schemeClr val="tx1"/>
                </a:solidFill>
              </a:rPr>
              <a:t>Provide suitable environment for base lining code and  continuous integration </a:t>
            </a:r>
          </a:p>
          <a:p>
            <a:pPr lvl="1"/>
            <a:r>
              <a:rPr lang="en-US" dirty="0" smtClean="0">
                <a:solidFill>
                  <a:schemeClr val="tx1"/>
                </a:solidFill>
              </a:rPr>
              <a:t>Defect reporting and fixing </a:t>
            </a:r>
          </a:p>
          <a:p>
            <a:endParaRPr lang="en-US" dirty="0">
              <a:solidFill>
                <a:schemeClr val="tx1"/>
              </a:solidFill>
            </a:endParaRPr>
          </a:p>
          <a:p>
            <a:r>
              <a:rPr lang="en-US" dirty="0" smtClean="0">
                <a:solidFill>
                  <a:schemeClr val="tx1"/>
                </a:solidFill>
              </a:rPr>
              <a:t>The main role players in this phase are </a:t>
            </a:r>
          </a:p>
          <a:p>
            <a:pPr lvl="1"/>
            <a:r>
              <a:rPr lang="en-US" dirty="0" smtClean="0">
                <a:solidFill>
                  <a:schemeClr val="tx1"/>
                </a:solidFill>
              </a:rPr>
              <a:t>Developers</a:t>
            </a:r>
          </a:p>
          <a:p>
            <a:pPr lvl="1"/>
            <a:r>
              <a:rPr lang="en-US" dirty="0" smtClean="0">
                <a:solidFill>
                  <a:schemeClr val="tx1"/>
                </a:solidFill>
              </a:rPr>
              <a:t>Team Leads </a:t>
            </a: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941798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5138" name="Group 2"/>
          <p:cNvGrpSpPr>
            <a:grpSpLocks/>
          </p:cNvGrpSpPr>
          <p:nvPr/>
        </p:nvGrpSpPr>
        <p:grpSpPr bwMode="auto">
          <a:xfrm>
            <a:off x="228600" y="1524000"/>
            <a:ext cx="8839200" cy="4724400"/>
            <a:chOff x="720" y="624"/>
            <a:chExt cx="4992" cy="2769"/>
          </a:xfrm>
        </p:grpSpPr>
        <p:sp>
          <p:nvSpPr>
            <p:cNvPr id="1115139" name="Text Box 3"/>
            <p:cNvSpPr txBox="1">
              <a:spLocks noChangeArrowheads="1"/>
            </p:cNvSpPr>
            <p:nvPr/>
          </p:nvSpPr>
          <p:spPr bwMode="auto">
            <a:xfrm>
              <a:off x="2060" y="724"/>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Development environment </a:t>
              </a:r>
              <a:r>
                <a:rPr lang="en-US" sz="1400" b="0" dirty="0" smtClean="0">
                  <a:latin typeface="Candara" panose="020E0502030303020204" pitchFamily="34" charset="0"/>
                  <a:cs typeface="Times New Roman" pitchFamily="18" charset="0"/>
                </a:rPr>
                <a:t>setup</a:t>
              </a:r>
            </a:p>
            <a:p>
              <a:pPr marL="0" indent="0" eaLnBrk="1" hangingPunct="1"/>
              <a:endParaRPr lang="en-US" sz="14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Prepare Unit Test </a:t>
              </a:r>
              <a:r>
                <a:rPr lang="en-US" sz="1400" b="0" dirty="0" smtClean="0">
                  <a:latin typeface="Candara" panose="020E0502030303020204" pitchFamily="34" charset="0"/>
                  <a:cs typeface="Times New Roman" pitchFamily="18" charset="0"/>
                </a:rPr>
                <a:t> plan and data</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r>
                <a:rPr lang="en-US" sz="1400" b="0" dirty="0" smtClean="0">
                  <a:latin typeface="Candara" panose="020E0502030303020204" pitchFamily="34" charset="0"/>
                  <a:cs typeface="Times New Roman" pitchFamily="18" charset="0"/>
                </a:rPr>
                <a:t>Build  Code </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Code </a:t>
              </a:r>
              <a:r>
                <a:rPr lang="en-US" sz="1400" b="0" dirty="0" smtClean="0">
                  <a:latin typeface="Candara" panose="020E0502030303020204" pitchFamily="34" charset="0"/>
                  <a:cs typeface="Times New Roman" pitchFamily="18" charset="0"/>
                </a:rPr>
                <a:t>review</a:t>
              </a:r>
            </a:p>
            <a:p>
              <a:pPr eaLnBrk="1" hangingPunct="1">
                <a:buFontTx/>
                <a:buChar char="•"/>
              </a:pPr>
              <a:r>
                <a:rPr lang="en-US" sz="1400" b="0" dirty="0" smtClean="0">
                  <a:latin typeface="Candara" panose="020E0502030303020204" pitchFamily="34" charset="0"/>
                  <a:cs typeface="Times New Roman" pitchFamily="18" charset="0"/>
                </a:rPr>
                <a:t> </a:t>
              </a:r>
              <a:endParaRPr lang="en-US" sz="14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Perform Unit </a:t>
              </a:r>
              <a:r>
                <a:rPr lang="en-US" sz="1400" b="0" dirty="0" smtClean="0">
                  <a:latin typeface="Candara" panose="020E0502030303020204" pitchFamily="34" charset="0"/>
                  <a:cs typeface="Times New Roman" pitchFamily="18" charset="0"/>
                </a:rPr>
                <a:t>Test</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Rework and </a:t>
              </a:r>
              <a:r>
                <a:rPr lang="en-US" sz="1400" b="0" dirty="0" smtClean="0">
                  <a:latin typeface="Candara" panose="020E0502030303020204" pitchFamily="34" charset="0"/>
                  <a:cs typeface="Times New Roman" pitchFamily="18" charset="0"/>
                </a:rPr>
                <a:t>re-test</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Baseline source </a:t>
              </a:r>
              <a:r>
                <a:rPr lang="en-US" sz="1400" b="0" dirty="0" smtClean="0">
                  <a:latin typeface="Candara" panose="020E0502030303020204" pitchFamily="34" charset="0"/>
                  <a:cs typeface="Times New Roman" pitchFamily="18" charset="0"/>
                </a:rPr>
                <a:t>code</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endParaRPr lang="en-US" sz="1200" b="0" dirty="0">
                <a:latin typeface="Candara" panose="020E0502030303020204" pitchFamily="34" charset="0"/>
                <a:cs typeface="Times New Roman" pitchFamily="18" charset="0"/>
              </a:endParaRPr>
            </a:p>
          </p:txBody>
        </p:sp>
        <p:sp>
          <p:nvSpPr>
            <p:cNvPr id="1115140" name="Text Box 4"/>
            <p:cNvSpPr txBox="1">
              <a:spLocks noChangeArrowheads="1"/>
            </p:cNvSpPr>
            <p:nvPr/>
          </p:nvSpPr>
          <p:spPr bwMode="auto">
            <a:xfrm>
              <a:off x="2160" y="642"/>
              <a:ext cx="859" cy="180"/>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Candara" panose="020E0502030303020204" pitchFamily="34" charset="0"/>
                  <a:cs typeface="Times New Roman" pitchFamily="18" charset="0"/>
                </a:rPr>
                <a:t>Activities</a:t>
              </a:r>
            </a:p>
          </p:txBody>
        </p:sp>
        <p:sp>
          <p:nvSpPr>
            <p:cNvPr id="1115141" name="Text Box 5"/>
            <p:cNvSpPr txBox="1">
              <a:spLocks noChangeArrowheads="1"/>
            </p:cNvSpPr>
            <p:nvPr/>
          </p:nvSpPr>
          <p:spPr bwMode="auto">
            <a:xfrm>
              <a:off x="4224" y="735"/>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200" b="0" dirty="0">
                  <a:latin typeface="Candara" panose="020E0502030303020204" pitchFamily="34" charset="0"/>
                  <a:cs typeface="Times New Roman" pitchFamily="18" charset="0"/>
                </a:rPr>
                <a:t>Code ready for </a:t>
              </a:r>
              <a:r>
                <a:rPr lang="en-US" sz="1200" b="0" dirty="0" smtClean="0">
                  <a:latin typeface="Candara" panose="020E0502030303020204" pitchFamily="34" charset="0"/>
                  <a:cs typeface="Times New Roman" pitchFamily="18" charset="0"/>
                </a:rPr>
                <a:t>System testing </a:t>
              </a:r>
              <a:endParaRPr lang="en-US" sz="1200" b="0" dirty="0">
                <a:latin typeface="Candara" panose="020E0502030303020204" pitchFamily="34" charset="0"/>
                <a:cs typeface="Times New Roman" pitchFamily="18" charset="0"/>
              </a:endParaRPr>
            </a:p>
          </p:txBody>
        </p:sp>
        <p:sp>
          <p:nvSpPr>
            <p:cNvPr id="1115142" name="Text Box 6"/>
            <p:cNvSpPr txBox="1">
              <a:spLocks noChangeArrowheads="1"/>
            </p:cNvSpPr>
            <p:nvPr/>
          </p:nvSpPr>
          <p:spPr bwMode="auto">
            <a:xfrm>
              <a:off x="4272" y="624"/>
              <a:ext cx="1357"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Candara" panose="020E0502030303020204" pitchFamily="34" charset="0"/>
                  <a:cs typeface="Times New Roman" pitchFamily="18" charset="0"/>
                </a:rPr>
                <a:t>Completion  Criteria</a:t>
              </a:r>
            </a:p>
          </p:txBody>
        </p:sp>
        <p:sp>
          <p:nvSpPr>
            <p:cNvPr id="1115143" name="Text Box 7"/>
            <p:cNvSpPr txBox="1">
              <a:spLocks noChangeArrowheads="1"/>
            </p:cNvSpPr>
            <p:nvPr/>
          </p:nvSpPr>
          <p:spPr bwMode="auto">
            <a:xfrm>
              <a:off x="4320" y="2330"/>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400" b="0" dirty="0" smtClean="0">
                  <a:latin typeface="Candara" panose="020E0502030303020204" pitchFamily="34" charset="0"/>
                  <a:cs typeface="Times New Roman" pitchFamily="18" charset="0"/>
                </a:rPr>
                <a:t> </a:t>
              </a:r>
              <a:r>
                <a:rPr lang="en-US" sz="1400" b="0" dirty="0" smtClean="0">
                  <a:latin typeface="Candara" panose="020E0502030303020204" pitchFamily="34" charset="0"/>
                  <a:cs typeface="Times New Roman" pitchFamily="18" charset="0"/>
                </a:rPr>
                <a:t>Test reports </a:t>
              </a:r>
            </a:p>
            <a:p>
              <a:pPr eaLnBrk="1" hangingPunct="1">
                <a:buFontTx/>
                <a:buChar char="•"/>
              </a:pPr>
              <a:endParaRPr lang="en-US" sz="14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Baseline source code</a:t>
              </a:r>
            </a:p>
            <a:p>
              <a:pPr eaLnBrk="1" hangingPunct="1">
                <a:buFontTx/>
                <a:buChar char="•"/>
              </a:pPr>
              <a:endParaRPr lang="en-US" sz="1200" b="0" dirty="0">
                <a:latin typeface="Candara" panose="020E0502030303020204" pitchFamily="34" charset="0"/>
                <a:cs typeface="Times New Roman" pitchFamily="18" charset="0"/>
              </a:endParaRPr>
            </a:p>
          </p:txBody>
        </p:sp>
        <p:sp>
          <p:nvSpPr>
            <p:cNvPr id="1115144" name="Text Box 8"/>
            <p:cNvSpPr txBox="1">
              <a:spLocks noChangeArrowheads="1"/>
            </p:cNvSpPr>
            <p:nvPr/>
          </p:nvSpPr>
          <p:spPr bwMode="auto">
            <a:xfrm>
              <a:off x="4399" y="2229"/>
              <a:ext cx="1169"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Candara" panose="020E0502030303020204" pitchFamily="34" charset="0"/>
                  <a:cs typeface="Times New Roman" pitchFamily="18" charset="0"/>
                </a:rPr>
                <a:t>Deliverables</a:t>
              </a:r>
            </a:p>
          </p:txBody>
        </p:sp>
        <p:sp>
          <p:nvSpPr>
            <p:cNvPr id="1115145" name="Text Box 9"/>
            <p:cNvSpPr txBox="1">
              <a:spLocks noChangeArrowheads="1"/>
            </p:cNvSpPr>
            <p:nvPr/>
          </p:nvSpPr>
          <p:spPr bwMode="auto">
            <a:xfrm>
              <a:off x="720" y="729"/>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Approved </a:t>
              </a:r>
              <a:r>
                <a:rPr lang="en-US" sz="1400" b="0" dirty="0" smtClean="0">
                  <a:latin typeface="Candara" panose="020E0502030303020204" pitchFamily="34" charset="0"/>
                  <a:cs typeface="Times New Roman" pitchFamily="18" charset="0"/>
                </a:rPr>
                <a:t>design documents </a:t>
              </a:r>
            </a:p>
            <a:p>
              <a:pPr eaLnBrk="1" hangingPunct="1">
                <a:buFontTx/>
                <a:buChar char="•"/>
              </a:pPr>
              <a:endParaRPr lang="en-US" sz="1200" dirty="0">
                <a:latin typeface="Candara" panose="020E0502030303020204" pitchFamily="34" charset="0"/>
                <a:cs typeface="Times New Roman" pitchFamily="18" charset="0"/>
              </a:endParaRPr>
            </a:p>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400" b="0" dirty="0">
                  <a:latin typeface="Candara" panose="020E0502030303020204" pitchFamily="34" charset="0"/>
                  <a:cs typeface="Times New Roman" pitchFamily="18" charset="0"/>
                </a:rPr>
                <a:t>Approved QA </a:t>
              </a:r>
              <a:r>
                <a:rPr lang="en-US" sz="1400" b="0" dirty="0" smtClean="0">
                  <a:latin typeface="Candara" panose="020E0502030303020204" pitchFamily="34" charset="0"/>
                  <a:cs typeface="Times New Roman" pitchFamily="18" charset="0"/>
                </a:rPr>
                <a:t>plan</a:t>
              </a:r>
            </a:p>
            <a:p>
              <a:pPr eaLnBrk="1" hangingPunct="1">
                <a:buFontTx/>
                <a:buChar char="•"/>
              </a:pPr>
              <a:endParaRPr lang="en-US" sz="1400" dirty="0">
                <a:latin typeface="Candara" panose="020E0502030303020204" pitchFamily="34" charset="0"/>
                <a:cs typeface="Times New Roman" pitchFamily="18" charset="0"/>
              </a:endParaRPr>
            </a:p>
            <a:p>
              <a:pPr eaLnBrk="1" hangingPunct="1">
                <a:buFontTx/>
                <a:buChar char="•"/>
              </a:pPr>
              <a:r>
                <a:rPr lang="en-US" sz="1400" b="0" dirty="0" smtClean="0">
                  <a:latin typeface="Candara" panose="020E0502030303020204" pitchFamily="34" charset="0"/>
                  <a:cs typeface="Times New Roman" pitchFamily="18" charset="0"/>
                </a:rPr>
                <a:t>Standard Coding guidelines </a:t>
              </a:r>
            </a:p>
            <a:p>
              <a:pPr eaLnBrk="1" hangingPunct="1">
                <a:buFontTx/>
                <a:buChar char="•"/>
              </a:pPr>
              <a:endParaRPr lang="en-US" sz="1400" dirty="0">
                <a:latin typeface="Candara" panose="020E0502030303020204" pitchFamily="34" charset="0"/>
                <a:cs typeface="Times New Roman" pitchFamily="18" charset="0"/>
              </a:endParaRPr>
            </a:p>
            <a:p>
              <a:pPr eaLnBrk="1" hangingPunct="1">
                <a:buFontTx/>
                <a:buChar char="•"/>
              </a:pPr>
              <a:r>
                <a:rPr lang="en-US" sz="1400" b="0" dirty="0" smtClean="0">
                  <a:latin typeface="Candara" panose="020E0502030303020204" pitchFamily="34" charset="0"/>
                  <a:cs typeface="Times New Roman" pitchFamily="18" charset="0"/>
                </a:rPr>
                <a:t>Review checklists </a:t>
              </a:r>
              <a:endParaRPr lang="en-US" sz="1400" b="0" dirty="0">
                <a:latin typeface="Candara" panose="020E0502030303020204" pitchFamily="34" charset="0"/>
                <a:cs typeface="Times New Roman" pitchFamily="18" charset="0"/>
              </a:endParaRPr>
            </a:p>
          </p:txBody>
        </p:sp>
        <p:sp>
          <p:nvSpPr>
            <p:cNvPr id="1115146" name="Text Box 10"/>
            <p:cNvSpPr txBox="1">
              <a:spLocks noChangeArrowheads="1"/>
            </p:cNvSpPr>
            <p:nvPr/>
          </p:nvSpPr>
          <p:spPr bwMode="auto">
            <a:xfrm>
              <a:off x="816" y="628"/>
              <a:ext cx="906"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Candara" panose="020E0502030303020204" pitchFamily="34" charset="0"/>
                  <a:cs typeface="Times New Roman" pitchFamily="18" charset="0"/>
                </a:rPr>
                <a:t>Pre-requisites</a:t>
              </a:r>
            </a:p>
          </p:txBody>
        </p:sp>
      </p:grpSp>
      <p:sp>
        <p:nvSpPr>
          <p:cNvPr id="1115147" name="Rectangle 11"/>
          <p:cNvSpPr>
            <a:spLocks noChangeArrowheads="1"/>
          </p:cNvSpPr>
          <p:nvPr/>
        </p:nvSpPr>
        <p:spPr bwMode="auto">
          <a:xfrm>
            <a:off x="398585" y="0"/>
            <a:ext cx="7740528" cy="907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2800"/>
              </a:lnSpc>
              <a:spcBef>
                <a:spcPct val="0"/>
              </a:spcBef>
            </a:pPr>
            <a:r>
              <a:rPr lang="en-US" sz="2800" dirty="0">
                <a:latin typeface="Candara"/>
                <a:ea typeface="+mj-ea"/>
                <a:cs typeface="Arial" pitchFamily="34" charset="0"/>
              </a:rPr>
              <a:t>Construction phase – </a:t>
            </a:r>
            <a:r>
              <a:rPr lang="en-US" sz="2800" dirty="0" smtClean="0">
                <a:latin typeface="Candara"/>
                <a:ea typeface="+mj-ea"/>
                <a:cs typeface="Arial" pitchFamily="34" charset="0"/>
              </a:rPr>
              <a:t>key activities </a:t>
            </a:r>
            <a:endParaRPr lang="en-US" sz="2800" dirty="0">
              <a:latin typeface="Candara"/>
              <a:ea typeface="+mj-ea"/>
              <a:cs typeface="Arial" pitchFamily="34" charset="0"/>
            </a:endParaRP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24417774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72070" y="1687056"/>
            <a:ext cx="6680360" cy="1285884"/>
          </a:xfrm>
        </p:spPr>
        <p:txBody>
          <a:bodyPr/>
          <a:lstStyle/>
          <a:p>
            <a:r>
              <a:rPr lang="en-US" dirty="0" smtClean="0"/>
              <a:t>Introduction to Testing  Phase </a:t>
            </a:r>
            <a:endParaRPr lang="en-US" dirty="0"/>
          </a:p>
        </p:txBody>
      </p:sp>
      <p:sp>
        <p:nvSpPr>
          <p:cNvPr id="3" name="Footer Placeholder 2"/>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27971717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System  Testing </a:t>
            </a:r>
            <a:endParaRPr lang="en-US" dirty="0"/>
          </a:p>
        </p:txBody>
      </p:sp>
      <p:sp>
        <p:nvSpPr>
          <p:cNvPr id="3" name="Content Placeholder 2"/>
          <p:cNvSpPr>
            <a:spLocks noGrp="1"/>
          </p:cNvSpPr>
          <p:nvPr>
            <p:ph idx="1"/>
          </p:nvPr>
        </p:nvSpPr>
        <p:spPr>
          <a:xfrm>
            <a:off x="457200" y="1262744"/>
            <a:ext cx="8229600" cy="4863420"/>
          </a:xfrm>
        </p:spPr>
        <p:txBody>
          <a:bodyPr/>
          <a:lstStyle/>
          <a:p>
            <a:r>
              <a:rPr lang="en-US" dirty="0" smtClean="0">
                <a:solidFill>
                  <a:schemeClr val="tx1"/>
                </a:solidFill>
              </a:rPr>
              <a:t>System testing involves testing of all subsystems together </a:t>
            </a:r>
          </a:p>
          <a:p>
            <a:endParaRPr lang="en-US" dirty="0">
              <a:solidFill>
                <a:schemeClr val="tx1"/>
              </a:solidFill>
            </a:endParaRPr>
          </a:p>
          <a:p>
            <a:r>
              <a:rPr lang="en-US" dirty="0" smtClean="0">
                <a:solidFill>
                  <a:schemeClr val="tx1"/>
                </a:solidFill>
              </a:rPr>
              <a:t>Also known as Black Box testing It is ideally done by the QA team </a:t>
            </a:r>
          </a:p>
          <a:p>
            <a:endParaRPr lang="en-US" dirty="0">
              <a:solidFill>
                <a:schemeClr val="tx1"/>
              </a:solidFill>
            </a:endParaRPr>
          </a:p>
          <a:p>
            <a:r>
              <a:rPr lang="en-US" dirty="0" smtClean="0">
                <a:solidFill>
                  <a:schemeClr val="tx1"/>
                </a:solidFill>
              </a:rPr>
              <a:t>The following types of testing are done as part of system testing </a:t>
            </a:r>
          </a:p>
          <a:p>
            <a:pPr lvl="1"/>
            <a:r>
              <a:rPr lang="en-US" dirty="0" smtClean="0">
                <a:solidFill>
                  <a:schemeClr val="tx1"/>
                </a:solidFill>
              </a:rPr>
              <a:t>Functional testing to validate functional requirements </a:t>
            </a:r>
          </a:p>
          <a:p>
            <a:pPr lvl="1"/>
            <a:r>
              <a:rPr lang="en-US" dirty="0" smtClean="0">
                <a:solidFill>
                  <a:schemeClr val="tx1"/>
                </a:solidFill>
              </a:rPr>
              <a:t>Performance testing  to validate non functional requirements </a:t>
            </a:r>
          </a:p>
          <a:p>
            <a:pPr marL="447675" lvl="1" indent="0">
              <a:buNone/>
            </a:pPr>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18403594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153400" cy="900513"/>
          </a:xfrm>
        </p:spPr>
        <p:txBody>
          <a:bodyPr>
            <a:normAutofit/>
          </a:bodyPr>
          <a:lstStyle/>
          <a:p>
            <a:r>
              <a:rPr lang="en-US" dirty="0">
                <a:solidFill>
                  <a:srgbClr val="000000"/>
                </a:solidFill>
                <a:latin typeface="Candara"/>
              </a:rPr>
              <a:t>System Testing Key Activities </a:t>
            </a:r>
          </a:p>
        </p:txBody>
      </p:sp>
      <p:grpSp>
        <p:nvGrpSpPr>
          <p:cNvPr id="1116162" name="Group 2"/>
          <p:cNvGrpSpPr>
            <a:grpSpLocks/>
          </p:cNvGrpSpPr>
          <p:nvPr/>
        </p:nvGrpSpPr>
        <p:grpSpPr bwMode="auto">
          <a:xfrm>
            <a:off x="381000" y="1925782"/>
            <a:ext cx="8686800" cy="4246418"/>
            <a:chOff x="720" y="768"/>
            <a:chExt cx="4992" cy="2769"/>
          </a:xfrm>
        </p:grpSpPr>
        <p:sp>
          <p:nvSpPr>
            <p:cNvPr id="1116163" name="Text Box 3"/>
            <p:cNvSpPr txBox="1">
              <a:spLocks noChangeArrowheads="1"/>
            </p:cNvSpPr>
            <p:nvPr/>
          </p:nvSpPr>
          <p:spPr bwMode="auto">
            <a:xfrm>
              <a:off x="2060" y="868"/>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400" b="1" dirty="0">
                  <a:latin typeface="Candara" panose="020E0502030303020204" pitchFamily="34" charset="0"/>
                  <a:cs typeface="Times New Roman" pitchFamily="18" charset="0"/>
                </a:rPr>
                <a:t>Test environment </a:t>
              </a:r>
              <a:r>
                <a:rPr lang="en-US" sz="1400" b="1" dirty="0" smtClean="0">
                  <a:latin typeface="Candara" panose="020E0502030303020204" pitchFamily="34" charset="0"/>
                  <a:cs typeface="Times New Roman" pitchFamily="18" charset="0"/>
                </a:rPr>
                <a:t>setup</a:t>
              </a:r>
            </a:p>
            <a:p>
              <a:pPr eaLnBrk="1" hangingPunct="1">
                <a:buFontTx/>
                <a:buChar char="•"/>
              </a:pPr>
              <a:endParaRPr lang="en-US" sz="1400" b="1" dirty="0">
                <a:latin typeface="Candara" panose="020E0502030303020204" pitchFamily="34" charset="0"/>
                <a:cs typeface="Times New Roman" pitchFamily="18" charset="0"/>
              </a:endParaRPr>
            </a:p>
            <a:p>
              <a:pPr eaLnBrk="1" hangingPunct="1">
                <a:buFontTx/>
                <a:buChar char="•"/>
              </a:pPr>
              <a:r>
                <a:rPr lang="en-US" sz="1400" b="1" dirty="0" smtClean="0">
                  <a:latin typeface="Candara" panose="020E0502030303020204" pitchFamily="34" charset="0"/>
                  <a:cs typeface="Times New Roman" pitchFamily="18" charset="0"/>
                </a:rPr>
                <a:t>Validate </a:t>
              </a:r>
              <a:r>
                <a:rPr lang="en-US" sz="1400" b="1" dirty="0">
                  <a:latin typeface="Candara" panose="020E0502030303020204" pitchFamily="34" charset="0"/>
                  <a:cs typeface="Times New Roman" pitchFamily="18" charset="0"/>
                </a:rPr>
                <a:t>test plan with </a:t>
              </a:r>
              <a:r>
                <a:rPr lang="en-US" sz="1400" b="1" dirty="0" smtClean="0">
                  <a:latin typeface="Candara" panose="020E0502030303020204" pitchFamily="34" charset="0"/>
                  <a:cs typeface="Times New Roman" pitchFamily="18" charset="0"/>
                </a:rPr>
                <a:t>Requirements</a:t>
              </a:r>
            </a:p>
            <a:p>
              <a:pPr eaLnBrk="1" hangingPunct="1">
                <a:buFontTx/>
                <a:buChar char="•"/>
              </a:pPr>
              <a:endParaRPr lang="en-US" sz="1400" b="1" dirty="0">
                <a:latin typeface="Candara" panose="020E0502030303020204" pitchFamily="34" charset="0"/>
                <a:cs typeface="Times New Roman" pitchFamily="18" charset="0"/>
              </a:endParaRPr>
            </a:p>
            <a:p>
              <a:pPr eaLnBrk="1" hangingPunct="1">
                <a:buFontTx/>
                <a:buChar char="•"/>
              </a:pPr>
              <a:r>
                <a:rPr lang="en-US" sz="1400" b="1" dirty="0" smtClean="0">
                  <a:latin typeface="Candara" panose="020E0502030303020204" pitchFamily="34" charset="0"/>
                  <a:cs typeface="Times New Roman" pitchFamily="18" charset="0"/>
                </a:rPr>
                <a:t>Perform  system testing</a:t>
              </a:r>
            </a:p>
            <a:p>
              <a:pPr eaLnBrk="1" hangingPunct="1">
                <a:buFontTx/>
                <a:buChar char="•"/>
              </a:pPr>
              <a:r>
                <a:rPr lang="en-US" sz="1400" b="1" dirty="0" smtClean="0">
                  <a:latin typeface="Candara" panose="020E0502030303020204" pitchFamily="34" charset="0"/>
                  <a:cs typeface="Times New Roman" pitchFamily="18" charset="0"/>
                </a:rPr>
                <a:t> </a:t>
              </a:r>
            </a:p>
            <a:p>
              <a:pPr eaLnBrk="1" hangingPunct="1">
                <a:buFontTx/>
                <a:buChar char="•"/>
              </a:pPr>
              <a:r>
                <a:rPr lang="en-US" sz="1400" b="1" dirty="0" smtClean="0">
                  <a:latin typeface="Candara" panose="020E0502030303020204" pitchFamily="34" charset="0"/>
                  <a:cs typeface="Times New Roman" pitchFamily="18" charset="0"/>
                </a:rPr>
                <a:t>Write additional  test cases if needed</a:t>
              </a:r>
            </a:p>
            <a:p>
              <a:pPr eaLnBrk="1" hangingPunct="1">
                <a:buFontTx/>
                <a:buChar char="•"/>
              </a:pPr>
              <a:endParaRPr lang="en-US" sz="1400" b="1" dirty="0" smtClean="0">
                <a:latin typeface="Candara" panose="020E0502030303020204" pitchFamily="34" charset="0"/>
                <a:cs typeface="Times New Roman" pitchFamily="18" charset="0"/>
              </a:endParaRPr>
            </a:p>
            <a:p>
              <a:pPr eaLnBrk="1" hangingPunct="1">
                <a:buFontTx/>
                <a:buChar char="•"/>
              </a:pPr>
              <a:r>
                <a:rPr lang="en-US" sz="1400" b="1" dirty="0" smtClean="0">
                  <a:latin typeface="Candara" panose="020E0502030303020204" pitchFamily="34" charset="0"/>
                  <a:cs typeface="Times New Roman" pitchFamily="18" charset="0"/>
                </a:rPr>
                <a:t>Log defects</a:t>
              </a:r>
            </a:p>
            <a:p>
              <a:pPr eaLnBrk="1" hangingPunct="1">
                <a:buFontTx/>
                <a:buChar char="•"/>
              </a:pPr>
              <a:r>
                <a:rPr lang="en-US" sz="1400" b="1" dirty="0" smtClean="0">
                  <a:latin typeface="Candara" panose="020E0502030303020204" pitchFamily="34" charset="0"/>
                  <a:cs typeface="Times New Roman" pitchFamily="18" charset="0"/>
                </a:rPr>
                <a:t>  </a:t>
              </a:r>
            </a:p>
            <a:p>
              <a:pPr eaLnBrk="1" hangingPunct="1">
                <a:buFontTx/>
                <a:buChar char="•"/>
              </a:pPr>
              <a:r>
                <a:rPr lang="en-US" sz="1400" b="1" dirty="0" smtClean="0">
                  <a:latin typeface="Candara" panose="020E0502030303020204" pitchFamily="34" charset="0"/>
                  <a:cs typeface="Times New Roman" pitchFamily="18" charset="0"/>
                </a:rPr>
                <a:t>Rework </a:t>
              </a:r>
              <a:r>
                <a:rPr lang="en-US" sz="1400" b="1" dirty="0">
                  <a:latin typeface="Candara" panose="020E0502030303020204" pitchFamily="34" charset="0"/>
                  <a:cs typeface="Times New Roman" pitchFamily="18" charset="0"/>
                </a:rPr>
                <a:t>based on test results</a:t>
              </a:r>
            </a:p>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endParaRPr lang="en-US" sz="1200" b="0" dirty="0">
                <a:latin typeface="Candara" panose="020E0502030303020204" pitchFamily="34" charset="0"/>
                <a:cs typeface="Times New Roman" pitchFamily="18" charset="0"/>
              </a:endParaRPr>
            </a:p>
          </p:txBody>
        </p:sp>
        <p:sp>
          <p:nvSpPr>
            <p:cNvPr id="1116164" name="Text Box 4"/>
            <p:cNvSpPr txBox="1">
              <a:spLocks noChangeArrowheads="1"/>
            </p:cNvSpPr>
            <p:nvPr/>
          </p:nvSpPr>
          <p:spPr bwMode="auto">
            <a:xfrm>
              <a:off x="2160" y="786"/>
              <a:ext cx="859" cy="201"/>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Candara" panose="020E0502030303020204" pitchFamily="34" charset="0"/>
                  <a:cs typeface="Times New Roman" pitchFamily="18" charset="0"/>
                </a:rPr>
                <a:t>Activities</a:t>
              </a:r>
            </a:p>
          </p:txBody>
        </p:sp>
        <p:sp>
          <p:nvSpPr>
            <p:cNvPr id="1116165" name="Text Box 5"/>
            <p:cNvSpPr txBox="1">
              <a:spLocks noChangeArrowheads="1"/>
            </p:cNvSpPr>
            <p:nvPr/>
          </p:nvSpPr>
          <p:spPr bwMode="auto">
            <a:xfrm>
              <a:off x="4224" y="879"/>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400" b="1" dirty="0">
                  <a:latin typeface="Candara" panose="020E0502030303020204" pitchFamily="34" charset="0"/>
                  <a:cs typeface="Times New Roman" pitchFamily="18" charset="0"/>
                </a:rPr>
                <a:t>Satisfactory completion of </a:t>
              </a:r>
              <a:r>
                <a:rPr lang="en-US" sz="1400" b="1" dirty="0" smtClean="0">
                  <a:latin typeface="Candara" panose="020E0502030303020204" pitchFamily="34" charset="0"/>
                  <a:cs typeface="Times New Roman" pitchFamily="18" charset="0"/>
                </a:rPr>
                <a:t> System   tests</a:t>
              </a:r>
              <a:endParaRPr lang="en-US" sz="1400" b="1" dirty="0">
                <a:latin typeface="Candara" panose="020E0502030303020204" pitchFamily="34" charset="0"/>
                <a:cs typeface="Times New Roman" pitchFamily="18" charset="0"/>
              </a:endParaRPr>
            </a:p>
            <a:p>
              <a:pPr eaLnBrk="1" hangingPunct="1">
                <a:buFontTx/>
                <a:buChar char="•"/>
              </a:pPr>
              <a:endParaRPr lang="en-US" sz="1200" b="0" dirty="0">
                <a:latin typeface="Candara" panose="020E0502030303020204" pitchFamily="34" charset="0"/>
                <a:cs typeface="Times New Roman" pitchFamily="18" charset="0"/>
              </a:endParaRPr>
            </a:p>
          </p:txBody>
        </p:sp>
        <p:sp>
          <p:nvSpPr>
            <p:cNvPr id="1116166" name="Text Box 6"/>
            <p:cNvSpPr txBox="1">
              <a:spLocks noChangeArrowheads="1"/>
            </p:cNvSpPr>
            <p:nvPr/>
          </p:nvSpPr>
          <p:spPr bwMode="auto">
            <a:xfrm>
              <a:off x="4272" y="768"/>
              <a:ext cx="1357"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Candara" panose="020E0502030303020204" pitchFamily="34" charset="0"/>
                  <a:cs typeface="Times New Roman" pitchFamily="18" charset="0"/>
                </a:rPr>
                <a:t>Completion  Criteria</a:t>
              </a:r>
            </a:p>
          </p:txBody>
        </p:sp>
        <p:sp>
          <p:nvSpPr>
            <p:cNvPr id="1116167" name="Text Box 7"/>
            <p:cNvSpPr txBox="1">
              <a:spLocks noChangeArrowheads="1"/>
            </p:cNvSpPr>
            <p:nvPr/>
          </p:nvSpPr>
          <p:spPr bwMode="auto">
            <a:xfrm>
              <a:off x="4320" y="2474"/>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400" b="1" dirty="0">
                  <a:latin typeface="Candara" panose="020E0502030303020204" pitchFamily="34" charset="0"/>
                  <a:cs typeface="Times New Roman" pitchFamily="18" charset="0"/>
                </a:rPr>
                <a:t>System tested code ready for UAT</a:t>
              </a:r>
            </a:p>
            <a:p>
              <a:pPr eaLnBrk="1" hangingPunct="1">
                <a:buFontTx/>
                <a:buChar char="•"/>
              </a:pPr>
              <a:endParaRPr lang="en-US" sz="1200" b="0" dirty="0">
                <a:latin typeface="Candara" panose="020E0502030303020204" pitchFamily="34" charset="0"/>
                <a:cs typeface="Times New Roman" pitchFamily="18" charset="0"/>
              </a:endParaRPr>
            </a:p>
          </p:txBody>
        </p:sp>
        <p:sp>
          <p:nvSpPr>
            <p:cNvPr id="1116168" name="Text Box 8"/>
            <p:cNvSpPr txBox="1">
              <a:spLocks noChangeArrowheads="1"/>
            </p:cNvSpPr>
            <p:nvPr/>
          </p:nvSpPr>
          <p:spPr bwMode="auto">
            <a:xfrm>
              <a:off x="4399" y="2374"/>
              <a:ext cx="1169"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Candara" panose="020E0502030303020204" pitchFamily="34" charset="0"/>
                  <a:cs typeface="Times New Roman" pitchFamily="18" charset="0"/>
                </a:rPr>
                <a:t>Deliverables</a:t>
              </a:r>
            </a:p>
          </p:txBody>
        </p:sp>
        <p:sp>
          <p:nvSpPr>
            <p:cNvPr id="1116169" name="Text Box 9"/>
            <p:cNvSpPr txBox="1">
              <a:spLocks noChangeArrowheads="1"/>
            </p:cNvSpPr>
            <p:nvPr/>
          </p:nvSpPr>
          <p:spPr bwMode="auto">
            <a:xfrm>
              <a:off x="720" y="873"/>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400" b="1" dirty="0" smtClean="0">
                  <a:latin typeface="Candara" panose="020E0502030303020204" pitchFamily="34" charset="0"/>
                  <a:cs typeface="Times New Roman" pitchFamily="18" charset="0"/>
                </a:rPr>
                <a:t>System Test plans </a:t>
              </a:r>
            </a:p>
            <a:p>
              <a:pPr eaLnBrk="1" hangingPunct="1">
                <a:buFontTx/>
                <a:buChar char="•"/>
              </a:pPr>
              <a:endParaRPr lang="en-US" sz="1400" b="1" dirty="0">
                <a:latin typeface="Candara" panose="020E0502030303020204" pitchFamily="34" charset="0"/>
                <a:cs typeface="Times New Roman" pitchFamily="18" charset="0"/>
              </a:endParaRPr>
            </a:p>
            <a:p>
              <a:pPr eaLnBrk="1" hangingPunct="1">
                <a:buFontTx/>
                <a:buChar char="•"/>
              </a:pPr>
              <a:r>
                <a:rPr lang="en-US" sz="1400" b="1" dirty="0" smtClean="0">
                  <a:latin typeface="Candara" panose="020E0502030303020204" pitchFamily="34" charset="0"/>
                  <a:cs typeface="Times New Roman" pitchFamily="18" charset="0"/>
                </a:rPr>
                <a:t> Integrated Application  </a:t>
              </a:r>
              <a:endParaRPr lang="en-US" sz="1400" b="1" dirty="0">
                <a:latin typeface="Candara" panose="020E0502030303020204" pitchFamily="34" charset="0"/>
                <a:cs typeface="Times New Roman" pitchFamily="18" charset="0"/>
              </a:endParaRPr>
            </a:p>
          </p:txBody>
        </p:sp>
        <p:sp>
          <p:nvSpPr>
            <p:cNvPr id="1116170" name="Text Box 10"/>
            <p:cNvSpPr txBox="1">
              <a:spLocks noChangeArrowheads="1"/>
            </p:cNvSpPr>
            <p:nvPr/>
          </p:nvSpPr>
          <p:spPr bwMode="auto">
            <a:xfrm>
              <a:off x="816" y="771"/>
              <a:ext cx="906"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Candara" panose="020E0502030303020204" pitchFamily="34" charset="0"/>
                  <a:cs typeface="Times New Roman" pitchFamily="18" charset="0"/>
                </a:rPr>
                <a:t>Pre-requisites</a:t>
              </a:r>
            </a:p>
          </p:txBody>
        </p:sp>
      </p:grpSp>
      <p:sp>
        <p:nvSpPr>
          <p:cNvPr id="1116171" name="Rectangle 11"/>
          <p:cNvSpPr>
            <a:spLocks noChangeArrowheads="1"/>
          </p:cNvSpPr>
          <p:nvPr/>
        </p:nvSpPr>
        <p:spPr bwMode="auto">
          <a:xfrm>
            <a:off x="304800" y="1085850"/>
            <a:ext cx="7986713"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sz="3200" dirty="0">
              <a:solidFill>
                <a:srgbClr val="CC3300"/>
              </a:solidFill>
              <a:latin typeface="Candara"/>
            </a:endParaRPr>
          </a:p>
        </p:txBody>
      </p:sp>
      <p:sp>
        <p:nvSpPr>
          <p:cNvPr id="4" name="Footer Placeholder 3"/>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91651173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Acceptance Testing </a:t>
            </a:r>
            <a:endParaRPr lang="en-US" dirty="0"/>
          </a:p>
        </p:txBody>
      </p:sp>
      <p:sp>
        <p:nvSpPr>
          <p:cNvPr id="3" name="Content Placeholder 2"/>
          <p:cNvSpPr>
            <a:spLocks noGrp="1"/>
          </p:cNvSpPr>
          <p:nvPr>
            <p:ph idx="1"/>
          </p:nvPr>
        </p:nvSpPr>
        <p:spPr>
          <a:xfrm>
            <a:off x="413657" y="1193800"/>
            <a:ext cx="8229600" cy="4525963"/>
          </a:xfrm>
        </p:spPr>
        <p:txBody>
          <a:bodyPr>
            <a:normAutofit/>
          </a:bodyPr>
          <a:lstStyle/>
          <a:p>
            <a:r>
              <a:rPr lang="en-US" dirty="0" smtClean="0">
                <a:solidFill>
                  <a:schemeClr val="tx1"/>
                </a:solidFill>
              </a:rPr>
              <a:t>Usually done at the client location by the client , after the findings of System testing is fixed </a:t>
            </a:r>
          </a:p>
          <a:p>
            <a:r>
              <a:rPr lang="en-US" dirty="0">
                <a:solidFill>
                  <a:schemeClr val="tx1"/>
                </a:solidFill>
              </a:rPr>
              <a:t>Focus of Acceptance test is  </a:t>
            </a:r>
            <a:r>
              <a:rPr lang="en-US" dirty="0" smtClean="0">
                <a:solidFill>
                  <a:schemeClr val="tx1"/>
                </a:solidFill>
              </a:rPr>
              <a:t>to evaluate </a:t>
            </a:r>
            <a:r>
              <a:rPr lang="en-US" dirty="0">
                <a:solidFill>
                  <a:schemeClr val="tx1"/>
                </a:solidFill>
              </a:rPr>
              <a:t>the system’s compliance with the business requirements and assess </a:t>
            </a:r>
            <a:r>
              <a:rPr lang="en-US" dirty="0" smtClean="0">
                <a:solidFill>
                  <a:schemeClr val="tx1"/>
                </a:solidFill>
              </a:rPr>
              <a:t>readiness for </a:t>
            </a:r>
            <a:r>
              <a:rPr lang="en-US" dirty="0">
                <a:solidFill>
                  <a:schemeClr val="tx1"/>
                </a:solidFill>
              </a:rPr>
              <a:t>delivery.</a:t>
            </a:r>
            <a:r>
              <a:rPr lang="en-US" dirty="0" smtClean="0">
                <a:solidFill>
                  <a:schemeClr val="tx1"/>
                </a:solidFill>
              </a:rPr>
              <a:t> </a:t>
            </a:r>
          </a:p>
          <a:p>
            <a:r>
              <a:rPr lang="en-US" dirty="0" smtClean="0">
                <a:solidFill>
                  <a:schemeClr val="tx1"/>
                </a:solidFill>
              </a:rPr>
              <a:t>Acceptance Testing is done in two ways </a:t>
            </a:r>
          </a:p>
          <a:p>
            <a:pPr lvl="1"/>
            <a:r>
              <a:rPr lang="en-US" dirty="0">
                <a:solidFill>
                  <a:schemeClr val="tx1"/>
                </a:solidFill>
              </a:rPr>
              <a:t>Alpha </a:t>
            </a:r>
            <a:r>
              <a:rPr lang="en-US" dirty="0" smtClean="0">
                <a:solidFill>
                  <a:schemeClr val="tx1"/>
                </a:solidFill>
              </a:rPr>
              <a:t>Testing or Internal Acceptance Testing </a:t>
            </a:r>
          </a:p>
          <a:p>
            <a:pPr lvl="2"/>
            <a:r>
              <a:rPr lang="en-US" b="1" dirty="0" smtClean="0">
                <a:solidFill>
                  <a:schemeClr val="tx1"/>
                </a:solidFill>
              </a:rPr>
              <a:t>done by s/w vendors </a:t>
            </a:r>
          </a:p>
          <a:p>
            <a:pPr lvl="1"/>
            <a:r>
              <a:rPr lang="en-US" dirty="0" smtClean="0">
                <a:solidFill>
                  <a:schemeClr val="tx1"/>
                </a:solidFill>
              </a:rPr>
              <a:t>Beta Testing  or User Acceptance testing </a:t>
            </a:r>
          </a:p>
          <a:p>
            <a:pPr lvl="2"/>
            <a:r>
              <a:rPr lang="en-US" b="1" dirty="0" smtClean="0">
                <a:solidFill>
                  <a:schemeClr val="tx1"/>
                </a:solidFill>
              </a:rPr>
              <a:t>Done by end users of customers or customer’s customer </a:t>
            </a:r>
          </a:p>
          <a:p>
            <a:r>
              <a:rPr lang="en-US" dirty="0" smtClean="0">
                <a:solidFill>
                  <a:schemeClr val="tx1"/>
                </a:solidFill>
              </a:rPr>
              <a:t> Outcome of the acceptance testing will enable </a:t>
            </a:r>
            <a:r>
              <a:rPr lang="en-US" dirty="0">
                <a:solidFill>
                  <a:schemeClr val="tx1"/>
                </a:solidFill>
              </a:rPr>
              <a:t>the user, customers or other authorized entity to determine whether or not to accept the system.</a:t>
            </a: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1250787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395288" y="21266"/>
            <a:ext cx="8139112" cy="792162"/>
          </a:xfr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Pre-requisites</a:t>
            </a:r>
          </a:p>
        </p:txBody>
      </p:sp>
      <p:sp>
        <p:nvSpPr>
          <p:cNvPr id="183299" name="Rectangle 3"/>
          <p:cNvSpPr>
            <a:spLocks noGrp="1" noChangeArrowheads="1"/>
          </p:cNvSpPr>
          <p:nvPr>
            <p:ph type="body" idx="1"/>
          </p:nvPr>
        </p:nvSpPr>
        <p:spPr/>
        <p:txBody>
          <a:bodyPr>
            <a:normAutofit/>
          </a:bodyPr>
          <a:lstStyle/>
          <a:p>
            <a:r>
              <a:rPr lang="en-US" dirty="0">
                <a:solidFill>
                  <a:schemeClr val="tx1"/>
                </a:solidFill>
              </a:rPr>
              <a:t>There are no pre-requisites for this course. </a:t>
            </a: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412213612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 </a:t>
            </a:r>
            <a:r>
              <a:rPr lang="en-US" dirty="0"/>
              <a:t>Acceptance </a:t>
            </a:r>
            <a:r>
              <a:rPr lang="en-US" dirty="0" smtClean="0"/>
              <a:t>Testing - </a:t>
            </a:r>
            <a:r>
              <a:rPr lang="en-US" dirty="0"/>
              <a:t>Key activities </a:t>
            </a:r>
          </a:p>
        </p:txBody>
      </p:sp>
      <p:grpSp>
        <p:nvGrpSpPr>
          <p:cNvPr id="1117186" name="Group 2"/>
          <p:cNvGrpSpPr>
            <a:grpSpLocks/>
          </p:cNvGrpSpPr>
          <p:nvPr/>
        </p:nvGrpSpPr>
        <p:grpSpPr bwMode="auto">
          <a:xfrm>
            <a:off x="304224" y="1821873"/>
            <a:ext cx="8534400" cy="3962400"/>
            <a:chOff x="720" y="768"/>
            <a:chExt cx="4992" cy="2381"/>
          </a:xfrm>
        </p:grpSpPr>
        <p:sp>
          <p:nvSpPr>
            <p:cNvPr id="1117187" name="Text Box 3"/>
            <p:cNvSpPr txBox="1">
              <a:spLocks noChangeArrowheads="1"/>
            </p:cNvSpPr>
            <p:nvPr/>
          </p:nvSpPr>
          <p:spPr bwMode="auto">
            <a:xfrm>
              <a:off x="2060" y="868"/>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400" b="1" dirty="0">
                  <a:latin typeface="Candara" panose="020E0502030303020204" pitchFamily="34" charset="0"/>
                  <a:cs typeface="Times New Roman" pitchFamily="18" charset="0"/>
                </a:rPr>
                <a:t>Assist client in setting up testing </a:t>
              </a:r>
              <a:r>
                <a:rPr lang="en-US" sz="1400" b="1" dirty="0" smtClean="0">
                  <a:latin typeface="Candara" panose="020E0502030303020204" pitchFamily="34" charset="0"/>
                  <a:cs typeface="Times New Roman" pitchFamily="18" charset="0"/>
                </a:rPr>
                <a:t>environment</a:t>
              </a:r>
            </a:p>
            <a:p>
              <a:pPr eaLnBrk="1" hangingPunct="1">
                <a:buFontTx/>
                <a:buChar char="•"/>
              </a:pPr>
              <a:endParaRPr lang="en-US" sz="1400" b="1" dirty="0">
                <a:latin typeface="Candara" panose="020E0502030303020204" pitchFamily="34" charset="0"/>
                <a:cs typeface="Times New Roman" pitchFamily="18" charset="0"/>
              </a:endParaRPr>
            </a:p>
            <a:p>
              <a:pPr eaLnBrk="1" hangingPunct="1">
                <a:buFontTx/>
                <a:buChar char="•"/>
              </a:pPr>
              <a:r>
                <a:rPr lang="en-US" sz="1400" b="1" dirty="0" smtClean="0">
                  <a:latin typeface="Candara" panose="020E0502030303020204" pitchFamily="34" charset="0"/>
                  <a:cs typeface="Times New Roman" pitchFamily="18" charset="0"/>
                </a:rPr>
                <a:t>Support </a:t>
              </a:r>
              <a:r>
                <a:rPr lang="en-US" sz="1400" b="1" dirty="0">
                  <a:latin typeface="Candara" panose="020E0502030303020204" pitchFamily="34" charset="0"/>
                  <a:cs typeface="Times New Roman" pitchFamily="18" charset="0"/>
                </a:rPr>
                <a:t>users / client tea, in acceptance </a:t>
              </a:r>
              <a:r>
                <a:rPr lang="en-US" sz="1400" b="1" dirty="0" smtClean="0">
                  <a:latin typeface="Candara" panose="020E0502030303020204" pitchFamily="34" charset="0"/>
                  <a:cs typeface="Times New Roman" pitchFamily="18" charset="0"/>
                </a:rPr>
                <a:t>testing</a:t>
              </a:r>
            </a:p>
            <a:p>
              <a:pPr eaLnBrk="1" hangingPunct="1">
                <a:buFontTx/>
                <a:buChar char="•"/>
              </a:pPr>
              <a:endParaRPr lang="en-US" sz="1400" b="1" dirty="0">
                <a:latin typeface="Candara" panose="020E0502030303020204" pitchFamily="34" charset="0"/>
                <a:cs typeface="Times New Roman" pitchFamily="18" charset="0"/>
              </a:endParaRPr>
            </a:p>
            <a:p>
              <a:pPr eaLnBrk="1" hangingPunct="1">
                <a:buFontTx/>
                <a:buChar char="•"/>
              </a:pPr>
              <a:r>
                <a:rPr lang="en-US" sz="1400" b="1" dirty="0">
                  <a:latin typeface="Candara" panose="020E0502030303020204" pitchFamily="34" charset="0"/>
                  <a:cs typeface="Times New Roman" pitchFamily="18" charset="0"/>
                </a:rPr>
                <a:t>Fix defects / </a:t>
              </a:r>
              <a:r>
                <a:rPr lang="en-US" sz="1400" b="1" dirty="0" smtClean="0">
                  <a:latin typeface="Candara" panose="020E0502030303020204" pitchFamily="34" charset="0"/>
                  <a:cs typeface="Times New Roman" pitchFamily="18" charset="0"/>
                </a:rPr>
                <a:t>bugs</a:t>
              </a:r>
            </a:p>
            <a:p>
              <a:pPr eaLnBrk="1" hangingPunct="1">
                <a:buFontTx/>
                <a:buChar char="•"/>
              </a:pPr>
              <a:endParaRPr lang="en-US" sz="1400" b="1" dirty="0">
                <a:latin typeface="Candara" panose="020E0502030303020204" pitchFamily="34" charset="0"/>
                <a:cs typeface="Times New Roman" pitchFamily="18" charset="0"/>
              </a:endParaRPr>
            </a:p>
            <a:p>
              <a:pPr eaLnBrk="1" hangingPunct="1">
                <a:buFontTx/>
                <a:buChar char="•"/>
              </a:pPr>
              <a:r>
                <a:rPr lang="en-US" sz="1400" b="1" dirty="0">
                  <a:latin typeface="Candara" panose="020E0502030303020204" pitchFamily="34" charset="0"/>
                  <a:cs typeface="Times New Roman" pitchFamily="18" charset="0"/>
                </a:rPr>
                <a:t>Acceptance and signoff from the </a:t>
              </a:r>
              <a:r>
                <a:rPr lang="en-US" sz="1400" b="1" dirty="0" smtClean="0">
                  <a:latin typeface="Candara" panose="020E0502030303020204" pitchFamily="34" charset="0"/>
                  <a:cs typeface="Times New Roman" pitchFamily="18" charset="0"/>
                </a:rPr>
                <a:t>client</a:t>
              </a:r>
            </a:p>
            <a:p>
              <a:pPr eaLnBrk="1" hangingPunct="1">
                <a:buFontTx/>
                <a:buChar char="•"/>
              </a:pPr>
              <a:endParaRPr lang="en-US" sz="1400" b="1" dirty="0">
                <a:latin typeface="Candara" panose="020E0502030303020204" pitchFamily="34" charset="0"/>
                <a:cs typeface="Times New Roman" pitchFamily="18" charset="0"/>
              </a:endParaRPr>
            </a:p>
            <a:p>
              <a:pPr eaLnBrk="1" hangingPunct="1">
                <a:buFontTx/>
                <a:buChar char="•"/>
              </a:pPr>
              <a:r>
                <a:rPr lang="en-US" sz="1400" b="1" dirty="0">
                  <a:latin typeface="Candara" panose="020E0502030303020204" pitchFamily="34" charset="0"/>
                  <a:cs typeface="Times New Roman" pitchFamily="18" charset="0"/>
                </a:rPr>
                <a:t>Assist client team in preparing implementation </a:t>
              </a:r>
              <a:r>
                <a:rPr lang="en-US" sz="1400" b="1" dirty="0" smtClean="0">
                  <a:latin typeface="Candara" panose="020E0502030303020204" pitchFamily="34" charset="0"/>
                  <a:cs typeface="Times New Roman" pitchFamily="18" charset="0"/>
                </a:rPr>
                <a:t>plan</a:t>
              </a:r>
            </a:p>
            <a:p>
              <a:pPr eaLnBrk="1" hangingPunct="1">
                <a:buFontTx/>
                <a:buChar char="•"/>
              </a:pPr>
              <a:endParaRPr lang="en-US" sz="1200" b="0" dirty="0">
                <a:latin typeface="Candara" panose="020E0502030303020204" pitchFamily="34" charset="0"/>
                <a:cs typeface="Times New Roman" pitchFamily="18" charset="0"/>
              </a:endParaRPr>
            </a:p>
          </p:txBody>
        </p:sp>
        <p:sp>
          <p:nvSpPr>
            <p:cNvPr id="1117188" name="Text Box 4"/>
            <p:cNvSpPr txBox="1">
              <a:spLocks noChangeArrowheads="1"/>
            </p:cNvSpPr>
            <p:nvPr/>
          </p:nvSpPr>
          <p:spPr bwMode="auto">
            <a:xfrm>
              <a:off x="2160" y="787"/>
              <a:ext cx="859" cy="185"/>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Candara" panose="020E0502030303020204" pitchFamily="34" charset="0"/>
                  <a:cs typeface="Times New Roman" pitchFamily="18" charset="0"/>
                </a:rPr>
                <a:t>Activities</a:t>
              </a:r>
            </a:p>
          </p:txBody>
        </p:sp>
        <p:sp>
          <p:nvSpPr>
            <p:cNvPr id="1117189" name="Text Box 5"/>
            <p:cNvSpPr txBox="1">
              <a:spLocks noChangeArrowheads="1"/>
            </p:cNvSpPr>
            <p:nvPr/>
          </p:nvSpPr>
          <p:spPr bwMode="auto">
            <a:xfrm>
              <a:off x="4224" y="879"/>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400" b="1" dirty="0">
                  <a:latin typeface="Candara" panose="020E0502030303020204" pitchFamily="34" charset="0"/>
                  <a:cs typeface="Times New Roman" pitchFamily="18" charset="0"/>
                </a:rPr>
                <a:t>User accepted application</a:t>
              </a:r>
            </a:p>
          </p:txBody>
        </p:sp>
        <p:sp>
          <p:nvSpPr>
            <p:cNvPr id="1117190" name="Text Box 6"/>
            <p:cNvSpPr txBox="1">
              <a:spLocks noChangeArrowheads="1"/>
            </p:cNvSpPr>
            <p:nvPr/>
          </p:nvSpPr>
          <p:spPr bwMode="auto">
            <a:xfrm>
              <a:off x="4272" y="768"/>
              <a:ext cx="1357" cy="19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Candara" panose="020E0502030303020204" pitchFamily="34" charset="0"/>
                  <a:cs typeface="Times New Roman" pitchFamily="18" charset="0"/>
                </a:rPr>
                <a:t>Completion  Criteria</a:t>
              </a:r>
            </a:p>
          </p:txBody>
        </p:sp>
        <p:sp>
          <p:nvSpPr>
            <p:cNvPr id="1117191" name="Text Box 7"/>
            <p:cNvSpPr txBox="1">
              <a:spLocks noChangeArrowheads="1"/>
            </p:cNvSpPr>
            <p:nvPr/>
          </p:nvSpPr>
          <p:spPr bwMode="auto">
            <a:xfrm>
              <a:off x="720" y="873"/>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endParaRPr lang="en-US" sz="1200" b="0" dirty="0">
                <a:latin typeface="Candara" panose="020E0502030303020204" pitchFamily="34" charset="0"/>
                <a:cs typeface="Times New Roman" pitchFamily="18" charset="0"/>
              </a:endParaRPr>
            </a:p>
            <a:p>
              <a:pPr eaLnBrk="1" hangingPunct="1">
                <a:buFontTx/>
                <a:buChar char="•"/>
              </a:pPr>
              <a:r>
                <a:rPr lang="en-US" sz="1400" b="1" dirty="0">
                  <a:latin typeface="Candara" panose="020E0502030303020204" pitchFamily="34" charset="0"/>
                  <a:cs typeface="Times New Roman" pitchFamily="18" charset="0"/>
                </a:rPr>
                <a:t>System and Integration tested code</a:t>
              </a:r>
            </a:p>
            <a:p>
              <a:pPr eaLnBrk="1" hangingPunct="1">
                <a:buFontTx/>
                <a:buChar char="•"/>
              </a:pPr>
              <a:endParaRPr lang="en-US" sz="1200" b="0" dirty="0">
                <a:latin typeface="Candara" panose="020E0502030303020204" pitchFamily="34" charset="0"/>
                <a:cs typeface="Times New Roman" pitchFamily="18" charset="0"/>
              </a:endParaRPr>
            </a:p>
          </p:txBody>
        </p:sp>
        <p:sp>
          <p:nvSpPr>
            <p:cNvPr id="1117192" name="Text Box 8"/>
            <p:cNvSpPr txBox="1">
              <a:spLocks noChangeArrowheads="1"/>
            </p:cNvSpPr>
            <p:nvPr/>
          </p:nvSpPr>
          <p:spPr bwMode="auto">
            <a:xfrm>
              <a:off x="816" y="772"/>
              <a:ext cx="906" cy="19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Candara" panose="020E0502030303020204" pitchFamily="34" charset="0"/>
                  <a:cs typeface="Times New Roman" pitchFamily="18" charset="0"/>
                </a:rPr>
                <a:t>Pre-requisites</a:t>
              </a:r>
            </a:p>
          </p:txBody>
        </p:sp>
      </p:grpSp>
      <p:sp>
        <p:nvSpPr>
          <p:cNvPr id="4" name="Footer Placeholder 3"/>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69739594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Post Acceptance phase </a:t>
            </a:r>
            <a:endParaRPr lang="en-US" dirty="0"/>
          </a:p>
        </p:txBody>
      </p:sp>
      <p:sp>
        <p:nvSpPr>
          <p:cNvPr id="3" name="Content Placeholder 2"/>
          <p:cNvSpPr>
            <a:spLocks noGrp="1"/>
          </p:cNvSpPr>
          <p:nvPr>
            <p:ph idx="1"/>
          </p:nvPr>
        </p:nvSpPr>
        <p:spPr>
          <a:xfrm>
            <a:off x="413657" y="1309914"/>
            <a:ext cx="8229600" cy="4525963"/>
          </a:xfrm>
        </p:spPr>
        <p:txBody>
          <a:bodyPr>
            <a:normAutofit/>
          </a:bodyPr>
          <a:lstStyle/>
          <a:p>
            <a:r>
              <a:rPr lang="en-US" dirty="0" smtClean="0">
                <a:solidFill>
                  <a:schemeClr val="tx1"/>
                </a:solidFill>
              </a:rPr>
              <a:t>After successful acceptance testing plans are made  to move the application to the “live environment” </a:t>
            </a:r>
          </a:p>
          <a:p>
            <a:pPr marL="0" indent="0">
              <a:buNone/>
            </a:pPr>
            <a:endParaRPr lang="en-US" dirty="0" smtClean="0">
              <a:solidFill>
                <a:schemeClr val="tx1"/>
              </a:solidFill>
            </a:endParaRPr>
          </a:p>
          <a:p>
            <a:r>
              <a:rPr lang="en-US" dirty="0" smtClean="0">
                <a:solidFill>
                  <a:schemeClr val="tx1"/>
                </a:solidFill>
              </a:rPr>
              <a:t>Activities like knowledge transfer , end user training , project signoff are also done .</a:t>
            </a:r>
          </a:p>
          <a:p>
            <a:endParaRPr lang="en-US" dirty="0">
              <a:solidFill>
                <a:schemeClr val="tx1"/>
              </a:solidFill>
            </a:endParaRPr>
          </a:p>
          <a:p>
            <a:r>
              <a:rPr lang="en-US" dirty="0" smtClean="0">
                <a:solidFill>
                  <a:schemeClr val="tx1"/>
                </a:solidFill>
              </a:rPr>
              <a:t> Once </a:t>
            </a:r>
            <a:r>
              <a:rPr lang="en-US" dirty="0">
                <a:solidFill>
                  <a:schemeClr val="tx1"/>
                </a:solidFill>
              </a:rPr>
              <a:t>when the customers starts using the developed system </a:t>
            </a:r>
            <a:r>
              <a:rPr lang="en-US" dirty="0" smtClean="0">
                <a:solidFill>
                  <a:schemeClr val="tx1"/>
                </a:solidFill>
              </a:rPr>
              <a:t> the maintenance team  supports and monitors the system to resolve  errors and performance .</a:t>
            </a:r>
          </a:p>
          <a:p>
            <a:pPr marL="0" indent="0">
              <a:buNone/>
            </a:pPr>
            <a:endParaRPr lang="en-US" dirty="0">
              <a:solidFill>
                <a:schemeClr val="tx1"/>
              </a:solidFill>
            </a:endParaRP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5846992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72070" y="1687056"/>
            <a:ext cx="6680360" cy="1285884"/>
          </a:xfrm>
        </p:spPr>
        <p:txBody>
          <a:bodyPr/>
          <a:lstStyle/>
          <a:p>
            <a:r>
              <a:rPr lang="en-US" dirty="0" smtClean="0"/>
              <a:t>Software Reviews </a:t>
            </a:r>
            <a:endParaRPr lang="en-US" dirty="0"/>
          </a:p>
        </p:txBody>
      </p:sp>
      <p:sp>
        <p:nvSpPr>
          <p:cNvPr id="3" name="Footer Placeholder 2"/>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3515895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a:t>Reviews – What </a:t>
            </a:r>
          </a:p>
        </p:txBody>
      </p:sp>
      <p:sp>
        <p:nvSpPr>
          <p:cNvPr id="3" name="Content Placeholder 2"/>
          <p:cNvSpPr>
            <a:spLocks noGrp="1"/>
          </p:cNvSpPr>
          <p:nvPr>
            <p:ph idx="1"/>
          </p:nvPr>
        </p:nvSpPr>
        <p:spPr>
          <a:xfrm>
            <a:off x="413657" y="1280886"/>
            <a:ext cx="8229600" cy="4525963"/>
          </a:xfrm>
        </p:spPr>
        <p:txBody>
          <a:bodyPr>
            <a:normAutofit/>
          </a:bodyPr>
          <a:lstStyle/>
          <a:p>
            <a:r>
              <a:rPr lang="en-US" dirty="0" smtClean="0">
                <a:solidFill>
                  <a:schemeClr val="tx1"/>
                </a:solidFill>
              </a:rPr>
              <a:t>An </a:t>
            </a:r>
            <a:r>
              <a:rPr lang="en-US" dirty="0">
                <a:solidFill>
                  <a:schemeClr val="tx1"/>
                </a:solidFill>
              </a:rPr>
              <a:t>assessment of a work product created during the software engineering process</a:t>
            </a:r>
          </a:p>
          <a:p>
            <a:r>
              <a:rPr lang="en-US" dirty="0">
                <a:solidFill>
                  <a:schemeClr val="tx1"/>
                </a:solidFill>
              </a:rPr>
              <a:t>Ensure completeness and consistency  of the work product</a:t>
            </a:r>
          </a:p>
          <a:p>
            <a:r>
              <a:rPr lang="en-US" dirty="0">
                <a:solidFill>
                  <a:schemeClr val="tx1"/>
                </a:solidFill>
              </a:rPr>
              <a:t>Identify needed improvements</a:t>
            </a:r>
          </a:p>
          <a:p>
            <a:r>
              <a:rPr lang="en-US" dirty="0">
                <a:solidFill>
                  <a:schemeClr val="tx1"/>
                </a:solidFill>
              </a:rPr>
              <a:t> It is a Quality Assurance mechanism to identify discrepancy /deviation from the accepted standards </a:t>
            </a:r>
          </a:p>
          <a:p>
            <a:r>
              <a:rPr lang="en-US" dirty="0">
                <a:solidFill>
                  <a:schemeClr val="tx1"/>
                </a:solidFill>
              </a:rPr>
              <a:t>Goal of Review </a:t>
            </a:r>
          </a:p>
          <a:p>
            <a:pPr lvl="1"/>
            <a:r>
              <a:rPr lang="en-US" sz="1800" dirty="0">
                <a:solidFill>
                  <a:schemeClr val="tx1"/>
                </a:solidFill>
              </a:rPr>
              <a:t>To detect and eliminate defects </a:t>
            </a:r>
            <a:r>
              <a:rPr lang="en-US" sz="1800" dirty="0" smtClean="0">
                <a:solidFill>
                  <a:schemeClr val="tx1"/>
                </a:solidFill>
              </a:rPr>
              <a:t>early</a:t>
            </a:r>
            <a:r>
              <a:rPr lang="en-US" sz="1800" dirty="0">
                <a:solidFill>
                  <a:schemeClr val="tx1"/>
                </a:solidFill>
              </a:rPr>
              <a:t>, </a:t>
            </a:r>
            <a:r>
              <a:rPr lang="en-US" sz="1800" dirty="0" smtClean="0">
                <a:solidFill>
                  <a:schemeClr val="tx1"/>
                </a:solidFill>
              </a:rPr>
              <a:t>effectively </a:t>
            </a:r>
            <a:r>
              <a:rPr lang="en-US" sz="1800" dirty="0">
                <a:solidFill>
                  <a:schemeClr val="tx1"/>
                </a:solidFill>
              </a:rPr>
              <a:t>and </a:t>
            </a:r>
            <a:r>
              <a:rPr lang="en-US" sz="1800" dirty="0" smtClean="0">
                <a:solidFill>
                  <a:schemeClr val="tx1"/>
                </a:solidFill>
              </a:rPr>
              <a:t>before </a:t>
            </a:r>
            <a:r>
              <a:rPr lang="en-US" sz="1800" dirty="0">
                <a:solidFill>
                  <a:schemeClr val="tx1"/>
                </a:solidFill>
              </a:rPr>
              <a:t>delivering the product to the customer </a:t>
            </a:r>
          </a:p>
          <a:p>
            <a:endParaRPr lang="en-US" dirty="0">
              <a:solidFill>
                <a:schemeClr val="tx1"/>
              </a:solidFill>
            </a:endParaRPr>
          </a:p>
          <a:p>
            <a:pPr lvl="1"/>
            <a:endParaRPr lang="en-US" sz="1800" dirty="0">
              <a:solidFill>
                <a:schemeClr val="tx1"/>
              </a:solidFill>
            </a:endParaRPr>
          </a:p>
          <a:p>
            <a:pPr lvl="1"/>
            <a:endParaRPr lang="en-US" sz="1800" dirty="0" smtClean="0">
              <a:solidFill>
                <a:schemeClr val="tx1"/>
              </a:solidFill>
            </a:endParaRPr>
          </a:p>
          <a:p>
            <a:pPr lvl="1"/>
            <a:endParaRPr lang="en-US" sz="1800" dirty="0" smtClean="0">
              <a:solidFill>
                <a:schemeClr val="tx1"/>
              </a:solidFill>
            </a:endParaRP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5827692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Reviews – Why </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a:solidFill>
                  <a:schemeClr val="tx1"/>
                </a:solidFill>
              </a:rPr>
              <a:t>Intermediate software products which are not testable as standalone units </a:t>
            </a:r>
            <a:endParaRPr lang="en-US" dirty="0" smtClean="0">
              <a:solidFill>
                <a:schemeClr val="tx1"/>
              </a:solidFill>
            </a:endParaRPr>
          </a:p>
          <a:p>
            <a:pPr>
              <a:lnSpc>
                <a:spcPct val="90000"/>
              </a:lnSpc>
            </a:pPr>
            <a:endParaRPr lang="en-US" dirty="0">
              <a:solidFill>
                <a:schemeClr val="tx1"/>
              </a:solidFill>
            </a:endParaRPr>
          </a:p>
          <a:p>
            <a:pPr>
              <a:lnSpc>
                <a:spcPct val="90000"/>
              </a:lnSpc>
            </a:pPr>
            <a:r>
              <a:rPr lang="en-US" dirty="0" smtClean="0">
                <a:solidFill>
                  <a:schemeClr val="tx1"/>
                </a:solidFill>
              </a:rPr>
              <a:t>Can </a:t>
            </a:r>
            <a:r>
              <a:rPr lang="en-US" dirty="0">
                <a:solidFill>
                  <a:schemeClr val="tx1"/>
                </a:solidFill>
              </a:rPr>
              <a:t>find errors not possible through testing</a:t>
            </a:r>
          </a:p>
          <a:p>
            <a:pPr lvl="1">
              <a:lnSpc>
                <a:spcPct val="90000"/>
              </a:lnSpc>
            </a:pPr>
            <a:r>
              <a:rPr lang="en-US" dirty="0">
                <a:solidFill>
                  <a:schemeClr val="tx1"/>
                </a:solidFill>
              </a:rPr>
              <a:t>E.g., Maintainability: Comments, Consistency, Standards </a:t>
            </a:r>
            <a:endParaRPr lang="en-US" dirty="0" smtClean="0">
              <a:solidFill>
                <a:schemeClr val="tx1"/>
              </a:solidFill>
            </a:endParaRPr>
          </a:p>
          <a:p>
            <a:pPr marL="447675" lvl="1" indent="0">
              <a:lnSpc>
                <a:spcPct val="90000"/>
              </a:lnSpc>
              <a:buNone/>
            </a:pPr>
            <a:endParaRPr lang="en-US" sz="1800" dirty="0">
              <a:solidFill>
                <a:schemeClr val="tx1"/>
              </a:solidFill>
            </a:endParaRPr>
          </a:p>
          <a:p>
            <a:pPr>
              <a:lnSpc>
                <a:spcPct val="90000"/>
              </a:lnSpc>
            </a:pPr>
            <a:r>
              <a:rPr lang="en-GB" dirty="0">
                <a:solidFill>
                  <a:schemeClr val="tx1"/>
                </a:solidFill>
              </a:rPr>
              <a:t>Are proactive measure to find out 60-80 % of defects </a:t>
            </a:r>
            <a:endParaRPr lang="en-GB" dirty="0" smtClean="0">
              <a:solidFill>
                <a:schemeClr val="tx1"/>
              </a:solidFill>
            </a:endParaRPr>
          </a:p>
          <a:p>
            <a:pPr marL="0" indent="0">
              <a:lnSpc>
                <a:spcPct val="90000"/>
              </a:lnSpc>
              <a:buNone/>
            </a:pPr>
            <a:endParaRPr lang="en-GB" dirty="0">
              <a:solidFill>
                <a:schemeClr val="tx1"/>
              </a:solidFill>
            </a:endParaRPr>
          </a:p>
          <a:p>
            <a:pPr marL="228600" lvl="1" indent="-228600">
              <a:lnSpc>
                <a:spcPct val="90000"/>
              </a:lnSpc>
              <a:buFont typeface="Wingdings" pitchFamily="2" charset="2"/>
              <a:buChar char="Ø"/>
            </a:pPr>
            <a:r>
              <a:rPr lang="en-US" sz="1800" dirty="0" smtClean="0">
                <a:solidFill>
                  <a:schemeClr val="tx1"/>
                </a:solidFill>
              </a:rPr>
              <a:t>  </a:t>
            </a:r>
            <a:r>
              <a:rPr lang="en-US" sz="1800" b="1" dirty="0" smtClean="0">
                <a:solidFill>
                  <a:schemeClr val="tx1"/>
                </a:solidFill>
              </a:rPr>
              <a:t>Reduce </a:t>
            </a:r>
            <a:r>
              <a:rPr lang="en-US" sz="1800" b="1" dirty="0">
                <a:solidFill>
                  <a:schemeClr val="tx1"/>
                </a:solidFill>
              </a:rPr>
              <a:t>Rework </a:t>
            </a:r>
            <a:r>
              <a:rPr lang="en-US" sz="1800" b="1" dirty="0" smtClean="0">
                <a:solidFill>
                  <a:schemeClr val="tx1"/>
                </a:solidFill>
              </a:rPr>
              <a:t>Effort and </a:t>
            </a:r>
            <a:r>
              <a:rPr lang="en-US" sz="1800" b="1" dirty="0">
                <a:solidFill>
                  <a:schemeClr val="tx1"/>
                </a:solidFill>
              </a:rPr>
              <a:t>Improve Schedule </a:t>
            </a:r>
            <a:r>
              <a:rPr lang="en-US" sz="1800" b="1" dirty="0" smtClean="0">
                <a:solidFill>
                  <a:schemeClr val="tx1"/>
                </a:solidFill>
              </a:rPr>
              <a:t>adherence</a:t>
            </a:r>
          </a:p>
          <a:p>
            <a:pPr marL="0" lvl="1" indent="0">
              <a:lnSpc>
                <a:spcPct val="90000"/>
              </a:lnSpc>
              <a:buNone/>
            </a:pPr>
            <a:endParaRPr lang="en-US" sz="1800" dirty="0">
              <a:solidFill>
                <a:schemeClr val="tx1"/>
              </a:solidFill>
            </a:endParaRPr>
          </a:p>
          <a:p>
            <a:pPr>
              <a:lnSpc>
                <a:spcPct val="90000"/>
              </a:lnSpc>
            </a:pPr>
            <a:r>
              <a:rPr lang="en-US" dirty="0" smtClean="0">
                <a:solidFill>
                  <a:schemeClr val="tx1"/>
                </a:solidFill>
              </a:rPr>
              <a:t>Enables </a:t>
            </a:r>
            <a:r>
              <a:rPr lang="en-US" dirty="0">
                <a:solidFill>
                  <a:schemeClr val="tx1"/>
                </a:solidFill>
              </a:rPr>
              <a:t>Quantitative Quality Assessment of any work product</a:t>
            </a: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117333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Software Reviews – When , where </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solidFill>
                  <a:schemeClr val="tx1"/>
                </a:solidFill>
              </a:rPr>
              <a:t>Can happen in all phases of SDLC </a:t>
            </a:r>
          </a:p>
          <a:p>
            <a:r>
              <a:rPr lang="en-US" dirty="0" smtClean="0">
                <a:solidFill>
                  <a:schemeClr val="tx1"/>
                </a:solidFill>
              </a:rPr>
              <a:t>All artifacts can go for reviews</a:t>
            </a:r>
          </a:p>
          <a:p>
            <a:pPr lvl="1"/>
            <a:r>
              <a:rPr lang="en-US" dirty="0">
                <a:solidFill>
                  <a:schemeClr val="tx1"/>
                </a:solidFill>
              </a:rPr>
              <a:t>Proposals,  contracts,  statement of work</a:t>
            </a:r>
          </a:p>
          <a:p>
            <a:pPr lvl="1"/>
            <a:r>
              <a:rPr lang="en-US" dirty="0">
                <a:solidFill>
                  <a:schemeClr val="tx1"/>
                </a:solidFill>
              </a:rPr>
              <a:t>All project work products - Plans, Configuration </a:t>
            </a:r>
            <a:r>
              <a:rPr lang="en-US" dirty="0" err="1">
                <a:solidFill>
                  <a:schemeClr val="tx1"/>
                </a:solidFill>
              </a:rPr>
              <a:t>Mgmt</a:t>
            </a:r>
            <a:r>
              <a:rPr lang="en-US" dirty="0">
                <a:solidFill>
                  <a:schemeClr val="tx1"/>
                </a:solidFill>
              </a:rPr>
              <a:t>, Test Plans </a:t>
            </a:r>
          </a:p>
          <a:p>
            <a:pPr lvl="1"/>
            <a:r>
              <a:rPr lang="en-US" dirty="0" smtClean="0">
                <a:solidFill>
                  <a:schemeClr val="tx1"/>
                </a:solidFill>
              </a:rPr>
              <a:t>Deliverable </a:t>
            </a:r>
            <a:r>
              <a:rPr lang="en-US" dirty="0">
                <a:solidFill>
                  <a:schemeClr val="tx1"/>
                </a:solidFill>
              </a:rPr>
              <a:t>and non deliverable work products</a:t>
            </a:r>
          </a:p>
          <a:p>
            <a:pPr lvl="1"/>
            <a:r>
              <a:rPr lang="en-US" dirty="0">
                <a:solidFill>
                  <a:schemeClr val="tx1"/>
                </a:solidFill>
              </a:rPr>
              <a:t>Software( e.g.: source code) and non software work products (e.g.: documents,  test data, etc.)</a:t>
            </a:r>
          </a:p>
          <a:p>
            <a:r>
              <a:rPr lang="en-US" dirty="0">
                <a:solidFill>
                  <a:schemeClr val="tx1"/>
                </a:solidFill>
              </a:rPr>
              <a:t>Process descriptions</a:t>
            </a:r>
          </a:p>
          <a:p>
            <a:r>
              <a:rPr lang="en-US" dirty="0">
                <a:solidFill>
                  <a:schemeClr val="tx1"/>
                </a:solidFill>
              </a:rPr>
              <a:t>Policies,  brochures,  reports,   guidelines,   standards, training  material where required</a:t>
            </a:r>
          </a:p>
          <a:p>
            <a:pPr lvl="1"/>
            <a:endParaRPr lang="en-US" sz="1800"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15508591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Types of Review </a:t>
            </a:r>
            <a:endParaRPr lang="en-US" dirty="0"/>
          </a:p>
        </p:txBody>
      </p:sp>
      <p:sp>
        <p:nvSpPr>
          <p:cNvPr id="3" name="Content Placeholder 2"/>
          <p:cNvSpPr>
            <a:spLocks noGrp="1"/>
          </p:cNvSpPr>
          <p:nvPr>
            <p:ph idx="1"/>
          </p:nvPr>
        </p:nvSpPr>
        <p:spPr>
          <a:xfrm>
            <a:off x="285720" y="1214422"/>
            <a:ext cx="8153742" cy="5072098"/>
          </a:xfrm>
        </p:spPr>
        <p:txBody>
          <a:bodyPr/>
          <a:lstStyle/>
          <a:p>
            <a:r>
              <a:rPr lang="en-US" dirty="0" smtClean="0">
                <a:solidFill>
                  <a:schemeClr val="tx1"/>
                </a:solidFill>
              </a:rPr>
              <a:t>Self  Review </a:t>
            </a:r>
          </a:p>
          <a:p>
            <a:pPr lvl="1"/>
            <a:r>
              <a:rPr lang="en-US" dirty="0" smtClean="0">
                <a:solidFill>
                  <a:schemeClr val="tx1"/>
                </a:solidFill>
              </a:rPr>
              <a:t>Done by the author himself  with the aid of tools like checklists , review guidelines , rules etc..</a:t>
            </a:r>
          </a:p>
          <a:p>
            <a:r>
              <a:rPr lang="en-US" dirty="0" smtClean="0">
                <a:solidFill>
                  <a:schemeClr val="tx1"/>
                </a:solidFill>
              </a:rPr>
              <a:t>Peer Review </a:t>
            </a:r>
          </a:p>
          <a:p>
            <a:pPr lvl="1"/>
            <a:r>
              <a:rPr lang="en-US" dirty="0" smtClean="0">
                <a:solidFill>
                  <a:schemeClr val="tx1"/>
                </a:solidFill>
              </a:rPr>
              <a:t>Done by “peer” or colleague formally or informally  using various approaches </a:t>
            </a:r>
          </a:p>
          <a:p>
            <a:pPr lvl="2"/>
            <a:r>
              <a:rPr lang="en-US" dirty="0" smtClean="0">
                <a:solidFill>
                  <a:schemeClr val="tx1"/>
                </a:solidFill>
              </a:rPr>
              <a:t>Inspection </a:t>
            </a:r>
          </a:p>
          <a:p>
            <a:pPr lvl="2"/>
            <a:r>
              <a:rPr lang="en-US" dirty="0" smtClean="0">
                <a:solidFill>
                  <a:schemeClr val="tx1"/>
                </a:solidFill>
              </a:rPr>
              <a:t>Walk through</a:t>
            </a:r>
          </a:p>
          <a:p>
            <a:pPr lvl="2"/>
            <a:r>
              <a:rPr lang="en-US" dirty="0" smtClean="0">
                <a:solidFill>
                  <a:schemeClr val="tx1"/>
                </a:solidFill>
              </a:rPr>
              <a:t>Pair Programming </a:t>
            </a:r>
          </a:p>
          <a:p>
            <a:pPr lvl="2"/>
            <a:endParaRPr lang="en-US" b="1" dirty="0">
              <a:solidFill>
                <a:schemeClr val="tx1"/>
              </a:solidFill>
            </a:endParaRPr>
          </a:p>
          <a:p>
            <a:pPr lvl="2"/>
            <a:endParaRPr lang="en-US" b="1" dirty="0" smtClean="0">
              <a:solidFill>
                <a:schemeClr val="tx1"/>
              </a:solidFill>
            </a:endParaRPr>
          </a:p>
          <a:p>
            <a:pPr lvl="2"/>
            <a:endParaRPr lang="en-US" dirty="0" smtClean="0">
              <a:solidFill>
                <a:schemeClr val="tx1"/>
              </a:solidFill>
            </a:endParaRPr>
          </a:p>
          <a:p>
            <a:pPr lvl="1"/>
            <a:endParaRPr lang="en-US" dirty="0">
              <a:solidFill>
                <a:schemeClr val="tx1"/>
              </a:solidFill>
            </a:endParaRPr>
          </a:p>
          <a:p>
            <a:pPr marL="0" indent="0">
              <a:buNone/>
            </a:pPr>
            <a:endParaRPr lang="en-US" dirty="0" smtClean="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14601060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Review Process </a:t>
            </a:r>
            <a:endParaRPr lang="en-US" dirty="0"/>
          </a:p>
        </p:txBody>
      </p:sp>
      <p:sp>
        <p:nvSpPr>
          <p:cNvPr id="3" name="Content Placeholder 2"/>
          <p:cNvSpPr>
            <a:spLocks noGrp="1"/>
          </p:cNvSpPr>
          <p:nvPr>
            <p:ph idx="1"/>
          </p:nvPr>
        </p:nvSpPr>
        <p:spPr>
          <a:xfrm>
            <a:off x="428171" y="1251857"/>
            <a:ext cx="8229600" cy="4525963"/>
          </a:xfrm>
        </p:spPr>
        <p:txBody>
          <a:bodyPr>
            <a:normAutofit/>
          </a:bodyPr>
          <a:lstStyle/>
          <a:p>
            <a:pPr>
              <a:lnSpc>
                <a:spcPct val="90000"/>
              </a:lnSpc>
            </a:pPr>
            <a:r>
              <a:rPr lang="en-US" dirty="0">
                <a:solidFill>
                  <a:schemeClr val="tx1"/>
                </a:solidFill>
              </a:rPr>
              <a:t>Input</a:t>
            </a:r>
          </a:p>
          <a:p>
            <a:pPr lvl="1">
              <a:lnSpc>
                <a:spcPct val="90000"/>
              </a:lnSpc>
            </a:pPr>
            <a:r>
              <a:rPr lang="en-US" dirty="0">
                <a:solidFill>
                  <a:schemeClr val="tx1"/>
                </a:solidFill>
              </a:rPr>
              <a:t>Work Product ,  Specifications,  Checklists,  Guidelines, Historical Data</a:t>
            </a:r>
          </a:p>
          <a:p>
            <a:pPr>
              <a:lnSpc>
                <a:spcPct val="90000"/>
              </a:lnSpc>
            </a:pPr>
            <a:r>
              <a:rPr lang="en-US" dirty="0">
                <a:solidFill>
                  <a:schemeClr val="tx1"/>
                </a:solidFill>
              </a:rPr>
              <a:t>Process</a:t>
            </a:r>
          </a:p>
          <a:p>
            <a:pPr lvl="1">
              <a:lnSpc>
                <a:spcPct val="90000"/>
              </a:lnSpc>
            </a:pPr>
            <a:r>
              <a:rPr lang="en-US" dirty="0">
                <a:solidFill>
                  <a:schemeClr val="tx1"/>
                </a:solidFill>
              </a:rPr>
              <a:t>Prepare for Review</a:t>
            </a:r>
          </a:p>
          <a:p>
            <a:pPr lvl="1">
              <a:lnSpc>
                <a:spcPct val="90000"/>
              </a:lnSpc>
            </a:pPr>
            <a:r>
              <a:rPr lang="en-US" dirty="0">
                <a:solidFill>
                  <a:schemeClr val="tx1"/>
                </a:solidFill>
              </a:rPr>
              <a:t>Conduct Reviews</a:t>
            </a:r>
          </a:p>
          <a:p>
            <a:pPr lvl="1">
              <a:lnSpc>
                <a:spcPct val="90000"/>
              </a:lnSpc>
            </a:pPr>
            <a:r>
              <a:rPr lang="en-US" dirty="0">
                <a:solidFill>
                  <a:schemeClr val="tx1"/>
                </a:solidFill>
              </a:rPr>
              <a:t>Analyze Deviations</a:t>
            </a:r>
          </a:p>
          <a:p>
            <a:pPr lvl="1">
              <a:lnSpc>
                <a:spcPct val="90000"/>
              </a:lnSpc>
            </a:pPr>
            <a:r>
              <a:rPr lang="en-US" dirty="0">
                <a:solidFill>
                  <a:schemeClr val="tx1"/>
                </a:solidFill>
              </a:rPr>
              <a:t>Correct Defects</a:t>
            </a:r>
          </a:p>
          <a:p>
            <a:pPr>
              <a:lnSpc>
                <a:spcPct val="90000"/>
              </a:lnSpc>
            </a:pPr>
            <a:r>
              <a:rPr lang="en-US" dirty="0">
                <a:solidFill>
                  <a:schemeClr val="tx1"/>
                </a:solidFill>
              </a:rPr>
              <a:t>Output </a:t>
            </a:r>
          </a:p>
          <a:p>
            <a:pPr lvl="1">
              <a:lnSpc>
                <a:spcPct val="90000"/>
              </a:lnSpc>
            </a:pPr>
            <a:r>
              <a:rPr lang="en-US" dirty="0">
                <a:solidFill>
                  <a:schemeClr val="tx1"/>
                </a:solidFill>
              </a:rPr>
              <a:t>Review Form, reviewed work product, </a:t>
            </a: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7901479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72070" y="1687056"/>
            <a:ext cx="6680360" cy="1285884"/>
          </a:xfrm>
        </p:spPr>
        <p:txBody>
          <a:bodyPr/>
          <a:lstStyle/>
          <a:p>
            <a:r>
              <a:rPr lang="en-US" dirty="0" smtClean="0"/>
              <a:t>Introduction to Configuration Management Process</a:t>
            </a:r>
            <a:endParaRPr lang="en-US" dirty="0"/>
          </a:p>
        </p:txBody>
      </p:sp>
      <p:sp>
        <p:nvSpPr>
          <p:cNvPr id="3" name="Footer Placeholder 2"/>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39342882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Agenda </a:t>
            </a:r>
            <a:endParaRPr lang="en-US" dirty="0"/>
          </a:p>
        </p:txBody>
      </p:sp>
      <p:sp>
        <p:nvSpPr>
          <p:cNvPr id="3" name="Content Placeholder 2"/>
          <p:cNvSpPr>
            <a:spLocks noGrp="1"/>
          </p:cNvSpPr>
          <p:nvPr>
            <p:ph idx="1"/>
          </p:nvPr>
        </p:nvSpPr>
        <p:spPr>
          <a:xfrm>
            <a:off x="384628" y="1251857"/>
            <a:ext cx="8229600" cy="4525963"/>
          </a:xfrm>
        </p:spPr>
        <p:txBody>
          <a:bodyPr>
            <a:normAutofit/>
          </a:bodyPr>
          <a:lstStyle/>
          <a:p>
            <a:r>
              <a:rPr lang="en-GB" dirty="0">
                <a:solidFill>
                  <a:schemeClr val="tx1"/>
                </a:solidFill>
              </a:rPr>
              <a:t>What is SCM?</a:t>
            </a:r>
          </a:p>
          <a:p>
            <a:r>
              <a:rPr lang="en-GB" dirty="0">
                <a:solidFill>
                  <a:schemeClr val="tx1"/>
                </a:solidFill>
              </a:rPr>
              <a:t>Why SCM?</a:t>
            </a:r>
          </a:p>
          <a:p>
            <a:r>
              <a:rPr lang="en-GB" dirty="0">
                <a:solidFill>
                  <a:schemeClr val="tx1"/>
                </a:solidFill>
              </a:rPr>
              <a:t>Elements of SCM</a:t>
            </a:r>
          </a:p>
          <a:p>
            <a:r>
              <a:rPr lang="en-GB" dirty="0" smtClean="0">
                <a:solidFill>
                  <a:schemeClr val="tx1"/>
                </a:solidFill>
              </a:rPr>
              <a:t>Change </a:t>
            </a:r>
            <a:r>
              <a:rPr lang="en-GB" dirty="0">
                <a:solidFill>
                  <a:schemeClr val="tx1"/>
                </a:solidFill>
              </a:rPr>
              <a:t>Management</a:t>
            </a:r>
          </a:p>
          <a:p>
            <a:r>
              <a:rPr lang="en-GB" dirty="0">
                <a:solidFill>
                  <a:schemeClr val="tx1"/>
                </a:solidFill>
              </a:rPr>
              <a:t>Information on SCM tools</a:t>
            </a: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352643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395288" y="21266"/>
            <a:ext cx="8139112" cy="792162"/>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sz="2400" dirty="0"/>
              <a:t>Intended Audience</a:t>
            </a:r>
          </a:p>
        </p:txBody>
      </p:sp>
      <p:sp>
        <p:nvSpPr>
          <p:cNvPr id="184323" name="Rectangle 3"/>
          <p:cNvSpPr>
            <a:spLocks noGrp="1" noChangeArrowheads="1"/>
          </p:cNvSpPr>
          <p:nvPr>
            <p:ph type="body" idx="1"/>
          </p:nvPr>
        </p:nvSpPr>
        <p:spPr>
          <a:xfrm>
            <a:off x="457200" y="1371600"/>
            <a:ext cx="6324600" cy="4648200"/>
          </a:xfrm>
        </p:spPr>
        <p:txBody>
          <a:bodyPr>
            <a:normAutofit/>
          </a:bodyPr>
          <a:lstStyle/>
          <a:p>
            <a:r>
              <a:rPr lang="en-US" dirty="0" smtClean="0">
                <a:solidFill>
                  <a:schemeClr val="tx1"/>
                </a:solidFill>
              </a:rPr>
              <a:t>New </a:t>
            </a:r>
            <a:r>
              <a:rPr lang="en-US" dirty="0">
                <a:solidFill>
                  <a:schemeClr val="tx1"/>
                </a:solidFill>
              </a:rPr>
              <a:t>entrants to </a:t>
            </a:r>
            <a:r>
              <a:rPr lang="en-US" dirty="0" smtClean="0">
                <a:solidFill>
                  <a:schemeClr val="tx1"/>
                </a:solidFill>
              </a:rPr>
              <a:t>the organization (Fresher’s batches)</a:t>
            </a:r>
            <a:endParaRPr lang="en-US" dirty="0">
              <a:solidFill>
                <a:schemeClr val="tx1"/>
              </a:solidFill>
            </a:endParaRPr>
          </a:p>
        </p:txBody>
      </p:sp>
      <p:pic>
        <p:nvPicPr>
          <p:cNvPr id="184328" name="Picture 8" descr="tagt audiance"/>
          <p:cNvPicPr>
            <a:picLocks noChangeAspect="1" noChangeArrowheads="1"/>
          </p:cNvPicPr>
          <p:nvPr/>
        </p:nvPicPr>
        <p:blipFill>
          <a:blip r:embed="rId3"/>
          <a:srcRect/>
          <a:stretch>
            <a:fillRect/>
          </a:stretch>
        </p:blipFill>
        <p:spPr bwMode="auto">
          <a:xfrm>
            <a:off x="7162800" y="1524000"/>
            <a:ext cx="1657350" cy="1295400"/>
          </a:xfrm>
          <a:prstGeom prst="rect">
            <a:avLst/>
          </a:prstGeom>
          <a:noFill/>
        </p:spPr>
      </p:pic>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45704931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idx="4294967295"/>
          </p:nvPr>
        </p:nvSpPr>
        <p:spPr>
          <a:xfrm>
            <a:off x="332048" y="1"/>
            <a:ext cx="8642350" cy="844042"/>
          </a:xfrm>
        </p:spPr>
        <p:txBody>
          <a:bodyPr lIns="94788" tIns="46562" rIns="94788" bIns="46562"/>
          <a:lstStyle/>
          <a:p>
            <a:pPr eaLnBrk="1" hangingPunct="1"/>
            <a:r>
              <a:rPr lang="en-US" dirty="0" smtClean="0"/>
              <a:t>What is a “Configuration”?</a:t>
            </a:r>
          </a:p>
        </p:txBody>
      </p:sp>
      <p:pic>
        <p:nvPicPr>
          <p:cNvPr id="44055" name="Picture 23" descr="ca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82900" y="4414838"/>
            <a:ext cx="3344863" cy="1733550"/>
          </a:xfrm>
          <a:prstGeom prst="rect">
            <a:avLst/>
          </a:prstGeom>
          <a:noFill/>
          <a:ln w="9525">
            <a:noFill/>
            <a:miter lim="800000"/>
            <a:headEnd/>
            <a:tailEnd/>
          </a:ln>
        </p:spPr>
      </p:pic>
      <p:grpSp>
        <p:nvGrpSpPr>
          <p:cNvPr id="2" name="Group 46"/>
          <p:cNvGrpSpPr>
            <a:grpSpLocks/>
          </p:cNvGrpSpPr>
          <p:nvPr/>
        </p:nvGrpSpPr>
        <p:grpSpPr bwMode="auto">
          <a:xfrm>
            <a:off x="990600" y="2057400"/>
            <a:ext cx="7729538" cy="4251325"/>
            <a:chOff x="255" y="854"/>
            <a:chExt cx="5238" cy="3120"/>
          </a:xfrm>
        </p:grpSpPr>
        <p:pic>
          <p:nvPicPr>
            <p:cNvPr id="6153" name="Picture 9" descr="AlTech32img01"/>
            <p:cNvPicPr>
              <a:picLocks noChangeAspect="1" noChangeArrowheads="1"/>
            </p:cNvPicPr>
            <p:nvPr/>
          </p:nvPicPr>
          <p:blipFill>
            <a:blip r:embed="rId4" cstate="print"/>
            <a:srcRect/>
            <a:stretch>
              <a:fillRect/>
            </a:stretch>
          </p:blipFill>
          <p:spPr bwMode="auto">
            <a:xfrm>
              <a:off x="654" y="2741"/>
              <a:ext cx="488" cy="423"/>
            </a:xfrm>
            <a:prstGeom prst="rect">
              <a:avLst/>
            </a:prstGeom>
            <a:noFill/>
            <a:ln w="9525">
              <a:noFill/>
              <a:miter lim="800000"/>
              <a:headEnd/>
              <a:tailEnd/>
            </a:ln>
          </p:spPr>
        </p:pic>
        <p:pic>
          <p:nvPicPr>
            <p:cNvPr id="6154" name="Picture 11" descr="dynamicIMG7"/>
            <p:cNvPicPr>
              <a:picLocks noChangeAspect="1" noChangeArrowheads="1"/>
            </p:cNvPicPr>
            <p:nvPr/>
          </p:nvPicPr>
          <p:blipFill>
            <a:blip r:embed="rId5" cstate="print"/>
            <a:srcRect/>
            <a:stretch>
              <a:fillRect/>
            </a:stretch>
          </p:blipFill>
          <p:spPr bwMode="auto">
            <a:xfrm>
              <a:off x="2298" y="975"/>
              <a:ext cx="316" cy="316"/>
            </a:xfrm>
            <a:prstGeom prst="rect">
              <a:avLst/>
            </a:prstGeom>
            <a:noFill/>
            <a:ln w="9525">
              <a:noFill/>
              <a:miter lim="800000"/>
              <a:headEnd/>
              <a:tailEnd/>
            </a:ln>
          </p:spPr>
        </p:pic>
        <p:pic>
          <p:nvPicPr>
            <p:cNvPr id="6155" name="Picture 13" descr="canbusimg"/>
            <p:cNvPicPr>
              <a:picLocks noChangeAspect="1" noChangeArrowheads="1"/>
            </p:cNvPicPr>
            <p:nvPr/>
          </p:nvPicPr>
          <p:blipFill>
            <a:blip r:embed="rId6" cstate="print"/>
            <a:srcRect l="46468" t="15987" r="10753"/>
            <a:stretch>
              <a:fillRect/>
            </a:stretch>
          </p:blipFill>
          <p:spPr bwMode="auto">
            <a:xfrm>
              <a:off x="4428" y="1458"/>
              <a:ext cx="372" cy="330"/>
            </a:xfrm>
            <a:prstGeom prst="rect">
              <a:avLst/>
            </a:prstGeom>
            <a:noFill/>
            <a:ln w="9525">
              <a:noFill/>
              <a:miter lim="800000"/>
              <a:headEnd/>
              <a:tailEnd/>
            </a:ln>
          </p:spPr>
        </p:pic>
        <p:pic>
          <p:nvPicPr>
            <p:cNvPr id="6156" name="Picture 25" descr="intro_graphic"/>
            <p:cNvPicPr>
              <a:picLocks noChangeAspect="1" noChangeArrowheads="1"/>
            </p:cNvPicPr>
            <p:nvPr/>
          </p:nvPicPr>
          <p:blipFill>
            <a:blip r:embed="rId7" cstate="print">
              <a:clrChange>
                <a:clrFrom>
                  <a:srgbClr val="FFFFFF"/>
                </a:clrFrom>
                <a:clrTo>
                  <a:srgbClr val="FFFFFF">
                    <a:alpha val="0"/>
                  </a:srgbClr>
                </a:clrTo>
              </a:clrChange>
            </a:blip>
            <a:srcRect l="4337" t="10141" r="70403" b="12149"/>
            <a:stretch>
              <a:fillRect/>
            </a:stretch>
          </p:blipFill>
          <p:spPr bwMode="auto">
            <a:xfrm>
              <a:off x="4598" y="2717"/>
              <a:ext cx="432" cy="532"/>
            </a:xfrm>
            <a:prstGeom prst="rect">
              <a:avLst/>
            </a:prstGeom>
            <a:noFill/>
            <a:ln w="9525">
              <a:noFill/>
              <a:miter lim="800000"/>
              <a:headEnd/>
              <a:tailEnd/>
            </a:ln>
          </p:spPr>
        </p:pic>
        <p:pic>
          <p:nvPicPr>
            <p:cNvPr id="6157" name="Picture 27" descr="990E0-62J03"/>
            <p:cNvPicPr>
              <a:picLocks noChangeAspect="1" noChangeArrowheads="1"/>
            </p:cNvPicPr>
            <p:nvPr/>
          </p:nvPicPr>
          <p:blipFill>
            <a:blip r:embed="rId8" cstate="print"/>
            <a:srcRect/>
            <a:stretch>
              <a:fillRect/>
            </a:stretch>
          </p:blipFill>
          <p:spPr bwMode="auto">
            <a:xfrm>
              <a:off x="3848" y="1120"/>
              <a:ext cx="363" cy="363"/>
            </a:xfrm>
            <a:prstGeom prst="rect">
              <a:avLst/>
            </a:prstGeom>
            <a:noFill/>
            <a:ln w="9525">
              <a:noFill/>
              <a:miter lim="800000"/>
              <a:headEnd/>
              <a:tailEnd/>
            </a:ln>
          </p:spPr>
        </p:pic>
        <p:pic>
          <p:nvPicPr>
            <p:cNvPr id="6158" name="Picture 29" descr="99000M99549"/>
            <p:cNvPicPr>
              <a:picLocks noChangeAspect="1" noChangeArrowheads="1"/>
            </p:cNvPicPr>
            <p:nvPr/>
          </p:nvPicPr>
          <p:blipFill>
            <a:blip r:embed="rId9" cstate="print"/>
            <a:srcRect/>
            <a:stretch>
              <a:fillRect/>
            </a:stretch>
          </p:blipFill>
          <p:spPr bwMode="auto">
            <a:xfrm>
              <a:off x="4840" y="1967"/>
              <a:ext cx="387" cy="387"/>
            </a:xfrm>
            <a:prstGeom prst="rect">
              <a:avLst/>
            </a:prstGeom>
            <a:noFill/>
            <a:ln w="9525">
              <a:noFill/>
              <a:miter lim="800000"/>
              <a:headEnd/>
              <a:tailEnd/>
            </a:ln>
          </p:spPr>
        </p:pic>
        <p:pic>
          <p:nvPicPr>
            <p:cNvPr id="6159" name="Picture 31" descr="990E0-62J02"/>
            <p:cNvPicPr>
              <a:picLocks noChangeAspect="1" noChangeArrowheads="1"/>
            </p:cNvPicPr>
            <p:nvPr/>
          </p:nvPicPr>
          <p:blipFill>
            <a:blip r:embed="rId10" cstate="print"/>
            <a:srcRect/>
            <a:stretch>
              <a:fillRect/>
            </a:stretch>
          </p:blipFill>
          <p:spPr bwMode="auto">
            <a:xfrm>
              <a:off x="1549" y="1144"/>
              <a:ext cx="324" cy="324"/>
            </a:xfrm>
            <a:prstGeom prst="rect">
              <a:avLst/>
            </a:prstGeom>
            <a:noFill/>
            <a:ln w="9525">
              <a:noFill/>
              <a:miter lim="800000"/>
              <a:headEnd/>
              <a:tailEnd/>
            </a:ln>
          </p:spPr>
        </p:pic>
        <p:pic>
          <p:nvPicPr>
            <p:cNvPr id="6160" name="Picture 33"/>
            <p:cNvPicPr>
              <a:picLocks noChangeAspect="1" noChangeArrowheads="1"/>
            </p:cNvPicPr>
            <p:nvPr/>
          </p:nvPicPr>
          <p:blipFill>
            <a:blip r:embed="rId11" cstate="print"/>
            <a:srcRect/>
            <a:stretch>
              <a:fillRect/>
            </a:stretch>
          </p:blipFill>
          <p:spPr bwMode="auto">
            <a:xfrm>
              <a:off x="3035" y="968"/>
              <a:ext cx="426" cy="345"/>
            </a:xfrm>
            <a:prstGeom prst="rect">
              <a:avLst/>
            </a:prstGeom>
            <a:noFill/>
            <a:ln w="9525">
              <a:noFill/>
              <a:miter lim="800000"/>
              <a:headEnd/>
              <a:tailEnd/>
            </a:ln>
          </p:spPr>
        </p:pic>
        <p:pic>
          <p:nvPicPr>
            <p:cNvPr id="6161" name="Picture 34"/>
            <p:cNvPicPr>
              <a:picLocks noChangeAspect="1" noChangeArrowheads="1"/>
            </p:cNvPicPr>
            <p:nvPr/>
          </p:nvPicPr>
          <p:blipFill>
            <a:blip r:embed="rId12" cstate="print">
              <a:clrChange>
                <a:clrFrom>
                  <a:srgbClr val="FEFEFE"/>
                </a:clrFrom>
                <a:clrTo>
                  <a:srgbClr val="FEFEFE">
                    <a:alpha val="0"/>
                  </a:srgbClr>
                </a:clrTo>
              </a:clrChange>
            </a:blip>
            <a:srcRect/>
            <a:stretch>
              <a:fillRect/>
            </a:stretch>
          </p:blipFill>
          <p:spPr bwMode="auto">
            <a:xfrm>
              <a:off x="402" y="1991"/>
              <a:ext cx="615" cy="306"/>
            </a:xfrm>
            <a:prstGeom prst="rect">
              <a:avLst/>
            </a:prstGeom>
            <a:noFill/>
            <a:ln w="9525">
              <a:noFill/>
              <a:miter lim="800000"/>
              <a:headEnd/>
              <a:tailEnd/>
            </a:ln>
          </p:spPr>
        </p:pic>
        <p:pic>
          <p:nvPicPr>
            <p:cNvPr id="6162" name="Picture 35"/>
            <p:cNvPicPr>
              <a:picLocks noChangeAspect="1" noChangeArrowheads="1"/>
            </p:cNvPicPr>
            <p:nvPr/>
          </p:nvPicPr>
          <p:blipFill>
            <a:blip r:embed="rId13" cstate="print"/>
            <a:srcRect/>
            <a:stretch>
              <a:fillRect/>
            </a:stretch>
          </p:blipFill>
          <p:spPr bwMode="auto">
            <a:xfrm>
              <a:off x="916" y="1428"/>
              <a:ext cx="440" cy="369"/>
            </a:xfrm>
            <a:prstGeom prst="rect">
              <a:avLst/>
            </a:prstGeom>
            <a:noFill/>
            <a:ln w="9525">
              <a:noFill/>
              <a:miter lim="800000"/>
              <a:headEnd/>
              <a:tailEnd/>
            </a:ln>
          </p:spPr>
        </p:pic>
        <p:sp>
          <p:nvSpPr>
            <p:cNvPr id="6163" name="AutoShape 39"/>
            <p:cNvSpPr>
              <a:spLocks noChangeArrowheads="1"/>
            </p:cNvSpPr>
            <p:nvPr/>
          </p:nvSpPr>
          <p:spPr bwMode="auto">
            <a:xfrm>
              <a:off x="255" y="854"/>
              <a:ext cx="5238" cy="31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7169 h 21600"/>
              </a:gdLst>
              <a:ahLst/>
              <a:cxnLst>
                <a:cxn ang="T8">
                  <a:pos x="T0" y="T1"/>
                </a:cxn>
                <a:cxn ang="T9">
                  <a:pos x="T2" y="T3"/>
                </a:cxn>
                <a:cxn ang="T10">
                  <a:pos x="T4" y="T5"/>
                </a:cxn>
                <a:cxn ang="T11">
                  <a:pos x="T6" y="T7"/>
                </a:cxn>
              </a:cxnLst>
              <a:rect l="T12" t="T13" r="T14" b="T15"/>
              <a:pathLst>
                <a:path w="21600" h="21600">
                  <a:moveTo>
                    <a:pt x="5922" y="16275"/>
                  </a:moveTo>
                  <a:cubicBezTo>
                    <a:pt x="4360" y="14884"/>
                    <a:pt x="3467" y="12891"/>
                    <a:pt x="3467" y="10800"/>
                  </a:cubicBezTo>
                  <a:cubicBezTo>
                    <a:pt x="3467" y="6750"/>
                    <a:pt x="6750" y="3467"/>
                    <a:pt x="10800" y="3467"/>
                  </a:cubicBezTo>
                  <a:cubicBezTo>
                    <a:pt x="14849" y="3467"/>
                    <a:pt x="18133" y="6750"/>
                    <a:pt x="18133" y="10800"/>
                  </a:cubicBezTo>
                  <a:cubicBezTo>
                    <a:pt x="18133" y="12891"/>
                    <a:pt x="17239" y="14884"/>
                    <a:pt x="15677" y="16275"/>
                  </a:cubicBezTo>
                  <a:lnTo>
                    <a:pt x="17983" y="18864"/>
                  </a:lnTo>
                  <a:cubicBezTo>
                    <a:pt x="20284" y="16815"/>
                    <a:pt x="21600" y="13880"/>
                    <a:pt x="21600" y="10800"/>
                  </a:cubicBezTo>
                  <a:cubicBezTo>
                    <a:pt x="21600" y="4835"/>
                    <a:pt x="16764" y="0"/>
                    <a:pt x="10800" y="0"/>
                  </a:cubicBezTo>
                  <a:cubicBezTo>
                    <a:pt x="4835" y="0"/>
                    <a:pt x="0" y="4835"/>
                    <a:pt x="0" y="10800"/>
                  </a:cubicBezTo>
                  <a:cubicBezTo>
                    <a:pt x="-1" y="13880"/>
                    <a:pt x="1315" y="16815"/>
                    <a:pt x="3616" y="18864"/>
                  </a:cubicBezTo>
                  <a:close/>
                </a:path>
              </a:pathLst>
            </a:custGeom>
            <a:noFill/>
            <a:ln w="25400">
              <a:solidFill>
                <a:srgbClr val="A11133"/>
              </a:solidFill>
              <a:miter lim="800000"/>
              <a:headEnd/>
              <a:tailEnd/>
            </a:ln>
          </p:spPr>
          <p:txBody>
            <a:bodyPr wrap="none" anchor="ctr"/>
            <a:lstStyle/>
            <a:p>
              <a:endParaRPr lang="en-US"/>
            </a:p>
          </p:txBody>
        </p:sp>
      </p:grpSp>
      <p:grpSp>
        <p:nvGrpSpPr>
          <p:cNvPr id="3" name="Group 47"/>
          <p:cNvGrpSpPr>
            <a:grpSpLocks/>
          </p:cNvGrpSpPr>
          <p:nvPr/>
        </p:nvGrpSpPr>
        <p:grpSpPr bwMode="auto">
          <a:xfrm>
            <a:off x="2530475" y="2619375"/>
            <a:ext cx="4749800" cy="2286000"/>
            <a:chOff x="1594" y="1650"/>
            <a:chExt cx="2992" cy="1440"/>
          </a:xfrm>
        </p:grpSpPr>
        <p:sp>
          <p:nvSpPr>
            <p:cNvPr id="6151" name="AutoShape 44"/>
            <p:cNvSpPr>
              <a:spLocks noChangeArrowheads="1"/>
            </p:cNvSpPr>
            <p:nvPr/>
          </p:nvSpPr>
          <p:spPr bwMode="auto">
            <a:xfrm rot="2700000">
              <a:off x="1162" y="2082"/>
              <a:ext cx="1440" cy="576"/>
            </a:xfrm>
            <a:prstGeom prst="rightArrow">
              <a:avLst>
                <a:gd name="adj1" fmla="val 50000"/>
                <a:gd name="adj2" fmla="val 62500"/>
              </a:avLst>
            </a:prstGeom>
            <a:solidFill>
              <a:srgbClr val="A11133"/>
            </a:solidFill>
            <a:ln w="25400">
              <a:solidFill>
                <a:srgbClr val="A11133"/>
              </a:solidFill>
              <a:miter lim="800000"/>
              <a:headEnd/>
              <a:tailEnd/>
            </a:ln>
          </p:spPr>
          <p:txBody>
            <a:bodyPr wrap="none" anchor="ctr"/>
            <a:lstStyle/>
            <a:p>
              <a:pPr algn="l"/>
              <a:endParaRPr lang="en-US" sz="2400" b="0">
                <a:latin typeface="Times New Roman" pitchFamily="18" charset="0"/>
              </a:endParaRPr>
            </a:p>
          </p:txBody>
        </p:sp>
        <p:sp>
          <p:nvSpPr>
            <p:cNvPr id="6152" name="AutoShape 45"/>
            <p:cNvSpPr>
              <a:spLocks noChangeArrowheads="1"/>
            </p:cNvSpPr>
            <p:nvPr/>
          </p:nvSpPr>
          <p:spPr bwMode="auto">
            <a:xfrm rot="8100000">
              <a:off x="3146" y="2084"/>
              <a:ext cx="1440" cy="576"/>
            </a:xfrm>
            <a:prstGeom prst="rightArrow">
              <a:avLst>
                <a:gd name="adj1" fmla="val 50000"/>
                <a:gd name="adj2" fmla="val 62500"/>
              </a:avLst>
            </a:prstGeom>
            <a:solidFill>
              <a:srgbClr val="A11133"/>
            </a:solidFill>
            <a:ln w="25400">
              <a:solidFill>
                <a:srgbClr val="A11133"/>
              </a:solidFill>
              <a:miter lim="800000"/>
              <a:headEnd/>
              <a:tailEnd/>
            </a:ln>
          </p:spPr>
          <p:txBody>
            <a:bodyPr wrap="none" anchor="ctr"/>
            <a:lstStyle/>
            <a:p>
              <a:pPr algn="l"/>
              <a:endParaRPr lang="en-US" sz="2400" b="0">
                <a:latin typeface="Times New Roman" pitchFamily="18" charset="0"/>
              </a:endParaRPr>
            </a:p>
          </p:txBody>
        </p:sp>
      </p:grpSp>
      <p:sp>
        <p:nvSpPr>
          <p:cNvPr id="4" name="TextBox 3"/>
          <p:cNvSpPr txBox="1"/>
          <p:nvPr/>
        </p:nvSpPr>
        <p:spPr>
          <a:xfrm>
            <a:off x="401782" y="1233054"/>
            <a:ext cx="8318356" cy="369332"/>
          </a:xfrm>
          <a:prstGeom prst="rect">
            <a:avLst/>
          </a:prstGeom>
          <a:noFill/>
        </p:spPr>
        <p:txBody>
          <a:bodyPr wrap="square" rtlCol="0">
            <a:spAutoFit/>
          </a:bodyPr>
          <a:lstStyle/>
          <a:p>
            <a:pPr marL="285750" indent="-285750">
              <a:buClr>
                <a:srgbClr val="00B0F0"/>
              </a:buClr>
              <a:buFont typeface="Wingdings" panose="05000000000000000000" pitchFamily="2" charset="2"/>
              <a:buChar char="Ø"/>
            </a:pPr>
            <a:r>
              <a:rPr lang="en-US" b="1" dirty="0">
                <a:latin typeface="Candara"/>
                <a:cs typeface="Arial" pitchFamily="34" charset="0"/>
              </a:rPr>
              <a:t>Arrangement</a:t>
            </a:r>
            <a:r>
              <a:rPr lang="en-US" b="1" dirty="0" smtClean="0">
                <a:latin typeface="Candara"/>
              </a:rPr>
              <a:t> </a:t>
            </a:r>
            <a:r>
              <a:rPr lang="en-US" b="1" dirty="0">
                <a:latin typeface="Candara"/>
                <a:cs typeface="Arial" pitchFamily="34" charset="0"/>
              </a:rPr>
              <a:t>of  functional unit  of a system in a particular order </a:t>
            </a:r>
          </a:p>
        </p:txBody>
      </p:sp>
      <p:sp>
        <p:nvSpPr>
          <p:cNvPr id="6" name="Footer Placeholder 5"/>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14369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44055"/>
                                        </p:tgtEl>
                                        <p:attrNameLst>
                                          <p:attrName>style.visibility</p:attrName>
                                        </p:attrNameLst>
                                      </p:cBhvr>
                                      <p:to>
                                        <p:strVal val="visible"/>
                                      </p:to>
                                    </p:set>
                                    <p:animEffect transition="in" filter="wipe(up)">
                                      <p:cBhvr>
                                        <p:cTn id="15" dur="500"/>
                                        <p:tgtEl>
                                          <p:spTgt spid="44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381000" y="0"/>
            <a:ext cx="7834313" cy="816875"/>
          </a:xfrm>
          <a:noFill/>
        </p:spPr>
        <p:txBody>
          <a:bodyPr rIns="0">
            <a:noAutofit/>
          </a:bodyPr>
          <a:lstStyle/>
          <a:p>
            <a:pPr eaLnBrk="1" hangingPunct="1"/>
            <a:r>
              <a:rPr lang="en-US" dirty="0" smtClean="0"/>
              <a:t>What is Software Configuration Management?</a:t>
            </a:r>
          </a:p>
        </p:txBody>
      </p:sp>
      <p:sp>
        <p:nvSpPr>
          <p:cNvPr id="7171"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
        <p:nvSpPr>
          <p:cNvPr id="7172" name="Rectangle 4"/>
          <p:cNvSpPr>
            <a:spLocks noGrp="1"/>
          </p:cNvSpPr>
          <p:nvPr>
            <p:ph type="body" idx="4294967295"/>
          </p:nvPr>
        </p:nvSpPr>
        <p:spPr>
          <a:xfrm>
            <a:off x="457200" y="1246909"/>
            <a:ext cx="8229600" cy="4839098"/>
          </a:xfrm>
        </p:spPr>
        <p:txBody>
          <a:bodyPr>
            <a:normAutofit/>
          </a:bodyPr>
          <a:lstStyle/>
          <a:p>
            <a:pPr>
              <a:buFont typeface="Wingdings" pitchFamily="2" charset="2"/>
              <a:buChar char="Ø"/>
            </a:pPr>
            <a:r>
              <a:rPr lang="en-US" dirty="0">
                <a:solidFill>
                  <a:schemeClr val="tx1"/>
                </a:solidFill>
              </a:rPr>
              <a:t>SCM is the overall management of a  software project as it evolves into a software system.</a:t>
            </a:r>
          </a:p>
          <a:p>
            <a:pPr>
              <a:buFont typeface="Wingdings" pitchFamily="2" charset="2"/>
              <a:buChar char="Ø"/>
            </a:pPr>
            <a:endParaRPr lang="en-US" dirty="0">
              <a:solidFill>
                <a:schemeClr val="tx1"/>
              </a:solidFill>
            </a:endParaRPr>
          </a:p>
          <a:p>
            <a:pPr>
              <a:buFont typeface="Wingdings" pitchFamily="2" charset="2"/>
              <a:buChar char="Ø"/>
            </a:pPr>
            <a:r>
              <a:rPr lang="en-US" dirty="0">
                <a:solidFill>
                  <a:schemeClr val="tx1"/>
                </a:solidFill>
              </a:rPr>
              <a:t> This includes managing , tracking, organizing, communicating, controlling  modifications made in project including release plan </a:t>
            </a:r>
          </a:p>
          <a:p>
            <a:pPr>
              <a:buFont typeface="Wingdings" pitchFamily="2" charset="2"/>
              <a:buChar char="Ø"/>
            </a:pPr>
            <a:endParaRPr lang="en-US" dirty="0">
              <a:solidFill>
                <a:schemeClr val="tx1"/>
              </a:solidFill>
            </a:endParaRPr>
          </a:p>
          <a:p>
            <a:pPr>
              <a:buFont typeface="Wingdings" pitchFamily="2" charset="2"/>
              <a:buChar char="Ø"/>
            </a:pPr>
            <a:r>
              <a:rPr lang="en-US" dirty="0">
                <a:solidFill>
                  <a:schemeClr val="tx1"/>
                </a:solidFill>
              </a:rPr>
              <a:t> Also includes the ability to control and manage change in a software project</a:t>
            </a:r>
          </a:p>
          <a:p>
            <a:pPr>
              <a:buFont typeface="Wingdings" pitchFamily="2" charset="2"/>
              <a:buChar char="Ø"/>
            </a:pPr>
            <a:endParaRPr lang="en-US" dirty="0">
              <a:solidFill>
                <a:schemeClr val="tx1"/>
              </a:solidFill>
            </a:endParaRPr>
          </a:p>
          <a:p>
            <a:pPr>
              <a:buFont typeface="Wingdings" pitchFamily="2" charset="2"/>
              <a:buChar char="Ø"/>
            </a:pPr>
            <a:r>
              <a:rPr lang="en-US" dirty="0">
                <a:solidFill>
                  <a:schemeClr val="tx1"/>
                </a:solidFill>
              </a:rPr>
              <a:t>Configuration Managers  Are responsible for planning the CM activities of their project </a:t>
            </a:r>
          </a:p>
          <a:p>
            <a:pPr>
              <a:buFont typeface="Wingdings" pitchFamily="2" charset="2"/>
              <a:buChar char="Ø"/>
            </a:pPr>
            <a:endParaRPr lang="en-US" dirty="0">
              <a:solidFill>
                <a:schemeClr val="tx1"/>
              </a:solidFill>
            </a:endParaRPr>
          </a:p>
          <a:p>
            <a:pPr>
              <a:buFont typeface="Wingdings" pitchFamily="2" charset="2"/>
              <a:buChar char="Ø"/>
            </a:pPr>
            <a:r>
              <a:rPr lang="en-GB" dirty="0">
                <a:solidFill>
                  <a:schemeClr val="tx1"/>
                </a:solidFill>
              </a:rPr>
              <a:t>The configuration details of  the project are  documented in the CMP (Configuration management Plan) </a:t>
            </a:r>
          </a:p>
          <a:p>
            <a:pPr>
              <a:buFont typeface="Wingdings" pitchFamily="2" charset="2"/>
              <a:buChar char="Ø"/>
            </a:pPr>
            <a:endParaRPr lang="en-GB" dirty="0">
              <a:solidFill>
                <a:schemeClr val="tx1"/>
              </a:solidFill>
            </a:endParaRPr>
          </a:p>
          <a:p>
            <a:pPr eaLnBrk="1" hangingPunct="1">
              <a:buFont typeface="Arial" pitchFamily="34" charset="0"/>
              <a:buNone/>
            </a:pPr>
            <a:endParaRPr lang="en-US" dirty="0" smtClean="0">
              <a:solidFill>
                <a:schemeClr val="tx1"/>
              </a:solidFill>
            </a:endParaRPr>
          </a:p>
          <a:p>
            <a:pPr eaLnBrk="1" hangingPunct="1"/>
            <a:endParaRPr lang="en-US" dirty="0" smtClean="0">
              <a:solidFill>
                <a:schemeClr val="tx1"/>
              </a:solidFill>
            </a:endParaRP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16156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381000" y="0"/>
            <a:ext cx="7820665" cy="803228"/>
          </a:xfrm>
          <a:noFill/>
        </p:spPr>
        <p:txBody>
          <a:bodyPr rIns="0">
            <a:normAutofit/>
          </a:bodyPr>
          <a:lstStyle/>
          <a:p>
            <a:pPr eaLnBrk="1" hangingPunct="1"/>
            <a:r>
              <a:rPr lang="en-US" dirty="0" smtClean="0"/>
              <a:t>Why do we need SCM?</a:t>
            </a:r>
          </a:p>
        </p:txBody>
      </p:sp>
      <p:sp>
        <p:nvSpPr>
          <p:cNvPr id="8195"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
        <p:nvSpPr>
          <p:cNvPr id="8196" name="Rectangle 4"/>
          <p:cNvSpPr>
            <a:spLocks noGrp="1"/>
          </p:cNvSpPr>
          <p:nvPr>
            <p:ph type="body" idx="4294967295"/>
          </p:nvPr>
        </p:nvSpPr>
        <p:spPr>
          <a:xfrm>
            <a:off x="457200" y="1219200"/>
            <a:ext cx="8229600" cy="5257800"/>
          </a:xfrm>
        </p:spPr>
        <p:txBody>
          <a:bodyPr>
            <a:normAutofit/>
          </a:bodyPr>
          <a:lstStyle/>
          <a:p>
            <a:pPr eaLnBrk="1" hangingPunct="1">
              <a:buFont typeface="Wingdings" panose="05000000000000000000" pitchFamily="2" charset="2"/>
              <a:buChar char="Ø"/>
            </a:pPr>
            <a:r>
              <a:rPr lang="en-US" b="1" dirty="0">
                <a:solidFill>
                  <a:schemeClr val="tx1"/>
                </a:solidFill>
              </a:rPr>
              <a:t>Some of the frustrating problems we face are</a:t>
            </a:r>
          </a:p>
          <a:p>
            <a:pPr lvl="1" eaLnBrk="1" hangingPunct="1"/>
            <a:r>
              <a:rPr lang="en-US" dirty="0">
                <a:solidFill>
                  <a:schemeClr val="tx1"/>
                </a:solidFill>
              </a:rPr>
              <a:t>The latest version of the source code not found</a:t>
            </a:r>
          </a:p>
          <a:p>
            <a:pPr lvl="1" eaLnBrk="1" hangingPunct="1"/>
            <a:r>
              <a:rPr lang="en-US" dirty="0" smtClean="0">
                <a:solidFill>
                  <a:schemeClr val="tx1"/>
                </a:solidFill>
              </a:rPr>
              <a:t>A </a:t>
            </a:r>
            <a:r>
              <a:rPr lang="en-US" dirty="0">
                <a:solidFill>
                  <a:schemeClr val="tx1"/>
                </a:solidFill>
              </a:rPr>
              <a:t>developed and tested feature is mysteriously missing</a:t>
            </a:r>
          </a:p>
          <a:p>
            <a:pPr lvl="1" eaLnBrk="1" hangingPunct="1"/>
            <a:r>
              <a:rPr lang="en-US" dirty="0">
                <a:solidFill>
                  <a:schemeClr val="tx1"/>
                </a:solidFill>
              </a:rPr>
              <a:t>A fully tested program suddenly does not work</a:t>
            </a:r>
          </a:p>
          <a:p>
            <a:pPr lvl="1" eaLnBrk="1" hangingPunct="1"/>
            <a:r>
              <a:rPr lang="en-US" dirty="0">
                <a:solidFill>
                  <a:schemeClr val="tx1"/>
                </a:solidFill>
              </a:rPr>
              <a:t>A wrong version of code was tested</a:t>
            </a:r>
          </a:p>
          <a:p>
            <a:pPr lvl="1" eaLnBrk="1" hangingPunct="1"/>
            <a:endParaRPr lang="en-US" sz="1800" b="1" dirty="0">
              <a:solidFill>
                <a:schemeClr val="tx1"/>
              </a:solidFill>
            </a:endParaRPr>
          </a:p>
          <a:p>
            <a:pPr algn="just">
              <a:buFont typeface="Wingdings" panose="05000000000000000000" pitchFamily="2" charset="2"/>
              <a:buChar char="Ø"/>
            </a:pPr>
            <a:r>
              <a:rPr lang="en-US" b="1" dirty="0">
                <a:solidFill>
                  <a:schemeClr val="tx1"/>
                </a:solidFill>
              </a:rPr>
              <a:t>SCM answers who, what, when and why</a:t>
            </a:r>
          </a:p>
          <a:p>
            <a:pPr marL="628650" lvl="1" algn="just">
              <a:buFont typeface="Candara" panose="020E0502030303020204" pitchFamily="34" charset="0"/>
              <a:buChar char="–"/>
            </a:pPr>
            <a:r>
              <a:rPr lang="en-US" dirty="0">
                <a:solidFill>
                  <a:schemeClr val="tx1"/>
                </a:solidFill>
              </a:rPr>
              <a:t>Who makes the changes?</a:t>
            </a:r>
          </a:p>
          <a:p>
            <a:pPr marL="628650" lvl="1" algn="just">
              <a:buFont typeface="Candara" panose="020E0502030303020204" pitchFamily="34" charset="0"/>
              <a:buChar char="–"/>
            </a:pPr>
            <a:r>
              <a:rPr lang="en-US" dirty="0">
                <a:solidFill>
                  <a:schemeClr val="tx1"/>
                </a:solidFill>
              </a:rPr>
              <a:t>What changes were made to the system?</a:t>
            </a:r>
          </a:p>
          <a:p>
            <a:pPr marL="628650" lvl="1" algn="just">
              <a:buFont typeface="Candara" panose="020E0502030303020204" pitchFamily="34" charset="0"/>
              <a:buChar char="–"/>
            </a:pPr>
            <a:r>
              <a:rPr lang="en-US" dirty="0">
                <a:solidFill>
                  <a:schemeClr val="tx1"/>
                </a:solidFill>
              </a:rPr>
              <a:t>When were the changes made?</a:t>
            </a:r>
          </a:p>
          <a:p>
            <a:pPr marL="628650" lvl="1" algn="just">
              <a:buFont typeface="Candara" panose="020E0502030303020204" pitchFamily="34" charset="0"/>
              <a:buChar char="–"/>
            </a:pPr>
            <a:r>
              <a:rPr lang="en-US" dirty="0">
                <a:solidFill>
                  <a:schemeClr val="tx1"/>
                </a:solidFill>
              </a:rPr>
              <a:t>Why were the changes made?</a:t>
            </a:r>
          </a:p>
          <a:p>
            <a:pPr lvl="1" eaLnBrk="1" hangingPunct="1"/>
            <a:endParaRPr lang="en-US" sz="1800" dirty="0" smtClean="0">
              <a:solidFill>
                <a:schemeClr val="tx1"/>
              </a:solidFill>
            </a:endParaRP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9824088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381000" y="0"/>
            <a:ext cx="6715172" cy="870857"/>
          </a:xfrm>
          <a:noFill/>
        </p:spPr>
        <p:txBody>
          <a:bodyPr rIns="0"/>
          <a:lstStyle/>
          <a:p>
            <a:pPr eaLnBrk="1" hangingPunct="1"/>
            <a:r>
              <a:rPr lang="en-US" dirty="0" smtClean="0"/>
              <a:t>Elements of SCM</a:t>
            </a:r>
          </a:p>
        </p:txBody>
      </p:sp>
      <p:sp>
        <p:nvSpPr>
          <p:cNvPr id="10243" name="Rectangle 4"/>
          <p:cNvSpPr>
            <a:spLocks noGrp="1"/>
          </p:cNvSpPr>
          <p:nvPr>
            <p:ph type="body" idx="1"/>
          </p:nvPr>
        </p:nvSpPr>
        <p:spPr>
          <a:xfrm>
            <a:off x="457200" y="1238866"/>
            <a:ext cx="8229600" cy="5029200"/>
          </a:xfrm>
        </p:spPr>
        <p:txBody>
          <a:bodyPr>
            <a:normAutofit/>
          </a:bodyPr>
          <a:lstStyle/>
          <a:p>
            <a:pPr marL="342900" indent="-342900">
              <a:buClr>
                <a:srgbClr val="00B0F0"/>
              </a:buClr>
            </a:pPr>
            <a:r>
              <a:rPr lang="en-US" dirty="0">
                <a:solidFill>
                  <a:schemeClr val="tx1"/>
                </a:solidFill>
              </a:rPr>
              <a:t>Configuration identification</a:t>
            </a:r>
          </a:p>
          <a:p>
            <a:pPr marL="682625" lvl="2" indent="-342900">
              <a:buClr>
                <a:srgbClr val="00B0F0"/>
              </a:buClr>
              <a:buFont typeface="Candara" panose="020E0502030303020204" pitchFamily="34" charset="0"/>
              <a:buChar char="–"/>
            </a:pPr>
            <a:r>
              <a:rPr lang="en-US" sz="1800" dirty="0">
                <a:solidFill>
                  <a:schemeClr val="tx1"/>
                </a:solidFill>
              </a:rPr>
              <a:t>CI </a:t>
            </a:r>
          </a:p>
          <a:p>
            <a:pPr marL="682625" lvl="2" indent="-342900">
              <a:buClr>
                <a:srgbClr val="00B0F0"/>
              </a:buClr>
              <a:buFont typeface="Candara" panose="020E0502030303020204" pitchFamily="34" charset="0"/>
              <a:buChar char="–"/>
            </a:pPr>
            <a:r>
              <a:rPr lang="en-US" sz="1800" dirty="0" smtClean="0">
                <a:solidFill>
                  <a:schemeClr val="tx1"/>
                </a:solidFill>
              </a:rPr>
              <a:t>NCI</a:t>
            </a:r>
          </a:p>
          <a:p>
            <a:pPr marL="682625" lvl="2" indent="-342900">
              <a:buClr>
                <a:srgbClr val="00B0F0"/>
              </a:buClr>
              <a:buFont typeface="Candara" panose="020E0502030303020204" pitchFamily="34" charset="0"/>
              <a:buChar char="–"/>
            </a:pPr>
            <a:endParaRPr lang="en-US" sz="1800" dirty="0">
              <a:solidFill>
                <a:schemeClr val="tx1"/>
              </a:solidFill>
            </a:endParaRPr>
          </a:p>
          <a:p>
            <a:pPr marL="342900" indent="-342900">
              <a:buClr>
                <a:srgbClr val="00B0F0"/>
              </a:buClr>
            </a:pPr>
            <a:r>
              <a:rPr lang="en-US" dirty="0">
                <a:solidFill>
                  <a:schemeClr val="tx1"/>
                </a:solidFill>
              </a:rPr>
              <a:t>Configuration control (Elements)</a:t>
            </a:r>
          </a:p>
          <a:p>
            <a:pPr marL="682625" lvl="2" indent="-342900">
              <a:buClr>
                <a:srgbClr val="00B0F0"/>
              </a:buClr>
              <a:buFont typeface="Candara" panose="020E0502030303020204" pitchFamily="34" charset="0"/>
              <a:buChar char="–"/>
            </a:pPr>
            <a:r>
              <a:rPr lang="en-US" sz="1800" dirty="0">
                <a:solidFill>
                  <a:schemeClr val="tx1"/>
                </a:solidFill>
              </a:rPr>
              <a:t>Library Control</a:t>
            </a:r>
          </a:p>
          <a:p>
            <a:pPr marL="682625" lvl="2" indent="-342900">
              <a:buClr>
                <a:srgbClr val="00B0F0"/>
              </a:buClr>
              <a:buFont typeface="Candara" panose="020E0502030303020204" pitchFamily="34" charset="0"/>
              <a:buChar char="–"/>
            </a:pPr>
            <a:r>
              <a:rPr lang="en-US" sz="1800" dirty="0">
                <a:solidFill>
                  <a:schemeClr val="tx1"/>
                </a:solidFill>
              </a:rPr>
              <a:t>Access Control</a:t>
            </a:r>
          </a:p>
          <a:p>
            <a:pPr marL="682625" lvl="2" indent="-342900">
              <a:buClr>
                <a:srgbClr val="00B0F0"/>
              </a:buClr>
              <a:buFont typeface="Candara" panose="020E0502030303020204" pitchFamily="34" charset="0"/>
              <a:buChar char="–"/>
            </a:pPr>
            <a:r>
              <a:rPr lang="en-US" sz="1800" dirty="0">
                <a:solidFill>
                  <a:schemeClr val="tx1"/>
                </a:solidFill>
              </a:rPr>
              <a:t>Version Control</a:t>
            </a:r>
          </a:p>
          <a:p>
            <a:pPr marL="682625" lvl="2" indent="-342900">
              <a:buClr>
                <a:srgbClr val="00B0F0"/>
              </a:buClr>
              <a:buFont typeface="Candara" panose="020E0502030303020204" pitchFamily="34" charset="0"/>
              <a:buChar char="–"/>
            </a:pPr>
            <a:r>
              <a:rPr lang="en-US" sz="1800" dirty="0">
                <a:solidFill>
                  <a:schemeClr val="tx1"/>
                </a:solidFill>
              </a:rPr>
              <a:t>Establish Naming conventions</a:t>
            </a:r>
          </a:p>
          <a:p>
            <a:pPr marL="682625" lvl="2" indent="-342900">
              <a:buClr>
                <a:srgbClr val="00B0F0"/>
              </a:buClr>
              <a:buFont typeface="Candara" panose="020E0502030303020204" pitchFamily="34" charset="0"/>
              <a:buChar char="–"/>
            </a:pPr>
            <a:r>
              <a:rPr lang="en-US" sz="1800" dirty="0">
                <a:solidFill>
                  <a:schemeClr val="tx1"/>
                </a:solidFill>
              </a:rPr>
              <a:t>Establish Baselines</a:t>
            </a:r>
          </a:p>
          <a:p>
            <a:pPr marL="682625" lvl="2" indent="-342900">
              <a:buClr>
                <a:srgbClr val="00B0F0"/>
              </a:buClr>
              <a:buFont typeface="Candara" panose="020E0502030303020204" pitchFamily="34" charset="0"/>
              <a:buChar char="–"/>
            </a:pPr>
            <a:r>
              <a:rPr lang="en-US" sz="1800" dirty="0">
                <a:solidFill>
                  <a:schemeClr val="tx1"/>
                </a:solidFill>
              </a:rPr>
              <a:t>Branching, Merging and </a:t>
            </a:r>
            <a:r>
              <a:rPr lang="en-US" sz="1800" dirty="0" smtClean="0">
                <a:solidFill>
                  <a:schemeClr val="tx1"/>
                </a:solidFill>
              </a:rPr>
              <a:t>Labeling</a:t>
            </a:r>
          </a:p>
          <a:p>
            <a:pPr marL="682625" lvl="2" indent="-342900">
              <a:buClr>
                <a:srgbClr val="00B0F0"/>
              </a:buClr>
              <a:buFont typeface="Candara" panose="020E0502030303020204" pitchFamily="34" charset="0"/>
              <a:buChar char="–"/>
            </a:pPr>
            <a:endParaRPr lang="en-US" sz="1800" dirty="0">
              <a:solidFill>
                <a:schemeClr val="tx1"/>
              </a:solidFill>
            </a:endParaRPr>
          </a:p>
          <a:p>
            <a:pPr marL="342900" indent="-342900">
              <a:buClr>
                <a:srgbClr val="00B0F0"/>
              </a:buClr>
            </a:pPr>
            <a:r>
              <a:rPr lang="en-US" dirty="0">
                <a:solidFill>
                  <a:schemeClr val="tx1"/>
                </a:solidFill>
              </a:rPr>
              <a:t>Change Management</a:t>
            </a:r>
            <a:endParaRPr lang="en-GB" dirty="0">
              <a:solidFill>
                <a:schemeClr val="tx1"/>
              </a:solidFill>
            </a:endParaRPr>
          </a:p>
          <a:p>
            <a:pPr marL="342900" indent="-342900">
              <a:buClr>
                <a:srgbClr val="00B0F0"/>
              </a:buClr>
            </a:pPr>
            <a:r>
              <a:rPr lang="en-US" dirty="0">
                <a:solidFill>
                  <a:schemeClr val="tx1"/>
                </a:solidFill>
              </a:rPr>
              <a:t>Auditing (Verification)</a:t>
            </a:r>
          </a:p>
          <a:p>
            <a:pPr eaLnBrk="1" hangingPunct="1">
              <a:buClr>
                <a:srgbClr val="00B0F0"/>
              </a:buClr>
              <a:buNone/>
            </a:pPr>
            <a:endParaRPr lang="en-GB" dirty="0" smtClean="0">
              <a:solidFill>
                <a:schemeClr val="tx1"/>
              </a:solidFill>
            </a:endParaRPr>
          </a:p>
        </p:txBody>
      </p:sp>
      <p:sp>
        <p:nvSpPr>
          <p:cNvPr id="10244"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9359282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noFill/>
        </p:spPr>
        <p:txBody>
          <a:bodyPr rIns="0"/>
          <a:lstStyle/>
          <a:p>
            <a:pPr eaLnBrk="1" hangingPunct="1"/>
            <a:r>
              <a:rPr lang="en-US" dirty="0" smtClean="0"/>
              <a:t>Elements of SCM</a:t>
            </a:r>
          </a:p>
        </p:txBody>
      </p:sp>
      <p:sp>
        <p:nvSpPr>
          <p:cNvPr id="11267" name="Rectangle 4"/>
          <p:cNvSpPr>
            <a:spLocks noGrp="1"/>
          </p:cNvSpPr>
          <p:nvPr>
            <p:ph type="body" idx="1"/>
          </p:nvPr>
        </p:nvSpPr>
        <p:spPr>
          <a:xfrm>
            <a:off x="457200" y="1295400"/>
            <a:ext cx="8229600" cy="4525963"/>
          </a:xfrm>
        </p:spPr>
        <p:txBody>
          <a:bodyPr>
            <a:noAutofit/>
          </a:bodyPr>
          <a:lstStyle/>
          <a:p>
            <a:pPr eaLnBrk="1" hangingPunct="1"/>
            <a:r>
              <a:rPr lang="en-US" dirty="0">
                <a:solidFill>
                  <a:schemeClr val="tx1"/>
                </a:solidFill>
              </a:rPr>
              <a:t>Configurable item (CI)</a:t>
            </a:r>
          </a:p>
          <a:p>
            <a:pPr lvl="1"/>
            <a:r>
              <a:rPr lang="en-US" b="0" dirty="0">
                <a:solidFill>
                  <a:schemeClr val="tx1"/>
                </a:solidFill>
              </a:rPr>
              <a:t>CI is a collection of items, treated as a unit </a:t>
            </a:r>
            <a:r>
              <a:rPr lang="en-US" b="0" dirty="0" smtClean="0">
                <a:solidFill>
                  <a:schemeClr val="tx1"/>
                </a:solidFill>
              </a:rPr>
              <a:t>which </a:t>
            </a:r>
            <a:r>
              <a:rPr lang="en-US" b="0" dirty="0">
                <a:solidFill>
                  <a:schemeClr val="tx1"/>
                </a:solidFill>
              </a:rPr>
              <a:t>are likely to undergo change during the project life cycle and a change to them is likely to affect other CIs. </a:t>
            </a:r>
          </a:p>
          <a:p>
            <a:pPr lvl="1" eaLnBrk="1" hangingPunct="1"/>
            <a:r>
              <a:rPr lang="en-US" dirty="0">
                <a:solidFill>
                  <a:schemeClr val="tx1"/>
                </a:solidFill>
              </a:rPr>
              <a:t>Items that needs to be accessed, controlled, secured and archived is a configurable item</a:t>
            </a:r>
          </a:p>
          <a:p>
            <a:pPr marL="447675" lvl="1" indent="0">
              <a:lnSpc>
                <a:spcPct val="85000"/>
              </a:lnSpc>
              <a:buNone/>
            </a:pPr>
            <a:r>
              <a:rPr lang="en-US" dirty="0">
                <a:solidFill>
                  <a:schemeClr val="tx1"/>
                </a:solidFill>
              </a:rPr>
              <a:t>    (E.g.) Design </a:t>
            </a:r>
            <a:r>
              <a:rPr lang="en-US" dirty="0" smtClean="0">
                <a:solidFill>
                  <a:schemeClr val="tx1"/>
                </a:solidFill>
              </a:rPr>
              <a:t>document, project plan etc..</a:t>
            </a:r>
            <a:endParaRPr lang="en-US" dirty="0">
              <a:solidFill>
                <a:schemeClr val="tx1"/>
              </a:solidFill>
            </a:endParaRPr>
          </a:p>
          <a:p>
            <a:pPr eaLnBrk="1" hangingPunct="1">
              <a:lnSpc>
                <a:spcPct val="85000"/>
              </a:lnSpc>
              <a:buNone/>
            </a:pPr>
            <a:endParaRPr lang="en-US" dirty="0">
              <a:solidFill>
                <a:schemeClr val="tx1"/>
              </a:solidFill>
            </a:endParaRPr>
          </a:p>
          <a:p>
            <a:pPr eaLnBrk="1" hangingPunct="1">
              <a:lnSpc>
                <a:spcPct val="85000"/>
              </a:lnSpc>
            </a:pPr>
            <a:r>
              <a:rPr lang="en-US" dirty="0">
                <a:solidFill>
                  <a:schemeClr val="tx1"/>
                </a:solidFill>
              </a:rPr>
              <a:t>Non Configurable item (NCI)</a:t>
            </a:r>
          </a:p>
          <a:p>
            <a:pPr lvl="1" eaLnBrk="1" hangingPunct="1">
              <a:lnSpc>
                <a:spcPct val="85000"/>
              </a:lnSpc>
            </a:pPr>
            <a:r>
              <a:rPr lang="en-US" dirty="0">
                <a:solidFill>
                  <a:schemeClr val="tx1"/>
                </a:solidFill>
              </a:rPr>
              <a:t>Any item / file for which changes need NOT be </a:t>
            </a:r>
            <a:r>
              <a:rPr lang="en-US" dirty="0" smtClean="0">
                <a:solidFill>
                  <a:schemeClr val="tx1"/>
                </a:solidFill>
              </a:rPr>
              <a:t>tracked) </a:t>
            </a:r>
            <a:r>
              <a:rPr lang="en-US" dirty="0">
                <a:solidFill>
                  <a:schemeClr val="tx1"/>
                </a:solidFill>
              </a:rPr>
              <a:t>i.e. no need to roll back to earlier versions is called a Non-Configured Item. </a:t>
            </a:r>
          </a:p>
          <a:p>
            <a:pPr lvl="1" eaLnBrk="1" hangingPunct="1">
              <a:lnSpc>
                <a:spcPct val="85000"/>
              </a:lnSpc>
              <a:buNone/>
            </a:pPr>
            <a:r>
              <a:rPr lang="en-US" dirty="0">
                <a:solidFill>
                  <a:schemeClr val="tx1"/>
                </a:solidFill>
              </a:rPr>
              <a:t>(E.g.) Minutes of Meeting(MOM)</a:t>
            </a:r>
          </a:p>
        </p:txBody>
      </p:sp>
      <p:sp>
        <p:nvSpPr>
          <p:cNvPr id="11268"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6529134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1283" name="Rectangle 3"/>
          <p:cNvSpPr>
            <a:spLocks noGrp="1" noChangeArrowheads="1"/>
          </p:cNvSpPr>
          <p:nvPr>
            <p:ph type="body" idx="4294967295"/>
          </p:nvPr>
        </p:nvSpPr>
        <p:spPr>
          <a:xfrm>
            <a:off x="398206" y="1371600"/>
            <a:ext cx="8593394" cy="2133600"/>
          </a:xfrm>
        </p:spPr>
        <p:txBody>
          <a:bodyPr>
            <a:noAutofit/>
          </a:bodyPr>
          <a:lstStyle/>
          <a:p>
            <a:pPr>
              <a:buClr>
                <a:srgbClr val="00B0F0"/>
              </a:buClr>
              <a:buFont typeface="Wingdings" panose="05000000000000000000" pitchFamily="2" charset="2"/>
              <a:buChar char="Ø"/>
            </a:pPr>
            <a:r>
              <a:rPr lang="en-US" b="1" dirty="0">
                <a:solidFill>
                  <a:schemeClr val="tx1"/>
                </a:solidFill>
              </a:rPr>
              <a:t>Controlled collection of software and related documentation designed to aid in</a:t>
            </a:r>
          </a:p>
          <a:p>
            <a:pPr marL="619125" lvl="2" indent="-285750">
              <a:buClr>
                <a:srgbClr val="00B0F0"/>
              </a:buClr>
              <a:buFont typeface="Candara" panose="020E0502030303020204" pitchFamily="34" charset="0"/>
              <a:buChar char="–"/>
            </a:pPr>
            <a:r>
              <a:rPr lang="en-US" sz="1600" dirty="0">
                <a:solidFill>
                  <a:schemeClr val="tx1"/>
                </a:solidFill>
              </a:rPr>
              <a:t>software development</a:t>
            </a:r>
          </a:p>
          <a:p>
            <a:pPr marL="619125" lvl="2" indent="-285750">
              <a:buClr>
                <a:srgbClr val="00B0F0"/>
              </a:buClr>
              <a:buFont typeface="Candara" panose="020E0502030303020204" pitchFamily="34" charset="0"/>
              <a:buChar char="–"/>
            </a:pPr>
            <a:r>
              <a:rPr lang="en-US" sz="1600" dirty="0">
                <a:solidFill>
                  <a:schemeClr val="tx1"/>
                </a:solidFill>
              </a:rPr>
              <a:t>use</a:t>
            </a:r>
          </a:p>
          <a:p>
            <a:pPr marL="619125" lvl="2" indent="-285750">
              <a:buClr>
                <a:srgbClr val="00B0F0"/>
              </a:buClr>
              <a:buFont typeface="Candara" panose="020E0502030303020204" pitchFamily="34" charset="0"/>
              <a:buChar char="–"/>
            </a:pPr>
            <a:r>
              <a:rPr lang="en-US" sz="1600" dirty="0" smtClean="0">
                <a:solidFill>
                  <a:schemeClr val="tx1"/>
                </a:solidFill>
              </a:rPr>
              <a:t>Maintenance</a:t>
            </a:r>
          </a:p>
          <a:p>
            <a:pPr marL="561975" lvl="2" indent="-228600">
              <a:buClr>
                <a:srgbClr val="00B0F0"/>
              </a:buClr>
              <a:buFont typeface="Wingdings" pitchFamily="2" charset="2"/>
              <a:buChar char="Ø"/>
            </a:pPr>
            <a:endParaRPr lang="en-US" sz="1800" b="1" dirty="0">
              <a:solidFill>
                <a:schemeClr val="tx1"/>
              </a:solidFill>
            </a:endParaRPr>
          </a:p>
          <a:p>
            <a:pPr marL="561975" lvl="2" indent="-228600">
              <a:buClr>
                <a:srgbClr val="00B0F0"/>
              </a:buClr>
              <a:buFont typeface="Wingdings" pitchFamily="2" charset="2"/>
              <a:buChar char="Ø"/>
            </a:pPr>
            <a:endParaRPr lang="en-US" sz="1800" b="1" dirty="0" smtClean="0">
              <a:solidFill>
                <a:schemeClr val="tx1"/>
              </a:solidFill>
            </a:endParaRPr>
          </a:p>
          <a:p>
            <a:pPr marL="561975" lvl="2" indent="-228600">
              <a:buClr>
                <a:srgbClr val="00B0F0"/>
              </a:buClr>
              <a:buFont typeface="Wingdings" pitchFamily="2" charset="2"/>
              <a:buChar char="Ø"/>
            </a:pPr>
            <a:endParaRPr lang="en-US" sz="1800" b="1" dirty="0">
              <a:solidFill>
                <a:schemeClr val="tx1"/>
              </a:solidFill>
            </a:endParaRPr>
          </a:p>
          <a:p>
            <a:pPr marL="561975" lvl="2" indent="-228600">
              <a:buClr>
                <a:srgbClr val="00B0F0"/>
              </a:buClr>
              <a:buFont typeface="Wingdings" pitchFamily="2" charset="2"/>
              <a:buChar char="Ø"/>
            </a:pPr>
            <a:endParaRPr lang="en-US" sz="1800" b="1" dirty="0" smtClean="0">
              <a:solidFill>
                <a:schemeClr val="tx1"/>
              </a:solidFill>
            </a:endParaRPr>
          </a:p>
          <a:p>
            <a:pPr marL="561975" lvl="2" indent="-228600">
              <a:buClr>
                <a:srgbClr val="00B0F0"/>
              </a:buClr>
              <a:buFont typeface="Wingdings" pitchFamily="2" charset="2"/>
              <a:buChar char="Ø"/>
            </a:pPr>
            <a:endParaRPr lang="en-US" sz="1800" b="1" dirty="0">
              <a:solidFill>
                <a:schemeClr val="tx1"/>
              </a:solidFill>
            </a:endParaRPr>
          </a:p>
          <a:p>
            <a:pPr marL="561975" lvl="2" indent="-228600">
              <a:buClr>
                <a:srgbClr val="00B0F0"/>
              </a:buClr>
              <a:buFont typeface="Wingdings" pitchFamily="2" charset="2"/>
              <a:buChar char="Ø"/>
            </a:pPr>
            <a:endParaRPr lang="en-US" sz="1800" b="1" dirty="0" smtClean="0">
              <a:solidFill>
                <a:schemeClr val="tx1"/>
              </a:solidFill>
            </a:endParaRPr>
          </a:p>
          <a:p>
            <a:pPr marL="161925" lvl="1" indent="-228600">
              <a:buClr>
                <a:srgbClr val="00B0F0"/>
              </a:buClr>
              <a:buFont typeface="Wingdings" pitchFamily="2" charset="2"/>
              <a:buChar char="Ø"/>
            </a:pPr>
            <a:r>
              <a:rPr lang="en-US" sz="1800" b="1" dirty="0" smtClean="0">
                <a:solidFill>
                  <a:schemeClr val="tx1"/>
                </a:solidFill>
              </a:rPr>
              <a:t>The folder structure is indicated in the CMP </a:t>
            </a:r>
            <a:endParaRPr lang="en-US" sz="1800" b="1" dirty="0">
              <a:solidFill>
                <a:schemeClr val="tx1"/>
              </a:solidFill>
            </a:endParaRPr>
          </a:p>
        </p:txBody>
      </p:sp>
      <p:grpSp>
        <p:nvGrpSpPr>
          <p:cNvPr id="2" name="Group 4"/>
          <p:cNvGrpSpPr>
            <a:grpSpLocks/>
          </p:cNvGrpSpPr>
          <p:nvPr/>
        </p:nvGrpSpPr>
        <p:grpSpPr bwMode="auto">
          <a:xfrm>
            <a:off x="943429" y="2929618"/>
            <a:ext cx="2590800" cy="1371600"/>
            <a:chOff x="1056" y="2352"/>
            <a:chExt cx="2016" cy="1008"/>
          </a:xfrm>
        </p:grpSpPr>
        <p:pic>
          <p:nvPicPr>
            <p:cNvPr id="1121285" name="Picture 5" descr="Library"/>
            <p:cNvPicPr>
              <a:picLocks noChangeAspect="1" noChangeArrowheads="1"/>
            </p:cNvPicPr>
            <p:nvPr/>
          </p:nvPicPr>
          <p:blipFill>
            <a:blip r:embed="rId3" cstate="print"/>
            <a:srcRect/>
            <a:stretch>
              <a:fillRect/>
            </a:stretch>
          </p:blipFill>
          <p:spPr bwMode="auto">
            <a:xfrm>
              <a:off x="1056" y="2352"/>
              <a:ext cx="936" cy="1008"/>
            </a:xfrm>
            <a:prstGeom prst="rect">
              <a:avLst/>
            </a:prstGeom>
            <a:noFill/>
          </p:spPr>
        </p:pic>
        <p:sp>
          <p:nvSpPr>
            <p:cNvPr id="1121286" name="Text Box 6"/>
            <p:cNvSpPr txBox="1">
              <a:spLocks noChangeArrowheads="1"/>
            </p:cNvSpPr>
            <p:nvPr/>
          </p:nvSpPr>
          <p:spPr bwMode="auto">
            <a:xfrm>
              <a:off x="2112" y="2545"/>
              <a:ext cx="960" cy="427"/>
            </a:xfrm>
            <a:prstGeom prst="rect">
              <a:avLst/>
            </a:prstGeom>
            <a:noFill/>
            <a:ln w="57150">
              <a:noFill/>
              <a:miter lim="800000"/>
              <a:headEnd type="none" w="lg" len="lg"/>
              <a:tailEnd type="none" w="lg" len="lg"/>
            </a:ln>
            <a:effectLst/>
          </p:spPr>
          <p:txBody>
            <a:bodyPr anchorCtr="1">
              <a:spAutoFit/>
            </a:bodyPr>
            <a:lstStyle/>
            <a:p>
              <a:pPr algn="l">
                <a:spcBef>
                  <a:spcPct val="50000"/>
                </a:spcBef>
              </a:pPr>
              <a:r>
                <a:rPr lang="en-US" sz="1600" b="0">
                  <a:latin typeface="Lucida Sans" pitchFamily="34" charset="0"/>
                  <a:cs typeface="Times New Roman" pitchFamily="18" charset="0"/>
                </a:rPr>
                <a:t>Organized structure</a:t>
              </a:r>
            </a:p>
          </p:txBody>
        </p:sp>
      </p:grpSp>
      <p:sp>
        <p:nvSpPr>
          <p:cNvPr id="9" name="Rectangle 2"/>
          <p:cNvSpPr>
            <a:spLocks noGrp="1" noChangeArrowheads="1"/>
          </p:cNvSpPr>
          <p:nvPr>
            <p:ph type="title"/>
          </p:nvPr>
        </p:nvSpPr>
        <p:spPr>
          <a:xfrm>
            <a:off x="395288" y="0"/>
            <a:ext cx="8291512" cy="859974"/>
          </a:xfrm>
        </p:spPr>
        <p:txBody>
          <a:bodyPr lIns="94788" tIns="46562" rIns="94788" bIns="46562"/>
          <a:lstStyle/>
          <a:p>
            <a:pPr eaLnBrk="1" hangingPunct="1"/>
            <a:r>
              <a:rPr lang="en-US" dirty="0" smtClean="0"/>
              <a:t>Library Structure</a:t>
            </a:r>
          </a:p>
        </p:txBody>
      </p:sp>
      <p:sp>
        <p:nvSpPr>
          <p:cNvPr id="4" name="Footer Placeholder 3"/>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032994598"/>
      </p:ext>
    </p:extLst>
  </p:cSld>
  <p:clrMapOvr>
    <a:masterClrMapping/>
  </p:clrMapOvr>
  <p:transition spd="med">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95288" y="21266"/>
            <a:ext cx="8139112" cy="792162"/>
          </a:xfrm>
        </p:spPr>
        <p:txBody>
          <a:bodyPr/>
          <a:lstStyle/>
          <a:p>
            <a:r>
              <a:rPr lang="en-US" dirty="0" smtClean="0"/>
              <a:t>Example of Libraries Structure</a:t>
            </a:r>
            <a:endParaRPr lang="en-US" dirty="0"/>
          </a:p>
        </p:txBody>
      </p:sp>
      <p:sp>
        <p:nvSpPr>
          <p:cNvPr id="1123331" name="Rectangle 3"/>
          <p:cNvSpPr>
            <a:spLocks noGrp="1" noChangeArrowheads="1"/>
          </p:cNvSpPr>
          <p:nvPr>
            <p:ph idx="1"/>
          </p:nvPr>
        </p:nvSpPr>
        <p:spPr>
          <a:xfrm>
            <a:off x="531379" y="1214422"/>
            <a:ext cx="8058828" cy="5072098"/>
          </a:xfrm>
        </p:spPr>
        <p:txBody>
          <a:bodyPr>
            <a:normAutofit/>
          </a:bodyPr>
          <a:lstStyle/>
          <a:p>
            <a:r>
              <a:rPr lang="en-US" dirty="0">
                <a:solidFill>
                  <a:schemeClr val="tx1"/>
                </a:solidFill>
              </a:rPr>
              <a:t>Input Library</a:t>
            </a:r>
          </a:p>
          <a:p>
            <a:r>
              <a:rPr lang="en-US" dirty="0">
                <a:solidFill>
                  <a:schemeClr val="tx1"/>
                </a:solidFill>
              </a:rPr>
              <a:t>Development Library</a:t>
            </a:r>
          </a:p>
          <a:p>
            <a:r>
              <a:rPr lang="en-US" dirty="0">
                <a:solidFill>
                  <a:schemeClr val="tx1"/>
                </a:solidFill>
              </a:rPr>
              <a:t>Testing / Review Library</a:t>
            </a:r>
          </a:p>
          <a:p>
            <a:r>
              <a:rPr lang="en-US" dirty="0">
                <a:solidFill>
                  <a:schemeClr val="tx1"/>
                </a:solidFill>
              </a:rPr>
              <a:t>Release / Delivery Library</a:t>
            </a:r>
          </a:p>
          <a:p>
            <a:r>
              <a:rPr lang="en-US" dirty="0">
                <a:solidFill>
                  <a:schemeClr val="tx1"/>
                </a:solidFill>
              </a:rPr>
              <a:t>Template Library</a:t>
            </a:r>
          </a:p>
          <a:p>
            <a:r>
              <a:rPr lang="en-US" dirty="0">
                <a:solidFill>
                  <a:schemeClr val="tx1"/>
                </a:solidFill>
              </a:rPr>
              <a:t>Project Management Library</a:t>
            </a:r>
          </a:p>
          <a:p>
            <a:pPr>
              <a:buFontTx/>
              <a:buNone/>
            </a:pPr>
            <a:endParaRPr lang="en-US" b="0" dirty="0">
              <a:solidFill>
                <a:schemeClr val="tx1"/>
              </a:solidFill>
              <a:latin typeface="Lucida Sans" pitchFamily="34" charset="0"/>
            </a:endParaRPr>
          </a:p>
        </p:txBody>
      </p:sp>
      <p:grpSp>
        <p:nvGrpSpPr>
          <p:cNvPr id="2" name="Group 4"/>
          <p:cNvGrpSpPr>
            <a:grpSpLocks/>
          </p:cNvGrpSpPr>
          <p:nvPr/>
        </p:nvGrpSpPr>
        <p:grpSpPr bwMode="auto">
          <a:xfrm>
            <a:off x="457200" y="4191001"/>
            <a:ext cx="8077200" cy="1630363"/>
            <a:chOff x="384" y="2812"/>
            <a:chExt cx="5088" cy="1027"/>
          </a:xfrm>
        </p:grpSpPr>
        <p:sp>
          <p:nvSpPr>
            <p:cNvPr id="1123333" name="Text Box 5"/>
            <p:cNvSpPr txBox="1">
              <a:spLocks noChangeArrowheads="1"/>
            </p:cNvSpPr>
            <p:nvPr/>
          </p:nvSpPr>
          <p:spPr bwMode="auto">
            <a:xfrm>
              <a:off x="384" y="2812"/>
              <a:ext cx="5088" cy="404"/>
            </a:xfrm>
            <a:prstGeom prst="rect">
              <a:avLst/>
            </a:prstGeom>
            <a:noFill/>
            <a:ln w="57150">
              <a:noFill/>
              <a:miter lim="800000"/>
              <a:headEnd type="none" w="lg" len="lg"/>
              <a:tailEnd type="none" w="lg" len="lg"/>
            </a:ln>
            <a:effectLst/>
          </p:spPr>
          <p:txBody>
            <a:bodyPr anchorCtr="1">
              <a:spAutoFit/>
            </a:bodyPr>
            <a:lstStyle/>
            <a:p>
              <a:pPr algn="l">
                <a:spcBef>
                  <a:spcPct val="20000"/>
                </a:spcBef>
              </a:pPr>
              <a:r>
                <a:rPr lang="en-US" b="1" dirty="0">
                  <a:solidFill>
                    <a:schemeClr val="tx1">
                      <a:lumMod val="75000"/>
                    </a:schemeClr>
                  </a:solidFill>
                  <a:latin typeface="Candara" panose="020E0502030303020204" pitchFamily="34" charset="0"/>
                  <a:cs typeface="Times New Roman" pitchFamily="18" charset="0"/>
                </a:rPr>
                <a:t>Tip:  The library (folder) can be created on need basis for the project.  No thumb rule to create the same.</a:t>
              </a:r>
            </a:p>
          </p:txBody>
        </p:sp>
        <p:grpSp>
          <p:nvGrpSpPr>
            <p:cNvPr id="3" name="Group 6"/>
            <p:cNvGrpSpPr>
              <a:grpSpLocks/>
            </p:cNvGrpSpPr>
            <p:nvPr/>
          </p:nvGrpSpPr>
          <p:grpSpPr bwMode="auto">
            <a:xfrm>
              <a:off x="912" y="3504"/>
              <a:ext cx="4080" cy="335"/>
              <a:chOff x="912" y="2976"/>
              <a:chExt cx="4080" cy="335"/>
            </a:xfrm>
          </p:grpSpPr>
          <p:sp>
            <p:nvSpPr>
              <p:cNvPr id="1123335" name="Text Box 7"/>
              <p:cNvSpPr txBox="1">
                <a:spLocks noChangeArrowheads="1"/>
              </p:cNvSpPr>
              <p:nvPr/>
            </p:nvSpPr>
            <p:spPr bwMode="auto">
              <a:xfrm>
                <a:off x="912" y="3024"/>
                <a:ext cx="4080" cy="233"/>
              </a:xfrm>
              <a:prstGeom prst="rect">
                <a:avLst/>
              </a:prstGeom>
              <a:noFill/>
              <a:ln w="57150">
                <a:noFill/>
                <a:miter lim="800000"/>
                <a:headEnd type="none" w="lg" len="lg"/>
                <a:tailEnd type="none" w="lg" len="lg"/>
              </a:ln>
              <a:effectLst/>
            </p:spPr>
            <p:txBody>
              <a:bodyPr anchorCtr="1">
                <a:spAutoFit/>
              </a:bodyPr>
              <a:lstStyle/>
              <a:p>
                <a:pPr algn="l">
                  <a:spcBef>
                    <a:spcPct val="50000"/>
                  </a:spcBef>
                </a:pPr>
                <a:r>
                  <a:rPr lang="en-US" b="1">
                    <a:solidFill>
                      <a:schemeClr val="accent2"/>
                    </a:solidFill>
                    <a:latin typeface="Candara" panose="020E0502030303020204" pitchFamily="34" charset="0"/>
                    <a:cs typeface="Times New Roman" pitchFamily="18" charset="0"/>
                  </a:rPr>
                  <a:t>SDLC                   </a:t>
                </a:r>
                <a:r>
                  <a:rPr lang="en-US" b="1">
                    <a:solidFill>
                      <a:schemeClr val="accent2"/>
                    </a:solidFill>
                    <a:latin typeface="Candara" panose="020E0502030303020204" pitchFamily="34" charset="0"/>
                    <a:cs typeface="Times New Roman" pitchFamily="18" charset="0"/>
                    <a:sym typeface="Wingdings" pitchFamily="2" charset="2"/>
                  </a:rPr>
                  <a:t>Folders</a:t>
                </a:r>
                <a:endParaRPr lang="en-US" b="1">
                  <a:solidFill>
                    <a:schemeClr val="accent2"/>
                  </a:solidFill>
                  <a:latin typeface="Candara" panose="020E0502030303020204" pitchFamily="34" charset="0"/>
                  <a:cs typeface="Times New Roman" pitchFamily="18" charset="0"/>
                </a:endParaRPr>
              </a:p>
            </p:txBody>
          </p:sp>
          <p:pic>
            <p:nvPicPr>
              <p:cNvPr id="1123336" name="Picture 8" descr="BD21298_"/>
              <p:cNvPicPr>
                <a:picLocks noChangeAspect="1" noChangeArrowheads="1"/>
              </p:cNvPicPr>
              <p:nvPr/>
            </p:nvPicPr>
            <p:blipFill>
              <a:blip r:embed="rId3" cstate="print"/>
              <a:srcRect/>
              <a:stretch>
                <a:fillRect/>
              </a:stretch>
            </p:blipFill>
            <p:spPr bwMode="auto">
              <a:xfrm>
                <a:off x="2736" y="2976"/>
                <a:ext cx="335" cy="335"/>
              </a:xfrm>
              <a:prstGeom prst="rect">
                <a:avLst/>
              </a:prstGeom>
              <a:noFill/>
            </p:spPr>
          </p:pic>
        </p:grpSp>
      </p:gr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4280574283"/>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395288" y="21266"/>
            <a:ext cx="8139112" cy="792162"/>
          </a:xfrm>
          <a:noFill/>
        </p:spPr>
        <p:txBody>
          <a:bodyPr lIns="94788" tIns="46562" rIns="94788" bIns="46562"/>
          <a:lstStyle/>
          <a:p>
            <a:pPr eaLnBrk="1" hangingPunct="1"/>
            <a:r>
              <a:rPr lang="en-US" dirty="0" smtClean="0"/>
              <a:t> Usage of library - example </a:t>
            </a:r>
          </a:p>
        </p:txBody>
      </p:sp>
      <p:sp>
        <p:nvSpPr>
          <p:cNvPr id="15363" name="Rectangle 4"/>
          <p:cNvSpPr>
            <a:spLocks noGrp="1"/>
          </p:cNvSpPr>
          <p:nvPr>
            <p:ph type="body" idx="1"/>
          </p:nvPr>
        </p:nvSpPr>
        <p:spPr>
          <a:xfrm>
            <a:off x="457200" y="1233714"/>
            <a:ext cx="8229600" cy="4892449"/>
          </a:xfrm>
        </p:spPr>
        <p:txBody>
          <a:bodyPr>
            <a:normAutofit/>
          </a:bodyPr>
          <a:lstStyle/>
          <a:p>
            <a:r>
              <a:rPr lang="en-US" dirty="0">
                <a:solidFill>
                  <a:schemeClr val="tx1"/>
                </a:solidFill>
              </a:rPr>
              <a:t>Coding and Testing </a:t>
            </a:r>
            <a:r>
              <a:rPr lang="en-US" dirty="0" smtClean="0">
                <a:solidFill>
                  <a:schemeClr val="tx1"/>
                </a:solidFill>
              </a:rPr>
              <a:t>scenario </a:t>
            </a:r>
            <a:endParaRPr lang="en-US" dirty="0">
              <a:solidFill>
                <a:schemeClr val="tx1"/>
              </a:solidFill>
            </a:endParaRPr>
          </a:p>
          <a:p>
            <a:pPr marL="625475" lvl="2" indent="-285750">
              <a:buClr>
                <a:srgbClr val="00B0F0"/>
              </a:buClr>
              <a:buFont typeface="Candara" panose="020E0502030303020204" pitchFamily="34" charset="0"/>
              <a:buChar char="–"/>
            </a:pPr>
            <a:r>
              <a:rPr lang="en-US" sz="1600" dirty="0">
                <a:solidFill>
                  <a:schemeClr val="tx1"/>
                </a:solidFill>
              </a:rPr>
              <a:t>Development done in Development </a:t>
            </a:r>
            <a:r>
              <a:rPr lang="en-US" sz="1600" dirty="0" smtClean="0">
                <a:solidFill>
                  <a:schemeClr val="tx1"/>
                </a:solidFill>
              </a:rPr>
              <a:t>library</a:t>
            </a:r>
            <a:r>
              <a:rPr lang="en-US" sz="1600" dirty="0">
                <a:solidFill>
                  <a:schemeClr val="tx1"/>
                </a:solidFill>
              </a:rPr>
              <a:t> </a:t>
            </a:r>
            <a:r>
              <a:rPr lang="en-US" sz="1600" dirty="0" smtClean="0">
                <a:solidFill>
                  <a:schemeClr val="tx1"/>
                </a:solidFill>
              </a:rPr>
              <a:t>by development </a:t>
            </a:r>
            <a:r>
              <a:rPr lang="en-US" sz="1600" dirty="0">
                <a:solidFill>
                  <a:schemeClr val="tx1"/>
                </a:solidFill>
              </a:rPr>
              <a:t>team who have access to development folder </a:t>
            </a:r>
          </a:p>
          <a:p>
            <a:pPr marL="625475" lvl="2" indent="-285750">
              <a:buClr>
                <a:srgbClr val="00B0F0"/>
              </a:buClr>
              <a:buFont typeface="Candara" panose="020E0502030303020204" pitchFamily="34" charset="0"/>
              <a:buChar char="–"/>
            </a:pPr>
            <a:r>
              <a:rPr lang="en-US" sz="1600" dirty="0" smtClean="0">
                <a:solidFill>
                  <a:schemeClr val="tx1"/>
                </a:solidFill>
              </a:rPr>
              <a:t>QA team (testing team)  would be doing the testing </a:t>
            </a:r>
          </a:p>
          <a:p>
            <a:pPr marL="625475" lvl="2" indent="-285750">
              <a:buClr>
                <a:srgbClr val="00B0F0"/>
              </a:buClr>
              <a:buFont typeface="Candara" panose="020E0502030303020204" pitchFamily="34" charset="0"/>
              <a:buChar char="–"/>
            </a:pPr>
            <a:r>
              <a:rPr lang="en-US" sz="1600" dirty="0" smtClean="0">
                <a:solidFill>
                  <a:schemeClr val="tx1"/>
                </a:solidFill>
              </a:rPr>
              <a:t>As per CM policy QA team wont have permission on Development folder , </a:t>
            </a:r>
            <a:endParaRPr lang="en-US" sz="1600" dirty="0">
              <a:solidFill>
                <a:schemeClr val="tx1"/>
              </a:solidFill>
            </a:endParaRPr>
          </a:p>
          <a:p>
            <a:pPr marL="631825" lvl="3" indent="-285750">
              <a:buClr>
                <a:srgbClr val="00B0F0"/>
              </a:buClr>
              <a:buFont typeface="Candara" panose="020E0502030303020204" pitchFamily="34" charset="0"/>
              <a:buChar char="–"/>
            </a:pPr>
            <a:r>
              <a:rPr lang="en-US" dirty="0" smtClean="0">
                <a:solidFill>
                  <a:schemeClr val="tx1"/>
                </a:solidFill>
              </a:rPr>
              <a:t>The code is </a:t>
            </a:r>
            <a:r>
              <a:rPr lang="en-US" b="1" u="sng" dirty="0" smtClean="0">
                <a:solidFill>
                  <a:schemeClr val="tx1"/>
                </a:solidFill>
              </a:rPr>
              <a:t>moved</a:t>
            </a:r>
            <a:r>
              <a:rPr lang="en-US" dirty="0" smtClean="0">
                <a:solidFill>
                  <a:schemeClr val="tx1"/>
                </a:solidFill>
              </a:rPr>
              <a:t>  from development folder to testing folder</a:t>
            </a:r>
          </a:p>
          <a:p>
            <a:pPr marL="631825" lvl="3" indent="-285750">
              <a:buClr>
                <a:srgbClr val="00B0F0"/>
              </a:buClr>
              <a:buFont typeface="Candara" panose="020E0502030303020204" pitchFamily="34" charset="0"/>
              <a:buChar char="–"/>
            </a:pPr>
            <a:r>
              <a:rPr lang="en-US" dirty="0" smtClean="0">
                <a:solidFill>
                  <a:schemeClr val="tx1"/>
                </a:solidFill>
              </a:rPr>
              <a:t>The code </a:t>
            </a:r>
            <a:r>
              <a:rPr lang="en-US" b="1" u="sng" dirty="0" smtClean="0">
                <a:solidFill>
                  <a:schemeClr val="tx1"/>
                </a:solidFill>
              </a:rPr>
              <a:t>is moved back </a:t>
            </a:r>
            <a:r>
              <a:rPr lang="en-US" dirty="0" smtClean="0">
                <a:solidFill>
                  <a:schemeClr val="tx1"/>
                </a:solidFill>
              </a:rPr>
              <a:t>to development folder for rework  </a:t>
            </a:r>
          </a:p>
          <a:p>
            <a:pPr marL="625475" lvl="2" indent="-285750">
              <a:buClr>
                <a:srgbClr val="00B0F0"/>
              </a:buClr>
              <a:buFont typeface="Candara" panose="020E0502030303020204" pitchFamily="34" charset="0"/>
              <a:buChar char="–"/>
            </a:pPr>
            <a:r>
              <a:rPr lang="en-US" sz="1600" dirty="0" smtClean="0">
                <a:solidFill>
                  <a:schemeClr val="tx1"/>
                </a:solidFill>
              </a:rPr>
              <a:t>The Re-testing  </a:t>
            </a:r>
            <a:r>
              <a:rPr lang="en-US" sz="1600" dirty="0">
                <a:solidFill>
                  <a:schemeClr val="tx1"/>
                </a:solidFill>
              </a:rPr>
              <a:t>happens in Testing </a:t>
            </a:r>
            <a:r>
              <a:rPr lang="en-US" sz="1600" dirty="0" smtClean="0">
                <a:solidFill>
                  <a:schemeClr val="tx1"/>
                </a:solidFill>
              </a:rPr>
              <a:t>library following the above steps </a:t>
            </a:r>
            <a:endParaRPr lang="en-US" sz="1600" dirty="0">
              <a:solidFill>
                <a:schemeClr val="tx1"/>
              </a:solidFill>
            </a:endParaRPr>
          </a:p>
          <a:p>
            <a:pPr marL="625475" lvl="2" indent="-285750">
              <a:buClr>
                <a:srgbClr val="00B0F0"/>
              </a:buClr>
              <a:buFont typeface="Candara" panose="020E0502030303020204" pitchFamily="34" charset="0"/>
              <a:buChar char="–"/>
            </a:pPr>
            <a:r>
              <a:rPr lang="en-US" sz="1600" dirty="0" smtClean="0">
                <a:solidFill>
                  <a:schemeClr val="tx1"/>
                </a:solidFill>
              </a:rPr>
              <a:t>Once all the bugs are fixed , the code is moved to release folder .</a:t>
            </a:r>
            <a:endParaRPr lang="en-US" sz="1600" dirty="0">
              <a:solidFill>
                <a:schemeClr val="tx1"/>
              </a:solidFill>
            </a:endParaRP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1907750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95288" y="21266"/>
            <a:ext cx="8139112" cy="792162"/>
          </a:xfrm>
        </p:spPr>
        <p:txBody>
          <a:bodyPr/>
          <a:lstStyle/>
          <a:p>
            <a:r>
              <a:rPr lang="en-US" dirty="0" smtClean="0"/>
              <a:t>Version Numbering</a:t>
            </a:r>
            <a:endParaRPr lang="en-US" dirty="0"/>
          </a:p>
        </p:txBody>
      </p:sp>
      <p:sp>
        <p:nvSpPr>
          <p:cNvPr id="34820" name="Rectangle 2"/>
          <p:cNvSpPr>
            <a:spLocks noGrp="1" noChangeArrowheads="1"/>
          </p:cNvSpPr>
          <p:nvPr>
            <p:ph idx="1"/>
          </p:nvPr>
        </p:nvSpPr>
        <p:spPr>
          <a:xfrm>
            <a:off x="410497" y="1253613"/>
            <a:ext cx="8229600" cy="5102942"/>
          </a:xfrm>
        </p:spPr>
        <p:txBody>
          <a:bodyPr>
            <a:normAutofit/>
          </a:bodyPr>
          <a:lstStyle/>
          <a:p>
            <a:pPr>
              <a:lnSpc>
                <a:spcPct val="120000"/>
              </a:lnSpc>
            </a:pPr>
            <a:r>
              <a:rPr lang="en-US" dirty="0" smtClean="0">
                <a:solidFill>
                  <a:schemeClr val="tx1"/>
                </a:solidFill>
              </a:rPr>
              <a:t> </a:t>
            </a:r>
            <a:r>
              <a:rPr lang="en-US" dirty="0">
                <a:solidFill>
                  <a:schemeClr val="tx1"/>
                </a:solidFill>
              </a:rPr>
              <a:t>A version number is a unique number or set of numbers assigned to a specific release of a </a:t>
            </a:r>
            <a:r>
              <a:rPr lang="en-US" dirty="0" smtClean="0">
                <a:solidFill>
                  <a:schemeClr val="tx1"/>
                </a:solidFill>
              </a:rPr>
              <a:t>software/hardware/firmware</a:t>
            </a:r>
          </a:p>
          <a:p>
            <a:pPr>
              <a:lnSpc>
                <a:spcPct val="120000"/>
              </a:lnSpc>
            </a:pPr>
            <a:r>
              <a:rPr lang="en-US" dirty="0">
                <a:solidFill>
                  <a:schemeClr val="tx1"/>
                </a:solidFill>
              </a:rPr>
              <a:t>As updates and  new editions of product are released, the version number will increase</a:t>
            </a:r>
          </a:p>
          <a:p>
            <a:pPr>
              <a:lnSpc>
                <a:spcPct val="120000"/>
              </a:lnSpc>
            </a:pPr>
            <a:r>
              <a:rPr lang="en-US" dirty="0">
                <a:solidFill>
                  <a:schemeClr val="tx1"/>
                </a:solidFill>
              </a:rPr>
              <a:t>Version numbers are usually divided into sets of numbers, separated by decimal </a:t>
            </a:r>
            <a:r>
              <a:rPr lang="en-US" dirty="0" smtClean="0">
                <a:solidFill>
                  <a:schemeClr val="tx1"/>
                </a:solidFill>
              </a:rPr>
              <a:t>points</a:t>
            </a:r>
          </a:p>
          <a:p>
            <a:pPr>
              <a:lnSpc>
                <a:spcPct val="120000"/>
              </a:lnSpc>
            </a:pPr>
            <a:r>
              <a:rPr lang="en-US" dirty="0" smtClean="0">
                <a:solidFill>
                  <a:schemeClr val="tx1"/>
                </a:solidFill>
              </a:rPr>
              <a:t>Draft version has  X as 0 </a:t>
            </a:r>
            <a:endParaRPr lang="en-US" dirty="0">
              <a:solidFill>
                <a:schemeClr val="tx1"/>
              </a:solidFill>
            </a:endParaRPr>
          </a:p>
          <a:p>
            <a:pPr>
              <a:lnSpc>
                <a:spcPct val="120000"/>
              </a:lnSpc>
            </a:pPr>
            <a:endParaRPr lang="en-US" dirty="0">
              <a:solidFill>
                <a:schemeClr val="tx1"/>
              </a:solidFill>
            </a:endParaRPr>
          </a:p>
        </p:txBody>
      </p:sp>
      <p:sp>
        <p:nvSpPr>
          <p:cNvPr id="15" name="Rectangle 4"/>
          <p:cNvSpPr>
            <a:spLocks noChangeArrowheads="1"/>
          </p:cNvSpPr>
          <p:nvPr/>
        </p:nvSpPr>
        <p:spPr bwMode="auto">
          <a:xfrm>
            <a:off x="2757948" y="4226642"/>
            <a:ext cx="609600" cy="38100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dirty="0">
                <a:solidFill>
                  <a:srgbClr val="000000"/>
                </a:solidFill>
                <a:latin typeface="Candara"/>
              </a:rPr>
              <a:t>X</a:t>
            </a:r>
          </a:p>
        </p:txBody>
      </p:sp>
      <p:sp>
        <p:nvSpPr>
          <p:cNvPr id="16" name="Rectangle 5"/>
          <p:cNvSpPr>
            <a:spLocks noChangeArrowheads="1"/>
          </p:cNvSpPr>
          <p:nvPr/>
        </p:nvSpPr>
        <p:spPr bwMode="auto">
          <a:xfrm>
            <a:off x="3915697" y="4206977"/>
            <a:ext cx="609600" cy="38100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a:solidFill>
                  <a:srgbClr val="000000"/>
                </a:solidFill>
                <a:latin typeface="Candara"/>
              </a:rPr>
              <a:t>Y</a:t>
            </a:r>
          </a:p>
        </p:txBody>
      </p:sp>
      <p:sp>
        <p:nvSpPr>
          <p:cNvPr id="17" name="Rectangle 6"/>
          <p:cNvSpPr>
            <a:spLocks noChangeArrowheads="1"/>
          </p:cNvSpPr>
          <p:nvPr/>
        </p:nvSpPr>
        <p:spPr bwMode="auto">
          <a:xfrm>
            <a:off x="3512573" y="4226642"/>
            <a:ext cx="152400" cy="31463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a:solidFill>
                  <a:srgbClr val="000000"/>
                </a:solidFill>
                <a:latin typeface="Candara"/>
              </a:rPr>
              <a:t>.</a:t>
            </a:r>
          </a:p>
        </p:txBody>
      </p:sp>
      <p:sp>
        <p:nvSpPr>
          <p:cNvPr id="18" name="Rectangle 7"/>
          <p:cNvSpPr>
            <a:spLocks noChangeArrowheads="1"/>
          </p:cNvSpPr>
          <p:nvPr/>
        </p:nvSpPr>
        <p:spPr bwMode="auto">
          <a:xfrm>
            <a:off x="452283" y="4940712"/>
            <a:ext cx="3124200" cy="1295400"/>
          </a:xfrm>
          <a:prstGeom prst="rect">
            <a:avLst/>
          </a:prstGeom>
          <a:solidFill>
            <a:srgbClr val="FFFFFF"/>
          </a:solidFill>
          <a:ln w="9525" algn="ctr">
            <a:solidFill>
              <a:schemeClr val="tx1"/>
            </a:solidFill>
            <a:miter lim="800000"/>
            <a:headEnd/>
            <a:tailEnd/>
          </a:ln>
          <a:effectLst>
            <a:outerShdw dist="35921" dir="2700000" algn="ctr" rotWithShape="0">
              <a:srgbClr val="C0C0C0">
                <a:alpha val="80000"/>
              </a:srgbClr>
            </a:outerShdw>
          </a:effectLst>
        </p:spPr>
        <p:txBody>
          <a:bodyPr anchor="ctr" anchorCtr="1"/>
          <a:lstStyle/>
          <a:p>
            <a:pPr marL="174625" indent="-174625" algn="l">
              <a:buClr>
                <a:srgbClr val="00A1E4"/>
              </a:buClr>
              <a:buFontTx/>
              <a:buChar char="•"/>
              <a:defRPr/>
            </a:pPr>
            <a:r>
              <a:rPr lang="en-US" sz="1200" dirty="0">
                <a:solidFill>
                  <a:srgbClr val="000000"/>
                </a:solidFill>
                <a:latin typeface="Candara"/>
              </a:rPr>
              <a:t>Represents the Version number</a:t>
            </a:r>
          </a:p>
          <a:p>
            <a:pPr marL="174625" indent="-174625" algn="l">
              <a:buClr>
                <a:srgbClr val="00A1E4"/>
              </a:buClr>
              <a:defRPr/>
            </a:pPr>
            <a:endParaRPr lang="en-US" sz="1200" dirty="0">
              <a:solidFill>
                <a:srgbClr val="000000"/>
              </a:solidFill>
              <a:latin typeface="Candara"/>
            </a:endParaRPr>
          </a:p>
          <a:p>
            <a:pPr marL="174625" indent="-174625" algn="l">
              <a:buClr>
                <a:srgbClr val="00A1E4"/>
              </a:buClr>
              <a:buFontTx/>
              <a:buChar char="•"/>
              <a:defRPr/>
            </a:pPr>
            <a:r>
              <a:rPr lang="en-US" sz="1200" dirty="0">
                <a:solidFill>
                  <a:srgbClr val="000000"/>
                </a:solidFill>
                <a:latin typeface="Candara"/>
              </a:rPr>
              <a:t>Changed when there is a</a:t>
            </a:r>
          </a:p>
          <a:p>
            <a:pPr marL="465138" lvl="1" indent="-119063" algn="l">
              <a:buClr>
                <a:srgbClr val="00A1E4"/>
              </a:buClr>
              <a:buFontTx/>
              <a:buChar char="-"/>
              <a:defRPr/>
            </a:pPr>
            <a:r>
              <a:rPr lang="en-US" sz="1200" dirty="0">
                <a:solidFill>
                  <a:srgbClr val="000000"/>
                </a:solidFill>
                <a:latin typeface="Candara"/>
              </a:rPr>
              <a:t>CI is completely overhauled</a:t>
            </a:r>
          </a:p>
          <a:p>
            <a:pPr marL="465138" lvl="1" indent="-119063" algn="l">
              <a:buClr>
                <a:srgbClr val="00A1E4"/>
              </a:buClr>
              <a:buFontTx/>
              <a:buChar char="-"/>
              <a:defRPr/>
            </a:pPr>
            <a:r>
              <a:rPr lang="en-US" sz="1200" dirty="0">
                <a:solidFill>
                  <a:srgbClr val="000000"/>
                </a:solidFill>
                <a:latin typeface="Candara"/>
              </a:rPr>
              <a:t>Substantial </a:t>
            </a:r>
            <a:r>
              <a:rPr lang="en-US" sz="1200" dirty="0" smtClean="0">
                <a:solidFill>
                  <a:srgbClr val="000000"/>
                </a:solidFill>
                <a:latin typeface="Candara"/>
              </a:rPr>
              <a:t>Change</a:t>
            </a:r>
            <a:endParaRPr lang="en-US" sz="1200" dirty="0">
              <a:solidFill>
                <a:srgbClr val="000000"/>
              </a:solidFill>
              <a:latin typeface="Candara"/>
            </a:endParaRPr>
          </a:p>
        </p:txBody>
      </p:sp>
      <p:sp>
        <p:nvSpPr>
          <p:cNvPr id="19" name="Rectangle 8"/>
          <p:cNvSpPr>
            <a:spLocks noChangeArrowheads="1"/>
          </p:cNvSpPr>
          <p:nvPr/>
        </p:nvSpPr>
        <p:spPr bwMode="auto">
          <a:xfrm>
            <a:off x="3962400" y="4933336"/>
            <a:ext cx="3962400" cy="1295400"/>
          </a:xfrm>
          <a:prstGeom prst="rect">
            <a:avLst/>
          </a:prstGeom>
          <a:solidFill>
            <a:srgbClr val="FFFFFF"/>
          </a:solidFill>
          <a:ln w="9525" algn="ctr">
            <a:solidFill>
              <a:schemeClr val="tx1"/>
            </a:solidFill>
            <a:miter lim="800000"/>
            <a:headEnd/>
            <a:tailEnd/>
          </a:ln>
          <a:effectLst>
            <a:outerShdw dist="35921" dir="2700000" algn="ctr" rotWithShape="0">
              <a:srgbClr val="C0C0C0">
                <a:alpha val="80000"/>
              </a:srgbClr>
            </a:outerShdw>
          </a:effectLst>
        </p:spPr>
        <p:txBody>
          <a:bodyPr anchor="ctr" anchorCtr="1"/>
          <a:lstStyle/>
          <a:p>
            <a:pPr marL="174625" indent="-174625" algn="l">
              <a:buClr>
                <a:srgbClr val="00A1E4"/>
              </a:buClr>
              <a:buFontTx/>
              <a:buChar char="•"/>
              <a:defRPr/>
            </a:pPr>
            <a:r>
              <a:rPr lang="en-US" sz="1200" dirty="0">
                <a:solidFill>
                  <a:srgbClr val="000000"/>
                </a:solidFill>
                <a:latin typeface="Candara"/>
              </a:rPr>
              <a:t>Represents the revision number</a:t>
            </a:r>
          </a:p>
          <a:p>
            <a:pPr marL="174625" indent="-174625" algn="l">
              <a:buClr>
                <a:srgbClr val="00A1E4"/>
              </a:buClr>
              <a:defRPr/>
            </a:pPr>
            <a:endParaRPr lang="en-US" sz="1200" dirty="0">
              <a:solidFill>
                <a:srgbClr val="000000"/>
              </a:solidFill>
              <a:latin typeface="Candara"/>
            </a:endParaRPr>
          </a:p>
          <a:p>
            <a:pPr marL="174625" indent="-174625" algn="l">
              <a:buClr>
                <a:srgbClr val="00A1E4"/>
              </a:buClr>
              <a:buFontTx/>
              <a:buChar char="•"/>
              <a:defRPr/>
            </a:pPr>
            <a:r>
              <a:rPr lang="en-US" sz="1200" dirty="0">
                <a:solidFill>
                  <a:srgbClr val="000000"/>
                </a:solidFill>
                <a:latin typeface="Candara"/>
              </a:rPr>
              <a:t>Changed when there is a</a:t>
            </a:r>
          </a:p>
          <a:p>
            <a:pPr marL="465138" lvl="1" indent="-119063" algn="l">
              <a:buClr>
                <a:srgbClr val="00A1E4"/>
              </a:buClr>
              <a:buFontTx/>
              <a:buChar char="-"/>
              <a:defRPr/>
            </a:pPr>
            <a:r>
              <a:rPr lang="en-US" sz="1200" dirty="0">
                <a:solidFill>
                  <a:srgbClr val="000000"/>
                </a:solidFill>
                <a:latin typeface="Candara"/>
              </a:rPr>
              <a:t>No change in the overall structure and flow</a:t>
            </a:r>
          </a:p>
          <a:p>
            <a:pPr marL="465138" lvl="1" indent="-119063" algn="l">
              <a:buClr>
                <a:srgbClr val="00A1E4"/>
              </a:buClr>
              <a:buFontTx/>
              <a:buChar char="-"/>
              <a:defRPr/>
            </a:pPr>
            <a:r>
              <a:rPr lang="en-US" sz="1200" dirty="0">
                <a:solidFill>
                  <a:srgbClr val="000000"/>
                </a:solidFill>
                <a:latin typeface="Candara"/>
              </a:rPr>
              <a:t>Existing content is </a:t>
            </a:r>
            <a:r>
              <a:rPr lang="en-US" sz="1200" dirty="0" smtClean="0">
                <a:solidFill>
                  <a:srgbClr val="000000"/>
                </a:solidFill>
                <a:latin typeface="Candara"/>
              </a:rPr>
              <a:t>minimally </a:t>
            </a:r>
            <a:endParaRPr lang="en-US" sz="1200" dirty="0">
              <a:solidFill>
                <a:srgbClr val="000000"/>
              </a:solidFill>
              <a:latin typeface="Candara"/>
            </a:endParaRPr>
          </a:p>
        </p:txBody>
      </p:sp>
      <p:cxnSp>
        <p:nvCxnSpPr>
          <p:cNvPr id="20" name="AutoShape 9"/>
          <p:cNvCxnSpPr>
            <a:cxnSpLocks noChangeShapeType="1"/>
            <a:stCxn id="15" idx="2"/>
            <a:endCxn id="18" idx="0"/>
          </p:cNvCxnSpPr>
          <p:nvPr/>
        </p:nvCxnSpPr>
        <p:spPr bwMode="auto">
          <a:xfrm rot="5400000">
            <a:off x="2372031" y="4249995"/>
            <a:ext cx="333070" cy="1048365"/>
          </a:xfrm>
          <a:prstGeom prst="bentConnector3">
            <a:avLst>
              <a:gd name="adj1" fmla="val 50000"/>
            </a:avLst>
          </a:prstGeom>
          <a:noFill/>
          <a:ln w="28575">
            <a:solidFill>
              <a:schemeClr val="tx1"/>
            </a:solidFill>
            <a:miter lim="800000"/>
            <a:headEnd/>
            <a:tailEnd type="triangle" w="med" len="med"/>
          </a:ln>
          <a:effectLst>
            <a:outerShdw dist="35921" dir="2700000" algn="ctr" rotWithShape="0">
              <a:srgbClr val="C0C0C0">
                <a:alpha val="80000"/>
              </a:srgbClr>
            </a:outerShdw>
          </a:effectLst>
        </p:spPr>
      </p:cxnSp>
      <p:cxnSp>
        <p:nvCxnSpPr>
          <p:cNvPr id="21" name="AutoShape 10"/>
          <p:cNvCxnSpPr>
            <a:cxnSpLocks noChangeShapeType="1"/>
            <a:stCxn id="16" idx="2"/>
            <a:endCxn id="19" idx="0"/>
          </p:cNvCxnSpPr>
          <p:nvPr/>
        </p:nvCxnSpPr>
        <p:spPr bwMode="auto">
          <a:xfrm rot="16200000" flipH="1">
            <a:off x="4909369" y="3899104"/>
            <a:ext cx="345359" cy="1723103"/>
          </a:xfrm>
          <a:prstGeom prst="bentConnector3">
            <a:avLst>
              <a:gd name="adj1" fmla="val 50000"/>
            </a:avLst>
          </a:prstGeom>
          <a:noFill/>
          <a:ln w="28575">
            <a:solidFill>
              <a:schemeClr val="tx1"/>
            </a:solidFill>
            <a:miter lim="800000"/>
            <a:headEnd/>
            <a:tailEnd type="triangle" w="med" len="med"/>
          </a:ln>
          <a:effectLst>
            <a:outerShdw dist="35921" dir="2700000" algn="ctr" rotWithShape="0">
              <a:srgbClr val="C0C0C0">
                <a:alpha val="80000"/>
              </a:srgbClr>
            </a:outerShdw>
          </a:effectLst>
        </p:spPr>
      </p:cxn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60808779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5288" y="21266"/>
            <a:ext cx="8139112" cy="792162"/>
          </a:xfrm>
        </p:spPr>
        <p:txBody>
          <a:bodyPr/>
          <a:lstStyle/>
          <a:p>
            <a:r>
              <a:rPr lang="en-US" dirty="0" smtClean="0"/>
              <a:t>Naming Conventions</a:t>
            </a:r>
            <a:endParaRPr lang="en-US" dirty="0"/>
          </a:p>
        </p:txBody>
      </p:sp>
      <p:sp>
        <p:nvSpPr>
          <p:cNvPr id="35844" name="Rectangle 2"/>
          <p:cNvSpPr>
            <a:spLocks noGrp="1" noChangeArrowheads="1"/>
          </p:cNvSpPr>
          <p:nvPr>
            <p:ph idx="1"/>
          </p:nvPr>
        </p:nvSpPr>
        <p:spPr>
          <a:xfrm>
            <a:off x="457200" y="1219200"/>
            <a:ext cx="8229600" cy="4783394"/>
          </a:xfrm>
          <a:noFill/>
        </p:spPr>
        <p:txBody>
          <a:bodyPr>
            <a:normAutofit/>
          </a:bodyPr>
          <a:lstStyle/>
          <a:p>
            <a:pPr eaLnBrk="1" hangingPunct="1">
              <a:lnSpc>
                <a:spcPct val="120000"/>
              </a:lnSpc>
            </a:pPr>
            <a:r>
              <a:rPr lang="en-US" dirty="0">
                <a:solidFill>
                  <a:schemeClr val="tx1"/>
                </a:solidFill>
              </a:rPr>
              <a:t>Helps in easy identification</a:t>
            </a:r>
          </a:p>
          <a:p>
            <a:pPr eaLnBrk="1" hangingPunct="1">
              <a:lnSpc>
                <a:spcPct val="120000"/>
              </a:lnSpc>
            </a:pPr>
            <a:r>
              <a:rPr lang="en-US" dirty="0">
                <a:solidFill>
                  <a:schemeClr val="tx1"/>
                </a:solidFill>
              </a:rPr>
              <a:t>The name may include</a:t>
            </a:r>
          </a:p>
          <a:p>
            <a:pPr lvl="1" eaLnBrk="1" hangingPunct="1">
              <a:lnSpc>
                <a:spcPct val="120000"/>
              </a:lnSpc>
            </a:pPr>
            <a:r>
              <a:rPr lang="en-US" dirty="0">
                <a:solidFill>
                  <a:schemeClr val="tx1"/>
                </a:solidFill>
              </a:rPr>
              <a:t>Project name/ Application name/ Request ID</a:t>
            </a:r>
          </a:p>
          <a:p>
            <a:pPr lvl="1" eaLnBrk="1" hangingPunct="1">
              <a:lnSpc>
                <a:spcPct val="120000"/>
              </a:lnSpc>
            </a:pPr>
            <a:r>
              <a:rPr lang="en-US" dirty="0">
                <a:solidFill>
                  <a:schemeClr val="tx1"/>
                </a:solidFill>
              </a:rPr>
              <a:t>Document/ Work product name</a:t>
            </a:r>
          </a:p>
          <a:p>
            <a:pPr lvl="1" eaLnBrk="1" hangingPunct="1">
              <a:lnSpc>
                <a:spcPct val="120000"/>
              </a:lnSpc>
            </a:pPr>
            <a:r>
              <a:rPr lang="en-US" dirty="0">
                <a:solidFill>
                  <a:schemeClr val="tx1"/>
                </a:solidFill>
              </a:rPr>
              <a:t>Version number/ Date (If manual configuration)</a:t>
            </a:r>
          </a:p>
          <a:p>
            <a:pPr lvl="1" eaLnBrk="1" hangingPunct="1">
              <a:lnSpc>
                <a:spcPct val="120000"/>
              </a:lnSpc>
            </a:pPr>
            <a:r>
              <a:rPr lang="en-US" dirty="0">
                <a:solidFill>
                  <a:schemeClr val="tx1"/>
                </a:solidFill>
              </a:rPr>
              <a:t>Status – Draft, review, approval etc.,</a:t>
            </a:r>
          </a:p>
          <a:p>
            <a:pPr lvl="2" eaLnBrk="1" hangingPunct="1">
              <a:lnSpc>
                <a:spcPct val="120000"/>
              </a:lnSpc>
            </a:pPr>
            <a:endParaRPr lang="en-US" sz="1600" dirty="0" smtClean="0">
              <a:solidFill>
                <a:schemeClr val="tx1"/>
              </a:solidFill>
            </a:endParaRPr>
          </a:p>
          <a:p>
            <a:pPr eaLnBrk="1" hangingPunct="1">
              <a:lnSpc>
                <a:spcPct val="120000"/>
              </a:lnSpc>
            </a:pPr>
            <a:endParaRPr lang="en-US" sz="1600" b="0" dirty="0" smtClean="0">
              <a:solidFill>
                <a:schemeClr val="tx1"/>
              </a:solidFill>
            </a:endParaRPr>
          </a:p>
          <a:p>
            <a:pPr eaLnBrk="1" hangingPunct="1">
              <a:lnSpc>
                <a:spcPct val="120000"/>
              </a:lnSpc>
            </a:pPr>
            <a:endParaRPr lang="en-US" sz="1600" b="0" dirty="0" smtClean="0">
              <a:solidFill>
                <a:schemeClr val="tx1"/>
              </a:solidFill>
            </a:endParaRPr>
          </a:p>
        </p:txBody>
      </p:sp>
      <p:graphicFrame>
        <p:nvGraphicFramePr>
          <p:cNvPr id="1590276" name="Group 4"/>
          <p:cNvGraphicFramePr>
            <a:graphicFrameLocks noGrp="1"/>
          </p:cNvGraphicFramePr>
          <p:nvPr>
            <p:extLst>
              <p:ext uri="{D42A27DB-BD31-4B8C-83A1-F6EECF244321}">
                <p14:modId xmlns:p14="http://schemas.microsoft.com/office/powerpoint/2010/main" val="1766826641"/>
              </p:ext>
            </p:extLst>
          </p:nvPr>
        </p:nvGraphicFramePr>
        <p:xfrm>
          <a:off x="943428" y="3940629"/>
          <a:ext cx="7010400" cy="2133600"/>
        </p:xfrm>
        <a:graphic>
          <a:graphicData uri="http://schemas.openxmlformats.org/drawingml/2006/table">
            <a:tbl>
              <a:tblPr/>
              <a:tblGrid>
                <a:gridCol w="1524000"/>
                <a:gridCol w="54864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Sample Document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Sample Naming conventions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Management documents</a:t>
                      </a:r>
                      <a:endParaRPr kumimoji="0" lang="en-US" sz="12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rPr>
                        <a:t>Est_&lt;Project name&gt;_dd_mm_yy_&lt;ver_ x.y&gt;.doc, </a:t>
                      </a:r>
                      <a:r>
                        <a:rPr kumimoji="0" lang="en-US" sz="1200" b="0" i="0" u="none" strike="noStrike" cap="none" normalizeH="0" baseline="0" smtClean="0">
                          <a:ln>
                            <a:noFill/>
                          </a:ln>
                          <a:solidFill>
                            <a:schemeClr val="tx1"/>
                          </a:solidFill>
                          <a:effectLst/>
                          <a:latin typeface="Arial" charset="0"/>
                        </a:rPr>
                        <a:t>PP_&lt;Project name&gt;_&lt;ver_x.y&gt;.doc, SCH_&lt;Project Name&gt;_&lt;ver_x.y&gt;.xls/mpp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rPr>
                        <a:t>Source code</a:t>
                      </a:r>
                      <a:endParaRPr kumimoji="0" lang="en-U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&lt;Component </a:t>
                      </a:r>
                      <a:r>
                        <a:rPr kumimoji="0" lang="fr-FR" sz="1200" b="0" i="0" u="none" strike="noStrike" cap="none" normalizeH="0" baseline="0" dirty="0" err="1" smtClean="0">
                          <a:ln>
                            <a:noFill/>
                          </a:ln>
                          <a:solidFill>
                            <a:schemeClr val="tx1"/>
                          </a:solidFill>
                          <a:effectLst/>
                          <a:latin typeface="Arial" charset="0"/>
                        </a:rPr>
                        <a:t>name</a:t>
                      </a:r>
                      <a:r>
                        <a:rPr kumimoji="0" lang="fr-FR" sz="1200" b="0" i="0" u="none" strike="noStrike" cap="none" normalizeH="0" baseline="0" dirty="0" smtClean="0">
                          <a:ln>
                            <a:noFill/>
                          </a:ln>
                          <a:solidFill>
                            <a:schemeClr val="tx1"/>
                          </a:solidFill>
                          <a:effectLst/>
                          <a:latin typeface="Arial" charset="0"/>
                        </a:rPr>
                        <a:t>&gt;_&lt;</a:t>
                      </a:r>
                      <a:r>
                        <a:rPr kumimoji="0" lang="fr-FR" sz="1200" b="0" i="0" u="none" strike="noStrike" cap="none" normalizeH="0" baseline="0" dirty="0" err="1" smtClean="0">
                          <a:ln>
                            <a:noFill/>
                          </a:ln>
                          <a:solidFill>
                            <a:schemeClr val="tx1"/>
                          </a:solidFill>
                          <a:effectLst/>
                          <a:latin typeface="Arial" charset="0"/>
                        </a:rPr>
                        <a:t>ver_</a:t>
                      </a:r>
                      <a:r>
                        <a:rPr kumimoji="0" lang="fr-FR" sz="1200" b="0" i="0" u="none" strike="noStrike" cap="none" normalizeH="0" baseline="0" dirty="0" smtClean="0">
                          <a:ln>
                            <a:noFill/>
                          </a:ln>
                          <a:solidFill>
                            <a:schemeClr val="tx1"/>
                          </a:solidFill>
                          <a:effectLst/>
                          <a:latin typeface="Arial" charset="0"/>
                        </a:rPr>
                        <a:t> </a:t>
                      </a:r>
                      <a:r>
                        <a:rPr kumimoji="0" lang="fr-FR" sz="1200" b="0" i="0" u="none" strike="noStrike" cap="none" normalizeH="0" baseline="0" dirty="0" err="1" smtClean="0">
                          <a:ln>
                            <a:noFill/>
                          </a:ln>
                          <a:solidFill>
                            <a:schemeClr val="tx1"/>
                          </a:solidFill>
                          <a:effectLst/>
                          <a:latin typeface="Arial" charset="0"/>
                        </a:rPr>
                        <a:t>x.y</a:t>
                      </a:r>
                      <a:r>
                        <a:rPr kumimoji="0" lang="fr-FR" sz="1200" b="0" i="0" u="none" strike="noStrike" cap="none" normalizeH="0" baseline="0" dirty="0" smtClean="0">
                          <a:ln>
                            <a:noFill/>
                          </a:ln>
                          <a:solidFill>
                            <a:schemeClr val="tx1"/>
                          </a:solidFill>
                          <a:effectLst/>
                          <a:latin typeface="Arial" charset="0"/>
                        </a:rPr>
                        <a:t>&gt;.java, </a:t>
                      </a:r>
                      <a:r>
                        <a:rPr kumimoji="0" lang="en-US" sz="1200" b="0" i="0" u="none" strike="noStrike" cap="none" normalizeH="0" baseline="0" dirty="0" smtClean="0">
                          <a:ln>
                            <a:noFill/>
                          </a:ln>
                          <a:solidFill>
                            <a:schemeClr val="tx1"/>
                          </a:solidFill>
                          <a:effectLst/>
                          <a:latin typeface="Arial" charset="0"/>
                        </a:rPr>
                        <a:t>&lt;Module name&gt;_&lt;component name&gt;_&lt;</a:t>
                      </a:r>
                      <a:r>
                        <a:rPr kumimoji="0" lang="en-US" sz="1200" b="0" i="0" u="none" strike="noStrike" cap="none" normalizeH="0" baseline="0" dirty="0" err="1" smtClean="0">
                          <a:ln>
                            <a:noFill/>
                          </a:ln>
                          <a:solidFill>
                            <a:schemeClr val="tx1"/>
                          </a:solidFill>
                          <a:effectLst/>
                          <a:latin typeface="Arial" charset="0"/>
                        </a:rPr>
                        <a:t>ver</a:t>
                      </a:r>
                      <a:r>
                        <a:rPr kumimoji="0" lang="en-US" sz="1200" b="0" i="0" u="none" strike="noStrike" cap="none" normalizeH="0" baseline="0" dirty="0" smtClean="0">
                          <a:ln>
                            <a:noFill/>
                          </a:ln>
                          <a:solidFill>
                            <a:schemeClr val="tx1"/>
                          </a:solidFill>
                          <a:effectLst/>
                          <a:latin typeface="Arial" charset="0"/>
                        </a:rPr>
                        <a:t>_ </a:t>
                      </a:r>
                      <a:r>
                        <a:rPr kumimoji="0" lang="en-US" sz="1200" b="0" i="0" u="none" strike="noStrike" cap="none" normalizeH="0" baseline="0" dirty="0" err="1" smtClean="0">
                          <a:ln>
                            <a:noFill/>
                          </a:ln>
                          <a:solidFill>
                            <a:schemeClr val="tx1"/>
                          </a:solidFill>
                          <a:effectLst/>
                          <a:latin typeface="Arial" charset="0"/>
                        </a:rPr>
                        <a:t>x.y</a:t>
                      </a:r>
                      <a:r>
                        <a:rPr kumimoji="0" lang="en-US" sz="1200" b="0" i="0" u="none" strike="noStrike" cap="none" normalizeH="0" baseline="0" dirty="0" smtClean="0">
                          <a:ln>
                            <a:noFill/>
                          </a:ln>
                          <a:solidFill>
                            <a:schemeClr val="tx1"/>
                          </a:solidFill>
                          <a:effectLst/>
                          <a:latin typeface="Arial" charset="0"/>
                        </a:rPr>
                        <a:t>&gt;.java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Unit Test Plan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UTP_&lt;Component name&gt;_&lt;ver_ x.y&gt;.doc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Quality Records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C-rev_&lt;component name&gt;_&lt;</a:t>
                      </a:r>
                      <a:r>
                        <a:rPr kumimoji="0" lang="en-US" sz="1200" b="0" i="0" u="none" strike="noStrike" cap="none" normalizeH="0" baseline="0" dirty="0" err="1" smtClean="0">
                          <a:ln>
                            <a:noFill/>
                          </a:ln>
                          <a:solidFill>
                            <a:schemeClr val="tx1"/>
                          </a:solidFill>
                          <a:effectLst/>
                          <a:latin typeface="Arial" charset="0"/>
                        </a:rPr>
                        <a:t>ver</a:t>
                      </a:r>
                      <a:r>
                        <a:rPr kumimoji="0" lang="en-US" sz="1200" b="0" i="0" u="none" strike="noStrike" cap="none" normalizeH="0" baseline="0" dirty="0" smtClean="0">
                          <a:ln>
                            <a:noFill/>
                          </a:ln>
                          <a:solidFill>
                            <a:schemeClr val="tx1"/>
                          </a:solidFill>
                          <a:effectLst/>
                          <a:latin typeface="Arial" charset="0"/>
                        </a:rPr>
                        <a:t>_ </a:t>
                      </a:r>
                      <a:r>
                        <a:rPr kumimoji="0" lang="en-US" sz="1200" b="0" i="0" u="none" strike="noStrike" cap="none" normalizeH="0" baseline="0" dirty="0" err="1" smtClean="0">
                          <a:ln>
                            <a:noFill/>
                          </a:ln>
                          <a:solidFill>
                            <a:schemeClr val="tx1"/>
                          </a:solidFill>
                          <a:effectLst/>
                          <a:latin typeface="Arial" charset="0"/>
                        </a:rPr>
                        <a:t>x.y</a:t>
                      </a:r>
                      <a:r>
                        <a:rPr kumimoji="0" lang="en-US" sz="1200" b="0" i="0" u="none" strike="noStrike" cap="none" normalizeH="0" baseline="0" dirty="0" smtClean="0">
                          <a:ln>
                            <a:noFill/>
                          </a:ln>
                          <a:solidFill>
                            <a:schemeClr val="tx1"/>
                          </a:solidFill>
                          <a:effectLst/>
                          <a:latin typeface="Arial" charset="0"/>
                        </a:rPr>
                        <a:t>&gt;**.</a:t>
                      </a:r>
                      <a:r>
                        <a:rPr kumimoji="0" lang="en-US" sz="1200" b="0" i="0" u="none" strike="noStrike" cap="none" normalizeH="0" baseline="0" dirty="0" err="1" smtClean="0">
                          <a:ln>
                            <a:noFill/>
                          </a:ln>
                          <a:solidFill>
                            <a:schemeClr val="tx1"/>
                          </a:solidFill>
                          <a:effectLst/>
                          <a:latin typeface="Arial" charset="0"/>
                        </a:rPr>
                        <a:t>xls</a:t>
                      </a:r>
                      <a:r>
                        <a:rPr kumimoji="0" lang="en-US" sz="1200" b="0" i="0" u="none" strike="noStrike" cap="none" normalizeH="0" baseline="0" dirty="0" smtClean="0">
                          <a:ln>
                            <a:noFill/>
                          </a:ln>
                          <a:solidFill>
                            <a:schemeClr val="tx1"/>
                          </a:solidFill>
                          <a:effectLst/>
                          <a:latin typeface="Arial" charset="0"/>
                        </a:rPr>
                        <a:t>, C-rev_&lt;Module name&gt;_&lt;component name&gt;_&lt;</a:t>
                      </a:r>
                      <a:r>
                        <a:rPr kumimoji="0" lang="en-US" sz="1200" b="0" i="0" u="none" strike="noStrike" cap="none" normalizeH="0" baseline="0" dirty="0" err="1" smtClean="0">
                          <a:ln>
                            <a:noFill/>
                          </a:ln>
                          <a:solidFill>
                            <a:schemeClr val="tx1"/>
                          </a:solidFill>
                          <a:effectLst/>
                          <a:latin typeface="Arial" charset="0"/>
                        </a:rPr>
                        <a:t>ver</a:t>
                      </a:r>
                      <a:r>
                        <a:rPr kumimoji="0" lang="en-US" sz="1200" b="0" i="0" u="none" strike="noStrike" cap="none" normalizeH="0" baseline="0" dirty="0" smtClean="0">
                          <a:ln>
                            <a:noFill/>
                          </a:ln>
                          <a:solidFill>
                            <a:schemeClr val="tx1"/>
                          </a:solidFill>
                          <a:effectLst/>
                          <a:latin typeface="Arial" charset="0"/>
                        </a:rPr>
                        <a:t>_ </a:t>
                      </a:r>
                      <a:r>
                        <a:rPr kumimoji="0" lang="en-US" sz="1200" b="0" i="0" u="none" strike="noStrike" cap="none" normalizeH="0" baseline="0" dirty="0" err="1" smtClean="0">
                          <a:ln>
                            <a:noFill/>
                          </a:ln>
                          <a:solidFill>
                            <a:schemeClr val="tx1"/>
                          </a:solidFill>
                          <a:effectLst/>
                          <a:latin typeface="Arial" charset="0"/>
                        </a:rPr>
                        <a:t>x.y</a:t>
                      </a:r>
                      <a:r>
                        <a:rPr kumimoji="0" lang="en-US" sz="1200" b="0" i="0" u="none" strike="noStrike" cap="none" normalizeH="0" baseline="0" dirty="0" smtClean="0">
                          <a:ln>
                            <a:noFill/>
                          </a:ln>
                          <a:solidFill>
                            <a:schemeClr val="tx1"/>
                          </a:solidFill>
                          <a:effectLst/>
                          <a:latin typeface="Arial" charset="0"/>
                        </a:rPr>
                        <a:t>&gt;**.</a:t>
                      </a:r>
                      <a:r>
                        <a:rPr kumimoji="0" lang="en-US" sz="1200" b="0" i="0" u="none" strike="noStrike" cap="none" normalizeH="0" baseline="0" dirty="0" err="1" smtClean="0">
                          <a:ln>
                            <a:noFill/>
                          </a:ln>
                          <a:solidFill>
                            <a:schemeClr val="tx1"/>
                          </a:solidFill>
                          <a:effectLst/>
                          <a:latin typeface="Arial" charset="0"/>
                        </a:rPr>
                        <a:t>xls</a:t>
                      </a: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35035520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95288" y="1"/>
            <a:ext cx="7602229" cy="856342"/>
          </a:xfrm>
          <a:noFill/>
          <a:ln w="9525">
            <a:noFill/>
            <a:miter lim="800000"/>
            <a:headEnd/>
            <a:tailEnd/>
          </a:ln>
        </p:spPr>
        <p:txBody>
          <a:bodyPr vert="horz" wrap="square" lIns="91440" tIns="45720" rIns="91440" bIns="45720" numCol="1" anchor="ctr" anchorCtr="0" compatLnSpc="1">
            <a:prstTxWarp prst="textNoShape">
              <a:avLst/>
            </a:prstTxWarp>
            <a:noAutofit/>
          </a:bodyPr>
          <a:lstStyle/>
          <a:p>
            <a:r>
              <a:rPr lang="en-US" dirty="0"/>
              <a:t>Objective</a:t>
            </a:r>
          </a:p>
        </p:txBody>
      </p:sp>
      <p:sp>
        <p:nvSpPr>
          <p:cNvPr id="204803" name="Rectangle 3"/>
          <p:cNvSpPr>
            <a:spLocks noGrp="1" noChangeArrowheads="1"/>
          </p:cNvSpPr>
          <p:nvPr>
            <p:ph type="body" sz="half" idx="1"/>
          </p:nvPr>
        </p:nvSpPr>
        <p:spPr>
          <a:xfrm>
            <a:off x="276225" y="1490663"/>
            <a:ext cx="8001000" cy="4681537"/>
          </a:xfrm>
          <a:noFill/>
          <a:ln/>
        </p:spPr>
        <p:txBody>
          <a:bodyPr lIns="94788" tIns="46562" rIns="94788" bIns="46562"/>
          <a:lstStyle/>
          <a:p>
            <a:r>
              <a:rPr lang="en-US" dirty="0">
                <a:solidFill>
                  <a:schemeClr val="tx1"/>
                </a:solidFill>
              </a:rPr>
              <a:t>To Understand the following :</a:t>
            </a:r>
          </a:p>
          <a:p>
            <a:pPr lvl="1"/>
            <a:r>
              <a:rPr lang="en-US" dirty="0">
                <a:solidFill>
                  <a:schemeClr val="tx1"/>
                </a:solidFill>
              </a:rPr>
              <a:t>What is Software Engineering (SE) </a:t>
            </a:r>
          </a:p>
          <a:p>
            <a:pPr lvl="1"/>
            <a:r>
              <a:rPr lang="en-US" dirty="0">
                <a:solidFill>
                  <a:schemeClr val="tx1"/>
                </a:solidFill>
              </a:rPr>
              <a:t>Common life cycle models </a:t>
            </a:r>
          </a:p>
          <a:p>
            <a:pPr lvl="1"/>
            <a:r>
              <a:rPr lang="en-US" dirty="0">
                <a:solidFill>
                  <a:schemeClr val="tx1"/>
                </a:solidFill>
              </a:rPr>
              <a:t> Phases in SE </a:t>
            </a:r>
          </a:p>
          <a:p>
            <a:pPr lvl="1"/>
            <a:r>
              <a:rPr lang="en-US" dirty="0">
                <a:solidFill>
                  <a:schemeClr val="tx1"/>
                </a:solidFill>
              </a:rPr>
              <a:t> Familiarizing  Requirements Phase</a:t>
            </a:r>
          </a:p>
          <a:p>
            <a:pPr lvl="1"/>
            <a:r>
              <a:rPr lang="en-US" dirty="0">
                <a:solidFill>
                  <a:schemeClr val="tx1"/>
                </a:solidFill>
              </a:rPr>
              <a:t>Familiarizing  Design Phase</a:t>
            </a:r>
          </a:p>
          <a:p>
            <a:pPr lvl="1"/>
            <a:r>
              <a:rPr lang="en-US" dirty="0">
                <a:solidFill>
                  <a:schemeClr val="tx1"/>
                </a:solidFill>
              </a:rPr>
              <a:t>Familiarizing Construction Phase </a:t>
            </a:r>
          </a:p>
          <a:p>
            <a:pPr lvl="1"/>
            <a:r>
              <a:rPr lang="en-US" dirty="0">
                <a:solidFill>
                  <a:schemeClr val="tx1"/>
                </a:solidFill>
              </a:rPr>
              <a:t>Familiarizing Testing and acceptance Phase </a:t>
            </a:r>
          </a:p>
          <a:p>
            <a:pPr lvl="1"/>
            <a:r>
              <a:rPr lang="en-US" dirty="0">
                <a:solidFill>
                  <a:schemeClr val="tx1"/>
                </a:solidFill>
              </a:rPr>
              <a:t>Review and Configuration Management Process</a:t>
            </a:r>
          </a:p>
          <a:p>
            <a:pPr lvl="1">
              <a:lnSpc>
                <a:spcPct val="145000"/>
              </a:lnSpc>
            </a:pPr>
            <a:endParaRPr lang="en-US" dirty="0">
              <a:solidFill>
                <a:schemeClr val="tx1"/>
              </a:solidFill>
            </a:endParaRP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6148748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95288" y="21266"/>
            <a:ext cx="8139112" cy="792162"/>
          </a:xfrm>
        </p:spPr>
        <p:txBody>
          <a:bodyPr lIns="94788" tIns="46562" rIns="94788" bIns="46562"/>
          <a:lstStyle/>
          <a:p>
            <a:r>
              <a:rPr lang="en-US" sz="2800" dirty="0" smtClean="0"/>
              <a:t>Baselines</a:t>
            </a:r>
            <a:endParaRPr lang="en-US" sz="2800" dirty="0"/>
          </a:p>
        </p:txBody>
      </p:sp>
      <p:sp>
        <p:nvSpPr>
          <p:cNvPr id="72707" name="Rectangle 3"/>
          <p:cNvSpPr>
            <a:spLocks noGrp="1" noChangeArrowheads="1"/>
          </p:cNvSpPr>
          <p:nvPr>
            <p:ph idx="1"/>
          </p:nvPr>
        </p:nvSpPr>
        <p:spPr>
          <a:xfrm>
            <a:off x="457200" y="1338943"/>
            <a:ext cx="8229600" cy="4525963"/>
          </a:xfrm>
        </p:spPr>
        <p:txBody>
          <a:bodyPr lIns="94788" tIns="46562" rIns="94788" bIns="46562">
            <a:noAutofit/>
          </a:bodyPr>
          <a:lstStyle/>
          <a:p>
            <a:pPr>
              <a:lnSpc>
                <a:spcPct val="120000"/>
              </a:lnSpc>
            </a:pPr>
            <a:r>
              <a:rPr lang="en-US" dirty="0">
                <a:solidFill>
                  <a:schemeClr val="tx1"/>
                </a:solidFill>
              </a:rPr>
              <a:t>Baseline </a:t>
            </a:r>
          </a:p>
          <a:p>
            <a:pPr marL="625475" lvl="2" indent="-285750">
              <a:lnSpc>
                <a:spcPct val="120000"/>
              </a:lnSpc>
              <a:buFont typeface="Candara" panose="020E0502030303020204" pitchFamily="34" charset="0"/>
              <a:buChar char="–"/>
            </a:pPr>
            <a:r>
              <a:rPr lang="en-US" sz="1600" dirty="0">
                <a:solidFill>
                  <a:schemeClr val="tx1"/>
                </a:solidFill>
              </a:rPr>
              <a:t>A 'baseline' is a CI that has been reviewed and agreed upon and is a basis for further development. </a:t>
            </a:r>
          </a:p>
          <a:p>
            <a:pPr marL="625475" lvl="2" indent="-285750">
              <a:lnSpc>
                <a:spcPct val="120000"/>
              </a:lnSpc>
              <a:buFont typeface="Candara" panose="020E0502030303020204" pitchFamily="34" charset="0"/>
              <a:buChar char="–"/>
            </a:pPr>
            <a:r>
              <a:rPr lang="en-US" sz="1600" dirty="0">
                <a:solidFill>
                  <a:schemeClr val="tx1"/>
                </a:solidFill>
              </a:rPr>
              <a:t>After base-lining all changes to CI are controlled through a formal change process (Such as Change Management and Configuration Control). </a:t>
            </a:r>
          </a:p>
          <a:p>
            <a:pPr marL="625475" lvl="2" indent="-285750">
              <a:lnSpc>
                <a:spcPct val="120000"/>
              </a:lnSpc>
              <a:buFont typeface="Candara" panose="020E0502030303020204" pitchFamily="34" charset="0"/>
              <a:buChar char="–"/>
            </a:pPr>
            <a:r>
              <a:rPr lang="en-US" sz="1600" dirty="0">
                <a:solidFill>
                  <a:schemeClr val="tx1"/>
                </a:solidFill>
              </a:rPr>
              <a:t>For example a reviewed and approved Project plan is used as a basis for execution of the project</a:t>
            </a:r>
            <a:r>
              <a:rPr lang="en-US" sz="1600" dirty="0" smtClean="0">
                <a:solidFill>
                  <a:schemeClr val="tx1"/>
                </a:solidFill>
              </a:rPr>
              <a:t>.</a:t>
            </a:r>
          </a:p>
          <a:p>
            <a:pPr marL="625475" lvl="2" indent="-285750">
              <a:lnSpc>
                <a:spcPct val="120000"/>
              </a:lnSpc>
              <a:buFont typeface="Candara" panose="020E0502030303020204" pitchFamily="34" charset="0"/>
              <a:buChar char="–"/>
            </a:pPr>
            <a:r>
              <a:rPr lang="en-US" sz="1600" dirty="0" smtClean="0">
                <a:solidFill>
                  <a:schemeClr val="tx1"/>
                </a:solidFill>
              </a:rPr>
              <a:t>One baseline may have several work product , each having different  version number </a:t>
            </a:r>
          </a:p>
          <a:p>
            <a:pPr marL="625475" lvl="2" indent="-285750">
              <a:lnSpc>
                <a:spcPct val="120000"/>
              </a:lnSpc>
              <a:buFont typeface="Candara" panose="020E0502030303020204" pitchFamily="34" charset="0"/>
              <a:buChar char="–"/>
            </a:pPr>
            <a:r>
              <a:rPr lang="en-US" sz="1600" dirty="0" smtClean="0">
                <a:solidFill>
                  <a:schemeClr val="tx1"/>
                </a:solidFill>
              </a:rPr>
              <a:t>Baselining can be of many types – Input baseline , design baseline , code </a:t>
            </a:r>
            <a:r>
              <a:rPr lang="en-US" sz="1600" dirty="0" smtClean="0">
                <a:solidFill>
                  <a:schemeClr val="tx1"/>
                </a:solidFill>
              </a:rPr>
              <a:t>baseline </a:t>
            </a:r>
            <a:r>
              <a:rPr lang="en-US" sz="1600" dirty="0" err="1" smtClean="0">
                <a:solidFill>
                  <a:schemeClr val="tx1"/>
                </a:solidFill>
              </a:rPr>
              <a:t>etc</a:t>
            </a:r>
            <a:r>
              <a:rPr lang="en-US" sz="1600" dirty="0" smtClean="0">
                <a:solidFill>
                  <a:schemeClr val="tx1"/>
                </a:solidFill>
              </a:rPr>
              <a:t> </a:t>
            </a:r>
            <a:endParaRPr lang="en-US" sz="1600" dirty="0">
              <a:solidFill>
                <a:schemeClr val="tx1"/>
              </a:solidFill>
            </a:endParaRPr>
          </a:p>
          <a:p>
            <a:pPr marL="571500" lvl="1" indent="-228600" algn="just">
              <a:lnSpc>
                <a:spcPct val="115000"/>
              </a:lnSpc>
              <a:spcBef>
                <a:spcPct val="30000"/>
              </a:spcBef>
              <a:buFont typeface="Wingdings" pitchFamily="2" charset="2"/>
              <a:buChar char="ü"/>
            </a:pPr>
            <a:endParaRPr lang="en-US" sz="1800" dirty="0">
              <a:solidFill>
                <a:schemeClr val="tx1"/>
              </a:solidFill>
            </a:endParaRP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4840201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log.feabhas.com/wp-content/uploads/2011/05/image11.png"/>
          <p:cNvPicPr>
            <a:picLocks noChangeAspect="1" noChangeArrowheads="1"/>
          </p:cNvPicPr>
          <p:nvPr/>
        </p:nvPicPr>
        <p:blipFill>
          <a:blip r:embed="rId3" cstate="print"/>
          <a:srcRect/>
          <a:stretch>
            <a:fillRect/>
          </a:stretch>
        </p:blipFill>
        <p:spPr bwMode="auto">
          <a:xfrm>
            <a:off x="1066800" y="1504950"/>
            <a:ext cx="6991350" cy="3981450"/>
          </a:xfrm>
          <a:prstGeom prst="rect">
            <a:avLst/>
          </a:prstGeom>
          <a:noFill/>
        </p:spPr>
      </p:pic>
      <p:sp>
        <p:nvSpPr>
          <p:cNvPr id="3" name="Title 2"/>
          <p:cNvSpPr>
            <a:spLocks noGrp="1"/>
          </p:cNvSpPr>
          <p:nvPr>
            <p:ph type="title"/>
          </p:nvPr>
        </p:nvSpPr>
        <p:spPr>
          <a:xfrm>
            <a:off x="395288" y="21266"/>
            <a:ext cx="8139112" cy="792162"/>
          </a:xfrm>
        </p:spPr>
        <p:txBody>
          <a:bodyPr/>
          <a:lstStyle/>
          <a:p>
            <a:r>
              <a:rPr lang="en-US" dirty="0" smtClean="0"/>
              <a:t>Illustration of a Baseline</a:t>
            </a:r>
            <a:endParaRPr lang="en-US" dirty="0"/>
          </a:p>
        </p:txBody>
      </p:sp>
      <p:sp>
        <p:nvSpPr>
          <p:cNvPr id="4" name="Footer Placeholder 3"/>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42575690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http://upload.wikimedia.org/wikipedia/commons/thumb/a/af/Revision_controlled_project_visualization-2010-24-02.svg/220px-Revision_controlled_project_visualization-2010-24-02.svg.png">
            <a:hlinkClick r:id="rId3"/>
          </p:cNvPr>
          <p:cNvPicPr>
            <a:picLocks noChangeAspect="1" noChangeArrowheads="1"/>
          </p:cNvPicPr>
          <p:nvPr/>
        </p:nvPicPr>
        <p:blipFill>
          <a:blip r:embed="rId4" cstate="print"/>
          <a:srcRect/>
          <a:stretch>
            <a:fillRect/>
          </a:stretch>
        </p:blipFill>
        <p:spPr bwMode="auto">
          <a:xfrm>
            <a:off x="3543300" y="914400"/>
            <a:ext cx="2095500" cy="5143501"/>
          </a:xfrm>
          <a:prstGeom prst="rect">
            <a:avLst/>
          </a:prstGeom>
          <a:noFill/>
        </p:spPr>
      </p:pic>
      <p:sp>
        <p:nvSpPr>
          <p:cNvPr id="3" name="Title 2"/>
          <p:cNvSpPr>
            <a:spLocks noGrp="1"/>
          </p:cNvSpPr>
          <p:nvPr>
            <p:ph type="title"/>
          </p:nvPr>
        </p:nvSpPr>
        <p:spPr>
          <a:xfrm>
            <a:off x="395288" y="21266"/>
            <a:ext cx="8139112" cy="792162"/>
          </a:xfrm>
        </p:spPr>
        <p:txBody>
          <a:bodyPr/>
          <a:lstStyle/>
          <a:p>
            <a:r>
              <a:rPr lang="en-US" dirty="0" smtClean="0"/>
              <a:t>Branching, Merging and Labeling</a:t>
            </a:r>
            <a:endParaRPr lang="en-US" dirty="0"/>
          </a:p>
        </p:txBody>
      </p:sp>
      <p:sp>
        <p:nvSpPr>
          <p:cNvPr id="5" name="Rectangle 4"/>
          <p:cNvSpPr/>
          <p:nvPr/>
        </p:nvSpPr>
        <p:spPr bwMode="auto">
          <a:xfrm>
            <a:off x="304800" y="2514600"/>
            <a:ext cx="2743200" cy="2362200"/>
          </a:xfrm>
          <a:prstGeom prst="rect">
            <a:avLst/>
          </a:prstGeom>
          <a:solidFill>
            <a:srgbClr val="FFFF99"/>
          </a:solidFill>
          <a:ln w="11113"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l"/>
            <a:r>
              <a:rPr lang="en-US" sz="1600" b="0" u="sng" dirty="0" smtClean="0">
                <a:solidFill>
                  <a:srgbClr val="000000"/>
                </a:solidFill>
                <a:latin typeface="Candara"/>
              </a:rPr>
              <a:t>Branching and Merging </a:t>
            </a:r>
            <a:r>
              <a:rPr lang="en-US" sz="1600" b="0" dirty="0" smtClean="0">
                <a:solidFill>
                  <a:srgbClr val="000000"/>
                </a:solidFill>
                <a:latin typeface="Candara"/>
              </a:rPr>
              <a:t>is the process of duplicating part of a software development project baseline so that some parallel development can take place. Then once completed it’s merged back into the baseline.</a:t>
            </a:r>
            <a:endParaRPr kumimoji="0" lang="en-US" sz="1600" b="0" i="0" u="none" strike="noStrike" cap="none" normalizeH="0" baseline="0" dirty="0" smtClean="0">
              <a:ln>
                <a:noFill/>
              </a:ln>
              <a:solidFill>
                <a:srgbClr val="000000"/>
              </a:solidFill>
              <a:effectLst/>
              <a:latin typeface="Candara"/>
            </a:endParaRPr>
          </a:p>
        </p:txBody>
      </p:sp>
      <p:sp>
        <p:nvSpPr>
          <p:cNvPr id="6" name="Rectangle 5"/>
          <p:cNvSpPr/>
          <p:nvPr/>
        </p:nvSpPr>
        <p:spPr bwMode="auto">
          <a:xfrm>
            <a:off x="5867400" y="2590800"/>
            <a:ext cx="2590800" cy="2209800"/>
          </a:xfrm>
          <a:prstGeom prst="rect">
            <a:avLst/>
          </a:prstGeom>
          <a:solidFill>
            <a:srgbClr val="FFFF99"/>
          </a:solidFill>
          <a:ln w="11113"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l"/>
            <a:r>
              <a:rPr lang="en-US" sz="1600" b="0" u="sng" dirty="0" smtClean="0">
                <a:solidFill>
                  <a:srgbClr val="000000"/>
                </a:solidFill>
                <a:latin typeface="Candara"/>
              </a:rPr>
              <a:t>Label</a:t>
            </a:r>
            <a:r>
              <a:rPr lang="en-US" sz="1600" b="0" dirty="0" smtClean="0">
                <a:solidFill>
                  <a:srgbClr val="000000"/>
                </a:solidFill>
                <a:latin typeface="Candara"/>
              </a:rPr>
              <a:t> is kind of bookmark on the elements. All current versions of the elements are marked with label which makes it easy to retrieve elements later based on the label.</a:t>
            </a:r>
            <a:endParaRPr kumimoji="0" lang="en-US" sz="1600" b="0" i="0" strike="noStrike" cap="none" normalizeH="0" baseline="0" dirty="0" smtClean="0">
              <a:ln>
                <a:noFill/>
              </a:ln>
              <a:solidFill>
                <a:srgbClr val="000000"/>
              </a:solidFill>
              <a:effectLst/>
              <a:latin typeface="Candara"/>
            </a:endParaRPr>
          </a:p>
        </p:txBody>
      </p:sp>
      <p:sp>
        <p:nvSpPr>
          <p:cNvPr id="7" name="TextBox 6"/>
          <p:cNvSpPr txBox="1"/>
          <p:nvPr/>
        </p:nvSpPr>
        <p:spPr>
          <a:xfrm>
            <a:off x="2971800" y="2971800"/>
            <a:ext cx="838200" cy="261610"/>
          </a:xfrm>
          <a:prstGeom prst="rect">
            <a:avLst/>
          </a:prstGeom>
          <a:noFill/>
        </p:spPr>
        <p:txBody>
          <a:bodyPr wrap="square" rtlCol="0">
            <a:spAutoFit/>
          </a:bodyPr>
          <a:lstStyle/>
          <a:p>
            <a:r>
              <a:rPr lang="en-US" sz="1100" dirty="0" smtClean="0">
                <a:solidFill>
                  <a:srgbClr val="C00000"/>
                </a:solidFill>
                <a:latin typeface="Candara"/>
              </a:rPr>
              <a:t>Label</a:t>
            </a:r>
            <a:endParaRPr lang="en-US" sz="1100" dirty="0">
              <a:solidFill>
                <a:srgbClr val="C00000"/>
              </a:solidFill>
              <a:latin typeface="Candara"/>
            </a:endParaRPr>
          </a:p>
        </p:txBody>
      </p:sp>
      <p:sp>
        <p:nvSpPr>
          <p:cNvPr id="8" name="TextBox 7"/>
          <p:cNvSpPr txBox="1"/>
          <p:nvPr/>
        </p:nvSpPr>
        <p:spPr>
          <a:xfrm>
            <a:off x="2819400" y="5562600"/>
            <a:ext cx="838200" cy="261610"/>
          </a:xfrm>
          <a:prstGeom prst="rect">
            <a:avLst/>
          </a:prstGeom>
          <a:noFill/>
        </p:spPr>
        <p:txBody>
          <a:bodyPr wrap="square" rtlCol="0">
            <a:spAutoFit/>
          </a:bodyPr>
          <a:lstStyle/>
          <a:p>
            <a:r>
              <a:rPr lang="en-US" sz="1100" dirty="0" smtClean="0">
                <a:solidFill>
                  <a:srgbClr val="C00000"/>
                </a:solidFill>
                <a:latin typeface="Candara"/>
              </a:rPr>
              <a:t>Label</a:t>
            </a:r>
            <a:endParaRPr lang="en-US" sz="1100" dirty="0">
              <a:solidFill>
                <a:srgbClr val="C00000"/>
              </a:solidFill>
              <a:latin typeface="Candara"/>
            </a:endParaRPr>
          </a:p>
        </p:txBody>
      </p:sp>
      <p:sp>
        <p:nvSpPr>
          <p:cNvPr id="4" name="Footer Placeholder 3"/>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7803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288" y="21266"/>
            <a:ext cx="8139112" cy="792162"/>
          </a:xfrm>
        </p:spPr>
        <p:txBody>
          <a:bodyPr/>
          <a:lstStyle/>
          <a:p>
            <a:r>
              <a:rPr lang="en-US" dirty="0" smtClean="0"/>
              <a:t>Different Ways of Branching</a:t>
            </a:r>
            <a:endParaRPr lang="en-US" dirty="0"/>
          </a:p>
        </p:txBody>
      </p:sp>
      <p:pic>
        <p:nvPicPr>
          <p:cNvPr id="39938" name="Picture 2" descr="Branch Per Release"/>
          <p:cNvPicPr>
            <a:picLocks noChangeAspect="1" noChangeArrowheads="1"/>
          </p:cNvPicPr>
          <p:nvPr/>
        </p:nvPicPr>
        <p:blipFill>
          <a:blip r:embed="rId3" cstate="print"/>
          <a:srcRect/>
          <a:stretch>
            <a:fillRect/>
          </a:stretch>
        </p:blipFill>
        <p:spPr bwMode="auto">
          <a:xfrm>
            <a:off x="304800" y="1447800"/>
            <a:ext cx="4276725" cy="1123950"/>
          </a:xfrm>
          <a:prstGeom prst="rect">
            <a:avLst/>
          </a:prstGeom>
          <a:noFill/>
        </p:spPr>
      </p:pic>
      <p:sp>
        <p:nvSpPr>
          <p:cNvPr id="8" name="Rectangle 7"/>
          <p:cNvSpPr/>
          <p:nvPr/>
        </p:nvSpPr>
        <p:spPr>
          <a:xfrm>
            <a:off x="838200" y="2590800"/>
            <a:ext cx="3048000" cy="276999"/>
          </a:xfrm>
          <a:prstGeom prst="rect">
            <a:avLst/>
          </a:prstGeom>
        </p:spPr>
        <p:txBody>
          <a:bodyPr wrap="square">
            <a:spAutoFit/>
          </a:bodyPr>
          <a:lstStyle/>
          <a:p>
            <a:r>
              <a:rPr lang="en-US" sz="1200" dirty="0" smtClean="0">
                <a:solidFill>
                  <a:srgbClr val="000000"/>
                </a:solidFill>
                <a:latin typeface="Candara"/>
              </a:rPr>
              <a:t>Branch per Release</a:t>
            </a:r>
            <a:endParaRPr lang="en-US" sz="1200" dirty="0">
              <a:solidFill>
                <a:srgbClr val="000000"/>
              </a:solidFill>
              <a:latin typeface="Candara"/>
            </a:endParaRPr>
          </a:p>
        </p:txBody>
      </p:sp>
      <p:pic>
        <p:nvPicPr>
          <p:cNvPr id="39940" name="Picture 4" descr="Branch Per Promotion"/>
          <p:cNvPicPr>
            <a:picLocks noChangeAspect="1" noChangeArrowheads="1"/>
          </p:cNvPicPr>
          <p:nvPr/>
        </p:nvPicPr>
        <p:blipFill>
          <a:blip r:embed="rId4" cstate="print"/>
          <a:srcRect/>
          <a:stretch>
            <a:fillRect/>
          </a:stretch>
        </p:blipFill>
        <p:spPr bwMode="auto">
          <a:xfrm>
            <a:off x="381000" y="3429000"/>
            <a:ext cx="4267200" cy="1562100"/>
          </a:xfrm>
          <a:prstGeom prst="rect">
            <a:avLst/>
          </a:prstGeom>
          <a:noFill/>
        </p:spPr>
      </p:pic>
      <p:sp>
        <p:nvSpPr>
          <p:cNvPr id="10" name="Rectangle 9"/>
          <p:cNvSpPr/>
          <p:nvPr/>
        </p:nvSpPr>
        <p:spPr>
          <a:xfrm>
            <a:off x="1066800" y="5029200"/>
            <a:ext cx="3048000" cy="276999"/>
          </a:xfrm>
          <a:prstGeom prst="rect">
            <a:avLst/>
          </a:prstGeom>
        </p:spPr>
        <p:txBody>
          <a:bodyPr wrap="square">
            <a:spAutoFit/>
          </a:bodyPr>
          <a:lstStyle/>
          <a:p>
            <a:r>
              <a:rPr lang="en-US" sz="1200" dirty="0" smtClean="0">
                <a:solidFill>
                  <a:srgbClr val="000000"/>
                </a:solidFill>
                <a:latin typeface="Candara"/>
              </a:rPr>
              <a:t>Branch per Promotion</a:t>
            </a:r>
            <a:endParaRPr lang="en-US" sz="1200" dirty="0">
              <a:solidFill>
                <a:srgbClr val="000000"/>
              </a:solidFill>
              <a:latin typeface="Candara"/>
            </a:endParaRPr>
          </a:p>
        </p:txBody>
      </p:sp>
      <p:pic>
        <p:nvPicPr>
          <p:cNvPr id="39941" name="Picture 5"/>
          <p:cNvPicPr>
            <a:picLocks noChangeAspect="1" noChangeArrowheads="1"/>
          </p:cNvPicPr>
          <p:nvPr/>
        </p:nvPicPr>
        <p:blipFill>
          <a:blip r:embed="rId5" cstate="print"/>
          <a:srcRect/>
          <a:stretch>
            <a:fillRect/>
          </a:stretch>
        </p:blipFill>
        <p:spPr bwMode="auto">
          <a:xfrm>
            <a:off x="4724400" y="1295400"/>
            <a:ext cx="4152900" cy="1419225"/>
          </a:xfrm>
          <a:prstGeom prst="rect">
            <a:avLst/>
          </a:prstGeom>
          <a:noFill/>
          <a:ln w="9525">
            <a:noFill/>
            <a:miter lim="800000"/>
            <a:headEnd/>
            <a:tailEnd/>
          </a:ln>
        </p:spPr>
      </p:pic>
      <p:sp>
        <p:nvSpPr>
          <p:cNvPr id="14" name="Rectangle 13"/>
          <p:cNvSpPr/>
          <p:nvPr/>
        </p:nvSpPr>
        <p:spPr>
          <a:xfrm>
            <a:off x="5257800" y="2667000"/>
            <a:ext cx="3048000" cy="276999"/>
          </a:xfrm>
          <a:prstGeom prst="rect">
            <a:avLst/>
          </a:prstGeom>
        </p:spPr>
        <p:txBody>
          <a:bodyPr wrap="square">
            <a:spAutoFit/>
          </a:bodyPr>
          <a:lstStyle/>
          <a:p>
            <a:r>
              <a:rPr lang="en-US" sz="1200" dirty="0" smtClean="0">
                <a:solidFill>
                  <a:srgbClr val="000000"/>
                </a:solidFill>
                <a:latin typeface="Candara"/>
              </a:rPr>
              <a:t>Branch per Component</a:t>
            </a:r>
            <a:endParaRPr lang="en-US" sz="1200" dirty="0">
              <a:solidFill>
                <a:srgbClr val="000000"/>
              </a:solidFill>
              <a:latin typeface="Candara"/>
            </a:endParaRPr>
          </a:p>
        </p:txBody>
      </p:sp>
      <p:pic>
        <p:nvPicPr>
          <p:cNvPr id="39942" name="Picture 6"/>
          <p:cNvPicPr>
            <a:picLocks noChangeAspect="1" noChangeArrowheads="1"/>
          </p:cNvPicPr>
          <p:nvPr/>
        </p:nvPicPr>
        <p:blipFill>
          <a:blip r:embed="rId6" cstate="print"/>
          <a:srcRect/>
          <a:stretch>
            <a:fillRect/>
          </a:stretch>
        </p:blipFill>
        <p:spPr bwMode="auto">
          <a:xfrm>
            <a:off x="4800600" y="3429000"/>
            <a:ext cx="4000500" cy="1428750"/>
          </a:xfrm>
          <a:prstGeom prst="rect">
            <a:avLst/>
          </a:prstGeom>
          <a:noFill/>
          <a:ln w="9525">
            <a:noFill/>
            <a:miter lim="800000"/>
            <a:headEnd/>
            <a:tailEnd/>
          </a:ln>
        </p:spPr>
      </p:pic>
      <p:sp>
        <p:nvSpPr>
          <p:cNvPr id="16" name="Rectangle 15"/>
          <p:cNvSpPr/>
          <p:nvPr/>
        </p:nvSpPr>
        <p:spPr>
          <a:xfrm>
            <a:off x="5181600" y="5029200"/>
            <a:ext cx="3048000" cy="276999"/>
          </a:xfrm>
          <a:prstGeom prst="rect">
            <a:avLst/>
          </a:prstGeom>
        </p:spPr>
        <p:txBody>
          <a:bodyPr wrap="square">
            <a:spAutoFit/>
          </a:bodyPr>
          <a:lstStyle/>
          <a:p>
            <a:r>
              <a:rPr lang="en-US" sz="1200" dirty="0" smtClean="0">
                <a:solidFill>
                  <a:srgbClr val="000000"/>
                </a:solidFill>
                <a:latin typeface="Candara"/>
              </a:rPr>
              <a:t>Branch per Technology</a:t>
            </a:r>
            <a:endParaRPr lang="en-US" sz="1200" dirty="0">
              <a:solidFill>
                <a:srgbClr val="000000"/>
              </a:solidFill>
              <a:latin typeface="Candara"/>
            </a:endParaRP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1749838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SCM Tools </a:t>
            </a:r>
            <a:endParaRPr lang="en-US" dirty="0"/>
          </a:p>
        </p:txBody>
      </p:sp>
      <p:sp>
        <p:nvSpPr>
          <p:cNvPr id="3" name="Content Placeholder 2"/>
          <p:cNvSpPr>
            <a:spLocks noGrp="1"/>
          </p:cNvSpPr>
          <p:nvPr>
            <p:ph idx="1"/>
          </p:nvPr>
        </p:nvSpPr>
        <p:spPr>
          <a:xfrm>
            <a:off x="428172" y="1353457"/>
            <a:ext cx="8229600" cy="4525963"/>
          </a:xfrm>
        </p:spPr>
        <p:txBody>
          <a:bodyPr>
            <a:noAutofit/>
          </a:bodyPr>
          <a:lstStyle/>
          <a:p>
            <a:r>
              <a:rPr lang="en-US" dirty="0" smtClean="0">
                <a:solidFill>
                  <a:schemeClr val="tx1"/>
                </a:solidFill>
              </a:rPr>
              <a:t>Tools help in managing projects better as it reduces a lot of manual effort </a:t>
            </a:r>
          </a:p>
          <a:p>
            <a:pPr marL="0" indent="0">
              <a:buNone/>
            </a:pPr>
            <a:endParaRPr lang="en-US" dirty="0" smtClean="0">
              <a:solidFill>
                <a:schemeClr val="tx1"/>
              </a:solidFill>
            </a:endParaRPr>
          </a:p>
          <a:p>
            <a:r>
              <a:rPr lang="en-US" dirty="0" smtClean="0">
                <a:solidFill>
                  <a:schemeClr val="tx1"/>
                </a:solidFill>
              </a:rPr>
              <a:t>Early SCM </a:t>
            </a:r>
            <a:r>
              <a:rPr lang="en-US" dirty="0">
                <a:solidFill>
                  <a:schemeClr val="tx1"/>
                </a:solidFill>
              </a:rPr>
              <a:t>tools </a:t>
            </a:r>
            <a:r>
              <a:rPr lang="en-US" dirty="0" smtClean="0">
                <a:solidFill>
                  <a:schemeClr val="tx1"/>
                </a:solidFill>
              </a:rPr>
              <a:t>had facilities for controlling and managing  CI , but now it comes with a lot of features like</a:t>
            </a:r>
          </a:p>
          <a:p>
            <a:pPr lvl="1"/>
            <a:r>
              <a:rPr lang="en-US" dirty="0" smtClean="0">
                <a:solidFill>
                  <a:schemeClr val="tx1"/>
                </a:solidFill>
              </a:rPr>
              <a:t>Build and Release management </a:t>
            </a:r>
          </a:p>
          <a:p>
            <a:pPr lvl="1"/>
            <a:r>
              <a:rPr lang="en-US" dirty="0" smtClean="0">
                <a:solidFill>
                  <a:schemeClr val="tx1"/>
                </a:solidFill>
              </a:rPr>
              <a:t>Defect  Management and tracking </a:t>
            </a:r>
          </a:p>
          <a:p>
            <a:pPr lvl="1"/>
            <a:r>
              <a:rPr lang="en-US" dirty="0" smtClean="0">
                <a:solidFill>
                  <a:schemeClr val="tx1"/>
                </a:solidFill>
              </a:rPr>
              <a:t>Packaging control  </a:t>
            </a:r>
            <a:r>
              <a:rPr lang="en-US" dirty="0" err="1" smtClean="0">
                <a:solidFill>
                  <a:schemeClr val="tx1"/>
                </a:solidFill>
              </a:rPr>
              <a:t>etc</a:t>
            </a:r>
            <a:r>
              <a:rPr lang="en-US" dirty="0" smtClean="0">
                <a:solidFill>
                  <a:schemeClr val="tx1"/>
                </a:solidFill>
              </a:rPr>
              <a:t> ..</a:t>
            </a:r>
          </a:p>
          <a:p>
            <a:r>
              <a:rPr lang="en-US" dirty="0" smtClean="0">
                <a:solidFill>
                  <a:schemeClr val="tx1"/>
                </a:solidFill>
              </a:rPr>
              <a:t>Major </a:t>
            </a:r>
            <a:r>
              <a:rPr lang="en-US" dirty="0">
                <a:solidFill>
                  <a:schemeClr val="tx1"/>
                </a:solidFill>
              </a:rPr>
              <a:t>advantages of SCM tools </a:t>
            </a:r>
            <a:r>
              <a:rPr lang="en-US" dirty="0" smtClean="0">
                <a:solidFill>
                  <a:schemeClr val="tx1"/>
                </a:solidFill>
              </a:rPr>
              <a:t>are</a:t>
            </a:r>
          </a:p>
          <a:p>
            <a:pPr lvl="1"/>
            <a:r>
              <a:rPr lang="en-US" sz="1800" dirty="0">
                <a:solidFill>
                  <a:schemeClr val="tx1"/>
                </a:solidFill>
              </a:rPr>
              <a:t>S</a:t>
            </a:r>
            <a:r>
              <a:rPr lang="en-US" dirty="0" smtClean="0">
                <a:solidFill>
                  <a:schemeClr val="tx1"/>
                </a:solidFill>
              </a:rPr>
              <a:t>haring of project </a:t>
            </a:r>
            <a:r>
              <a:rPr lang="en-US" dirty="0">
                <a:solidFill>
                  <a:schemeClr val="tx1"/>
                </a:solidFill>
              </a:rPr>
              <a:t>information </a:t>
            </a:r>
            <a:r>
              <a:rPr lang="en-US" dirty="0" smtClean="0">
                <a:solidFill>
                  <a:schemeClr val="tx1"/>
                </a:solidFill>
              </a:rPr>
              <a:t>  </a:t>
            </a:r>
            <a:r>
              <a:rPr lang="en-US" dirty="0">
                <a:solidFill>
                  <a:schemeClr val="tx1"/>
                </a:solidFill>
              </a:rPr>
              <a:t>across teams with accurate and reliable information, </a:t>
            </a:r>
            <a:endParaRPr lang="en-US" dirty="0" smtClean="0">
              <a:solidFill>
                <a:schemeClr val="tx1"/>
              </a:solidFill>
            </a:endParaRPr>
          </a:p>
          <a:p>
            <a:pPr lvl="1"/>
            <a:r>
              <a:rPr lang="en-US" dirty="0">
                <a:solidFill>
                  <a:schemeClr val="tx1"/>
                </a:solidFill>
              </a:rPr>
              <a:t>F</a:t>
            </a:r>
            <a:r>
              <a:rPr lang="en-US" dirty="0" smtClean="0">
                <a:solidFill>
                  <a:schemeClr val="tx1"/>
                </a:solidFill>
              </a:rPr>
              <a:t>lexible </a:t>
            </a:r>
            <a:r>
              <a:rPr lang="en-US" dirty="0">
                <a:solidFill>
                  <a:schemeClr val="tx1"/>
                </a:solidFill>
              </a:rPr>
              <a:t>in supporting parallel development </a:t>
            </a:r>
            <a:endParaRPr lang="en-US" dirty="0" smtClean="0">
              <a:solidFill>
                <a:schemeClr val="tx1"/>
              </a:solidFill>
            </a:endParaRPr>
          </a:p>
          <a:p>
            <a:pPr lvl="1"/>
            <a:r>
              <a:rPr lang="en-US" dirty="0" smtClean="0">
                <a:solidFill>
                  <a:schemeClr val="tx1"/>
                </a:solidFill>
              </a:rPr>
              <a:t>Provide </a:t>
            </a:r>
            <a:r>
              <a:rPr lang="en-US" dirty="0">
                <a:solidFill>
                  <a:schemeClr val="tx1"/>
                </a:solidFill>
              </a:rPr>
              <a:t>better decision-making </a:t>
            </a:r>
            <a:r>
              <a:rPr lang="en-US" dirty="0" smtClean="0">
                <a:solidFill>
                  <a:schemeClr val="tx1"/>
                </a:solidFill>
              </a:rPr>
              <a:t>capability by managing and tracking </a:t>
            </a:r>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9693402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381000" y="21266"/>
            <a:ext cx="8153400" cy="792162"/>
          </a:xfrm>
          <a:noFill/>
        </p:spPr>
        <p:txBody>
          <a:bodyPr lIns="94788" tIns="46562" rIns="94788" bIns="46562"/>
          <a:lstStyle/>
          <a:p>
            <a:pPr eaLnBrk="1" hangingPunct="1"/>
            <a:r>
              <a:rPr lang="en-US" dirty="0" smtClean="0"/>
              <a:t>Different Roles and Accesses in  SCM Tool </a:t>
            </a:r>
          </a:p>
        </p:txBody>
      </p:sp>
      <p:sp>
        <p:nvSpPr>
          <p:cNvPr id="16387" name="Rectangle 4"/>
          <p:cNvSpPr>
            <a:spLocks noGrp="1"/>
          </p:cNvSpPr>
          <p:nvPr>
            <p:ph idx="1"/>
          </p:nvPr>
        </p:nvSpPr>
        <p:spPr>
          <a:xfrm>
            <a:off x="457200" y="1335314"/>
            <a:ext cx="8229600" cy="4790849"/>
          </a:xfrm>
        </p:spPr>
        <p:txBody>
          <a:bodyPr>
            <a:normAutofit/>
          </a:bodyPr>
          <a:lstStyle/>
          <a:p>
            <a:r>
              <a:rPr lang="en-US" dirty="0">
                <a:solidFill>
                  <a:schemeClr val="tx1"/>
                </a:solidFill>
              </a:rPr>
              <a:t>Administrator</a:t>
            </a:r>
          </a:p>
          <a:p>
            <a:pPr lvl="1" eaLnBrk="1" hangingPunct="1"/>
            <a:r>
              <a:rPr lang="en-US" dirty="0">
                <a:solidFill>
                  <a:schemeClr val="tx1"/>
                </a:solidFill>
              </a:rPr>
              <a:t>A</a:t>
            </a:r>
            <a:r>
              <a:rPr lang="en-US" dirty="0" smtClean="0">
                <a:solidFill>
                  <a:schemeClr val="tx1"/>
                </a:solidFill>
              </a:rPr>
              <a:t>ll access to all project folders </a:t>
            </a:r>
          </a:p>
          <a:p>
            <a:pPr lvl="1" eaLnBrk="1" hangingPunct="1"/>
            <a:r>
              <a:rPr lang="en-US" dirty="0">
                <a:solidFill>
                  <a:schemeClr val="tx1"/>
                </a:solidFill>
              </a:rPr>
              <a:t>C</a:t>
            </a:r>
            <a:r>
              <a:rPr lang="en-US" dirty="0" smtClean="0">
                <a:solidFill>
                  <a:schemeClr val="tx1"/>
                </a:solidFill>
              </a:rPr>
              <a:t>an add users, create and manage projects   and modify their access levels</a:t>
            </a:r>
          </a:p>
          <a:p>
            <a:r>
              <a:rPr lang="en-US" dirty="0">
                <a:solidFill>
                  <a:schemeClr val="tx1"/>
                </a:solidFill>
              </a:rPr>
              <a:t>Configuration Manager </a:t>
            </a:r>
          </a:p>
          <a:p>
            <a:pPr lvl="1" eaLnBrk="1" hangingPunct="1"/>
            <a:r>
              <a:rPr lang="en-US" dirty="0">
                <a:solidFill>
                  <a:schemeClr val="tx1"/>
                </a:solidFill>
              </a:rPr>
              <a:t>G</a:t>
            </a:r>
            <a:r>
              <a:rPr lang="en-US" dirty="0" smtClean="0">
                <a:solidFill>
                  <a:schemeClr val="tx1"/>
                </a:solidFill>
              </a:rPr>
              <a:t>reater access than all team-members.</a:t>
            </a:r>
          </a:p>
          <a:p>
            <a:pPr lvl="1" eaLnBrk="1" hangingPunct="1"/>
            <a:r>
              <a:rPr lang="en-US" dirty="0" smtClean="0">
                <a:solidFill>
                  <a:schemeClr val="tx1"/>
                </a:solidFill>
              </a:rPr>
              <a:t>Creates the basic environment for his projects configuration management</a:t>
            </a:r>
          </a:p>
          <a:p>
            <a:pPr lvl="1" eaLnBrk="1" hangingPunct="1"/>
            <a:r>
              <a:rPr lang="en-US" dirty="0">
                <a:solidFill>
                  <a:schemeClr val="tx1"/>
                </a:solidFill>
              </a:rPr>
              <a:t>R</a:t>
            </a:r>
            <a:r>
              <a:rPr lang="en-US" dirty="0" smtClean="0">
                <a:solidFill>
                  <a:schemeClr val="tx1"/>
                </a:solidFill>
              </a:rPr>
              <a:t>esponsible for moving files across projects, establishing baselines, adding requirements files, preparing guidelines, etc</a:t>
            </a:r>
          </a:p>
          <a:p>
            <a:r>
              <a:rPr lang="en-US" dirty="0">
                <a:solidFill>
                  <a:schemeClr val="tx1"/>
                </a:solidFill>
              </a:rPr>
              <a:t>Team-member</a:t>
            </a:r>
          </a:p>
          <a:p>
            <a:pPr lvl="1" eaLnBrk="1" hangingPunct="1"/>
            <a:r>
              <a:rPr lang="en-US" dirty="0">
                <a:solidFill>
                  <a:schemeClr val="tx1"/>
                </a:solidFill>
              </a:rPr>
              <a:t>V</a:t>
            </a:r>
            <a:r>
              <a:rPr lang="en-US" dirty="0" smtClean="0">
                <a:solidFill>
                  <a:schemeClr val="tx1"/>
                </a:solidFill>
              </a:rPr>
              <a:t>arying access depending on their responsibilities. For e.g. PM gets add/modify access to Management project</a:t>
            </a:r>
          </a:p>
        </p:txBody>
      </p:sp>
      <p:sp>
        <p:nvSpPr>
          <p:cNvPr id="16388"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p:txBody>
      </p:sp>
      <p:pic>
        <p:nvPicPr>
          <p:cNvPr id="33794" name="Picture 2" descr="http://www.manageengine.com/products/device-expert/images/rolebasedaccess.gif"/>
          <p:cNvPicPr>
            <a:picLocks noChangeAspect="1" noChangeArrowheads="1"/>
          </p:cNvPicPr>
          <p:nvPr/>
        </p:nvPicPr>
        <p:blipFill>
          <a:blip r:embed="rId3" cstate="print"/>
          <a:srcRect/>
          <a:stretch>
            <a:fillRect/>
          </a:stretch>
        </p:blipFill>
        <p:spPr bwMode="auto">
          <a:xfrm>
            <a:off x="7391400" y="1143000"/>
            <a:ext cx="1142996" cy="1143000"/>
          </a:xfrm>
          <a:prstGeom prst="rect">
            <a:avLst/>
          </a:prstGeom>
          <a:noFill/>
        </p:spPr>
      </p:pic>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0992830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image">
            <a:hlinkClick r:id="rId3"/>
          </p:cNvPr>
          <p:cNvPicPr>
            <a:picLocks noChangeAspect="1" noChangeArrowheads="1"/>
          </p:cNvPicPr>
          <p:nvPr/>
        </p:nvPicPr>
        <p:blipFill>
          <a:blip r:embed="rId4" cstate="print"/>
          <a:srcRect/>
          <a:stretch>
            <a:fillRect/>
          </a:stretch>
        </p:blipFill>
        <p:spPr bwMode="auto">
          <a:xfrm>
            <a:off x="2362200" y="1143000"/>
            <a:ext cx="3588489" cy="3429000"/>
          </a:xfrm>
          <a:prstGeom prst="rect">
            <a:avLst/>
          </a:prstGeom>
          <a:noFill/>
        </p:spPr>
      </p:pic>
      <p:sp>
        <p:nvSpPr>
          <p:cNvPr id="3" name="Title 2"/>
          <p:cNvSpPr>
            <a:spLocks noGrp="1"/>
          </p:cNvSpPr>
          <p:nvPr>
            <p:ph type="title"/>
          </p:nvPr>
        </p:nvSpPr>
        <p:spPr>
          <a:xfrm>
            <a:off x="395288" y="21266"/>
            <a:ext cx="8139112" cy="792162"/>
          </a:xfrm>
        </p:spPr>
        <p:txBody>
          <a:bodyPr/>
          <a:lstStyle/>
          <a:p>
            <a:r>
              <a:rPr lang="en-US" dirty="0" smtClean="0"/>
              <a:t>Check –in and Check -Out</a:t>
            </a:r>
            <a:endParaRPr lang="en-US" dirty="0"/>
          </a:p>
        </p:txBody>
      </p:sp>
      <p:sp>
        <p:nvSpPr>
          <p:cNvPr id="5" name="Rectangle 4"/>
          <p:cNvSpPr/>
          <p:nvPr/>
        </p:nvSpPr>
        <p:spPr>
          <a:xfrm>
            <a:off x="762000" y="4572000"/>
            <a:ext cx="7467600" cy="1477328"/>
          </a:xfrm>
          <a:prstGeom prst="rect">
            <a:avLst/>
          </a:prstGeom>
        </p:spPr>
        <p:txBody>
          <a:bodyPr wrap="square">
            <a:spAutoFit/>
          </a:bodyPr>
          <a:lstStyle/>
          <a:p>
            <a:r>
              <a:rPr lang="en-US" b="1" dirty="0">
                <a:solidFill>
                  <a:srgbClr val="000000"/>
                </a:solidFill>
                <a:latin typeface="Candara"/>
                <a:cs typeface="Arial" pitchFamily="34" charset="0"/>
              </a:rPr>
              <a:t>A check-out is the act of creating a local working copy from the repository. A user may specify a specific revision or obtain the latest. </a:t>
            </a:r>
          </a:p>
          <a:p>
            <a:endParaRPr lang="en-US" b="1" dirty="0">
              <a:solidFill>
                <a:srgbClr val="000000"/>
              </a:solidFill>
              <a:latin typeface="Candara"/>
              <a:cs typeface="Arial" pitchFamily="34" charset="0"/>
            </a:endParaRPr>
          </a:p>
          <a:p>
            <a:r>
              <a:rPr lang="en-US" b="1" dirty="0">
                <a:solidFill>
                  <a:srgbClr val="000000"/>
                </a:solidFill>
                <a:latin typeface="Candara"/>
                <a:cs typeface="Arial" pitchFamily="34" charset="0"/>
              </a:rPr>
              <a:t>A check - in is the action of writing or merging the changes made in the working copy back to the repository.</a:t>
            </a:r>
          </a:p>
        </p:txBody>
      </p:sp>
      <p:sp>
        <p:nvSpPr>
          <p:cNvPr id="4" name="Footer Placeholder 3"/>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80872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Test your understanding </a:t>
            </a:r>
            <a:endParaRPr lang="en-US" dirty="0"/>
          </a:p>
        </p:txBody>
      </p:sp>
      <p:sp>
        <p:nvSpPr>
          <p:cNvPr id="4" name="Content Placeholder 3"/>
          <p:cNvSpPr>
            <a:spLocks noGrp="1"/>
          </p:cNvSpPr>
          <p:nvPr>
            <p:ph idx="1"/>
          </p:nvPr>
        </p:nvSpPr>
        <p:spPr>
          <a:xfrm>
            <a:off x="285720" y="1214422"/>
            <a:ext cx="8058828" cy="5336280"/>
          </a:xfrm>
        </p:spPr>
        <p:txBody>
          <a:bodyPr>
            <a:normAutofit/>
          </a:bodyPr>
          <a:lstStyle/>
          <a:p>
            <a:r>
              <a:rPr lang="en-US" dirty="0">
                <a:solidFill>
                  <a:schemeClr val="tx1"/>
                </a:solidFill>
              </a:rPr>
              <a:t>SRS  (System Requirement Specification)  are prepared in which phase </a:t>
            </a:r>
            <a:r>
              <a:rPr lang="en-US" dirty="0" smtClean="0">
                <a:solidFill>
                  <a:schemeClr val="tx1"/>
                </a:solidFill>
              </a:rPr>
              <a:t>?</a:t>
            </a:r>
          </a:p>
          <a:p>
            <a:endParaRPr lang="en-US" dirty="0">
              <a:solidFill>
                <a:schemeClr val="tx1"/>
              </a:solidFill>
            </a:endParaRPr>
          </a:p>
          <a:p>
            <a:r>
              <a:rPr lang="en-US" dirty="0">
                <a:solidFill>
                  <a:schemeClr val="tx1"/>
                </a:solidFill>
              </a:rPr>
              <a:t>A software can be built using more than 1 life cycle model . (T/F)</a:t>
            </a:r>
          </a:p>
          <a:p>
            <a:endParaRPr lang="en-US" dirty="0" smtClean="0">
              <a:solidFill>
                <a:schemeClr val="tx1"/>
              </a:solidFill>
            </a:endParaRPr>
          </a:p>
          <a:p>
            <a:r>
              <a:rPr lang="en-US" dirty="0" smtClean="0">
                <a:solidFill>
                  <a:schemeClr val="tx1"/>
                </a:solidFill>
              </a:rPr>
              <a:t>Name some non functional requirements</a:t>
            </a:r>
          </a:p>
          <a:p>
            <a:endParaRPr lang="en-US" dirty="0">
              <a:solidFill>
                <a:schemeClr val="tx1"/>
              </a:solidFill>
            </a:endParaRPr>
          </a:p>
          <a:p>
            <a:r>
              <a:rPr lang="en-US" dirty="0" smtClean="0">
                <a:solidFill>
                  <a:schemeClr val="tx1"/>
                </a:solidFill>
              </a:rPr>
              <a:t>Architecture focuses on functional requirement  T/F ?</a:t>
            </a:r>
          </a:p>
          <a:p>
            <a:endParaRPr lang="en-US" dirty="0">
              <a:solidFill>
                <a:schemeClr val="tx1"/>
              </a:solidFill>
            </a:endParaRPr>
          </a:p>
          <a:p>
            <a:r>
              <a:rPr lang="en-US" dirty="0">
                <a:solidFill>
                  <a:schemeClr val="tx1"/>
                </a:solidFill>
              </a:rPr>
              <a:t>Alpha testing and beta testing happens in which phase ?</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22413454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Test Your Understanding!</a:t>
            </a:r>
            <a:endParaRPr lang="en-US" dirty="0"/>
          </a:p>
        </p:txBody>
      </p:sp>
      <p:sp>
        <p:nvSpPr>
          <p:cNvPr id="3" name="Content Placeholder 2"/>
          <p:cNvSpPr>
            <a:spLocks noGrp="1"/>
          </p:cNvSpPr>
          <p:nvPr>
            <p:ph idx="1"/>
          </p:nvPr>
        </p:nvSpPr>
        <p:spPr>
          <a:xfrm>
            <a:off x="395288" y="1248230"/>
            <a:ext cx="8427989" cy="4711886"/>
          </a:xfrm>
        </p:spPr>
        <p:txBody>
          <a:bodyPr>
            <a:normAutofit/>
          </a:bodyPr>
          <a:lstStyle/>
          <a:p>
            <a:r>
              <a:rPr lang="en-US" dirty="0" smtClean="0">
                <a:solidFill>
                  <a:schemeClr val="tx1"/>
                </a:solidFill>
              </a:rPr>
              <a:t>In which phase UNIT Test Plan is  written ?</a:t>
            </a:r>
          </a:p>
          <a:p>
            <a:endParaRPr lang="en-US" dirty="0" smtClean="0">
              <a:solidFill>
                <a:schemeClr val="tx1"/>
              </a:solidFill>
            </a:endParaRPr>
          </a:p>
          <a:p>
            <a:r>
              <a:rPr lang="en-US" dirty="0" smtClean="0">
                <a:solidFill>
                  <a:schemeClr val="tx1"/>
                </a:solidFill>
              </a:rPr>
              <a:t>White </a:t>
            </a:r>
            <a:r>
              <a:rPr lang="en-US" dirty="0">
                <a:solidFill>
                  <a:schemeClr val="tx1"/>
                </a:solidFill>
              </a:rPr>
              <a:t>box testing includes </a:t>
            </a:r>
          </a:p>
          <a:p>
            <a:pPr lvl="1"/>
            <a:r>
              <a:rPr lang="en-US" dirty="0" smtClean="0">
                <a:solidFill>
                  <a:schemeClr val="tx1"/>
                </a:solidFill>
              </a:rPr>
              <a:t>Unit </a:t>
            </a:r>
            <a:r>
              <a:rPr lang="en-US" dirty="0">
                <a:solidFill>
                  <a:schemeClr val="tx1"/>
                </a:solidFill>
              </a:rPr>
              <a:t>Testing  </a:t>
            </a:r>
            <a:endParaRPr lang="en-US" dirty="0" smtClean="0">
              <a:solidFill>
                <a:schemeClr val="tx1"/>
              </a:solidFill>
            </a:endParaRPr>
          </a:p>
          <a:p>
            <a:pPr lvl="1"/>
            <a:r>
              <a:rPr lang="en-US" dirty="0" smtClean="0">
                <a:solidFill>
                  <a:schemeClr val="tx1"/>
                </a:solidFill>
              </a:rPr>
              <a:t>System </a:t>
            </a:r>
            <a:r>
              <a:rPr lang="en-US" dirty="0">
                <a:solidFill>
                  <a:schemeClr val="tx1"/>
                </a:solidFill>
              </a:rPr>
              <a:t>Testing   </a:t>
            </a:r>
          </a:p>
          <a:p>
            <a:pPr lvl="1"/>
            <a:r>
              <a:rPr lang="en-US" dirty="0" smtClean="0">
                <a:solidFill>
                  <a:schemeClr val="tx1"/>
                </a:solidFill>
              </a:rPr>
              <a:t>Operations </a:t>
            </a:r>
            <a:r>
              <a:rPr lang="en-US" dirty="0">
                <a:solidFill>
                  <a:schemeClr val="tx1"/>
                </a:solidFill>
              </a:rPr>
              <a:t>Acceptance Testing </a:t>
            </a:r>
            <a:endParaRPr lang="en-US" dirty="0" smtClean="0">
              <a:solidFill>
                <a:schemeClr val="tx1"/>
              </a:solidFill>
            </a:endParaRPr>
          </a:p>
          <a:p>
            <a:pPr lvl="1"/>
            <a:r>
              <a:rPr lang="en-US" dirty="0" smtClean="0">
                <a:solidFill>
                  <a:schemeClr val="tx1"/>
                </a:solidFill>
              </a:rPr>
              <a:t>Integration </a:t>
            </a:r>
            <a:r>
              <a:rPr lang="en-US" dirty="0">
                <a:solidFill>
                  <a:schemeClr val="tx1"/>
                </a:solidFill>
              </a:rPr>
              <a:t>testing </a:t>
            </a:r>
            <a:endParaRPr lang="en-US" dirty="0" smtClean="0">
              <a:solidFill>
                <a:schemeClr val="tx1"/>
              </a:solidFill>
            </a:endParaRPr>
          </a:p>
          <a:p>
            <a:pPr lvl="1"/>
            <a:endParaRPr lang="en-US" dirty="0">
              <a:solidFill>
                <a:schemeClr val="tx1"/>
              </a:solidFill>
            </a:endParaRPr>
          </a:p>
          <a:p>
            <a:r>
              <a:rPr lang="en-US" dirty="0" smtClean="0">
                <a:solidFill>
                  <a:schemeClr val="tx1"/>
                </a:solidFill>
              </a:rPr>
              <a:t>A </a:t>
            </a:r>
            <a:r>
              <a:rPr lang="en-US" dirty="0">
                <a:solidFill>
                  <a:schemeClr val="tx1"/>
                </a:solidFill>
              </a:rPr>
              <a:t>single baseline may contain many files.(T/F)</a:t>
            </a:r>
          </a:p>
          <a:p>
            <a:r>
              <a:rPr lang="en-US" dirty="0" smtClean="0">
                <a:solidFill>
                  <a:schemeClr val="tx1"/>
                </a:solidFill>
              </a:rPr>
              <a:t>A </a:t>
            </a:r>
            <a:r>
              <a:rPr lang="en-US" dirty="0">
                <a:solidFill>
                  <a:schemeClr val="tx1"/>
                </a:solidFill>
              </a:rPr>
              <a:t>Tester can test in the development library.(T/F)</a:t>
            </a:r>
          </a:p>
          <a:p>
            <a:pPr marL="0" indent="0">
              <a:buNone/>
            </a:pPr>
            <a:endParaRPr lang="en-US" sz="2400" b="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endParaRPr lang="en-US" sz="2400"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41758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ctrTitle"/>
          </p:nvPr>
        </p:nvSpPr>
        <p:spPr>
          <a:xfrm>
            <a:off x="3090737" y="2776538"/>
            <a:ext cx="2272849" cy="485775"/>
          </a:xfrm>
        </p:spPr>
        <p:txBody>
          <a:bodyPr>
            <a:normAutofit fontScale="90000"/>
          </a:bodyPr>
          <a:lstStyle/>
          <a:p>
            <a:r>
              <a:rPr lang="en-US" sz="2800">
                <a:solidFill>
                  <a:schemeClr val="tx1"/>
                </a:solidFill>
                <a:latin typeface="Trebuchet MS" pitchFamily="34" charset="0"/>
              </a:rPr>
              <a:t>Thank you</a:t>
            </a:r>
          </a:p>
        </p:txBody>
      </p:sp>
      <p:sp>
        <p:nvSpPr>
          <p:cNvPr id="3" name="Footer Placeholder 2"/>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2123886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72070" y="1687056"/>
            <a:ext cx="6680360" cy="1285884"/>
          </a:xfrm>
        </p:spPr>
        <p:txBody>
          <a:bodyPr/>
          <a:lstStyle/>
          <a:p>
            <a:r>
              <a:rPr lang="en-US" dirty="0" smtClean="0"/>
              <a:t>Introduction to Software Engineering </a:t>
            </a:r>
            <a:endParaRPr lang="en-US" dirty="0"/>
          </a:p>
        </p:txBody>
      </p:sp>
      <p:sp>
        <p:nvSpPr>
          <p:cNvPr id="3" name="Footer Placeholder 2"/>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1285315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idx="4294967295"/>
          </p:nvPr>
        </p:nvSpPr>
        <p:spPr>
          <a:xfrm>
            <a:off x="395288" y="0"/>
            <a:ext cx="7827168" cy="90260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r>
              <a:rPr lang="en-US" dirty="0">
                <a:effectLst/>
              </a:rPr>
              <a:t>Overview of the Session</a:t>
            </a:r>
          </a:p>
        </p:txBody>
      </p:sp>
      <p:sp>
        <p:nvSpPr>
          <p:cNvPr id="670723" name="Rectangle 3"/>
          <p:cNvSpPr>
            <a:spLocks noChangeArrowheads="1"/>
          </p:cNvSpPr>
          <p:nvPr/>
        </p:nvSpPr>
        <p:spPr bwMode="auto">
          <a:xfrm>
            <a:off x="152400" y="1905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p:txBody>
      </p:sp>
      <p:sp>
        <p:nvSpPr>
          <p:cNvPr id="670724" name="Rectangle 4"/>
          <p:cNvSpPr>
            <a:spLocks noGrp="1" noChangeArrowheads="1"/>
          </p:cNvSpPr>
          <p:nvPr>
            <p:ph type="body" idx="4294967295"/>
          </p:nvPr>
        </p:nvSpPr>
        <p:spPr>
          <a:xfrm>
            <a:off x="328888" y="1282376"/>
            <a:ext cx="8229600" cy="4525963"/>
          </a:xfrm>
        </p:spPr>
        <p:txBody>
          <a:bodyPr>
            <a:normAutofit/>
          </a:bodyPr>
          <a:lstStyle/>
          <a:p>
            <a:pPr>
              <a:buFont typeface="Wingdings" panose="05000000000000000000" pitchFamily="2" charset="2"/>
              <a:buChar char="Ø"/>
            </a:pPr>
            <a:r>
              <a:rPr lang="en-GB" b="1" dirty="0">
                <a:solidFill>
                  <a:schemeClr val="tx1"/>
                </a:solidFill>
              </a:rPr>
              <a:t>What is Software Engineering?</a:t>
            </a:r>
          </a:p>
          <a:p>
            <a:pPr>
              <a:buFont typeface="Wingdings" panose="05000000000000000000" pitchFamily="2" charset="2"/>
              <a:buChar char="Ø"/>
            </a:pPr>
            <a:r>
              <a:rPr lang="en-GB" b="1" dirty="0">
                <a:solidFill>
                  <a:schemeClr val="tx1"/>
                </a:solidFill>
              </a:rPr>
              <a:t>Software Development Life Cycle</a:t>
            </a:r>
          </a:p>
          <a:p>
            <a:pPr>
              <a:buFont typeface="Wingdings" panose="05000000000000000000" pitchFamily="2" charset="2"/>
              <a:buChar char="Ø"/>
            </a:pPr>
            <a:r>
              <a:rPr lang="en-GB" b="1" dirty="0">
                <a:solidFill>
                  <a:schemeClr val="tx1"/>
                </a:solidFill>
              </a:rPr>
              <a:t>Software development Models</a:t>
            </a:r>
          </a:p>
          <a:p>
            <a:pPr>
              <a:buFont typeface="Wingdings" panose="05000000000000000000" pitchFamily="2" charset="2"/>
              <a:buChar char="Ø"/>
            </a:pPr>
            <a:r>
              <a:rPr lang="en-GB" b="1" dirty="0">
                <a:solidFill>
                  <a:schemeClr val="tx1"/>
                </a:solidFill>
              </a:rPr>
              <a:t>Life cycle selection</a:t>
            </a:r>
          </a:p>
          <a:p>
            <a:pPr>
              <a:buFontTx/>
              <a:buNone/>
            </a:pPr>
            <a:endParaRPr lang="en-US" b="1" dirty="0">
              <a:solidFill>
                <a:schemeClr val="tx1"/>
              </a:solidFill>
              <a:latin typeface="Lucida Sans" pitchFamily="34" charset="0"/>
            </a:endParaRPr>
          </a:p>
        </p:txBody>
      </p:sp>
      <p:sp>
        <p:nvSpPr>
          <p:cNvPr id="3" name="Footer Placeholder 2"/>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1662340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Software Engineering – What </a:t>
            </a:r>
            <a:endParaRPr lang="en-US" dirty="0"/>
          </a:p>
        </p:txBody>
      </p:sp>
      <p:sp>
        <p:nvSpPr>
          <p:cNvPr id="3" name="Content Placeholder 2"/>
          <p:cNvSpPr>
            <a:spLocks noGrp="1"/>
          </p:cNvSpPr>
          <p:nvPr>
            <p:ph idx="1"/>
          </p:nvPr>
        </p:nvSpPr>
        <p:spPr>
          <a:xfrm>
            <a:off x="442686" y="1251857"/>
            <a:ext cx="8229600" cy="4525963"/>
          </a:xfrm>
        </p:spPr>
        <p:txBody>
          <a:bodyPr/>
          <a:lstStyle/>
          <a:p>
            <a:r>
              <a:rPr lang="en-US" dirty="0" smtClean="0">
                <a:solidFill>
                  <a:schemeClr val="tx1"/>
                </a:solidFill>
              </a:rPr>
              <a:t>A systematic  , disciplined and measurable approach towards development, operation and maintenance of a software </a:t>
            </a:r>
          </a:p>
          <a:p>
            <a:endParaRPr lang="en-US" dirty="0" smtClean="0">
              <a:solidFill>
                <a:schemeClr val="tx1"/>
              </a:solidFill>
            </a:endParaRPr>
          </a:p>
          <a:p>
            <a:r>
              <a:rPr lang="en-US" dirty="0" smtClean="0">
                <a:solidFill>
                  <a:schemeClr val="tx1"/>
                </a:solidFill>
              </a:rPr>
              <a:t>Concerned </a:t>
            </a:r>
            <a:r>
              <a:rPr lang="en-US" dirty="0">
                <a:solidFill>
                  <a:schemeClr val="tx1"/>
                </a:solidFill>
              </a:rPr>
              <a:t>with creating and maintaining software applications by applying technologies and practices from</a:t>
            </a:r>
          </a:p>
          <a:p>
            <a:pPr lvl="1"/>
            <a:r>
              <a:rPr lang="en-US" dirty="0">
                <a:solidFill>
                  <a:schemeClr val="tx1"/>
                </a:solidFill>
              </a:rPr>
              <a:t>C</a:t>
            </a:r>
            <a:r>
              <a:rPr lang="en-US" dirty="0" smtClean="0">
                <a:solidFill>
                  <a:schemeClr val="tx1"/>
                </a:solidFill>
              </a:rPr>
              <a:t>omputer </a:t>
            </a:r>
            <a:r>
              <a:rPr lang="en-US" dirty="0">
                <a:solidFill>
                  <a:schemeClr val="tx1"/>
                </a:solidFill>
              </a:rPr>
              <a:t>science, </a:t>
            </a:r>
          </a:p>
          <a:p>
            <a:pPr lvl="1"/>
            <a:r>
              <a:rPr lang="en-US" dirty="0">
                <a:solidFill>
                  <a:schemeClr val="tx1"/>
                </a:solidFill>
              </a:rPr>
              <a:t>P</a:t>
            </a:r>
            <a:r>
              <a:rPr lang="en-US" dirty="0" smtClean="0">
                <a:solidFill>
                  <a:schemeClr val="tx1"/>
                </a:solidFill>
              </a:rPr>
              <a:t>roject </a:t>
            </a:r>
            <a:r>
              <a:rPr lang="en-US" dirty="0">
                <a:solidFill>
                  <a:schemeClr val="tx1"/>
                </a:solidFill>
              </a:rPr>
              <a:t>management,</a:t>
            </a:r>
          </a:p>
          <a:p>
            <a:pPr lvl="1"/>
            <a:r>
              <a:rPr lang="en-US" dirty="0" smtClean="0">
                <a:solidFill>
                  <a:schemeClr val="tx1"/>
                </a:solidFill>
              </a:rPr>
              <a:t>Engineering</a:t>
            </a:r>
            <a:r>
              <a:rPr lang="en-US" dirty="0">
                <a:solidFill>
                  <a:schemeClr val="tx1"/>
                </a:solidFill>
              </a:rPr>
              <a:t>, </a:t>
            </a:r>
          </a:p>
          <a:p>
            <a:pPr lvl="1"/>
            <a:r>
              <a:rPr lang="en-US" dirty="0">
                <a:solidFill>
                  <a:schemeClr val="tx1"/>
                </a:solidFill>
              </a:rPr>
              <a:t>A</a:t>
            </a:r>
            <a:r>
              <a:rPr lang="en-US" dirty="0" smtClean="0">
                <a:solidFill>
                  <a:schemeClr val="tx1"/>
                </a:solidFill>
              </a:rPr>
              <a:t>pplication </a:t>
            </a:r>
            <a:r>
              <a:rPr lang="en-US" dirty="0">
                <a:solidFill>
                  <a:schemeClr val="tx1"/>
                </a:solidFill>
              </a:rPr>
              <a:t>domains </a:t>
            </a:r>
            <a:r>
              <a:rPr lang="en-US" dirty="0" smtClean="0">
                <a:solidFill>
                  <a:schemeClr val="tx1"/>
                </a:solidFill>
              </a:rPr>
              <a:t>etc..</a:t>
            </a:r>
          </a:p>
          <a:p>
            <a:pPr marL="809625" lvl="2" indent="0">
              <a:buNone/>
            </a:pPr>
            <a:endParaRPr lang="en-US" sz="1800" dirty="0" smtClean="0">
              <a:solidFill>
                <a:schemeClr val="tx1"/>
              </a:solidFill>
            </a:endParaRPr>
          </a:p>
          <a:p>
            <a:r>
              <a:rPr lang="en-US" dirty="0">
                <a:solidFill>
                  <a:schemeClr val="tx1"/>
                </a:solidFill>
              </a:rPr>
              <a:t>It is broad term  covering not only the technical aspects of building software  , but also other factors like  team management, schedule, budget and resource management </a:t>
            </a:r>
            <a:r>
              <a:rPr lang="en-US" dirty="0" smtClean="0">
                <a:solidFill>
                  <a:schemeClr val="tx1"/>
                </a:solidFill>
              </a:rPr>
              <a:t>etc..</a:t>
            </a:r>
            <a:endParaRPr lang="en-US" dirty="0">
              <a:solidFill>
                <a:schemeClr val="tx1"/>
              </a:solidFill>
            </a:endParaRPr>
          </a:p>
          <a:p>
            <a:endParaRPr lang="en-US" sz="2400" dirty="0">
              <a:solidFill>
                <a:schemeClr val="tx1"/>
              </a:solidFill>
            </a:endParaRPr>
          </a:p>
          <a:p>
            <a:endParaRPr lang="en-US" sz="2200" dirty="0">
              <a:solidFill>
                <a:schemeClr val="tx1"/>
              </a:solidFill>
            </a:endParaRPr>
          </a:p>
          <a:p>
            <a:pPr marL="0" indent="0">
              <a:buNone/>
            </a:pPr>
            <a:endParaRPr lang="en-US" dirty="0">
              <a:solidFill>
                <a:schemeClr val="tx1"/>
              </a:solidFill>
            </a:endParaRP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7677716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b401317a-630c-434f-8386-a1688e41b241">Template</Material_x0020_Type>
    <Category xmlns="b401317a-630c-434f-8386-a1688e41b241">Module Artifact</Category>
    <Levels xmlns="b401317a-630c-434f-8386-a1688e41b241">L1</Leve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5BC3970BE5AF648A677C5DB48C1E03F" ma:contentTypeVersion="3" ma:contentTypeDescription="Create a new document." ma:contentTypeScope="" ma:versionID="729b4783a23c7a4ade07514763ff2a4f">
  <xsd:schema xmlns:xsd="http://www.w3.org/2001/XMLSchema" xmlns:xs="http://www.w3.org/2001/XMLSchema" xmlns:p="http://schemas.microsoft.com/office/2006/metadata/properties" xmlns:ns2="b401317a-630c-434f-8386-a1688e41b241" xmlns:ns3="952a6df7-b138-4f89-9bc4-e7a874ea3254" targetNamespace="http://schemas.microsoft.com/office/2006/metadata/properties" ma:root="true" ma:fieldsID="9c04c179063250d743d87cc3986c6d09" ns2:_="" ns3:_="">
    <xsd:import namespace="b401317a-630c-434f-8386-a1688e41b241"/>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01317a-630c-434f-8386-a1688e41b241"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b401317a-630c-434f-8386-a1688e41b241"/>
  </ds:schemaRefs>
</ds:datastoreItem>
</file>

<file path=customXml/itemProps3.xml><?xml version="1.0" encoding="utf-8"?>
<ds:datastoreItem xmlns:ds="http://schemas.openxmlformats.org/officeDocument/2006/customXml" ds:itemID="{FCCD275E-F7EE-44A7-A94C-1B5354564F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01317a-630c-434f-8386-a1688e41b241"/>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2830</TotalTime>
  <Words>7060</Words>
  <Application>Microsoft Office PowerPoint</Application>
  <PresentationFormat>On-screen Show (4:3)</PresentationFormat>
  <Paragraphs>1045</Paragraphs>
  <Slides>69</Slides>
  <Notes>69</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Arial</vt:lpstr>
      <vt:lpstr>Lucida Sans</vt:lpstr>
      <vt:lpstr>Calibri</vt:lpstr>
      <vt:lpstr>Trebuchet MS</vt:lpstr>
      <vt:lpstr>Times New Roman</vt:lpstr>
      <vt:lpstr>Wingdings</vt:lpstr>
      <vt:lpstr>Candara</vt:lpstr>
      <vt:lpstr>ヒラギノ角ゴ Pro W3</vt:lpstr>
      <vt:lpstr>ＭＳ Ｐゴシック</vt:lpstr>
      <vt:lpstr>1_Office Theme</vt:lpstr>
      <vt:lpstr>PowerPoint Presentation</vt:lpstr>
      <vt:lpstr>Document History</vt:lpstr>
      <vt:lpstr>Course Goals and Non Goals</vt:lpstr>
      <vt:lpstr>Pre-requisites</vt:lpstr>
      <vt:lpstr>Intended Audience</vt:lpstr>
      <vt:lpstr>Objective</vt:lpstr>
      <vt:lpstr>Introduction to Software Engineering </vt:lpstr>
      <vt:lpstr>Overview of the Session</vt:lpstr>
      <vt:lpstr>Software Engineering – What </vt:lpstr>
      <vt:lpstr>Software Development Life Cycle (SDLC)</vt:lpstr>
      <vt:lpstr>Typical Phases in Software Development</vt:lpstr>
      <vt:lpstr> SDLC Models  </vt:lpstr>
      <vt:lpstr>Software Development Models- Waterfall</vt:lpstr>
      <vt:lpstr>Software Development Models – V Model</vt:lpstr>
      <vt:lpstr>Software Development Models – Iterative and Incremental </vt:lpstr>
      <vt:lpstr>Agile Modeling </vt:lpstr>
      <vt:lpstr>Software Operations and Maintenance </vt:lpstr>
      <vt:lpstr>Software Maintenance Life Cycle – Typical  phases</vt:lpstr>
      <vt:lpstr>Selection of  life cycle and support </vt:lpstr>
      <vt:lpstr>Introduction to Requirements Phase </vt:lpstr>
      <vt:lpstr>What is a Requirement?</vt:lpstr>
      <vt:lpstr>Requirement phase </vt:lpstr>
      <vt:lpstr>Need for good requirements </vt:lpstr>
      <vt:lpstr>Requirement Engineering activities </vt:lpstr>
      <vt:lpstr>Requirement Engineering activities </vt:lpstr>
      <vt:lpstr>Requirement Validation and Management </vt:lpstr>
      <vt:lpstr>PowerPoint Presentation</vt:lpstr>
      <vt:lpstr>Introduction to Design Phase </vt:lpstr>
      <vt:lpstr>Architecture and Design </vt:lpstr>
      <vt:lpstr>Key activities in Design phase</vt:lpstr>
      <vt:lpstr>PowerPoint Presentation</vt:lpstr>
      <vt:lpstr>Introduction to Construction  Phase </vt:lpstr>
      <vt:lpstr>Construction phase </vt:lpstr>
      <vt:lpstr>Construction phase </vt:lpstr>
      <vt:lpstr>PowerPoint Presentation</vt:lpstr>
      <vt:lpstr>Introduction to Testing  Phase </vt:lpstr>
      <vt:lpstr>System  Testing </vt:lpstr>
      <vt:lpstr>System Testing Key Activities </vt:lpstr>
      <vt:lpstr>Acceptance Testing </vt:lpstr>
      <vt:lpstr> Acceptance Testing - Key activities </vt:lpstr>
      <vt:lpstr>Post Acceptance phase </vt:lpstr>
      <vt:lpstr>Software Reviews </vt:lpstr>
      <vt:lpstr>Reviews – What </vt:lpstr>
      <vt:lpstr>Reviews – Why </vt:lpstr>
      <vt:lpstr>Software Reviews – When , where </vt:lpstr>
      <vt:lpstr>Types of Review </vt:lpstr>
      <vt:lpstr>Review Process </vt:lpstr>
      <vt:lpstr>Introduction to Configuration Management Process</vt:lpstr>
      <vt:lpstr>Agenda </vt:lpstr>
      <vt:lpstr>What is a “Configuration”?</vt:lpstr>
      <vt:lpstr>What is Software Configuration Management?</vt:lpstr>
      <vt:lpstr>Why do we need SCM?</vt:lpstr>
      <vt:lpstr>Elements of SCM</vt:lpstr>
      <vt:lpstr>Elements of SCM</vt:lpstr>
      <vt:lpstr>Library Structure</vt:lpstr>
      <vt:lpstr>Example of Libraries Structure</vt:lpstr>
      <vt:lpstr> Usage of library - example </vt:lpstr>
      <vt:lpstr>Version Numbering</vt:lpstr>
      <vt:lpstr>Naming Conventions</vt:lpstr>
      <vt:lpstr>Baselines</vt:lpstr>
      <vt:lpstr>Illustration of a Baseline</vt:lpstr>
      <vt:lpstr>Branching, Merging and Labeling</vt:lpstr>
      <vt:lpstr>Different Ways of Branching</vt:lpstr>
      <vt:lpstr>SCM Tools </vt:lpstr>
      <vt:lpstr>Different Roles and Accesses in  SCM Tool </vt:lpstr>
      <vt:lpstr>Check –in and Check -Out</vt:lpstr>
      <vt:lpstr>Test your understanding </vt:lpstr>
      <vt:lpstr>Test Your Understanding!</vt:lpstr>
      <vt:lpstr>Thank you</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Anjulata Tembhare</cp:lastModifiedBy>
  <cp:revision>154</cp:revision>
  <dcterms:created xsi:type="dcterms:W3CDTF">2012-05-18T02:59:15Z</dcterms:created>
  <dcterms:modified xsi:type="dcterms:W3CDTF">2016-07-04T09:53:28Z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0x010100E5BC3970BE5AF648A677C5DB48C1E03F</vt:lpwstr>
  </property>
</Properties>
</file>