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78" r:id="rId3"/>
    <p:sldMasterId id="2147483757" r:id="rId4"/>
  </p:sldMasterIdLst>
  <p:notesMasterIdLst>
    <p:notesMasterId r:id="rId22"/>
  </p:notesMasterIdLst>
  <p:handoutMasterIdLst>
    <p:handoutMasterId r:id="rId23"/>
  </p:handoutMasterIdLst>
  <p:sldIdLst>
    <p:sldId id="270" r:id="rId5"/>
    <p:sldId id="271" r:id="rId6"/>
    <p:sldId id="272" r:id="rId7"/>
    <p:sldId id="280" r:id="rId8"/>
    <p:sldId id="274" r:id="rId9"/>
    <p:sldId id="285" r:id="rId10"/>
    <p:sldId id="291" r:id="rId11"/>
    <p:sldId id="278" r:id="rId12"/>
    <p:sldId id="293" r:id="rId13"/>
    <p:sldId id="301" r:id="rId14"/>
    <p:sldId id="294" r:id="rId15"/>
    <p:sldId id="296" r:id="rId16"/>
    <p:sldId id="297" r:id="rId17"/>
    <p:sldId id="295" r:id="rId18"/>
    <p:sldId id="298" r:id="rId19"/>
    <p:sldId id="299" r:id="rId20"/>
    <p:sldId id="28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233"/>
    <a:srgbClr val="FFFFFF"/>
    <a:srgbClr val="E6E6E6"/>
    <a:srgbClr val="23437D"/>
    <a:srgbClr val="F6D73F"/>
    <a:srgbClr val="00CBCA"/>
    <a:srgbClr val="88BE4D"/>
    <a:srgbClr val="42B8BD"/>
    <a:srgbClr val="298980"/>
    <a:srgbClr val="BFA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87849" autoAdjust="0"/>
  </p:normalViewPr>
  <p:slideViewPr>
    <p:cSldViewPr snapToGrid="0" snapToObjects="1">
      <p:cViewPr varScale="1">
        <p:scale>
          <a:sx n="76" d="100"/>
          <a:sy n="76" d="100"/>
        </p:scale>
        <p:origin x="594" y="25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D890-5EB8-F24B-AE18-467D79CD6125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892F-1696-234F-88A8-9CA8C3197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BB22-48B6-B146-9CDF-E7F4D72923A1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95354-21AB-7A4F-A2EB-0C76D4298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2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494942" y="2586036"/>
            <a:ext cx="5748696" cy="1214439"/>
          </a:xfrm>
        </p:spPr>
        <p:txBody>
          <a:bodyPr/>
          <a:lstStyle>
            <a:lvl1pPr algn="l"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3011961-A53E-044E-BF2C-8F8601F64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942" y="4216082"/>
            <a:ext cx="4777146" cy="5559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42B8BD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</a:defRPr>
            </a:lvl1pPr>
          </a:lstStyle>
          <a:p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12445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260" y="1736724"/>
            <a:ext cx="9589154" cy="4467225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CBCA"/>
              </a:buClr>
              <a:buSzPct val="130000"/>
              <a:buFont typeface="Arial" panose="020B0604020202020204" pitchFamily="34" charset="0"/>
              <a:buChar char="•"/>
              <a:tabLst/>
              <a:defRPr sz="2000" b="0" i="0">
                <a:latin typeface="Trebuchet MS" panose="020B0603020202020204" pitchFamily="34" charset="0"/>
                <a:ea typeface="Verdana" charset="0"/>
                <a:cs typeface="Trebuchet MS" panose="020B0603020202020204" pitchFamily="34" charset="0"/>
              </a:defRPr>
            </a:lvl1pPr>
            <a:lvl2pPr>
              <a:defRPr lang="fr-FR" sz="1800" b="0" i="0" kern="1200" dirty="0">
                <a:solidFill>
                  <a:srgbClr val="000000"/>
                </a:solidFill>
                <a:effectLst/>
                <a:latin typeface="Open Sans" charset="0"/>
                <a:ea typeface="Montserrat" charset="0"/>
                <a:cs typeface="Trebuchet MS" panose="020B0603020202020204" pitchFamily="34" charset="0"/>
              </a:defRPr>
            </a:lvl2pPr>
            <a:lvl3pPr marL="685800" indent="-228600">
              <a:buNone/>
              <a:defRPr sz="1600">
                <a:latin typeface="Montserrat" charset="0"/>
                <a:ea typeface="Montserrat" charset="0"/>
                <a:cs typeface="Trebuchet MS" panose="020B0603020202020204" pitchFamily="34" charset="0"/>
              </a:defRPr>
            </a:lvl3pPr>
            <a:lvl4pPr marL="1371600" indent="0">
              <a:buNone/>
              <a:defRPr sz="1600"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Zersgfdc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Qzeswrtdhfg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marL="13716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BCA"/>
              </a:buClr>
              <a:buFont typeface="Arial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Rzwyethxcg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marL="13716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CBCA"/>
              </a:buClr>
              <a:buFont typeface="Arial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zqeswrdxhtfcgv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Espace réservé pour une image  2"/>
          <p:cNvSpPr>
            <a:spLocks noGrp="1" noChangeAspect="1"/>
          </p:cNvSpPr>
          <p:nvPr>
            <p:ph type="pic" sz="quarter" idx="10"/>
          </p:nvPr>
        </p:nvSpPr>
        <p:spPr>
          <a:xfrm>
            <a:off x="2667000" y="1877403"/>
            <a:ext cx="7200000" cy="4184785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CBCA"/>
              </a:buClr>
              <a:buSzPct val="180000"/>
              <a:buFontTx/>
              <a:buNone/>
              <a:defRPr sz="2400"/>
            </a:lvl1pPr>
          </a:lstStyle>
          <a:p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seul + bullet point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029894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+mj-lt"/>
                <a:ea typeface="Verdana" charset="0"/>
                <a:cs typeface="Verdana" charset="0"/>
              </a:defRPr>
            </a:lvl1pPr>
            <a:lvl2pPr>
              <a:defRPr sz="16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 sz="1400"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2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qesgwdhxfc</a:t>
            </a:r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358814" y="2294204"/>
            <a:ext cx="3703900" cy="3703900"/>
          </a:xfrm>
          <a:prstGeom prst="ellipse">
            <a:avLst/>
          </a:prstGeom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  <p:extLst>
      <p:ext uri="{BB962C8B-B14F-4D97-AF65-F5344CB8AC3E}">
        <p14:creationId xmlns:p14="http://schemas.microsoft.com/office/powerpoint/2010/main" val="36405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572000"/>
          </a:xfrm>
          <a:prstGeom prst="rect">
            <a:avLst/>
          </a:prstGeom>
        </p:spPr>
        <p:txBody>
          <a:bodyPr anchor="ctr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 sz="1600"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  <a:p>
            <a:pPr lvl="1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0" y="1736725"/>
            <a:ext cx="4033615" cy="460844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588" y="5575299"/>
            <a:ext cx="9648825" cy="504825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" y="1736726"/>
            <a:ext cx="11379200" cy="35591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3843D-D4B5-AB42-A0C4-7F30EC813045}"/>
              </a:ext>
            </a:extLst>
          </p:cNvPr>
          <p:cNvSpPr/>
          <p:nvPr userDrawn="1"/>
        </p:nvSpPr>
        <p:spPr>
          <a:xfrm>
            <a:off x="406400" y="5295900"/>
            <a:ext cx="11379200" cy="64665"/>
          </a:xfrm>
          <a:prstGeom prst="rect">
            <a:avLst/>
          </a:prstGeom>
          <a:solidFill>
            <a:srgbClr val="F6D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2812648" y="1736724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1254149" y="1736725"/>
            <a:ext cx="1322158" cy="1322158"/>
          </a:xfrm>
          <a:prstGeom prst="ellipse">
            <a:avLst/>
          </a:prstGeom>
          <a:noFill/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812648" y="3343810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812648" y="4950904"/>
            <a:ext cx="8107766" cy="13221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3" name="Espace réservé pour une image  4"/>
          <p:cNvSpPr>
            <a:spLocks noGrp="1"/>
          </p:cNvSpPr>
          <p:nvPr>
            <p:ph type="pic" sz="quarter" idx="15" hasCustomPrompt="1"/>
          </p:nvPr>
        </p:nvSpPr>
        <p:spPr>
          <a:xfrm>
            <a:off x="1254149" y="3343813"/>
            <a:ext cx="1322158" cy="1322158"/>
          </a:xfrm>
          <a:prstGeom prst="ellipse">
            <a:avLst/>
          </a:prstGeom>
          <a:ln w="63500">
            <a:solidFill>
              <a:srgbClr val="BC5233"/>
            </a:solidFill>
          </a:ln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Visuel</a:t>
            </a:r>
          </a:p>
        </p:txBody>
      </p:sp>
      <p:sp>
        <p:nvSpPr>
          <p:cNvPr id="14" name="Espace réservé pour une image  4"/>
          <p:cNvSpPr>
            <a:spLocks noGrp="1"/>
          </p:cNvSpPr>
          <p:nvPr>
            <p:ph type="pic" sz="quarter" idx="16" hasCustomPrompt="1"/>
          </p:nvPr>
        </p:nvSpPr>
        <p:spPr>
          <a:xfrm>
            <a:off x="1254149" y="4950905"/>
            <a:ext cx="1322158" cy="1322158"/>
          </a:xfrm>
          <a:prstGeom prst="ellipse">
            <a:avLst/>
          </a:prstGeom>
          <a:ln w="63500">
            <a:solidFill>
              <a:srgbClr val="298980"/>
            </a:solidFill>
          </a:ln>
        </p:spPr>
        <p:txBody>
          <a:bodyPr anchor="ctr" anchorCtr="0"/>
          <a:lstStyle>
            <a:lvl1pPr marL="0" indent="0">
              <a:buNone/>
              <a:defRPr sz="2000"/>
            </a:lvl1pPr>
          </a:lstStyle>
          <a:p>
            <a:r>
              <a:rPr lang="fr-FR" dirty="0"/>
              <a:t>Visuel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816" y="2166258"/>
            <a:ext cx="6322784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736726"/>
            <a:ext cx="6323012" cy="4295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11862" y="2166258"/>
            <a:ext cx="3006509" cy="4142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Excepteur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occaecat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cupidatat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non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proident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culpa qui officia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deserunt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mollit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id est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7911862" y="1736726"/>
            <a:ext cx="3006509" cy="4295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rgbClr val="BC5233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816" y="2166258"/>
            <a:ext cx="3004693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736726"/>
            <a:ext cx="3004925" cy="429532"/>
          </a:xfrm>
          <a:prstGeom prst="round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7911862" y="2166258"/>
            <a:ext cx="3006509" cy="41424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ad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minim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veniam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quis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nostrud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exercitation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ullamco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laboris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nisi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aliquip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ex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commodo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consequat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Duis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aute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irure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reprehenderit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in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voluptate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velit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esse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cillum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eu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fugiat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nulla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pariatur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7911862" y="1736726"/>
            <a:ext cx="3006509" cy="429532"/>
          </a:xfrm>
          <a:prstGeom prst="roundRect">
            <a:avLst/>
          </a:prstGeom>
          <a:solidFill>
            <a:schemeClr val="accent3"/>
          </a:solidFill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1736725"/>
            <a:ext cx="3060700" cy="4572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5" name="Espace réservé du texte 15"/>
          <p:cNvSpPr>
            <a:spLocks noGrp="1"/>
          </p:cNvSpPr>
          <p:nvPr>
            <p:ph type="body" sz="quarter" idx="42" hasCustomPrompt="1"/>
          </p:nvPr>
        </p:nvSpPr>
        <p:spPr>
          <a:xfrm>
            <a:off x="28427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46" name="Espace réservé du texte 15"/>
          <p:cNvSpPr>
            <a:spLocks noGrp="1"/>
          </p:cNvSpPr>
          <p:nvPr>
            <p:ph type="body" sz="quarter" idx="43" hasCustomPrompt="1"/>
          </p:nvPr>
        </p:nvSpPr>
        <p:spPr>
          <a:xfrm>
            <a:off x="28427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7" name="Espace réservé du texte 15"/>
          <p:cNvSpPr>
            <a:spLocks noGrp="1"/>
          </p:cNvSpPr>
          <p:nvPr>
            <p:ph type="body" sz="quarter" idx="44" hasCustomPrompt="1"/>
          </p:nvPr>
        </p:nvSpPr>
        <p:spPr>
          <a:xfrm>
            <a:off x="28427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8" name="Espace réservé du texte 15"/>
          <p:cNvSpPr>
            <a:spLocks noGrp="1"/>
          </p:cNvSpPr>
          <p:nvPr>
            <p:ph type="body" sz="quarter" idx="45" hasCustomPrompt="1"/>
          </p:nvPr>
        </p:nvSpPr>
        <p:spPr>
          <a:xfrm>
            <a:off x="28427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9" name="Espace réservé pour une image  10"/>
          <p:cNvSpPr>
            <a:spLocks noGrp="1"/>
          </p:cNvSpPr>
          <p:nvPr>
            <p:ph type="pic" sz="quarter" idx="46" hasCustomPrompt="1"/>
          </p:nvPr>
        </p:nvSpPr>
        <p:spPr>
          <a:xfrm>
            <a:off x="12715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88BE4D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50" name="Espace réservé du texte 15"/>
          <p:cNvSpPr>
            <a:spLocks noGrp="1"/>
          </p:cNvSpPr>
          <p:nvPr>
            <p:ph type="body" sz="quarter" idx="47" hasCustomPrompt="1"/>
          </p:nvPr>
        </p:nvSpPr>
        <p:spPr>
          <a:xfrm>
            <a:off x="81005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51" name="Espace réservé du texte 15"/>
          <p:cNvSpPr>
            <a:spLocks noGrp="1"/>
          </p:cNvSpPr>
          <p:nvPr>
            <p:ph type="body" sz="quarter" idx="48" hasCustomPrompt="1"/>
          </p:nvPr>
        </p:nvSpPr>
        <p:spPr>
          <a:xfrm>
            <a:off x="81005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2" name="Espace réservé du texte 15"/>
          <p:cNvSpPr>
            <a:spLocks noGrp="1"/>
          </p:cNvSpPr>
          <p:nvPr>
            <p:ph type="body" sz="quarter" idx="49" hasCustomPrompt="1"/>
          </p:nvPr>
        </p:nvSpPr>
        <p:spPr>
          <a:xfrm>
            <a:off x="81005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53" name="Espace réservé du texte 15"/>
          <p:cNvSpPr>
            <a:spLocks noGrp="1"/>
          </p:cNvSpPr>
          <p:nvPr>
            <p:ph type="body" sz="quarter" idx="50" hasCustomPrompt="1"/>
          </p:nvPr>
        </p:nvSpPr>
        <p:spPr>
          <a:xfrm>
            <a:off x="81005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54" name="Espace réservé pour une image  10"/>
          <p:cNvSpPr>
            <a:spLocks noGrp="1"/>
          </p:cNvSpPr>
          <p:nvPr>
            <p:ph type="pic" sz="quarter" idx="51" hasCustomPrompt="1"/>
          </p:nvPr>
        </p:nvSpPr>
        <p:spPr>
          <a:xfrm>
            <a:off x="65293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226401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2345178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2649133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2972976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3266560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21497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5" name="Espace réservé du texte 15"/>
          <p:cNvSpPr>
            <a:spLocks noGrp="1"/>
          </p:cNvSpPr>
          <p:nvPr>
            <p:ph type="body" sz="quarter" idx="42" hasCustomPrompt="1"/>
          </p:nvPr>
        </p:nvSpPr>
        <p:spPr>
          <a:xfrm>
            <a:off x="2842710" y="4712591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46" name="Espace réservé du texte 15"/>
          <p:cNvSpPr>
            <a:spLocks noGrp="1"/>
          </p:cNvSpPr>
          <p:nvPr>
            <p:ph type="body" sz="quarter" idx="43" hasCustomPrompt="1"/>
          </p:nvPr>
        </p:nvSpPr>
        <p:spPr>
          <a:xfrm>
            <a:off x="2842708" y="5016546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47" name="Espace réservé du texte 15"/>
          <p:cNvSpPr>
            <a:spLocks noGrp="1"/>
          </p:cNvSpPr>
          <p:nvPr>
            <p:ph type="body" sz="quarter" idx="44" hasCustomPrompt="1"/>
          </p:nvPr>
        </p:nvSpPr>
        <p:spPr>
          <a:xfrm>
            <a:off x="2842707" y="5340389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48" name="Espace réservé du texte 15"/>
          <p:cNvSpPr>
            <a:spLocks noGrp="1"/>
          </p:cNvSpPr>
          <p:nvPr>
            <p:ph type="body" sz="quarter" idx="45" hasCustomPrompt="1"/>
          </p:nvPr>
        </p:nvSpPr>
        <p:spPr>
          <a:xfrm>
            <a:off x="2842707" y="5633973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49" name="Espace réservé pour une image  10"/>
          <p:cNvSpPr>
            <a:spLocks noGrp="1"/>
          </p:cNvSpPr>
          <p:nvPr>
            <p:ph type="pic" sz="quarter" idx="46" hasCustomPrompt="1"/>
          </p:nvPr>
        </p:nvSpPr>
        <p:spPr>
          <a:xfrm>
            <a:off x="1271588" y="4517210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88BE4D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00334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271588" y="2568575"/>
            <a:ext cx="9648825" cy="3857625"/>
          </a:xfrm>
          <a:prstGeom prst="rect">
            <a:avLst/>
          </a:prstGeom>
        </p:spPr>
        <p:txBody>
          <a:bodyPr numCol="2"/>
          <a:lstStyle>
            <a:lvl1pPr marL="228600" indent="-228600">
              <a:buClr>
                <a:srgbClr val="00CBCA"/>
              </a:buClr>
              <a:buSzPct val="120000"/>
              <a:buFont typeface="Arial" charset="0"/>
              <a:buChar char="•"/>
              <a:defRPr sz="2400" b="1"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  <a:lvl2pPr marL="457200" indent="0">
              <a:buClr>
                <a:schemeClr val="tx1"/>
              </a:buClr>
              <a:buNone/>
              <a:defRPr sz="1800">
                <a:latin typeface="Trebuchet MS" panose="020B0703020202090204" pitchFamily="34" charset="0"/>
                <a:ea typeface="Verdana" charset="0"/>
                <a:cs typeface="Verdana" charset="0"/>
              </a:defRPr>
            </a:lvl2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42710" y="3331914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2842708" y="3635869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2842707" y="3959712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2842707" y="4253296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9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1271588" y="32292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F6D73F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37" hasCustomPrompt="1"/>
          </p:nvPr>
        </p:nvSpPr>
        <p:spPr>
          <a:xfrm>
            <a:off x="8100510" y="3331914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38" hasCustomPrompt="1"/>
          </p:nvPr>
        </p:nvSpPr>
        <p:spPr>
          <a:xfrm>
            <a:off x="8100508" y="3635869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39" hasCustomPrompt="1"/>
          </p:nvPr>
        </p:nvSpPr>
        <p:spPr>
          <a:xfrm>
            <a:off x="8100507" y="3959712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40" hasCustomPrompt="1"/>
          </p:nvPr>
        </p:nvSpPr>
        <p:spPr>
          <a:xfrm>
            <a:off x="8100507" y="4253296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24" name="Espace réservé pour une image  10"/>
          <p:cNvSpPr>
            <a:spLocks noGrp="1"/>
          </p:cNvSpPr>
          <p:nvPr>
            <p:ph type="pic" sz="quarter" idx="41" hasCustomPrompt="1"/>
          </p:nvPr>
        </p:nvSpPr>
        <p:spPr>
          <a:xfrm>
            <a:off x="6529388" y="3229297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57623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seul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333996" y="3221986"/>
            <a:ext cx="2819404" cy="28977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1600" b="1" i="0">
                <a:solidFill>
                  <a:srgbClr val="23437D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0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5333994" y="3525941"/>
            <a:ext cx="2819404" cy="30965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8" hasCustomPrompt="1"/>
          </p:nvPr>
        </p:nvSpPr>
        <p:spPr>
          <a:xfrm>
            <a:off x="5333993" y="3849784"/>
            <a:ext cx="2819404" cy="2818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 baseline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Tél. : 00 00 00 00 00</a:t>
            </a:r>
          </a:p>
        </p:txBody>
      </p:sp>
      <p:sp>
        <p:nvSpPr>
          <p:cNvPr id="12" name="Espace réservé du texte 15"/>
          <p:cNvSpPr>
            <a:spLocks noGrp="1"/>
          </p:cNvSpPr>
          <p:nvPr>
            <p:ph type="body" sz="quarter" idx="19" hasCustomPrompt="1"/>
          </p:nvPr>
        </p:nvSpPr>
        <p:spPr>
          <a:xfrm>
            <a:off x="5333993" y="4143368"/>
            <a:ext cx="2819404" cy="2628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Trebuchet MS" panose="020B0703020202090204" pitchFamily="34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fr-FR" dirty="0"/>
              <a:t>Email : </a:t>
            </a:r>
            <a:r>
              <a:rPr lang="fr-FR" dirty="0" err="1"/>
              <a:t>pnom@alteca.fr</a:t>
            </a:r>
            <a:endParaRPr lang="fr-FR" dirty="0"/>
          </a:p>
        </p:txBody>
      </p:sp>
      <p:sp>
        <p:nvSpPr>
          <p:cNvPr id="15" name="Espace réservé pour une image  10"/>
          <p:cNvSpPr>
            <a:spLocks noGrp="1"/>
          </p:cNvSpPr>
          <p:nvPr>
            <p:ph type="pic" sz="quarter" idx="20" hasCustomPrompt="1"/>
          </p:nvPr>
        </p:nvSpPr>
        <p:spPr>
          <a:xfrm>
            <a:off x="3762874" y="3119369"/>
            <a:ext cx="1440000" cy="1440000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 sz="2000">
                <a:solidFill>
                  <a:srgbClr val="23437D"/>
                </a:solidFill>
              </a:defRPr>
            </a:lvl1pPr>
          </a:lstStyle>
          <a:p>
            <a:r>
              <a:rPr lang="fr-FR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33841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rgbClr val="42B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rgbClr val="CB4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336" y="1802040"/>
            <a:ext cx="9648825" cy="76698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bg>
      <p:bgPr>
        <a:solidFill>
          <a:srgbClr val="99C1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8336" y="1802040"/>
            <a:ext cx="9648825" cy="76698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rgbClr val="FCD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4">
    <p:bg>
      <p:bgPr>
        <a:solidFill>
          <a:srgbClr val="FCD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51856" y="2569029"/>
            <a:ext cx="7597775" cy="5331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0" i="0">
                <a:solidFill>
                  <a:schemeClr val="tx1"/>
                </a:solidFill>
                <a:latin typeface="Century Gothic" panose="020B0502020202020204" pitchFamily="34" charset="0"/>
                <a:ea typeface="Verdana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Sous-section</a:t>
            </a:r>
          </a:p>
        </p:txBody>
      </p:sp>
    </p:spTree>
    <p:extLst>
      <p:ext uri="{BB962C8B-B14F-4D97-AF65-F5344CB8AC3E}">
        <p14:creationId xmlns:p14="http://schemas.microsoft.com/office/powerpoint/2010/main" val="1531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6244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seul + bullet point"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350714" y="1736725"/>
            <a:ext cx="6569699" cy="4029894"/>
          </a:xfrm>
          <a:prstGeom prst="rect">
            <a:avLst/>
          </a:prstGeom>
        </p:spPr>
        <p:txBody>
          <a:bodyPr anchor="t" anchorCtr="0"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CBCA"/>
              </a:buClr>
              <a:buSzPct val="180000"/>
              <a:buFont typeface="Arial" panose="020B0604020202020204" pitchFamily="34" charset="0"/>
              <a:buChar char="•"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Montserrat" charset="0"/>
                <a:ea typeface="Montserrat" charset="0"/>
                <a:cs typeface="Montserrat" charset="0"/>
              </a:defRPr>
            </a:lvl2pPr>
            <a:lvl3pPr marL="9144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3pPr>
            <a:lvl4pPr marL="13716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4pPr>
            <a:lvl5pPr marL="1828800" indent="0">
              <a:buNone/>
              <a:defRPr>
                <a:latin typeface="Montserrat" charset="0"/>
                <a:ea typeface="Montserrat" charset="0"/>
                <a:cs typeface="Montserrat" charset="0"/>
              </a:defRPr>
            </a:lvl5pPr>
          </a:lstStyle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Lorem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ipsum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do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eiusmod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tempor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incididunt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ut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labore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dolore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 magna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charset="0"/>
              </a:rPr>
              <a:t>aliqua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charset="0"/>
              </a:rPr>
              <a:t>. Ut</a:t>
            </a: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0"/>
            <a:endParaRPr lang="fr-FR" b="0" i="0" dirty="0">
              <a:solidFill>
                <a:srgbClr val="000000"/>
              </a:solidFill>
              <a:effectLst/>
              <a:latin typeface="Open Sans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077737" y="207416"/>
            <a:ext cx="9114263" cy="766989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ZoneTexte 5"/>
          <p:cNvSpPr txBox="1"/>
          <p:nvPr userDrawn="1"/>
        </p:nvSpPr>
        <p:spPr>
          <a:xfrm>
            <a:off x="4942114" y="-740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Espace réservé pour une image  4"/>
          <p:cNvSpPr>
            <a:spLocks noGrp="1"/>
          </p:cNvSpPr>
          <p:nvPr>
            <p:ph type="pic" sz="quarter" idx="11" hasCustomPrompt="1"/>
          </p:nvPr>
        </p:nvSpPr>
        <p:spPr>
          <a:xfrm>
            <a:off x="358814" y="2294204"/>
            <a:ext cx="3703900" cy="3703900"/>
          </a:xfrm>
          <a:prstGeom prst="ellipse">
            <a:avLst/>
          </a:prstGeom>
          <a:ln w="63500">
            <a:solidFill>
              <a:srgbClr val="00CBCA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Visuel</a:t>
            </a:r>
          </a:p>
        </p:txBody>
      </p:sp>
    </p:spTree>
    <p:extLst>
      <p:ext uri="{BB962C8B-B14F-4D97-AF65-F5344CB8AC3E}">
        <p14:creationId xmlns:p14="http://schemas.microsoft.com/office/powerpoint/2010/main" val="4033750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5.emf"/><Relationship Id="rId1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5FA68C3-6888-D241-AFFD-495B03115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2701" y="1"/>
            <a:ext cx="6078218" cy="687859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5FA68C3-6888-D241-AFFD-495B031155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65520" y="1"/>
            <a:ext cx="6126480" cy="687859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5"/>
          <a:srcRect l="14492" t="16033"/>
          <a:stretch/>
        </p:blipFill>
        <p:spPr>
          <a:xfrm>
            <a:off x="-12700" y="0"/>
            <a:ext cx="6672580" cy="63885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6" y="190957"/>
            <a:ext cx="4207721" cy="2289630"/>
          </a:xfrm>
          <a:prstGeom prst="rect">
            <a:avLst/>
          </a:prstGeom>
        </p:spPr>
      </p:pic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566378" y="2992560"/>
            <a:ext cx="5499141" cy="1107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7664D8-AA1A-8047-BB53-5CDDB0A36AC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379" y="1629007"/>
            <a:ext cx="3070647" cy="3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42B8B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01">
          <p15:clr>
            <a:srgbClr val="F26B43"/>
          </p15:clr>
        </p15:guide>
        <p15:guide id="2" pos="687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>
            <a:extLst>
              <a:ext uri="{FF2B5EF4-FFF2-40B4-BE49-F238E27FC236}">
                <a16:creationId xmlns:a16="http://schemas.microsoft.com/office/drawing/2014/main" id="{247F3379-312F-44E2-9AAC-56ED3D283F21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12192000" cy="6862087"/>
          </a:xfrm>
          <a:custGeom>
            <a:avLst/>
            <a:gdLst>
              <a:gd name="T0" fmla="*/ 452 w 1280"/>
              <a:gd name="T1" fmla="*/ 720 h 720"/>
              <a:gd name="T2" fmla="*/ 0 w 1280"/>
              <a:gd name="T3" fmla="*/ 720 h 720"/>
              <a:gd name="T4" fmla="*/ 0 w 1280"/>
              <a:gd name="T5" fmla="*/ 0 h 720"/>
              <a:gd name="T6" fmla="*/ 1280 w 1280"/>
              <a:gd name="T7" fmla="*/ 0 h 720"/>
              <a:gd name="T8" fmla="*/ 1280 w 1280"/>
              <a:gd name="T9" fmla="*/ 291 h 720"/>
              <a:gd name="T10" fmla="*/ 991 w 1280"/>
              <a:gd name="T11" fmla="*/ 577 h 720"/>
              <a:gd name="T12" fmla="*/ 452 w 1280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720">
                <a:moveTo>
                  <a:pt x="452" y="720"/>
                </a:moveTo>
                <a:cubicBezTo>
                  <a:pt x="0" y="720"/>
                  <a:pt x="0" y="720"/>
                  <a:pt x="0" y="720"/>
                </a:cubicBezTo>
                <a:cubicBezTo>
                  <a:pt x="0" y="0"/>
                  <a:pt x="0" y="0"/>
                  <a:pt x="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291"/>
                  <a:pt x="1280" y="291"/>
                  <a:pt x="1280" y="291"/>
                </a:cubicBezTo>
                <a:cubicBezTo>
                  <a:pt x="1280" y="291"/>
                  <a:pt x="1216" y="457"/>
                  <a:pt x="991" y="577"/>
                </a:cubicBezTo>
                <a:cubicBezTo>
                  <a:pt x="822" y="667"/>
                  <a:pt x="677" y="720"/>
                  <a:pt x="452" y="720"/>
                </a:cubicBez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" y="87086"/>
            <a:ext cx="2160539" cy="1175657"/>
          </a:xfrm>
          <a:prstGeom prst="rect">
            <a:avLst/>
          </a:prstGeom>
        </p:spPr>
      </p:pic>
      <p:sp>
        <p:nvSpPr>
          <p:cNvPr id="29" name="Espace réservé du titre 28"/>
          <p:cNvSpPr>
            <a:spLocks noGrp="1"/>
          </p:cNvSpPr>
          <p:nvPr>
            <p:ph type="title"/>
          </p:nvPr>
        </p:nvSpPr>
        <p:spPr>
          <a:xfrm>
            <a:off x="1271588" y="1802040"/>
            <a:ext cx="9648825" cy="7669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11264900" y="6318190"/>
            <a:ext cx="9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E3E8147-B4D5-7F4B-A408-C52758B1F1AB}" type="slidenum">
              <a:rPr lang="fr-FR" sz="2000" b="1" smtClean="0">
                <a:solidFill>
                  <a:schemeClr val="bg1">
                    <a:lumMod val="9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‹N°›</a:t>
            </a:fld>
            <a:endParaRPr lang="fr-FR" sz="2000" b="1" dirty="0">
              <a:solidFill>
                <a:schemeClr val="bg1">
                  <a:lumMod val="9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45" r:id="rId2"/>
    <p:sldLayoutId id="2147483675" r:id="rId3"/>
    <p:sldLayoutId id="2147483676" r:id="rId4"/>
    <p:sldLayoutId id="2147483677" r:id="rId5"/>
    <p:sldLayoutId id="2147483761" r:id="rId6"/>
    <p:sldLayoutId id="2147483749" r:id="rId7"/>
    <p:sldLayoutId id="21474837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23437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879">
          <p15:clr>
            <a:srgbClr val="F26B43"/>
          </p15:clr>
        </p15:guide>
        <p15:guide id="3" pos="8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4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FF4DC99A-510C-4091-91AF-FAE1F7ECE5B4}"/>
              </a:ext>
            </a:extLst>
          </p:cNvPr>
          <p:cNvSpPr>
            <a:spLocks/>
          </p:cNvSpPr>
          <p:nvPr userDrawn="1"/>
        </p:nvSpPr>
        <p:spPr bwMode="auto">
          <a:xfrm>
            <a:off x="0" y="-4427"/>
            <a:ext cx="12192000" cy="6857416"/>
          </a:xfrm>
          <a:custGeom>
            <a:avLst/>
            <a:gdLst>
              <a:gd name="T0" fmla="*/ 954 w 1280"/>
              <a:gd name="T1" fmla="*/ 720 h 720"/>
              <a:gd name="T2" fmla="*/ 0 w 1280"/>
              <a:gd name="T3" fmla="*/ 720 h 720"/>
              <a:gd name="T4" fmla="*/ 0 w 1280"/>
              <a:gd name="T5" fmla="*/ 0 h 720"/>
              <a:gd name="T6" fmla="*/ 1280 w 1280"/>
              <a:gd name="T7" fmla="*/ 0 h 720"/>
              <a:gd name="T8" fmla="*/ 1280 w 1280"/>
              <a:gd name="T9" fmla="*/ 564 h 720"/>
              <a:gd name="T10" fmla="*/ 1166 w 1280"/>
              <a:gd name="T11" fmla="*/ 668 h 720"/>
              <a:gd name="T12" fmla="*/ 954 w 1280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0" h="720">
                <a:moveTo>
                  <a:pt x="954" y="720"/>
                </a:moveTo>
                <a:cubicBezTo>
                  <a:pt x="0" y="720"/>
                  <a:pt x="0" y="720"/>
                  <a:pt x="0" y="720"/>
                </a:cubicBezTo>
                <a:cubicBezTo>
                  <a:pt x="0" y="0"/>
                  <a:pt x="0" y="0"/>
                  <a:pt x="0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80" y="564"/>
                  <a:pt x="1280" y="564"/>
                  <a:pt x="1280" y="564"/>
                </a:cubicBezTo>
                <a:cubicBezTo>
                  <a:pt x="1280" y="564"/>
                  <a:pt x="1255" y="625"/>
                  <a:pt x="1166" y="668"/>
                </a:cubicBezTo>
                <a:cubicBezTo>
                  <a:pt x="1100" y="701"/>
                  <a:pt x="1043" y="720"/>
                  <a:pt x="954" y="7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" y="87086"/>
            <a:ext cx="2160539" cy="117565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000" y="0"/>
            <a:ext cx="92964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ZoneTexte 4"/>
          <p:cNvSpPr txBox="1"/>
          <p:nvPr userDrawn="1"/>
        </p:nvSpPr>
        <p:spPr>
          <a:xfrm>
            <a:off x="11264900" y="6318190"/>
            <a:ext cx="92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E3E8147-B4D5-7F4B-A408-C52758B1F1AB}" type="slidenum">
              <a:rPr lang="fr-FR" sz="2000" b="1" smtClean="0">
                <a:solidFill>
                  <a:schemeClr val="bg1">
                    <a:lumMod val="9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‹N°›</a:t>
            </a:fld>
            <a:endParaRPr lang="fr-FR" sz="2000" b="1" dirty="0">
              <a:solidFill>
                <a:schemeClr val="bg1">
                  <a:lumMod val="9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39700" y="6464300"/>
            <a:ext cx="8750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rgbClr val="BFA578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4185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747" r:id="rId3"/>
    <p:sldLayoutId id="2147483684" r:id="rId4"/>
    <p:sldLayoutId id="2147483744" r:id="rId5"/>
    <p:sldLayoutId id="2147483682" r:id="rId6"/>
    <p:sldLayoutId id="2147483680" r:id="rId7"/>
    <p:sldLayoutId id="2147483685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23437D"/>
          </a:solidFill>
          <a:latin typeface="Century Gothic" panose="020B0502020202020204" pitchFamily="34" charset="0"/>
          <a:ea typeface="Verdana" charset="0"/>
          <a:cs typeface="Century Gothic" panose="020B0502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CBC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CBC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801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687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6F4F69-26C8-5E41-A5B5-512B289260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2" y="0"/>
            <a:ext cx="7649133" cy="68512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8E18567-A66A-5342-8729-E8C5BD143230}"/>
              </a:ext>
            </a:extLst>
          </p:cNvPr>
          <p:cNvSpPr txBox="1"/>
          <p:nvPr userDrawn="1"/>
        </p:nvSpPr>
        <p:spPr>
          <a:xfrm>
            <a:off x="4533902" y="2121254"/>
            <a:ext cx="7658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Siège social : 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88 Boulevard des Belges CS 60097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69452 Lyon Cedex 06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Téléphone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04 72 69 72 72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Fax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04 78 94 31 11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fr-FR" sz="2400" b="1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 : </a:t>
            </a:r>
            <a:r>
              <a:rPr lang="fr-FR" sz="2400" dirty="0">
                <a:solidFill>
                  <a:schemeClr val="bg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contact@alteca.fr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79F5E01-371D-AF42-94EF-117F07B3C4E8}"/>
              </a:ext>
            </a:extLst>
          </p:cNvPr>
          <p:cNvSpPr txBox="1"/>
          <p:nvPr userDrawn="1"/>
        </p:nvSpPr>
        <p:spPr>
          <a:xfrm>
            <a:off x="1003000" y="2446132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www.alteca.fr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280CFC-E82E-B341-B72F-F62ED9FAD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28" y="164400"/>
            <a:ext cx="2404129" cy="130820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405949A-BDB2-5245-A1FA-BD499ED918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32" y="967061"/>
            <a:ext cx="1746812" cy="184546"/>
          </a:xfrm>
          <a:prstGeom prst="rect">
            <a:avLst/>
          </a:prstGeom>
        </p:spPr>
      </p:pic>
      <p:pic>
        <p:nvPicPr>
          <p:cNvPr id="25" name="Graphique 24">
            <a:extLst>
              <a:ext uri="{FF2B5EF4-FFF2-40B4-BE49-F238E27FC236}">
                <a16:creationId xmlns:a16="http://schemas.microsoft.com/office/drawing/2014/main" id="{A03AF4A3-B04E-8D42-9287-F31C0FD5F1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001" y="5624493"/>
            <a:ext cx="469900" cy="469900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5C1FF49A-4BDA-E546-9213-F2452458862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290" y="3961945"/>
            <a:ext cx="469900" cy="469900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0AD05A92-28E0-7642-9A59-DA088D5DDA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90" y="3173775"/>
            <a:ext cx="469900" cy="469900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62F9C7D6-E20F-3546-A67E-EFA04EB7931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290" y="2384440"/>
            <a:ext cx="469900" cy="4699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1386FD53-E071-5D48-A251-7CE2A495DA7D}"/>
              </a:ext>
            </a:extLst>
          </p:cNvPr>
          <p:cNvSpPr txBox="1"/>
          <p:nvPr userDrawn="1"/>
        </p:nvSpPr>
        <p:spPr>
          <a:xfrm>
            <a:off x="1010484" y="5687350"/>
            <a:ext cx="28549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93958B-67F2-BC40-81AC-496A8D85655C}"/>
              </a:ext>
            </a:extLst>
          </p:cNvPr>
          <p:cNvSpPr txBox="1"/>
          <p:nvPr userDrawn="1"/>
        </p:nvSpPr>
        <p:spPr>
          <a:xfrm>
            <a:off x="1010484" y="4024802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alteca_ESN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0E66216-918E-BA47-AC81-859D89E408D8}"/>
              </a:ext>
            </a:extLst>
          </p:cNvPr>
          <p:cNvSpPr txBox="1"/>
          <p:nvPr userDrawn="1"/>
        </p:nvSpPr>
        <p:spPr>
          <a:xfrm>
            <a:off x="1003000" y="3247142"/>
            <a:ext cx="2850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0" y="4792369"/>
            <a:ext cx="471600" cy="4716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093958B-67F2-BC40-81AC-496A8D85655C}"/>
              </a:ext>
            </a:extLst>
          </p:cNvPr>
          <p:cNvSpPr txBox="1"/>
          <p:nvPr userDrawn="1"/>
        </p:nvSpPr>
        <p:spPr>
          <a:xfrm>
            <a:off x="1003000" y="4866586"/>
            <a:ext cx="2674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fr-FR" sz="1500" dirty="0" err="1">
                <a:solidFill>
                  <a:schemeClr val="tx1"/>
                </a:solidFill>
                <a:latin typeface="Trebuchet MS" panose="020B070302020209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alteca_ESN</a:t>
            </a:r>
            <a:endParaRPr lang="fr-FR" sz="1500" dirty="0">
              <a:solidFill>
                <a:schemeClr val="tx1"/>
              </a:solidFill>
              <a:latin typeface="Trebuchet MS" panose="020B070302020209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Eclipse/Create_a_Project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Eclipse/Create_a_Robot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wiki.net/wiki/Robocode/.NET/Create_a_.NET_robot_with_Visual_Studio" TargetMode="External"/><Relationship Id="rId2" Type="http://schemas.openxmlformats.org/officeDocument/2006/relationships/hyperlink" Target="https://robocode.sourceforge.io/docs/robocode.dotnet/Index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wiki.net/wiki/Robocode/System_Requirements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robocode/files/robocode/1.9.3.3/robocode.dotnet-1.9.3.3-setup.jar/download" TargetMode="External"/><Relationship Id="rId2" Type="http://schemas.openxmlformats.org/officeDocument/2006/relationships/hyperlink" Target="https://sourceforge.net/projects/robocode/files/robocode/1.9.3.3/robocode-1.9.3.3-setup.jar/download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900D-7C9E-5C47-B4B6-25411E83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2" y="2586036"/>
            <a:ext cx="5748696" cy="1311594"/>
          </a:xfrm>
        </p:spPr>
        <p:txBody>
          <a:bodyPr>
            <a:normAutofit/>
          </a:bodyPr>
          <a:lstStyle/>
          <a:p>
            <a:r>
              <a:rPr lang="fr-FR" dirty="0"/>
              <a:t>ROBOCODE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F8028-F3FB-2A4E-A2D8-C52E0F53E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16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Option 1 : Utiliser un projet prêt à l’emploi</a:t>
            </a:r>
          </a:p>
          <a:p>
            <a:pPr lvl="1"/>
            <a:r>
              <a:rPr lang="fr-FR" dirty="0"/>
              <a:t>Créer un </a:t>
            </a:r>
            <a:r>
              <a:rPr lang="fr-FR" dirty="0" err="1"/>
              <a:t>workspace</a:t>
            </a:r>
            <a:r>
              <a:rPr lang="fr-FR" dirty="0"/>
              <a:t> sous Eclipse</a:t>
            </a:r>
          </a:p>
          <a:p>
            <a:pPr lvl="1"/>
            <a:r>
              <a:rPr lang="fr-FR" dirty="0"/>
              <a:t>Décompresser le fichier alteca-robocode.zip présent dans ce slide</a:t>
            </a:r>
          </a:p>
          <a:p>
            <a:pPr lvl="1"/>
            <a:r>
              <a:rPr lang="fr-FR" dirty="0"/>
              <a:t>Sous </a:t>
            </a:r>
            <a:r>
              <a:rPr lang="fr-FR" dirty="0" err="1"/>
              <a:t>eclipse</a:t>
            </a:r>
            <a:r>
              <a:rPr lang="fr-FR" dirty="0"/>
              <a:t>, faire fichier / importer / projet existant et sélectionner le répertoire que vous venez de décompresser</a:t>
            </a:r>
          </a:p>
          <a:p>
            <a:pPr lvl="1"/>
            <a:r>
              <a:rPr lang="fr-FR" dirty="0"/>
              <a:t>Renommer la classe « </a:t>
            </a:r>
            <a:r>
              <a:rPr lang="fr-FR" dirty="0" err="1"/>
              <a:t>Slehu</a:t>
            </a:r>
            <a:r>
              <a:rPr lang="fr-FR" dirty="0"/>
              <a:t> » en votre login </a:t>
            </a:r>
            <a:r>
              <a:rPr lang="fr-FR" dirty="0" err="1"/>
              <a:t>alteca</a:t>
            </a:r>
            <a:endParaRPr lang="fr-FR" dirty="0"/>
          </a:p>
          <a:p>
            <a:pPr lvl="1"/>
            <a:r>
              <a:rPr lang="fr-FR" dirty="0"/>
              <a:t>Corriger si nécessaire la référence vers le jar de </a:t>
            </a:r>
            <a:r>
              <a:rPr lang="fr-FR"/>
              <a:t>robocode</a:t>
            </a:r>
            <a:endParaRPr lang="fr-FR" dirty="0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E499D5D-4A1D-4C69-B581-39EFD634E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80942"/>
              </p:ext>
            </p:extLst>
          </p:nvPr>
        </p:nvGraphicFramePr>
        <p:xfrm>
          <a:off x="4558392" y="4851401"/>
          <a:ext cx="2008627" cy="82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Objet d’environnement du Gestionnaire de liaisons" showAsIcon="1" r:id="rId3" imgW="945360" imgH="387000" progId="Package">
                  <p:embed/>
                </p:oleObj>
              </mc:Choice>
              <mc:Fallback>
                <p:oleObj name="Objet d’environnement du Gestionnaire de liaisons" showAsIcon="1" r:id="rId3" imgW="94536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8392" y="4851401"/>
                        <a:ext cx="2008627" cy="82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22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Sous Eclipse, créer un nouveau projet Java</a:t>
            </a:r>
          </a:p>
          <a:p>
            <a:pPr lvl="1"/>
            <a:r>
              <a:rPr lang="fr-FR" dirty="0"/>
              <a:t>Spécifier un nom de projet</a:t>
            </a:r>
          </a:p>
          <a:p>
            <a:pPr lvl="1"/>
            <a:r>
              <a:rPr lang="fr-FR" dirty="0"/>
              <a:t>Faire « suivant »</a:t>
            </a:r>
          </a:p>
          <a:p>
            <a:pPr lvl="1"/>
            <a:r>
              <a:rPr lang="fr-FR" dirty="0"/>
              <a:t>Dans l’onglet « librairies », cliquer sur « 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JARs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Sélectionner « robocode.jar » présent dans le répertoire </a:t>
            </a:r>
            <a:r>
              <a:rPr lang="fr-FR" dirty="0" err="1"/>
              <a:t>libs</a:t>
            </a:r>
            <a:r>
              <a:rPr lang="fr-FR" dirty="0"/>
              <a:t> du répertoire d’installation du moteur </a:t>
            </a:r>
            <a:r>
              <a:rPr lang="fr-FR" dirty="0" err="1"/>
              <a:t>robocode</a:t>
            </a:r>
            <a:endParaRPr lang="fr-FR" dirty="0"/>
          </a:p>
          <a:p>
            <a:pPr lvl="1"/>
            <a:r>
              <a:rPr lang="fr-FR" dirty="0"/>
              <a:t>Dérouler la librairie nouvellement ajoutée</a:t>
            </a:r>
          </a:p>
          <a:p>
            <a:pPr lvl="1"/>
            <a:r>
              <a:rPr lang="fr-FR" dirty="0"/>
              <a:t>Cliquer sur </a:t>
            </a:r>
            <a:r>
              <a:rPr lang="fr-FR" dirty="0" err="1"/>
              <a:t>Javadoc</a:t>
            </a:r>
            <a:r>
              <a:rPr lang="fr-FR" dirty="0"/>
              <a:t> / </a:t>
            </a:r>
            <a:r>
              <a:rPr lang="fr-FR" dirty="0" err="1"/>
              <a:t>edit</a:t>
            </a:r>
            <a:r>
              <a:rPr lang="fr-FR" dirty="0"/>
              <a:t> et sélectionner le répertoire « </a:t>
            </a:r>
            <a:r>
              <a:rPr lang="fr-FR" dirty="0" err="1"/>
              <a:t>javadoc</a:t>
            </a:r>
            <a:r>
              <a:rPr lang="fr-FR" dirty="0"/>
              <a:t> » présent dans le répertoire d’installation du moteur </a:t>
            </a:r>
            <a:r>
              <a:rPr lang="fr-FR" dirty="0" err="1"/>
              <a:t>robocode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https://robowiki.net/wiki/Robocode/Eclipse/Create_a_Project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1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Créer une nouvelle classe (dont le nom sera votre login </a:t>
            </a:r>
            <a:r>
              <a:rPr lang="fr-FR" dirty="0" err="1"/>
              <a:t>alteca</a:t>
            </a:r>
            <a:r>
              <a:rPr lang="fr-FR" dirty="0"/>
              <a:t>) dans le package </a:t>
            </a:r>
            <a:r>
              <a:rPr lang="fr-FR" dirty="0" err="1"/>
              <a:t>fr.alteca</a:t>
            </a:r>
            <a:endParaRPr lang="fr-FR" dirty="0"/>
          </a:p>
          <a:p>
            <a:r>
              <a:rPr lang="fr-FR" dirty="0"/>
              <a:t>Ajouter comme classe parent « </a:t>
            </a:r>
            <a:r>
              <a:rPr lang="fr-FR" dirty="0" err="1"/>
              <a:t>robocode.Robot</a:t>
            </a:r>
            <a:r>
              <a:rPr lang="fr-FR" dirty="0"/>
              <a:t> »</a:t>
            </a:r>
          </a:p>
          <a:p>
            <a:r>
              <a:rPr lang="fr-FR" dirty="0">
                <a:hlinkClick r:id="rId2"/>
              </a:rPr>
              <a:t>https://robowiki.net/wiki/Robocode/Eclipse/Create_a_Robot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39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C2887C-77DA-44D5-AE46-E1FAB00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Eclipse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B98C98-A5DE-4B1D-BCBC-81F76BDCB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/>
              <a:t>Exécuter </a:t>
            </a:r>
            <a:r>
              <a:rPr lang="fr-FR" dirty="0" err="1"/>
              <a:t>Robocode</a:t>
            </a:r>
            <a:r>
              <a:rPr lang="fr-FR" dirty="0"/>
              <a:t> depuis Eclipse</a:t>
            </a:r>
          </a:p>
          <a:p>
            <a:pPr lvl="1"/>
            <a:r>
              <a:rPr lang="fr-FR" u="sng" dirty="0"/>
              <a:t>L’exécution depuis </a:t>
            </a:r>
            <a:r>
              <a:rPr lang="fr-FR" u="sng" dirty="0" err="1"/>
              <a:t>eclipse</a:t>
            </a:r>
            <a:r>
              <a:rPr lang="fr-FR" u="sng" dirty="0"/>
              <a:t> fonctionne uniquement si le plugin </a:t>
            </a:r>
            <a:r>
              <a:rPr lang="fr-FR" u="sng" dirty="0" err="1"/>
              <a:t>dotnet</a:t>
            </a:r>
            <a:r>
              <a:rPr lang="fr-FR" u="sng" dirty="0"/>
              <a:t> n’est pas installé</a:t>
            </a:r>
          </a:p>
          <a:p>
            <a:pPr lvl="1"/>
            <a:r>
              <a:rPr lang="fr-FR" dirty="0"/>
              <a:t>Configurer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/>
              <a:t>Depuis le moteur </a:t>
            </a:r>
            <a:r>
              <a:rPr lang="fr-FR" dirty="0" err="1"/>
              <a:t>robocode</a:t>
            </a:r>
            <a:r>
              <a:rPr lang="fr-FR" dirty="0"/>
              <a:t>, se rendre sous options / </a:t>
            </a:r>
            <a:r>
              <a:rPr lang="fr-FR" dirty="0" err="1"/>
              <a:t>development</a:t>
            </a:r>
            <a:r>
              <a:rPr lang="fr-FR" dirty="0"/>
              <a:t> options</a:t>
            </a:r>
          </a:p>
          <a:p>
            <a:pPr lvl="2"/>
            <a:r>
              <a:rPr lang="fr-FR" dirty="0"/>
              <a:t>Ajouter le répertoire bin de votre </a:t>
            </a:r>
            <a:r>
              <a:rPr lang="fr-FR" dirty="0" err="1"/>
              <a:t>workspace</a:t>
            </a:r>
            <a:endParaRPr lang="fr-FR" dirty="0"/>
          </a:p>
          <a:p>
            <a:pPr lvl="1"/>
            <a:r>
              <a:rPr lang="fr-FR" dirty="0"/>
              <a:t>Configurer Eclipse</a:t>
            </a:r>
          </a:p>
          <a:p>
            <a:pPr lvl="2"/>
            <a:r>
              <a:rPr lang="fr-FR" dirty="0"/>
              <a:t>Créer une nouvelle « run configuration » de type « Java application »</a:t>
            </a:r>
          </a:p>
          <a:p>
            <a:pPr lvl="2"/>
            <a:r>
              <a:rPr lang="fr-FR" dirty="0"/>
              <a:t>Dans « main class », indiquer « </a:t>
            </a:r>
            <a:r>
              <a:rPr lang="fr-FR" dirty="0" err="1"/>
              <a:t>robocode.Robocode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Dans l’onglet Arguments, sous VM arguments, ajouter -Xmx512M -</a:t>
            </a:r>
            <a:r>
              <a:rPr lang="fr-FR" dirty="0" err="1"/>
              <a:t>Dsun.io.useCanonCaches</a:t>
            </a:r>
            <a:r>
              <a:rPr lang="fr-FR" dirty="0"/>
              <a:t>=false -</a:t>
            </a:r>
            <a:r>
              <a:rPr lang="fr-FR" dirty="0" err="1"/>
              <a:t>Ddebug</a:t>
            </a:r>
            <a:r>
              <a:rPr lang="fr-FR" dirty="0"/>
              <a:t>=</a:t>
            </a:r>
            <a:r>
              <a:rPr lang="fr-FR" dirty="0" err="1"/>
              <a:t>true</a:t>
            </a:r>
            <a:endParaRPr lang="fr-FR" dirty="0"/>
          </a:p>
          <a:p>
            <a:pPr lvl="2"/>
            <a:r>
              <a:rPr lang="fr-FR" dirty="0"/>
              <a:t>Dans « </a:t>
            </a:r>
            <a:r>
              <a:rPr lang="fr-FR" dirty="0" err="1"/>
              <a:t>working</a:t>
            </a:r>
            <a:r>
              <a:rPr lang="fr-FR" dirty="0"/>
              <a:t> directory », sélectionner « </a:t>
            </a:r>
            <a:r>
              <a:rPr lang="fr-FR" dirty="0" err="1"/>
              <a:t>other</a:t>
            </a:r>
            <a:r>
              <a:rPr lang="fr-FR" dirty="0"/>
              <a:t> » et mettre le chemin d’installation du moteur </a:t>
            </a:r>
            <a:r>
              <a:rPr lang="fr-FR" dirty="0" err="1"/>
              <a:t>robocode</a:t>
            </a:r>
            <a:endParaRPr lang="fr-FR" dirty="0"/>
          </a:p>
          <a:p>
            <a:pPr lvl="2"/>
            <a:r>
              <a:rPr lang="fr-FR" dirty="0"/>
              <a:t>Pour tester votre robot, faire battle / new, et ajouter votre robot ainsi qu’un robot d’exemple pour lancer un match d’essai</a:t>
            </a:r>
          </a:p>
          <a:p>
            <a:pPr lvl="2"/>
            <a:endParaRPr lang="fr-FR" dirty="0"/>
          </a:p>
        </p:txBody>
      </p:sp>
      <p:pic>
        <p:nvPicPr>
          <p:cNvPr id="2052" name="Picture 4" descr="Icône D'une Triangle Jaune Avec Le Symbole D'exclamation Pour ...">
            <a:extLst>
              <a:ext uri="{FF2B5EF4-FFF2-40B4-BE49-F238E27FC236}">
                <a16:creationId xmlns:a16="http://schemas.microsoft.com/office/drawing/2014/main" id="{9FC5AAD7-D5D4-4F1F-836A-78701D36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3" t="19277" r="23577" b="26506"/>
          <a:stretch/>
        </p:blipFill>
        <p:spPr bwMode="auto">
          <a:xfrm>
            <a:off x="1465378" y="2205364"/>
            <a:ext cx="564382" cy="55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7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Option 1 : Utiliser la solution Visual Studio prêt à l’emploi</a:t>
            </a:r>
          </a:p>
          <a:p>
            <a:pPr lvl="1"/>
            <a:r>
              <a:rPr lang="fr-FR" dirty="0"/>
              <a:t>Renommer le robot par défaut « </a:t>
            </a:r>
            <a:r>
              <a:rPr lang="fr-FR" dirty="0" err="1"/>
              <a:t>Yhammami</a:t>
            </a:r>
            <a:r>
              <a:rPr lang="fr-FR" dirty="0"/>
              <a:t> » avec votre login </a:t>
            </a:r>
            <a:r>
              <a:rPr lang="fr-FR" dirty="0" err="1"/>
              <a:t>Alteca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Dans les propriétés du projet, modifier également le login « </a:t>
            </a:r>
            <a:r>
              <a:rPr lang="fr-FR" dirty="0" err="1"/>
              <a:t>yhammami</a:t>
            </a:r>
            <a:r>
              <a:rPr lang="fr-FR" dirty="0"/>
              <a:t> » par votre login dans le nom de l’</a:t>
            </a:r>
            <a:r>
              <a:rPr lang="fr-FR" dirty="0" err="1"/>
              <a:t>assembly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Corriger si nécessaire la référence vers la dll </a:t>
            </a:r>
            <a:r>
              <a:rPr lang="fr-FR" dirty="0" err="1"/>
              <a:t>robocode</a:t>
            </a:r>
            <a:r>
              <a:rPr lang="fr-FR" dirty="0"/>
              <a:t> (par défaut « C:\robocode\libs\robocode.dll ») afin de pointer vers votre </a:t>
            </a:r>
            <a:r>
              <a:rPr lang="fr-FR" dirty="0" err="1"/>
              <a:t>repertoire</a:t>
            </a:r>
            <a:r>
              <a:rPr lang="fr-FR" dirty="0"/>
              <a:t> d’installation </a:t>
            </a:r>
            <a:r>
              <a:rPr lang="fr-FR" dirty="0" err="1"/>
              <a:t>robocode</a:t>
            </a:r>
            <a:r>
              <a:rPr lang="fr-FR" dirty="0"/>
              <a:t>.</a:t>
            </a: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22330"/>
              </p:ext>
            </p:extLst>
          </p:nvPr>
        </p:nvGraphicFramePr>
        <p:xfrm>
          <a:off x="4181284" y="4922378"/>
          <a:ext cx="2310612" cy="94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Objet d’environnement du Gestionnaire de liaisons" showAsIcon="1" r:id="rId3" imgW="853920" imgH="349200" progId="Package">
                  <p:embed/>
                </p:oleObj>
              </mc:Choice>
              <mc:Fallback>
                <p:oleObj name="Objet d’environnement du Gestionnaire de liaisons" showAsIcon="1" r:id="rId3" imgW="853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1284" y="4922378"/>
                        <a:ext cx="2310612" cy="94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7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dirty="0"/>
              <a:t>Option 2 : Créer son projet Visual studio « </a:t>
            </a:r>
            <a:r>
              <a:rPr lang="fr-FR" dirty="0" err="1"/>
              <a:t>from</a:t>
            </a:r>
            <a:r>
              <a:rPr lang="fr-FR" dirty="0"/>
              <a:t> scratch »</a:t>
            </a:r>
          </a:p>
          <a:p>
            <a:pPr lvl="1"/>
            <a:r>
              <a:rPr lang="fr-FR" dirty="0"/>
              <a:t>Créer une solution Visual studio de type « Librairie de classes »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Ajouter une référence à la dll « robocode.dll » situé dans le dossier « </a:t>
            </a:r>
            <a:r>
              <a:rPr lang="fr-FR" dirty="0" err="1"/>
              <a:t>libs</a:t>
            </a:r>
            <a:r>
              <a:rPr lang="fr-FR" dirty="0"/>
              <a:t> » de votre </a:t>
            </a:r>
            <a:r>
              <a:rPr lang="fr-FR" dirty="0" err="1"/>
              <a:t>repertoire</a:t>
            </a:r>
            <a:r>
              <a:rPr lang="fr-FR" dirty="0"/>
              <a:t> d’installation </a:t>
            </a:r>
            <a:r>
              <a:rPr lang="fr-FR" dirty="0" err="1"/>
              <a:t>robocode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Créer une nouvelle classe, nommé avec votre login </a:t>
            </a:r>
            <a:r>
              <a:rPr lang="fr-FR" dirty="0" err="1"/>
              <a:t>Alteca</a:t>
            </a:r>
            <a:r>
              <a:rPr lang="fr-FR" dirty="0"/>
              <a:t> dans le </a:t>
            </a:r>
            <a:r>
              <a:rPr lang="fr-FR" dirty="0" err="1"/>
              <a:t>namespace</a:t>
            </a:r>
            <a:r>
              <a:rPr lang="fr-FR" dirty="0"/>
              <a:t> « </a:t>
            </a:r>
            <a:r>
              <a:rPr lang="fr-FR" dirty="0" err="1"/>
              <a:t>fr.alteca</a:t>
            </a:r>
            <a:r>
              <a:rPr lang="fr-FR" dirty="0"/>
              <a:t> » (afin d’avoir la même convention que les robots Java) qui hérite de « Robot » (</a:t>
            </a:r>
            <a:r>
              <a:rPr lang="fr-FR" dirty="0" err="1"/>
              <a:t>namespace</a:t>
            </a:r>
            <a:r>
              <a:rPr lang="fr-FR" dirty="0"/>
              <a:t> « </a:t>
            </a:r>
            <a:r>
              <a:rPr lang="fr-FR" dirty="0" err="1"/>
              <a:t>Robocode</a:t>
            </a:r>
            <a:r>
              <a:rPr lang="fr-FR" dirty="0"/>
              <a:t> »)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Dans les propriétés du projet, modifié le nom de l’</a:t>
            </a:r>
            <a:r>
              <a:rPr lang="fr-FR" dirty="0" err="1"/>
              <a:t>assembly</a:t>
            </a:r>
            <a:r>
              <a:rPr lang="fr-FR" dirty="0"/>
              <a:t> selon la convention suivante « </a:t>
            </a:r>
            <a:r>
              <a:rPr lang="fr-FR" dirty="0" err="1"/>
              <a:t>fr.alteca</a:t>
            </a:r>
            <a:r>
              <a:rPr lang="fr-FR" dirty="0"/>
              <a:t>.[LOGIN]_1.0 » et modifier le </a:t>
            </a:r>
            <a:r>
              <a:rPr lang="fr-FR" dirty="0" err="1"/>
              <a:t>namespace</a:t>
            </a:r>
            <a:r>
              <a:rPr lang="fr-FR" dirty="0"/>
              <a:t> par </a:t>
            </a:r>
            <a:r>
              <a:rPr lang="fr-FR" dirty="0" err="1"/>
              <a:t>defaut</a:t>
            </a:r>
            <a:r>
              <a:rPr lang="fr-FR" dirty="0"/>
              <a:t> en « </a:t>
            </a:r>
            <a:r>
              <a:rPr lang="fr-FR" dirty="0" err="1"/>
              <a:t>fr.alteca</a:t>
            </a:r>
            <a:r>
              <a:rPr lang="fr-FR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238323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78F6E1D-A761-4A17-B2B1-C062CBB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Visual Studio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F9BEAA-19B2-4728-A2C3-E3AB911ED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Pour ajouter son robot : Dans le menu « Options », « </a:t>
            </a:r>
            <a:r>
              <a:rPr lang="fr-FR" dirty="0" err="1"/>
              <a:t>Preferences</a:t>
            </a:r>
            <a:r>
              <a:rPr lang="fr-FR" dirty="0"/>
              <a:t> », ajouter une référence au répertoire « </a:t>
            </a:r>
            <a:r>
              <a:rPr lang="fr-FR" dirty="0" err="1"/>
              <a:t>Debug</a:t>
            </a:r>
            <a:r>
              <a:rPr lang="fr-FR" dirty="0"/>
              <a:t> » ou « Release » de votre solution </a:t>
            </a:r>
            <a:r>
              <a:rPr lang="fr-FR" dirty="0" err="1"/>
              <a:t>visual</a:t>
            </a:r>
            <a:r>
              <a:rPr lang="fr-FR" dirty="0"/>
              <a:t> studio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Liens utiles </a:t>
            </a:r>
          </a:p>
          <a:p>
            <a:pPr lvl="1"/>
            <a:r>
              <a:rPr lang="fr-FR" dirty="0"/>
              <a:t>API .NET : </a:t>
            </a:r>
            <a:r>
              <a:rPr lang="fr-FR" dirty="0">
                <a:hlinkClick r:id="rId2"/>
              </a:rPr>
              <a:t>https://robocode.sourceforge.io/docs/robocode.dotnet/Index.html</a:t>
            </a:r>
            <a:endParaRPr lang="fr-FR" dirty="0"/>
          </a:p>
          <a:p>
            <a:pPr lvl="1"/>
            <a:r>
              <a:rPr lang="fr-FR" dirty="0"/>
              <a:t>Créer son projet Visual studio : </a:t>
            </a:r>
            <a:r>
              <a:rPr lang="fr-FR" dirty="0">
                <a:hlinkClick r:id="rId3"/>
              </a:rPr>
              <a:t>https://robowiki.net/wiki/Robocode/.NET/Create_a_.NET_robot_with_Visual_Studio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611852"/>
            <a:ext cx="5605122" cy="22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0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30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numCol="2"/>
          <a:lstStyle/>
          <a:p>
            <a:pPr>
              <a:buClr>
                <a:srgbClr val="42B8BD"/>
              </a:buClr>
              <a:buSzPct val="150000"/>
              <a:buFont typeface="Arial" charset="0"/>
              <a:buChar char="•"/>
            </a:pPr>
            <a:r>
              <a:rPr lang="fr-FR" dirty="0"/>
              <a:t>Qu’est-ce que </a:t>
            </a:r>
            <a:r>
              <a:rPr lang="fr-FR" dirty="0" err="1"/>
              <a:t>robocode</a:t>
            </a:r>
            <a:r>
              <a:rPr lang="fr-FR" dirty="0"/>
              <a:t> ?</a:t>
            </a:r>
          </a:p>
          <a:p>
            <a:pPr>
              <a:buClr>
                <a:srgbClr val="CB4D21"/>
              </a:buClr>
              <a:buSzPct val="150000"/>
              <a:buFont typeface="Arial" charset="0"/>
              <a:buChar char="•"/>
            </a:pPr>
            <a:r>
              <a:rPr lang="fr-FR"/>
              <a:t>Installer </a:t>
            </a:r>
            <a:r>
              <a:rPr lang="fr-FR" dirty="0" err="1"/>
              <a:t>robocode</a:t>
            </a:r>
            <a:endParaRPr lang="fr-FR" dirty="0"/>
          </a:p>
          <a:p>
            <a:pPr lvl="1"/>
            <a:r>
              <a:rPr lang="fr-FR" dirty="0" err="1"/>
              <a:t>Pré-requis</a:t>
            </a:r>
            <a:endParaRPr lang="fr-FR" dirty="0"/>
          </a:p>
          <a:p>
            <a:pPr lvl="1"/>
            <a:r>
              <a:rPr lang="fr-FR" dirty="0"/>
              <a:t>Installation</a:t>
            </a:r>
          </a:p>
          <a:p>
            <a:pPr>
              <a:buClr>
                <a:srgbClr val="FCDB17"/>
              </a:buClr>
              <a:buSzPct val="150000"/>
              <a:buFont typeface="Arial" charset="0"/>
              <a:buChar char="•"/>
            </a:pPr>
            <a:r>
              <a:rPr lang="fr-FR" dirty="0"/>
              <a:t>Développer son robot</a:t>
            </a:r>
          </a:p>
          <a:p>
            <a:pPr lvl="1"/>
            <a:r>
              <a:rPr lang="fr-FR" dirty="0"/>
              <a:t>Utiliser l’IDE intégré au moteur </a:t>
            </a:r>
            <a:r>
              <a:rPr lang="fr-FR" dirty="0" err="1"/>
              <a:t>robocode</a:t>
            </a:r>
            <a:r>
              <a:rPr lang="fr-FR" dirty="0"/>
              <a:t> Utiliser Eclipse</a:t>
            </a:r>
          </a:p>
          <a:p>
            <a:pPr lvl="1"/>
            <a:r>
              <a:rPr lang="fr-FR" dirty="0"/>
              <a:t>Utiliser Visual Studio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48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Qu’est-ce que </a:t>
            </a:r>
            <a:r>
              <a:rPr lang="fr-FR" dirty="0" err="1"/>
              <a:t>Robocode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Sous-section 1</a:t>
            </a:r>
          </a:p>
        </p:txBody>
      </p:sp>
    </p:spTree>
    <p:extLst>
      <p:ext uri="{BB962C8B-B14F-4D97-AF65-F5344CB8AC3E}">
        <p14:creationId xmlns:p14="http://schemas.microsoft.com/office/powerpoint/2010/main" val="282833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robocode</a:t>
            </a:r>
            <a:r>
              <a:rPr lang="fr-FR" dirty="0"/>
              <a:t> ?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err="1"/>
              <a:t>Robocode</a:t>
            </a:r>
            <a:r>
              <a:rPr lang="fr-FR" dirty="0"/>
              <a:t> est un jeu de programmation, dont le but est de développer l’IA d’un robot qui devra se battre contre d’autres robots.</a:t>
            </a:r>
          </a:p>
          <a:p>
            <a:r>
              <a:rPr lang="fr-FR" dirty="0"/>
              <a:t>Les robots peuvent être développés en Java ou en .Net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2400EA-9996-4B52-95BD-D0B178A2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13" y="3429000"/>
            <a:ext cx="4357688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Section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robocode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5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Avoir java installé (version java 6 minimum)</a:t>
            </a:r>
          </a:p>
          <a:p>
            <a:r>
              <a:rPr lang="fr-FR" dirty="0">
                <a:hlinkClick r:id="rId2"/>
              </a:rPr>
              <a:t>https://robowiki.net/wiki/Robocode/System_Requirements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5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Télécharger le moteur </a:t>
            </a:r>
            <a:r>
              <a:rPr lang="fr-FR" dirty="0" err="1"/>
              <a:t>robocode</a:t>
            </a:r>
            <a:r>
              <a:rPr lang="fr-FR" dirty="0"/>
              <a:t> à l’adresse suivante : </a:t>
            </a:r>
            <a:r>
              <a:rPr lang="fr-FR" dirty="0">
                <a:hlinkClick r:id="rId2"/>
              </a:rPr>
              <a:t>https://sourceforge.net/projects/robocode/files/robocode/1.9.3.3/robocode-1.9.3.3-setup.jar/download</a:t>
            </a:r>
            <a:endParaRPr lang="fr-FR" dirty="0"/>
          </a:p>
          <a:p>
            <a:r>
              <a:rPr lang="fr-FR" dirty="0"/>
              <a:t>Ouvrir une invite de commandes, et lancer la commande java -jar robocode-1.9.3.3-setup.jar afin de lancer l’installation</a:t>
            </a:r>
          </a:p>
          <a:p>
            <a:r>
              <a:rPr lang="fr-FR" dirty="0"/>
              <a:t>Si vous souhaitez développer votre robot en .net</a:t>
            </a:r>
          </a:p>
          <a:p>
            <a:pPr lvl="1"/>
            <a:r>
              <a:rPr lang="fr-FR" dirty="0"/>
              <a:t>télécharger le plugin à l’adresse suivante : </a:t>
            </a:r>
            <a:r>
              <a:rPr lang="fr-FR" dirty="0">
                <a:hlinkClick r:id="rId3"/>
              </a:rPr>
              <a:t>https://sourceforge.net/projects/robocode/files/robocode/1.9.3.3/robocode.dotnet-1.9.3.3-setup.jar/download</a:t>
            </a:r>
            <a:endParaRPr lang="fr-FR" dirty="0"/>
          </a:p>
          <a:p>
            <a:pPr lvl="1"/>
            <a:r>
              <a:rPr lang="fr-FR" dirty="0"/>
              <a:t>Exécuter la commande java -jar rocobode.dotnet-1.9.3.3-setup.jar pour installer le plugin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Section 3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Développer son robot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C0CAFF-302E-5845-938D-C4E51B92F6EF}"/>
              </a:ext>
            </a:extLst>
          </p:cNvPr>
          <p:cNvSpPr txBox="1"/>
          <p:nvPr/>
        </p:nvSpPr>
        <p:spPr>
          <a:xfrm>
            <a:off x="1377387" y="636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1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F9661-6CDF-4F6F-997E-AB353FA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l’IDE intégré au moteur </a:t>
            </a:r>
            <a:r>
              <a:rPr lang="fr-FR" dirty="0" err="1"/>
              <a:t>robocode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9B2CF0-361D-4640-90B8-3AABC69E32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 moteur </a:t>
            </a:r>
            <a:r>
              <a:rPr lang="fr-FR" dirty="0" err="1"/>
              <a:t>robocode</a:t>
            </a:r>
            <a:r>
              <a:rPr lang="fr-FR" dirty="0"/>
              <a:t> contient un outil de développement basique</a:t>
            </a:r>
          </a:p>
          <a:p>
            <a:r>
              <a:rPr lang="fr-FR" dirty="0"/>
              <a:t>Une fois l’outil « </a:t>
            </a:r>
            <a:r>
              <a:rPr lang="fr-FR" dirty="0" err="1"/>
              <a:t>robocode</a:t>
            </a:r>
            <a:r>
              <a:rPr lang="fr-FR" dirty="0"/>
              <a:t> » lancé, aller sous Robot / Source editor</a:t>
            </a:r>
          </a:p>
          <a:p>
            <a:r>
              <a:rPr lang="fr-FR" dirty="0"/>
              <a:t>Dans la fenêtre qui s’ouvre, faire File / new / robot</a:t>
            </a:r>
          </a:p>
          <a:p>
            <a:r>
              <a:rPr lang="fr-FR" dirty="0"/>
              <a:t>Donner un nom à votre robot (par exemple votre login </a:t>
            </a:r>
            <a:r>
              <a:rPr lang="fr-FR" dirty="0" err="1"/>
              <a:t>Alteca</a:t>
            </a:r>
            <a:r>
              <a:rPr lang="fr-FR" dirty="0"/>
              <a:t>, afin de différencier les robots de chacun)</a:t>
            </a:r>
          </a:p>
          <a:p>
            <a:r>
              <a:rPr lang="fr-FR" dirty="0"/>
              <a:t>Sur la fenêtre suivante, entrer le package </a:t>
            </a:r>
            <a:r>
              <a:rPr lang="fr-FR" dirty="0" err="1"/>
              <a:t>fr.alteca</a:t>
            </a:r>
            <a:endParaRPr lang="fr-FR" dirty="0"/>
          </a:p>
          <a:p>
            <a:r>
              <a:rPr lang="fr-FR" dirty="0"/>
              <a:t>Un code de base vous est alors présenté dans l’éditeur</a:t>
            </a:r>
          </a:p>
        </p:txBody>
      </p:sp>
    </p:spTree>
    <p:extLst>
      <p:ext uri="{BB962C8B-B14F-4D97-AF65-F5344CB8AC3E}">
        <p14:creationId xmlns:p14="http://schemas.microsoft.com/office/powerpoint/2010/main" val="4120618239"/>
      </p:ext>
    </p:extLst>
  </p:cSld>
  <p:clrMapOvr>
    <a:masterClrMapping/>
  </p:clrMapOvr>
</p:sld>
</file>

<file path=ppt/theme/theme1.xml><?xml version="1.0" encoding="utf-8"?>
<a:theme xmlns:a="http://schemas.openxmlformats.org/drawingml/2006/main" name="1 - Couv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E4A3E7C3-793F-4910-BDAE-7164A4B1865B}"/>
    </a:ext>
  </a:extLst>
</a:theme>
</file>

<file path=ppt/theme/theme2.xml><?xml version="1.0" encoding="utf-8"?>
<a:theme xmlns:a="http://schemas.openxmlformats.org/drawingml/2006/main" name="2 - Sections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e_Alteca_2018" id="{037CDC21-C57A-4378-A875-85C5D9A654E3}" vid="{4C42EA99-95B7-4395-83F0-23770F55FBB3}"/>
    </a:ext>
  </a:extLst>
</a:theme>
</file>

<file path=ppt/theme/theme3.xml><?xml version="1.0" encoding="utf-8"?>
<a:theme xmlns:a="http://schemas.openxmlformats.org/drawingml/2006/main" name="3 - Slides">
  <a:themeElements>
    <a:clrScheme name="ALTECA char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27C"/>
      </a:accent1>
      <a:accent2>
        <a:srgbClr val="00CBCA"/>
      </a:accent2>
      <a:accent3>
        <a:srgbClr val="D415A3"/>
      </a:accent3>
      <a:accent4>
        <a:srgbClr val="F6D73F"/>
      </a:accent4>
      <a:accent5>
        <a:srgbClr val="1F8E89"/>
      </a:accent5>
      <a:accent6>
        <a:srgbClr val="9AC82D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D42255F4-892D-41C0-9CA9-23601CD70317}"/>
    </a:ext>
  </a:extLst>
</a:theme>
</file>

<file path=ppt/theme/theme4.xml><?xml version="1.0" encoding="utf-8"?>
<a:theme xmlns:a="http://schemas.openxmlformats.org/drawingml/2006/main" name="Conta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Alteca_2018" id="{037CDC21-C57A-4378-A875-85C5D9A654E3}" vid="{CF166092-6BF5-453B-90EA-724B48C38CAC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Présentation_Alteca_2018</Template>
  <TotalTime>325</TotalTime>
  <Words>911</Words>
  <Application>Microsoft Office PowerPoint</Application>
  <PresentationFormat>Grand écran</PresentationFormat>
  <Paragraphs>103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Century Gothic</vt:lpstr>
      <vt:lpstr>Montserrat</vt:lpstr>
      <vt:lpstr>Open Sans</vt:lpstr>
      <vt:lpstr>Trebuchet MS</vt:lpstr>
      <vt:lpstr>Verdana</vt:lpstr>
      <vt:lpstr>1 - Couv</vt:lpstr>
      <vt:lpstr>2 - Sections</vt:lpstr>
      <vt:lpstr>3 - Slides</vt:lpstr>
      <vt:lpstr>Contact</vt:lpstr>
      <vt:lpstr>Objet d’environnement du Gestionnaire de liaisons</vt:lpstr>
      <vt:lpstr>Package</vt:lpstr>
      <vt:lpstr>ROBOCODE</vt:lpstr>
      <vt:lpstr>Sommaire</vt:lpstr>
      <vt:lpstr>Qu’est-ce que Robocode ?</vt:lpstr>
      <vt:lpstr>Qu’est-ce que robocode ?</vt:lpstr>
      <vt:lpstr>Section 2</vt:lpstr>
      <vt:lpstr>Pré-requis</vt:lpstr>
      <vt:lpstr>Installation</vt:lpstr>
      <vt:lpstr>Section 3</vt:lpstr>
      <vt:lpstr>Utiliser l’IDE intégré au moteur robocode</vt:lpstr>
      <vt:lpstr>Utiliser Eclipse</vt:lpstr>
      <vt:lpstr>Utiliser Eclipse</vt:lpstr>
      <vt:lpstr>Utiliser Eclipse</vt:lpstr>
      <vt:lpstr>Utiliser Eclipse</vt:lpstr>
      <vt:lpstr>Utiliser Visual Studio</vt:lpstr>
      <vt:lpstr>Utiliser Visual Studio</vt:lpstr>
      <vt:lpstr>Utiliser Visual Studio</vt:lpstr>
      <vt:lpstr>Présentation PowerPoint</vt:lpstr>
    </vt:vector>
  </TitlesOfParts>
  <Company>Alteca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Alteca</dc:creator>
  <cp:lastModifiedBy>Seb</cp:lastModifiedBy>
  <cp:revision>32</cp:revision>
  <cp:lastPrinted>2018-06-08T10:54:30Z</cp:lastPrinted>
  <dcterms:created xsi:type="dcterms:W3CDTF">2019-05-14T07:20:11Z</dcterms:created>
  <dcterms:modified xsi:type="dcterms:W3CDTF">2020-07-16T20:01:57Z</dcterms:modified>
</cp:coreProperties>
</file>