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60" r:id="rId6"/>
    <p:sldId id="263" r:id="rId7"/>
    <p:sldId id="267" r:id="rId8"/>
    <p:sldId id="271" r:id="rId9"/>
    <p:sldId id="266" r:id="rId10"/>
    <p:sldId id="273" r:id="rId11"/>
    <p:sldId id="270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4668"/>
  </p:normalViewPr>
  <p:slideViewPr>
    <p:cSldViewPr snapToGrid="0" snapToObjects="1">
      <p:cViewPr varScale="1">
        <p:scale>
          <a:sx n="98" d="100"/>
          <a:sy n="98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302B3-408E-4442-A7FA-C7CEB2F22203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FB94E-E374-7745-87C7-1C33A9EB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EFA-C2A8-7041-B38F-CE85D700A97F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AF6D-E74E-5A45-9EF6-257A2AEF9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320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Logistic Regression to Predict Winning Stores in a Retail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01310"/>
            <a:ext cx="6858000" cy="1655762"/>
          </a:xfrm>
        </p:spPr>
        <p:txBody>
          <a:bodyPr/>
          <a:lstStyle/>
          <a:p>
            <a:r>
              <a:rPr lang="en-US" dirty="0" smtClean="0"/>
              <a:t>Samuel Leichman</a:t>
            </a:r>
          </a:p>
          <a:p>
            <a:r>
              <a:rPr lang="en-US" dirty="0" smtClean="0"/>
              <a:t>General Assembly | </a:t>
            </a:r>
            <a:r>
              <a:rPr lang="mr-IN" dirty="0" smtClean="0"/>
              <a:t>DS-SF-30</a:t>
            </a:r>
            <a:endParaRPr lang="en-US" dirty="0" smtClean="0"/>
          </a:p>
          <a:p>
            <a:r>
              <a:rPr lang="en-US" dirty="0" smtClean="0"/>
              <a:t>January </a:t>
            </a:r>
            <a:r>
              <a:rPr lang="en-US" dirty="0" smtClean="0"/>
              <a:t>21,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63" r="6716"/>
          <a:stretch/>
        </p:blipFill>
        <p:spPr>
          <a:xfrm>
            <a:off x="6113419" y="5257800"/>
            <a:ext cx="2926080" cy="15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8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Ratios: Market Influence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2542"/>
          <a:stretch/>
        </p:blipFill>
        <p:spPr>
          <a:xfrm>
            <a:off x="4163950" y="1600723"/>
            <a:ext cx="4496724" cy="3684003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3073" y="1812562"/>
            <a:ext cx="40708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/>
              <a:t>stores in top markets have higher sales, no region did consistently better then the rest of the fleet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19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</a:p>
          <a:p>
            <a:pPr marL="0" indent="0">
              <a:buNone/>
            </a:pPr>
            <a:r>
              <a:rPr lang="en-US" i="1" dirty="0" smtClean="0"/>
              <a:t>	problem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data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hypothesis</a:t>
            </a:r>
          </a:p>
          <a:p>
            <a:r>
              <a:rPr lang="en-US" dirty="0" smtClean="0"/>
              <a:t>Modeling Insight &amp; Key Elements</a:t>
            </a:r>
          </a:p>
          <a:p>
            <a:r>
              <a:rPr lang="en-US" dirty="0" smtClean="0"/>
              <a:t>Results </a:t>
            </a:r>
          </a:p>
          <a:p>
            <a:pPr lvl="1"/>
            <a:r>
              <a:rPr lang="en-US" dirty="0" smtClean="0"/>
              <a:t>What worked / what didn't</a:t>
            </a:r>
            <a:r>
              <a:rPr lang="mr-IN" dirty="0" smtClean="0"/>
              <a:t>’</a:t>
            </a:r>
            <a:r>
              <a:rPr lang="en-US" dirty="0" smtClean="0"/>
              <a:t>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5176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Background:</a:t>
            </a:r>
          </a:p>
          <a:p>
            <a:r>
              <a:rPr lang="en-US" dirty="0" smtClean="0"/>
              <a:t>Modern furniture retailer with 70 brick and mortar stores along with direct (web &amp; phone) business</a:t>
            </a:r>
          </a:p>
          <a:p>
            <a:endParaRPr lang="en-US" dirty="0" smtClean="0"/>
          </a:p>
          <a:p>
            <a:r>
              <a:rPr lang="en-US" dirty="0" smtClean="0"/>
              <a:t>$170 million in annual sales </a:t>
            </a:r>
            <a:r>
              <a:rPr lang="mr-IN" dirty="0" smtClean="0"/>
              <a:t>–</a:t>
            </a:r>
            <a:r>
              <a:rPr lang="en-US" dirty="0" smtClean="0"/>
              <a:t> with a dataset that includes 8 quarters of of transactions with approximately 60k observations per quarter</a:t>
            </a:r>
          </a:p>
          <a:p>
            <a:endParaRPr lang="en-US" dirty="0" smtClean="0"/>
          </a:p>
          <a:p>
            <a:r>
              <a:rPr lang="en-US" dirty="0" smtClean="0"/>
              <a:t>The Problem: Based on the dataset, what trigger events can be identified that will lead to increased performance throughout the chain? More specifically, how does prevalence of discounts </a:t>
            </a:r>
            <a:r>
              <a:rPr lang="en-US" dirty="0" smtClean="0"/>
              <a:t>and gross margin profitability effect same store comp sales?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Conclusions from these predictions can help steer corporate strategy, company messaging / marketing and store sales priorities</a:t>
            </a:r>
          </a:p>
        </p:txBody>
      </p:sp>
    </p:spTree>
    <p:extLst>
      <p:ext uri="{BB962C8B-B14F-4D97-AF65-F5344CB8AC3E}">
        <p14:creationId xmlns:p14="http://schemas.microsoft.com/office/powerpoint/2010/main" val="1218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986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smtClean="0"/>
              <a:t>Dataset</a:t>
            </a:r>
          </a:p>
          <a:p>
            <a:r>
              <a:rPr lang="en-US" sz="1800" dirty="0" smtClean="0"/>
              <a:t>The dataset is actual data for the fiscal years 2007 and 2008 </a:t>
            </a:r>
            <a:r>
              <a:rPr lang="en-US" sz="1800" baseline="30000" dirty="0" smtClean="0"/>
              <a:t>(1)</a:t>
            </a:r>
            <a:endParaRPr lang="en-US" sz="1800" dirty="0" smtClean="0"/>
          </a:p>
          <a:p>
            <a:r>
              <a:rPr lang="en-US" sz="1800" dirty="0" smtClean="0"/>
              <a:t>Approximately </a:t>
            </a:r>
            <a:r>
              <a:rPr lang="en-US" sz="1800" dirty="0"/>
              <a:t>60k </a:t>
            </a:r>
            <a:r>
              <a:rPr lang="en-US" sz="1800" dirty="0" smtClean="0"/>
              <a:t>observations per quarter</a:t>
            </a:r>
          </a:p>
          <a:p>
            <a:r>
              <a:rPr lang="en-US" sz="1800" dirty="0" smtClean="0"/>
              <a:t>Observations are broken down to unique </a:t>
            </a:r>
            <a:r>
              <a:rPr lang="en-US" sz="1800" dirty="0" err="1" smtClean="0"/>
              <a:t>ItemCode</a:t>
            </a:r>
            <a:r>
              <a:rPr lang="en-US" sz="1800" dirty="0" smtClean="0"/>
              <a:t> / </a:t>
            </a:r>
            <a:r>
              <a:rPr lang="en-US" sz="1800" dirty="0" err="1" smtClean="0"/>
              <a:t>SKUCode</a:t>
            </a:r>
            <a:r>
              <a:rPr lang="en-US" sz="1800" dirty="0" smtClean="0"/>
              <a:t> (can include multiple units of same SKU).</a:t>
            </a:r>
          </a:p>
          <a:p>
            <a:endParaRPr lang="en-US" sz="1800" dirty="0" smtClean="0"/>
          </a:p>
          <a:p>
            <a:r>
              <a:rPr lang="en-US" sz="1800" dirty="0" smtClean="0"/>
              <a:t>Features for the dataset include:</a:t>
            </a:r>
          </a:p>
          <a:p>
            <a:pPr lvl="1"/>
            <a:r>
              <a:rPr lang="en-US" sz="1600" dirty="0" err="1" smtClean="0"/>
              <a:t>ShipDate</a:t>
            </a:r>
            <a:r>
              <a:rPr lang="en-US" sz="1600" dirty="0" smtClean="0"/>
              <a:t> (date the order left DC)</a:t>
            </a:r>
          </a:p>
          <a:p>
            <a:pPr lvl="1"/>
            <a:r>
              <a:rPr lang="en-US" sz="1600" dirty="0" err="1" smtClean="0"/>
              <a:t>OrderNumber</a:t>
            </a:r>
            <a:r>
              <a:rPr lang="en-US" sz="1600" dirty="0" smtClean="0"/>
              <a:t> (can apply to multiple products / lines)</a:t>
            </a:r>
          </a:p>
          <a:p>
            <a:pPr lvl="1"/>
            <a:r>
              <a:rPr lang="en-US" sz="1600" dirty="0" err="1" smtClean="0"/>
              <a:t>ItemCode</a:t>
            </a:r>
            <a:r>
              <a:rPr lang="en-US" sz="1600" dirty="0" smtClean="0"/>
              <a:t>, </a:t>
            </a:r>
            <a:r>
              <a:rPr lang="en-US" sz="1600" dirty="0" err="1" smtClean="0"/>
              <a:t>ItemDescription</a:t>
            </a:r>
            <a:r>
              <a:rPr lang="en-US" sz="1600" dirty="0" smtClean="0"/>
              <a:t>, </a:t>
            </a:r>
            <a:r>
              <a:rPr lang="en-US" sz="1600" dirty="0" err="1" smtClean="0"/>
              <a:t>SKUCode</a:t>
            </a:r>
            <a:r>
              <a:rPr lang="en-US" sz="1600" dirty="0" smtClean="0"/>
              <a:t> (unique product description) </a:t>
            </a:r>
          </a:p>
          <a:p>
            <a:pPr lvl="1"/>
            <a:r>
              <a:rPr lang="en-US" sz="1600" dirty="0" err="1" smtClean="0"/>
              <a:t>OrderLocation</a:t>
            </a:r>
            <a:r>
              <a:rPr lang="en-US" sz="1600" dirty="0" smtClean="0"/>
              <a:t> (which store or web / phone)</a:t>
            </a:r>
          </a:p>
          <a:p>
            <a:pPr lvl="1"/>
            <a:r>
              <a:rPr lang="en-US" sz="1600" dirty="0" smtClean="0"/>
              <a:t>Department (which buying group is responsible for the </a:t>
            </a:r>
            <a:r>
              <a:rPr lang="en-US" sz="1600" dirty="0" err="1" smtClean="0"/>
              <a:t>ItemDescription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UnitsSold</a:t>
            </a:r>
            <a:r>
              <a:rPr lang="en-US" sz="1600" dirty="0" smtClean="0"/>
              <a:t>, </a:t>
            </a:r>
            <a:r>
              <a:rPr lang="en-US" sz="1600" dirty="0" err="1" smtClean="0"/>
              <a:t>TotalNetRevenue</a:t>
            </a:r>
            <a:r>
              <a:rPr lang="en-US" sz="1600" dirty="0" smtClean="0"/>
              <a:t>, </a:t>
            </a:r>
            <a:r>
              <a:rPr lang="en-US" sz="1600" dirty="0" err="1" smtClean="0"/>
              <a:t>TotalCOGS</a:t>
            </a:r>
            <a:r>
              <a:rPr lang="en-US" sz="1600" dirty="0" smtClean="0"/>
              <a:t> (sales &amp; profit data)</a:t>
            </a:r>
          </a:p>
          <a:p>
            <a:pPr lvl="1"/>
            <a:r>
              <a:rPr lang="en-US" sz="1600" dirty="0" err="1" smtClean="0"/>
              <a:t>CurrentRetailPriceEach</a:t>
            </a:r>
            <a:r>
              <a:rPr lang="en-US" sz="1600" dirty="0" smtClean="0"/>
              <a:t> (can determined discounting)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______</a:t>
            </a:r>
          </a:p>
          <a:p>
            <a:pPr marL="0" indent="0">
              <a:buNone/>
            </a:pPr>
            <a:r>
              <a:rPr lang="en-US" sz="1400" dirty="0" smtClean="0"/>
              <a:t>(1) Use of data has been approved.</a:t>
            </a:r>
          </a:p>
        </p:txBody>
      </p:sp>
    </p:spTree>
    <p:extLst>
      <p:ext uri="{BB962C8B-B14F-4D97-AF65-F5344CB8AC3E}">
        <p14:creationId xmlns:p14="http://schemas.microsoft.com/office/powerpoint/2010/main" val="20224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all stores in a retail chain perform the same. While the familiar adage - Location, Location, Location runs very true, management of discounts and sale of high margin products help a store perform better than its peers in a fleet</a:t>
            </a:r>
            <a:r>
              <a:rPr lang="en-US" sz="2600" baseline="30000" dirty="0" smtClean="0"/>
              <a:t>(1)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_________</a:t>
            </a:r>
          </a:p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/>
              <a:t>1) Success of a store to be judged based on its relative comp store sales to the entire </a:t>
            </a:r>
            <a:r>
              <a:rPr lang="en-US" sz="2200" dirty="0" smtClean="0"/>
              <a:t>fleet.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43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</a:t>
            </a:r>
            <a:r>
              <a:rPr lang="en-US" dirty="0" err="1" smtClean="0"/>
              <a:t>Writeup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01" y="1616621"/>
            <a:ext cx="851535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Logistic regression offers a fast fit and a straight forward interpretation of whether a store is doing better than its peers</a:t>
            </a:r>
          </a:p>
          <a:p>
            <a:endParaRPr lang="en-US" dirty="0" smtClean="0"/>
          </a:p>
          <a:p>
            <a:r>
              <a:rPr lang="en-US" dirty="0" smtClean="0"/>
              <a:t>Logistic </a:t>
            </a:r>
            <a:r>
              <a:rPr lang="en-US" dirty="0"/>
              <a:t>regression </a:t>
            </a:r>
            <a:r>
              <a:rPr lang="en-US" dirty="0" smtClean="0"/>
              <a:t>was utilized to classify the </a:t>
            </a:r>
            <a:r>
              <a:rPr lang="en-US" dirty="0"/>
              <a:t>likelihood of a store being successful </a:t>
            </a:r>
            <a:r>
              <a:rPr lang="en-US" dirty="0" smtClean="0"/>
              <a:t>based on a combination </a:t>
            </a:r>
            <a:r>
              <a:rPr lang="en-US" dirty="0"/>
              <a:t>of independent </a:t>
            </a:r>
            <a:r>
              <a:rPr lang="en-US" dirty="0" smtClean="0"/>
              <a:t>binary variables including:</a:t>
            </a:r>
          </a:p>
          <a:p>
            <a:pPr marL="457200" lvl="1" indent="0">
              <a:buNone/>
            </a:pPr>
            <a:r>
              <a:rPr lang="en-US" i="1" dirty="0" smtClean="0"/>
              <a:t>Gross Margin% as it relates to the average fleet performance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Discount Rate</a:t>
            </a:r>
            <a:r>
              <a:rPr lang="en-US" i="1" dirty="0"/>
              <a:t> % as it relates to the average fleet </a:t>
            </a:r>
            <a:r>
              <a:rPr lang="en-US" i="1" dirty="0" smtClean="0"/>
              <a:t>performance</a:t>
            </a:r>
          </a:p>
          <a:p>
            <a:pPr marL="457200" lvl="1" indent="0">
              <a:buNone/>
            </a:pPr>
            <a:r>
              <a:rPr lang="en-US" i="1" dirty="0" smtClean="0"/>
              <a:t>Market </a:t>
            </a:r>
            <a:r>
              <a:rPr lang="mr-IN" i="1" dirty="0" smtClean="0"/>
              <a:t>–</a:t>
            </a:r>
            <a:r>
              <a:rPr lang="en-US" i="1" dirty="0" smtClean="0"/>
              <a:t> Top 5, Major, Middle Tier (city size)</a:t>
            </a:r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8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Discount 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803"/>
          <a:stretch/>
        </p:blipFill>
        <p:spPr>
          <a:xfrm>
            <a:off x="512109" y="1855772"/>
            <a:ext cx="4177457" cy="402823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0" y="1890167"/>
            <a:ext cx="43891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Less </a:t>
            </a:r>
            <a:r>
              <a:rPr lang="en-US" dirty="0"/>
              <a:t>discounting early in the year led to the better opportunity for increased </a:t>
            </a:r>
            <a:r>
              <a:rPr lang="en-US" dirty="0" smtClean="0"/>
              <a:t>performance</a:t>
            </a:r>
          </a:p>
          <a:p>
            <a:r>
              <a:rPr lang="en-US" dirty="0"/>
              <a:t>Overall the locations who discount less than the fleet have a 1.6x better chance to beat the fleet in </a:t>
            </a:r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416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r>
              <a:rPr lang="en-US" smtClean="0"/>
              <a:t>: Gross Margin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319"/>
          <a:stretch/>
        </p:blipFill>
        <p:spPr>
          <a:xfrm>
            <a:off x="5120639" y="1890940"/>
            <a:ext cx="3655967" cy="4028239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135" y="1890940"/>
            <a:ext cx="501450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months </a:t>
            </a:r>
            <a:r>
              <a:rPr lang="en-US" sz="3200" dirty="0" smtClean="0"/>
              <a:t>appear to </a:t>
            </a:r>
            <a:r>
              <a:rPr lang="en-US" sz="3200" smtClean="0"/>
              <a:t>increase likelihood, </a:t>
            </a:r>
            <a:r>
              <a:rPr lang="en-US" sz="3200" dirty="0" smtClean="0"/>
              <a:t>but as a whole a mix of high margin products does not impact a store’s comp performance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251269" y="5016137"/>
            <a:ext cx="3525337" cy="274320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Ratios: Monthly Comps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957"/>
          <a:stretch/>
        </p:blipFill>
        <p:spPr>
          <a:xfrm>
            <a:off x="169818" y="2057925"/>
            <a:ext cx="3368584" cy="368400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57600" y="2057925"/>
            <a:ext cx="527739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Monthly comp performance will clearly be contributing factors to whether the YTD comp will be better than the fleet </a:t>
            </a:r>
          </a:p>
        </p:txBody>
      </p:sp>
    </p:spTree>
    <p:extLst>
      <p:ext uri="{BB962C8B-B14F-4D97-AF65-F5344CB8AC3E}">
        <p14:creationId xmlns:p14="http://schemas.microsoft.com/office/powerpoint/2010/main" val="89818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6237</TotalTime>
  <Words>522</Words>
  <Application>Microsoft Macintosh PowerPoint</Application>
  <PresentationFormat>Letter Paper (8.5x11 in)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Using Logistic Regression to Predict Winning Stores in a Retail Chain</vt:lpstr>
      <vt:lpstr>Contents</vt:lpstr>
      <vt:lpstr>The Problem</vt:lpstr>
      <vt:lpstr>The Data</vt:lpstr>
      <vt:lpstr>The Hypothesis</vt:lpstr>
      <vt:lpstr>Project Design Writeup</vt:lpstr>
      <vt:lpstr>Odds Ratio: Discount Rate</vt:lpstr>
      <vt:lpstr>Odds Ratio: Gross Margin</vt:lpstr>
      <vt:lpstr>Odds Ratios: Monthly Comps</vt:lpstr>
      <vt:lpstr>Appendix</vt:lpstr>
      <vt:lpstr>Odds Ratios: Market Influence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Leichman</dc:creator>
  <cp:lastModifiedBy>Samuel Leichman</cp:lastModifiedBy>
  <cp:revision>50</cp:revision>
  <cp:lastPrinted>2017-02-22T03:54:51Z</cp:lastPrinted>
  <dcterms:created xsi:type="dcterms:W3CDTF">2017-01-16T23:00:08Z</dcterms:created>
  <dcterms:modified xsi:type="dcterms:W3CDTF">2017-02-22T05:00:17Z</dcterms:modified>
</cp:coreProperties>
</file>