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7C7C7C"/>
    <a:srgbClr val="70AD47"/>
    <a:srgbClr val="ED7D31"/>
    <a:srgbClr val="A5A5A5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545" autoAdjust="0"/>
  </p:normalViewPr>
  <p:slideViewPr>
    <p:cSldViewPr snapToGrid="0" showGuides="1">
      <p:cViewPr>
        <p:scale>
          <a:sx n="100" d="100"/>
          <a:sy n="100" d="100"/>
        </p:scale>
        <p:origin x="852" y="72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-2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6F75E-82E4-47A5-9234-B17827607D36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2108EE-732D-48B4-83EF-AECA4FED1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447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Warum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</a:t>
            </a:r>
            <a:r>
              <a:rPr lang="en-GB" dirty="0" err="1"/>
              <a:t>wir</a:t>
            </a:r>
            <a:r>
              <a:rPr lang="en-GB" dirty="0"/>
              <a:t> gut?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Wenig</a:t>
            </a:r>
            <a:r>
              <a:rPr lang="en-GB" dirty="0"/>
              <a:t> </a:t>
            </a:r>
            <a:r>
              <a:rPr lang="en-GB" dirty="0" err="1"/>
              <a:t>Kandidaten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 </a:t>
            </a:r>
            <a:r>
              <a:rPr lang="en-GB" dirty="0" err="1"/>
              <a:t>gebaut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Relativ</a:t>
            </a:r>
            <a:r>
              <a:rPr lang="en-GB" dirty="0"/>
              <a:t> </a:t>
            </a:r>
            <a:r>
              <a:rPr lang="en-GB" dirty="0" err="1"/>
              <a:t>dicht</a:t>
            </a:r>
            <a:r>
              <a:rPr lang="en-GB" dirty="0"/>
              <a:t> an der Unique/Non-Unique </a:t>
            </a:r>
            <a:r>
              <a:rPr lang="en-GB" dirty="0" err="1"/>
              <a:t>Grenze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Beziehen</a:t>
            </a:r>
            <a:r>
              <a:rPr lang="en-GB" dirty="0"/>
              <a:t> </a:t>
            </a:r>
            <a:r>
              <a:rPr lang="en-GB" dirty="0" err="1"/>
              <a:t>Informationen</a:t>
            </a:r>
            <a:r>
              <a:rPr lang="en-GB" dirty="0"/>
              <a:t> </a:t>
            </a:r>
            <a:r>
              <a:rPr lang="de-DE" dirty="0"/>
              <a:t>über </a:t>
            </a:r>
            <a:r>
              <a:rPr lang="de-DE" dirty="0" err="1"/>
              <a:t>Distinctness</a:t>
            </a:r>
            <a:r>
              <a:rPr lang="de-DE" dirty="0"/>
              <a:t> der einzelnen Spalten ein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Wie schwer war die Implementierung?</a:t>
            </a:r>
          </a:p>
          <a:p>
            <a:pPr marL="171450" indent="-171450">
              <a:buFontTx/>
              <a:buChar char="-"/>
            </a:pPr>
            <a:r>
              <a:rPr lang="de-DE" dirty="0"/>
              <a:t>Hat lange gedauert, da wir sehr viel ausprobiert haben</a:t>
            </a:r>
          </a:p>
          <a:p>
            <a:pPr marL="171450" indent="-171450">
              <a:buFontTx/>
              <a:buChar char="-"/>
            </a:pPr>
            <a:r>
              <a:rPr lang="de-DE" dirty="0"/>
              <a:t>Es gibt leider noch keine einfache Möglichkeit verschiedene Ansätze schnell zu </a:t>
            </a:r>
            <a:r>
              <a:rPr lang="de-DE" dirty="0" err="1"/>
              <a:t>benchmarken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Laufzeitanalysen in Java durchzuführen ist schwierig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108EE-732D-48B4-83EF-AECA4FED134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94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Probleme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Bitset</a:t>
            </a:r>
            <a:r>
              <a:rPr lang="en-GB" dirty="0"/>
              <a:t> checks </a:t>
            </a:r>
            <a:r>
              <a:rPr lang="en-GB" dirty="0" err="1"/>
              <a:t>kosten</a:t>
            </a:r>
            <a:r>
              <a:rPr lang="en-GB" dirty="0"/>
              <a:t> </a:t>
            </a:r>
            <a:r>
              <a:rPr lang="en-GB" dirty="0" err="1"/>
              <a:t>viel</a:t>
            </a:r>
            <a:r>
              <a:rPr lang="en-GB" dirty="0"/>
              <a:t> Zeit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Wir</a:t>
            </a:r>
            <a:r>
              <a:rPr lang="en-GB" dirty="0"/>
              <a:t> </a:t>
            </a:r>
            <a:r>
              <a:rPr lang="en-GB" dirty="0" err="1"/>
              <a:t>erzeugen</a:t>
            </a:r>
            <a:r>
              <a:rPr lang="en-GB" dirty="0"/>
              <a:t> </a:t>
            </a:r>
            <a:r>
              <a:rPr lang="en-GB" dirty="0" err="1"/>
              <a:t>beim</a:t>
            </a:r>
            <a:r>
              <a:rPr lang="en-GB" dirty="0"/>
              <a:t> </a:t>
            </a:r>
            <a:r>
              <a:rPr lang="en-GB" dirty="0" err="1"/>
              <a:t>nach</a:t>
            </a:r>
            <a:r>
              <a:rPr lang="en-GB" dirty="0"/>
              <a:t> </a:t>
            </a:r>
            <a:r>
              <a:rPr lang="en-GB" dirty="0" err="1"/>
              <a:t>oben</a:t>
            </a:r>
            <a:r>
              <a:rPr lang="en-GB" dirty="0"/>
              <a:t> </a:t>
            </a:r>
            <a:r>
              <a:rPr lang="en-GB" dirty="0" err="1"/>
              <a:t>Wandern</a:t>
            </a:r>
            <a:r>
              <a:rPr lang="en-GB" dirty="0"/>
              <a:t> </a:t>
            </a:r>
            <a:r>
              <a:rPr lang="en-GB" dirty="0" err="1"/>
              <a:t>noch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viele</a:t>
            </a:r>
            <a:r>
              <a:rPr lang="en-GB" dirty="0"/>
              <a:t> </a:t>
            </a:r>
            <a:r>
              <a:rPr lang="en-GB" dirty="0" err="1"/>
              <a:t>Kandidaten</a:t>
            </a:r>
            <a:r>
              <a:rPr lang="en-GB" dirty="0"/>
              <a:t>, </a:t>
            </a:r>
            <a:r>
              <a:rPr lang="en-GB" dirty="0" err="1"/>
              <a:t>wenn</a:t>
            </a:r>
            <a:r>
              <a:rPr lang="en-GB" dirty="0"/>
              <a:t> </a:t>
            </a:r>
            <a:r>
              <a:rPr lang="en-GB" dirty="0" err="1"/>
              <a:t>ein</a:t>
            </a:r>
            <a:r>
              <a:rPr lang="en-GB" dirty="0"/>
              <a:t> UCC </a:t>
            </a:r>
            <a:r>
              <a:rPr lang="en-GB" dirty="0" err="1"/>
              <a:t>weit</a:t>
            </a:r>
            <a:r>
              <a:rPr lang="en-GB" dirty="0"/>
              <a:t> </a:t>
            </a:r>
            <a:r>
              <a:rPr lang="en-GB" dirty="0" err="1"/>
              <a:t>oben</a:t>
            </a:r>
            <a:r>
              <a:rPr lang="en-GB" dirty="0"/>
              <a:t> </a:t>
            </a:r>
            <a:r>
              <a:rPr lang="en-GB" dirty="0" err="1"/>
              <a:t>im</a:t>
            </a:r>
            <a:r>
              <a:rPr lang="en-GB" dirty="0"/>
              <a:t> Baum </a:t>
            </a:r>
            <a:r>
              <a:rPr lang="en-GB" dirty="0" err="1"/>
              <a:t>ist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Manchmal</a:t>
            </a:r>
            <a:r>
              <a:rPr lang="en-GB" dirty="0"/>
              <a:t> </a:t>
            </a:r>
            <a:r>
              <a:rPr lang="en-GB" dirty="0" err="1"/>
              <a:t>wandern</a:t>
            </a:r>
            <a:r>
              <a:rPr lang="en-GB" dirty="0"/>
              <a:t> </a:t>
            </a:r>
            <a:r>
              <a:rPr lang="en-GB" dirty="0" err="1"/>
              <a:t>wir</a:t>
            </a:r>
            <a:r>
              <a:rPr lang="en-GB" dirty="0"/>
              <a:t> um </a:t>
            </a:r>
            <a:r>
              <a:rPr lang="en-GB" dirty="0" err="1"/>
              <a:t>ein</a:t>
            </a:r>
            <a:r>
              <a:rPr lang="en-GB" dirty="0"/>
              <a:t> minimal Unique </a:t>
            </a:r>
            <a:r>
              <a:rPr lang="en-GB" dirty="0" err="1"/>
              <a:t>herum</a:t>
            </a:r>
            <a:r>
              <a:rPr lang="en-GB" dirty="0"/>
              <a:t> und </a:t>
            </a:r>
            <a:r>
              <a:rPr lang="en-GB" dirty="0" err="1"/>
              <a:t>laufen</a:t>
            </a:r>
            <a:r>
              <a:rPr lang="en-GB" dirty="0"/>
              <a:t> </a:t>
            </a:r>
            <a:r>
              <a:rPr lang="en-GB" dirty="0" err="1"/>
              <a:t>dann</a:t>
            </a:r>
            <a:r>
              <a:rPr lang="en-GB" dirty="0"/>
              <a:t> von </a:t>
            </a:r>
            <a:r>
              <a:rPr lang="en-GB" dirty="0" err="1"/>
              <a:t>oben</a:t>
            </a:r>
            <a:r>
              <a:rPr lang="en-GB" dirty="0"/>
              <a:t> den Baum </a:t>
            </a:r>
            <a:r>
              <a:rPr lang="en-GB" dirty="0" err="1"/>
              <a:t>herunter</a:t>
            </a:r>
            <a:endParaRPr lang="en-GB" dirty="0"/>
          </a:p>
          <a:p>
            <a:pPr marL="171450" indent="-171450">
              <a:buFontTx/>
              <a:buChar char="-"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 err="1"/>
              <a:t>Ideen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Kandidaten</a:t>
            </a:r>
            <a:r>
              <a:rPr lang="en-GB" dirty="0"/>
              <a:t> lazy </a:t>
            </a:r>
            <a:r>
              <a:rPr lang="en-GB" dirty="0" err="1"/>
              <a:t>erzeugen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Scoring </a:t>
            </a:r>
            <a:r>
              <a:rPr lang="en-GB" dirty="0" err="1"/>
              <a:t>überdenken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Eventuell</a:t>
            </a:r>
            <a:r>
              <a:rPr lang="en-GB" dirty="0"/>
              <a:t> </a:t>
            </a:r>
            <a:r>
              <a:rPr lang="en-GB" dirty="0" err="1"/>
              <a:t>andere</a:t>
            </a:r>
            <a:r>
              <a:rPr lang="en-GB" dirty="0"/>
              <a:t> </a:t>
            </a:r>
            <a:r>
              <a:rPr lang="en-GB" dirty="0" err="1"/>
              <a:t>Datenstrukturen</a:t>
            </a:r>
            <a:r>
              <a:rPr lang="en-GB" dirty="0"/>
              <a:t> </a:t>
            </a:r>
            <a:r>
              <a:rPr lang="en-GB" dirty="0" err="1"/>
              <a:t>nutzen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108EE-732D-48B4-83EF-AECA4FED134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264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9D28C-6624-4C90-A668-6FB1257B20A2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4B43-BBB7-45B7-8D54-DA07EA3F3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185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9D28C-6624-4C90-A668-6FB1257B20A2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4B43-BBB7-45B7-8D54-DA07EA3F3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56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9D28C-6624-4C90-A668-6FB1257B20A2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4B43-BBB7-45B7-8D54-DA07EA3F3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78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9D28C-6624-4C90-A668-6FB1257B20A2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4B43-BBB7-45B7-8D54-DA07EA3F3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612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9D28C-6624-4C90-A668-6FB1257B20A2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4B43-BBB7-45B7-8D54-DA07EA3F3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049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9D28C-6624-4C90-A668-6FB1257B20A2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4B43-BBB7-45B7-8D54-DA07EA3F3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252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9D28C-6624-4C90-A668-6FB1257B20A2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4B43-BBB7-45B7-8D54-DA07EA3F3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916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9D28C-6624-4C90-A668-6FB1257B20A2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4B43-BBB7-45B7-8D54-DA07EA3F3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28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9D28C-6624-4C90-A668-6FB1257B20A2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4B43-BBB7-45B7-8D54-DA07EA3F3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618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9D28C-6624-4C90-A668-6FB1257B20A2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4B43-BBB7-45B7-8D54-DA07EA3F3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40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9D28C-6624-4C90-A668-6FB1257B20A2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4B43-BBB7-45B7-8D54-DA07EA3F3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79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9D28C-6624-4C90-A668-6FB1257B20A2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24B43-BBB7-45B7-8D54-DA07EA3F3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11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8000" dirty="0"/>
              <a:t>L    </a:t>
            </a:r>
            <a:r>
              <a:rPr lang="en-GB" sz="8000" dirty="0" err="1"/>
              <a:t>ghthouseUCC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Sebastian Ernst, Julian Niedermeier, Florian Wagner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777" y="2377776"/>
            <a:ext cx="782003" cy="84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75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Arrow Connector 52"/>
          <p:cNvCxnSpPr>
            <a:cxnSpLocks/>
            <a:stCxn id="19" idx="3"/>
            <a:endCxn id="18" idx="0"/>
          </p:cNvCxnSpPr>
          <p:nvPr/>
        </p:nvCxnSpPr>
        <p:spPr>
          <a:xfrm>
            <a:off x="6588654" y="1253246"/>
            <a:ext cx="1380071" cy="1039283"/>
          </a:xfrm>
          <a:prstGeom prst="straightConnector1">
            <a:avLst/>
          </a:prstGeom>
          <a:ln w="57150">
            <a:solidFill>
              <a:srgbClr val="FFC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9" idx="3"/>
            <a:endCxn id="18" idx="0"/>
          </p:cNvCxnSpPr>
          <p:nvPr/>
        </p:nvCxnSpPr>
        <p:spPr>
          <a:xfrm>
            <a:off x="6588654" y="1253246"/>
            <a:ext cx="1380071" cy="1039283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cxnSpLocks/>
            <a:stCxn id="19" idx="2"/>
            <a:endCxn id="16" idx="0"/>
          </p:cNvCxnSpPr>
          <p:nvPr/>
        </p:nvCxnSpPr>
        <p:spPr>
          <a:xfrm>
            <a:off x="5983288" y="1600379"/>
            <a:ext cx="690036" cy="692150"/>
          </a:xfrm>
          <a:prstGeom prst="straightConnector1">
            <a:avLst/>
          </a:prstGeom>
          <a:ln w="57150">
            <a:solidFill>
              <a:srgbClr val="FFC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cxnSpLocks/>
            <a:stCxn id="19" idx="2"/>
            <a:endCxn id="16" idx="0"/>
          </p:cNvCxnSpPr>
          <p:nvPr/>
        </p:nvCxnSpPr>
        <p:spPr>
          <a:xfrm>
            <a:off x="5983288" y="1600379"/>
            <a:ext cx="690036" cy="69215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/>
            <a:stCxn id="19" idx="2"/>
            <a:endCxn id="17" idx="0"/>
          </p:cNvCxnSpPr>
          <p:nvPr/>
        </p:nvCxnSpPr>
        <p:spPr>
          <a:xfrm flipH="1">
            <a:off x="5446037" y="1600379"/>
            <a:ext cx="537251" cy="69215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/>
          <p:cNvSpPr/>
          <p:nvPr/>
        </p:nvSpPr>
        <p:spPr>
          <a:xfrm>
            <a:off x="5377922" y="906112"/>
            <a:ext cx="1210732" cy="69426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ABCD</a:t>
            </a:r>
            <a:endParaRPr lang="en-US" sz="3200" dirty="0"/>
          </a:p>
        </p:txBody>
      </p:sp>
      <p:sp>
        <p:nvSpPr>
          <p:cNvPr id="20" name="TextBox 19"/>
          <p:cNvSpPr txBox="1"/>
          <p:nvPr/>
        </p:nvSpPr>
        <p:spPr>
          <a:xfrm>
            <a:off x="4166794" y="6008184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178956" y="6008184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9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127225" y="6008184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8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132444" y="6008184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7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257419" y="4554032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19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4" idx="0"/>
            <a:endCxn id="9" idx="2"/>
          </p:cNvCxnSpPr>
          <p:nvPr/>
        </p:nvCxnSpPr>
        <p:spPr>
          <a:xfrm flipH="1" flipV="1">
            <a:off x="3684589" y="4529665"/>
            <a:ext cx="711200" cy="770467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498717" y="2986796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27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959218" y="763264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34</a:t>
            </a:r>
            <a:endParaRPr lang="en-US" dirty="0"/>
          </a:p>
        </p:txBody>
      </p:sp>
      <p:cxnSp>
        <p:nvCxnSpPr>
          <p:cNvPr id="29" name="Straight Arrow Connector 28"/>
          <p:cNvCxnSpPr>
            <a:cxnSpLocks/>
            <a:stCxn id="9" idx="0"/>
            <a:endCxn id="15" idx="2"/>
          </p:cNvCxnSpPr>
          <p:nvPr/>
        </p:nvCxnSpPr>
        <p:spPr>
          <a:xfrm flipV="1">
            <a:off x="3684589" y="2986796"/>
            <a:ext cx="397933" cy="848602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  <a:stCxn id="15" idx="0"/>
            <a:endCxn id="19" idx="1"/>
          </p:cNvCxnSpPr>
          <p:nvPr/>
        </p:nvCxnSpPr>
        <p:spPr>
          <a:xfrm flipV="1">
            <a:off x="4082522" y="1253246"/>
            <a:ext cx="1295400" cy="1039283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  <a:stCxn id="4" idx="0"/>
            <a:endCxn id="10" idx="2"/>
          </p:cNvCxnSpPr>
          <p:nvPr/>
        </p:nvCxnSpPr>
        <p:spPr>
          <a:xfrm flipV="1">
            <a:off x="4395789" y="4529665"/>
            <a:ext cx="270934" cy="770467"/>
          </a:xfrm>
          <a:prstGeom prst="straightConnector1">
            <a:avLst/>
          </a:prstGeom>
          <a:ln w="57150">
            <a:solidFill>
              <a:srgbClr val="FFC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cxnSpLocks/>
            <a:stCxn id="4" idx="0"/>
            <a:endCxn id="11" idx="2"/>
          </p:cNvCxnSpPr>
          <p:nvPr/>
        </p:nvCxnSpPr>
        <p:spPr>
          <a:xfrm flipV="1">
            <a:off x="4395789" y="4529665"/>
            <a:ext cx="1278466" cy="770467"/>
          </a:xfrm>
          <a:prstGeom prst="straightConnector1">
            <a:avLst/>
          </a:prstGeom>
          <a:ln w="57150">
            <a:solidFill>
              <a:srgbClr val="FFC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/>
          <p:cNvSpPr/>
          <p:nvPr/>
        </p:nvSpPr>
        <p:spPr>
          <a:xfrm>
            <a:off x="3328989" y="3835398"/>
            <a:ext cx="711200" cy="694267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AB</a:t>
            </a:r>
            <a:endParaRPr lang="en-US" sz="3200" dirty="0"/>
          </a:p>
        </p:txBody>
      </p:sp>
      <p:sp>
        <p:nvSpPr>
          <p:cNvPr id="10" name="Rectangle: Rounded Corners 9"/>
          <p:cNvSpPr/>
          <p:nvPr/>
        </p:nvSpPr>
        <p:spPr>
          <a:xfrm>
            <a:off x="4311123" y="3835398"/>
            <a:ext cx="711200" cy="694267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AC</a:t>
            </a:r>
            <a:endParaRPr lang="en-US" sz="3200" dirty="0"/>
          </a:p>
        </p:txBody>
      </p:sp>
      <p:sp>
        <p:nvSpPr>
          <p:cNvPr id="11" name="Rectangle: Rounded Corners 10"/>
          <p:cNvSpPr/>
          <p:nvPr/>
        </p:nvSpPr>
        <p:spPr>
          <a:xfrm>
            <a:off x="5293257" y="3835398"/>
            <a:ext cx="761996" cy="694267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AD</a:t>
            </a:r>
            <a:endParaRPr lang="en-US" sz="3200" dirty="0"/>
          </a:p>
        </p:txBody>
      </p:sp>
      <p:sp>
        <p:nvSpPr>
          <p:cNvPr id="12" name="Rectangle: Rounded Corners 11"/>
          <p:cNvSpPr/>
          <p:nvPr/>
        </p:nvSpPr>
        <p:spPr>
          <a:xfrm>
            <a:off x="6275391" y="3835398"/>
            <a:ext cx="711200" cy="694267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BC</a:t>
            </a:r>
            <a:endParaRPr lang="en-US" sz="3200" dirty="0"/>
          </a:p>
        </p:txBody>
      </p:sp>
      <p:sp>
        <p:nvSpPr>
          <p:cNvPr id="13" name="Rectangle: Rounded Corners 12"/>
          <p:cNvSpPr/>
          <p:nvPr/>
        </p:nvSpPr>
        <p:spPr>
          <a:xfrm>
            <a:off x="7206727" y="3835398"/>
            <a:ext cx="728128" cy="694267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BD</a:t>
            </a:r>
            <a:endParaRPr lang="en-US" sz="3200" dirty="0"/>
          </a:p>
        </p:txBody>
      </p:sp>
      <p:sp>
        <p:nvSpPr>
          <p:cNvPr id="14" name="Rectangle: Rounded Corners 13"/>
          <p:cNvSpPr/>
          <p:nvPr/>
        </p:nvSpPr>
        <p:spPr>
          <a:xfrm>
            <a:off x="8138065" y="3835398"/>
            <a:ext cx="728124" cy="694267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CD</a:t>
            </a:r>
            <a:endParaRPr lang="en-US" sz="3200" dirty="0"/>
          </a:p>
        </p:txBody>
      </p:sp>
      <p:sp>
        <p:nvSpPr>
          <p:cNvPr id="4" name="Rectangle: Rounded Corners 3"/>
          <p:cNvSpPr/>
          <p:nvPr/>
        </p:nvSpPr>
        <p:spPr>
          <a:xfrm>
            <a:off x="4040189" y="5300132"/>
            <a:ext cx="711200" cy="694267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A</a:t>
            </a:r>
            <a:endParaRPr lang="en-US" sz="4000" dirty="0"/>
          </a:p>
        </p:txBody>
      </p:sp>
      <p:sp>
        <p:nvSpPr>
          <p:cNvPr id="5" name="Rectangle: Rounded Corners 4"/>
          <p:cNvSpPr/>
          <p:nvPr/>
        </p:nvSpPr>
        <p:spPr>
          <a:xfrm>
            <a:off x="5022323" y="5300132"/>
            <a:ext cx="711200" cy="694267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B</a:t>
            </a:r>
            <a:endParaRPr lang="en-US" sz="4000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6004457" y="5300132"/>
            <a:ext cx="711200" cy="694267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C</a:t>
            </a:r>
            <a:endParaRPr lang="en-US" sz="4000" dirty="0"/>
          </a:p>
        </p:txBody>
      </p:sp>
      <p:sp>
        <p:nvSpPr>
          <p:cNvPr id="7" name="Rectangle: Rounded Corners 6"/>
          <p:cNvSpPr/>
          <p:nvPr/>
        </p:nvSpPr>
        <p:spPr>
          <a:xfrm>
            <a:off x="6986591" y="5300132"/>
            <a:ext cx="711200" cy="694267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D</a:t>
            </a:r>
            <a:endParaRPr lang="en-US" sz="4000" dirty="0"/>
          </a:p>
        </p:txBody>
      </p:sp>
      <p:sp>
        <p:nvSpPr>
          <p:cNvPr id="15" name="Rectangle: Rounded Corners 14"/>
          <p:cNvSpPr/>
          <p:nvPr/>
        </p:nvSpPr>
        <p:spPr>
          <a:xfrm>
            <a:off x="3599922" y="2292529"/>
            <a:ext cx="965199" cy="694267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ABC</a:t>
            </a:r>
            <a:endParaRPr lang="en-US" sz="3200" dirty="0"/>
          </a:p>
        </p:txBody>
      </p:sp>
      <p:sp>
        <p:nvSpPr>
          <p:cNvPr id="16" name="Rectangle: Rounded Corners 15"/>
          <p:cNvSpPr/>
          <p:nvPr/>
        </p:nvSpPr>
        <p:spPr>
          <a:xfrm>
            <a:off x="6190724" y="2292529"/>
            <a:ext cx="965199" cy="69426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ACD</a:t>
            </a:r>
            <a:endParaRPr lang="en-US" sz="3200" dirty="0"/>
          </a:p>
        </p:txBody>
      </p:sp>
      <p:sp>
        <p:nvSpPr>
          <p:cNvPr id="17" name="Rectangle: Rounded Corners 16"/>
          <p:cNvSpPr/>
          <p:nvPr/>
        </p:nvSpPr>
        <p:spPr>
          <a:xfrm>
            <a:off x="4963437" y="2292529"/>
            <a:ext cx="965199" cy="694267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ABD</a:t>
            </a:r>
            <a:endParaRPr lang="en-US" sz="3200" dirty="0"/>
          </a:p>
        </p:txBody>
      </p:sp>
      <p:sp>
        <p:nvSpPr>
          <p:cNvPr id="18" name="Rectangle: Rounded Corners 17"/>
          <p:cNvSpPr/>
          <p:nvPr/>
        </p:nvSpPr>
        <p:spPr>
          <a:xfrm>
            <a:off x="7486125" y="2292529"/>
            <a:ext cx="965199" cy="694267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BCD</a:t>
            </a:r>
            <a:endParaRPr lang="en-US" sz="3200" dirty="0"/>
          </a:p>
        </p:txBody>
      </p:sp>
      <p:sp>
        <p:nvSpPr>
          <p:cNvPr id="44" name="Oval 43"/>
          <p:cNvSpPr/>
          <p:nvPr/>
        </p:nvSpPr>
        <p:spPr>
          <a:xfrm>
            <a:off x="2372253" y="4814331"/>
            <a:ext cx="448734" cy="44873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1</a:t>
            </a:r>
            <a:endParaRPr lang="en-US" sz="2800" dirty="0"/>
          </a:p>
        </p:txBody>
      </p:sp>
      <p:sp>
        <p:nvSpPr>
          <p:cNvPr id="45" name="Oval 44"/>
          <p:cNvSpPr/>
          <p:nvPr/>
        </p:nvSpPr>
        <p:spPr>
          <a:xfrm>
            <a:off x="2372253" y="3149779"/>
            <a:ext cx="448734" cy="44873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2</a:t>
            </a:r>
            <a:endParaRPr lang="en-US" sz="2800" dirty="0"/>
          </a:p>
        </p:txBody>
      </p:sp>
      <p:sp>
        <p:nvSpPr>
          <p:cNvPr id="46" name="Oval 45"/>
          <p:cNvSpPr/>
          <p:nvPr/>
        </p:nvSpPr>
        <p:spPr>
          <a:xfrm>
            <a:off x="2372253" y="1698830"/>
            <a:ext cx="448734" cy="44873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3</a:t>
            </a:r>
            <a:endParaRPr lang="en-US" sz="2800" dirty="0"/>
          </a:p>
        </p:txBody>
      </p:sp>
      <p:sp>
        <p:nvSpPr>
          <p:cNvPr id="58" name="TextBox 57"/>
          <p:cNvSpPr txBox="1"/>
          <p:nvPr/>
        </p:nvSpPr>
        <p:spPr>
          <a:xfrm>
            <a:off x="6190724" y="2954530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25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5569992" y="2975180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26</a:t>
            </a:r>
            <a:endParaRPr lang="en-US" dirty="0"/>
          </a:p>
        </p:txBody>
      </p:sp>
      <p:sp>
        <p:nvSpPr>
          <p:cNvPr id="60" name="Oval 59"/>
          <p:cNvSpPr/>
          <p:nvPr/>
        </p:nvSpPr>
        <p:spPr>
          <a:xfrm>
            <a:off x="9179457" y="1698830"/>
            <a:ext cx="448734" cy="44873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4</a:t>
            </a:r>
            <a:endParaRPr lang="en-US" sz="2800" dirty="0"/>
          </a:p>
        </p:txBody>
      </p:sp>
      <p:cxnSp>
        <p:nvCxnSpPr>
          <p:cNvPr id="66" name="Connector: Curved 65"/>
          <p:cNvCxnSpPr>
            <a:stCxn id="9" idx="0"/>
            <a:endCxn id="17" idx="2"/>
          </p:cNvCxnSpPr>
          <p:nvPr/>
        </p:nvCxnSpPr>
        <p:spPr>
          <a:xfrm rot="5400000" flipH="1" flipV="1">
            <a:off x="4141012" y="2530373"/>
            <a:ext cx="848602" cy="1761448"/>
          </a:xfrm>
          <a:prstGeom prst="curvedConnector3">
            <a:avLst/>
          </a:prstGeom>
          <a:ln w="57150">
            <a:solidFill>
              <a:srgbClr val="FFC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8241972" y="2975180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23</a:t>
            </a:r>
            <a:endParaRPr lang="en-US" dirty="0"/>
          </a:p>
        </p:txBody>
      </p:sp>
      <p:cxnSp>
        <p:nvCxnSpPr>
          <p:cNvPr id="69" name="Straight Connector 68"/>
          <p:cNvCxnSpPr>
            <a:cxnSpLocks/>
          </p:cNvCxnSpPr>
          <p:nvPr/>
        </p:nvCxnSpPr>
        <p:spPr>
          <a:xfrm flipH="1">
            <a:off x="4353456" y="3814233"/>
            <a:ext cx="635000" cy="70164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cxnSpLocks/>
          </p:cNvCxnSpPr>
          <p:nvPr/>
        </p:nvCxnSpPr>
        <p:spPr>
          <a:xfrm flipH="1">
            <a:off x="5369455" y="3814233"/>
            <a:ext cx="635000" cy="70164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9179457" y="2639662"/>
            <a:ext cx="448734" cy="44873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5</a:t>
            </a:r>
            <a:endParaRPr lang="en-US" sz="2800" dirty="0"/>
          </a:p>
        </p:txBody>
      </p:sp>
      <p:cxnSp>
        <p:nvCxnSpPr>
          <p:cNvPr id="83" name="Connector: Curved 82"/>
          <p:cNvCxnSpPr>
            <a:stCxn id="16" idx="2"/>
            <a:endCxn id="14" idx="0"/>
          </p:cNvCxnSpPr>
          <p:nvPr/>
        </p:nvCxnSpPr>
        <p:spPr>
          <a:xfrm rot="16200000" flipH="1">
            <a:off x="7163424" y="2496695"/>
            <a:ext cx="848602" cy="1828803"/>
          </a:xfrm>
          <a:prstGeom prst="curvedConnector3">
            <a:avLst/>
          </a:prstGeom>
          <a:ln w="57150">
            <a:solidFill>
              <a:srgbClr val="FFC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8301242" y="4554032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15</a:t>
            </a:r>
            <a:endParaRPr lang="en-US" dirty="0"/>
          </a:p>
        </p:txBody>
      </p:sp>
      <p:cxnSp>
        <p:nvCxnSpPr>
          <p:cNvPr id="85" name="Straight Connector 84"/>
          <p:cNvCxnSpPr>
            <a:cxnSpLocks/>
          </p:cNvCxnSpPr>
          <p:nvPr/>
        </p:nvCxnSpPr>
        <p:spPr>
          <a:xfrm flipH="1">
            <a:off x="5388308" y="947930"/>
            <a:ext cx="1157621" cy="612775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2372253" y="5968483"/>
            <a:ext cx="448734" cy="44873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0</a:t>
            </a:r>
            <a:endParaRPr lang="en-US" sz="2800" dirty="0"/>
          </a:p>
        </p:txBody>
      </p:sp>
      <p:sp>
        <p:nvSpPr>
          <p:cNvPr id="88" name="TextBox 87"/>
          <p:cNvSpPr txBox="1"/>
          <p:nvPr/>
        </p:nvSpPr>
        <p:spPr>
          <a:xfrm>
            <a:off x="4205686" y="4507466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18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5562665" y="4507466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17</a:t>
            </a:r>
            <a:endParaRPr lang="en-US" dirty="0"/>
          </a:p>
        </p:txBody>
      </p:sp>
      <p:cxnSp>
        <p:nvCxnSpPr>
          <p:cNvPr id="90" name="Straight Connector 89"/>
          <p:cNvCxnSpPr>
            <a:cxnSpLocks/>
          </p:cNvCxnSpPr>
          <p:nvPr/>
        </p:nvCxnSpPr>
        <p:spPr>
          <a:xfrm flipH="1">
            <a:off x="5060422" y="5306537"/>
            <a:ext cx="635000" cy="70164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cxnSpLocks/>
          </p:cNvCxnSpPr>
          <p:nvPr/>
        </p:nvCxnSpPr>
        <p:spPr>
          <a:xfrm flipH="1">
            <a:off x="6044862" y="5306537"/>
            <a:ext cx="635000" cy="70164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cxnSpLocks/>
          </p:cNvCxnSpPr>
          <p:nvPr/>
        </p:nvCxnSpPr>
        <p:spPr>
          <a:xfrm flipH="1">
            <a:off x="7249450" y="3814233"/>
            <a:ext cx="635000" cy="70164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cxnSpLocks/>
          </p:cNvCxnSpPr>
          <p:nvPr/>
        </p:nvCxnSpPr>
        <p:spPr>
          <a:xfrm flipH="1">
            <a:off x="7024296" y="5292752"/>
            <a:ext cx="635000" cy="70164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cxnSpLocks/>
          </p:cNvCxnSpPr>
          <p:nvPr/>
        </p:nvCxnSpPr>
        <p:spPr>
          <a:xfrm flipH="1">
            <a:off x="6313491" y="3814233"/>
            <a:ext cx="635000" cy="70164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10010730" y="1698830"/>
            <a:ext cx="448734" cy="44873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6</a:t>
            </a:r>
            <a:endParaRPr lang="en-US" sz="2800" dirty="0"/>
          </a:p>
        </p:txBody>
      </p:sp>
      <p:cxnSp>
        <p:nvCxnSpPr>
          <p:cNvPr id="111" name="Straight Connector 110"/>
          <p:cNvCxnSpPr>
            <a:cxnSpLocks/>
          </p:cNvCxnSpPr>
          <p:nvPr/>
        </p:nvCxnSpPr>
        <p:spPr>
          <a:xfrm flipH="1">
            <a:off x="8170779" y="3814233"/>
            <a:ext cx="635000" cy="70164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99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9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1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8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1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2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4" dur="2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65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68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71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2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74" dur="2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77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0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96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99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1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02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5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26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29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1" dur="2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32" dur="2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4" dur="25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35" dur="25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38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9" dur="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50" dur="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4" dur="2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55" dur="2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7" dur="2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58" dur="2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0" dur="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61" dur="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2" dur="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8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69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/>
      <p:bldP spid="28" grpId="0"/>
      <p:bldP spid="44" grpId="0" animBg="1"/>
      <p:bldP spid="44" grpId="1" animBg="1"/>
      <p:bldP spid="45" grpId="0" animBg="1"/>
      <p:bldP spid="46" grpId="0" animBg="1"/>
      <p:bldP spid="58" grpId="0"/>
      <p:bldP spid="59" grpId="0"/>
      <p:bldP spid="60" grpId="0" animBg="1"/>
      <p:bldP spid="67" grpId="0"/>
      <p:bldP spid="73" grpId="0" animBg="1"/>
      <p:bldP spid="84" grpId="0"/>
      <p:bldP spid="88" grpId="0"/>
      <p:bldP spid="89" grpId="0"/>
      <p:bldP spid="1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Performance &amp; Problems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9265258"/>
              </p:ext>
            </p:extLst>
          </p:nvPr>
        </p:nvGraphicFramePr>
        <p:xfrm>
          <a:off x="838200" y="1825625"/>
          <a:ext cx="10515600" cy="26822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67637693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58504449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1367367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400" dirty="0">
                          <a:solidFill>
                            <a:sysClr val="windowText" lastClr="000000"/>
                          </a:solidFill>
                        </a:rPr>
                        <a:t>Dataset</a:t>
                      </a:r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>
                          <a:solidFill>
                            <a:sysClr val="windowText" lastClr="000000"/>
                          </a:solidFill>
                        </a:rPr>
                        <a:t>UCCs </a:t>
                      </a:r>
                      <a:r>
                        <a:rPr lang="de-DE" sz="2400" dirty="0" err="1">
                          <a:solidFill>
                            <a:sysClr val="windowText" lastClr="000000"/>
                          </a:solidFill>
                        </a:rPr>
                        <a:t>Found</a:t>
                      </a:r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err="1">
                          <a:solidFill>
                            <a:sysClr val="windowText" lastClr="000000"/>
                          </a:solidFill>
                        </a:rPr>
                        <a:t>Execution</a:t>
                      </a:r>
                      <a:r>
                        <a:rPr lang="de-DE" sz="2400" dirty="0">
                          <a:solidFill>
                            <a:sysClr val="windowText" lastClr="000000"/>
                          </a:solidFill>
                        </a:rPr>
                        <a:t> Time</a:t>
                      </a:r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740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adult.csv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594ms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987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ncvoter-1k.cv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98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1s 130ms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578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WDC_planets.csv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29ms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504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WDC_astronomical.csv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25ms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212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WDC_satellites.csv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44ms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831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ncvoter.csv (</a:t>
                      </a:r>
                      <a:r>
                        <a:rPr lang="de-DE" dirty="0">
                          <a:solidFill>
                            <a:sysClr val="windowText" lastClr="000000"/>
                          </a:solidFill>
                        </a:rPr>
                        <a:t>~</a:t>
                      </a:r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1Gb)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Out of heap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875933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9538" y="4876800"/>
            <a:ext cx="6819900" cy="4381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05141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</Words>
  <Application>Microsoft Office PowerPoint</Application>
  <PresentationFormat>Widescreen</PresentationFormat>
  <Paragraphs>79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L    ghthouseUCC</vt:lpstr>
      <vt:lpstr>PowerPoint Presentation</vt:lpstr>
      <vt:lpstr>Performance &amp; Problems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SuperUCC</dc:title>
  <dc:creator>Julian Niedermeier</dc:creator>
  <cp:lastModifiedBy>Julian Niedermeier</cp:lastModifiedBy>
  <cp:revision>13</cp:revision>
  <dcterms:created xsi:type="dcterms:W3CDTF">2017-05-18T17:22:53Z</dcterms:created>
  <dcterms:modified xsi:type="dcterms:W3CDTF">2017-05-19T10:29:45Z</dcterms:modified>
</cp:coreProperties>
</file>