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71" r:id="rId1"/>
  </p:sldMasterIdLst>
  <p:notesMasterIdLst>
    <p:notesMasterId r:id="rId17"/>
  </p:notesMasterIdLst>
  <p:handoutMasterIdLst>
    <p:handoutMasterId r:id="rId18"/>
  </p:handoutMasterIdLst>
  <p:sldIdLst>
    <p:sldId id="271" r:id="rId2"/>
    <p:sldId id="418" r:id="rId3"/>
    <p:sldId id="1207" r:id="rId4"/>
    <p:sldId id="432" r:id="rId5"/>
    <p:sldId id="300" r:id="rId6"/>
    <p:sldId id="1208" r:id="rId7"/>
    <p:sldId id="1209" r:id="rId8"/>
    <p:sldId id="1205" r:id="rId9"/>
    <p:sldId id="1206" r:id="rId10"/>
    <p:sldId id="1125" r:id="rId11"/>
    <p:sldId id="1210" r:id="rId12"/>
    <p:sldId id="1191" r:id="rId13"/>
    <p:sldId id="1200" r:id="rId14"/>
    <p:sldId id="1195" r:id="rId15"/>
    <p:sldId id="1152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017AC3"/>
    <a:srgbClr val="D07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73" autoAdjust="0"/>
    <p:restoredTop sz="95782"/>
  </p:normalViewPr>
  <p:slideViewPr>
    <p:cSldViewPr snapToGrid="0" snapToObjects="1">
      <p:cViewPr varScale="1">
        <p:scale>
          <a:sx n="118" d="100"/>
          <a:sy n="118" d="100"/>
        </p:scale>
        <p:origin x="21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88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94CC52-4FAB-E58D-C48F-B74779161B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3A292-07C8-2992-F437-F8110EB1FF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9A1F897-0286-0848-9529-84EE3AA82B15}" type="datetimeFigureOut">
              <a:rPr lang="en-US"/>
              <a:pPr>
                <a:defRPr/>
              </a:pPr>
              <a:t>4/4/25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54C73-B29F-FA3C-386D-6C4D40B12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336C4-452D-F542-3518-F3E62CC154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3D6E77-270B-ED48-8A44-48BD534E68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7C7BB9-D102-992B-93ED-9D95BF5273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1AD17-6E18-1589-E376-EC80D7106CD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CC410ED-F930-9541-ADC4-8B94AB9DB824}" type="datetimeFigureOut">
              <a:rPr lang="en-US"/>
              <a:pPr>
                <a:defRPr/>
              </a:pPr>
              <a:t>4/4/25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5C84E7C-2EF7-1C59-D787-8A13CD7509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A8B9389-9139-6B3D-D170-7FA25E90D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E6C7D-6E5D-0458-33F9-4DF47BE7C3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14534-04FE-A709-C819-A5CC28D79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20068B8-A2BA-BE46-B1A9-E9555E7922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30AA5AB1-67F0-0491-13FE-EF30946BC6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8DA4FBEB-F6DA-2475-AB06-1F9B35BFC7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A08D9C59-8F30-AEFE-4948-DEB77E216E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61E3FA-5D5B-6E4D-B068-90460B920A0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B818-C687-6116-49E9-FECFFD409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FD83B-76C0-F399-D642-5FC9BA62E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4DAD8-B113-E9FA-CE3E-CD11ECFD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F6F523-9008-C746-9B20-74F8780D5464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263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F73F-E5A3-5E28-AD22-3A83658F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E2456-DC24-E0E7-57DF-258D244EF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492EF48-4C16-4720-7DE4-BD5A1BF16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AF6F523-9008-C746-9B20-74F8780D546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298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309D-FBB1-44D3-FD87-DB013EF1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09FC5-F58B-23AF-54C3-0A08AFD5C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EEECEBC-F675-CAAA-95D9-D0FDBF5BA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AF6F523-9008-C746-9B20-74F8780D546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071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28C5-D22D-A1BB-FF1D-2D737776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F5FD5-8D92-C3BB-C145-146C547FC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4D24F-B5C2-308A-8E57-22CA6A29C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E69C97F-6100-0A47-C756-6083EDC7E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AF6F523-9008-C746-9B20-74F8780D5464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674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0CF9B-B0CA-82BB-86DA-3279362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ED67D-DFB6-0FB2-DA7D-FEBA1AA2F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B2036-D8FA-76E6-F70B-79EDBEC9C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F10F9D-089E-4D49-8139-D19F3E4627BF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4" name="Picture 2" descr="ERC Logos &amp; Brand Guidelines – Official Visual Identity Assets">
            <a:extLst>
              <a:ext uri="{FF2B5EF4-FFF2-40B4-BE49-F238E27FC236}">
                <a16:creationId xmlns:a16="http://schemas.microsoft.com/office/drawing/2014/main" id="{C659A066-3148-7543-F5AE-A4A5B7F90C9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680" y="5860687"/>
            <a:ext cx="1272176" cy="90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40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2" r:id="rId1"/>
    <p:sldLayoutId id="2147484173" r:id="rId2"/>
    <p:sldLayoutId id="2147484174" r:id="rId3"/>
    <p:sldLayoutId id="2147484175" r:id="rId4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6;gf1874133bc_0_0">
            <a:extLst>
              <a:ext uri="{FF2B5EF4-FFF2-40B4-BE49-F238E27FC236}">
                <a16:creationId xmlns:a16="http://schemas.microsoft.com/office/drawing/2014/main" id="{B5480A61-C72F-B1EA-7FE4-C23794FD11F0}"/>
              </a:ext>
            </a:extLst>
          </p:cNvPr>
          <p:cNvSpPr txBox="1">
            <a:spLocks/>
          </p:cNvSpPr>
          <p:nvPr/>
        </p:nvSpPr>
        <p:spPr>
          <a:xfrm>
            <a:off x="642950" y="3140821"/>
            <a:ext cx="7071084" cy="576358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2800" b="1" dirty="0">
                <a:solidFill>
                  <a:srgbClr val="44546A"/>
                </a:solidFill>
              </a:rPr>
              <a:t>Neighbourhoods, inequalities and preferences</a:t>
            </a:r>
          </a:p>
        </p:txBody>
      </p:sp>
      <p:sp>
        <p:nvSpPr>
          <p:cNvPr id="3" name="Google Shape;97;gf1874133bc_0_0">
            <a:extLst>
              <a:ext uri="{FF2B5EF4-FFF2-40B4-BE49-F238E27FC236}">
                <a16:creationId xmlns:a16="http://schemas.microsoft.com/office/drawing/2014/main" id="{F912B0A3-4ED1-03E6-F940-A76D1E03A142}"/>
              </a:ext>
            </a:extLst>
          </p:cNvPr>
          <p:cNvSpPr txBox="1">
            <a:spLocks/>
          </p:cNvSpPr>
          <p:nvPr/>
        </p:nvSpPr>
        <p:spPr>
          <a:xfrm>
            <a:off x="642951" y="3601943"/>
            <a:ext cx="4005249" cy="5080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0"/>
              </a:spcBef>
              <a:buNone/>
            </a:pPr>
            <a:r>
              <a:rPr lang="en-US" sz="1800" u="sng" dirty="0">
                <a:solidFill>
                  <a:schemeClr val="bg1">
                    <a:lumMod val="65000"/>
                  </a:schemeClr>
                </a:solidFill>
              </a:rPr>
              <a:t>G. Melios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(RHUL) &amp; J. Van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Spanje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(RHUL)</a:t>
            </a:r>
            <a:endParaRPr lang="en-GB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0B1648-A1E5-B0D0-7CD8-945654EB1489}"/>
              </a:ext>
            </a:extLst>
          </p:cNvPr>
          <p:cNvCxnSpPr/>
          <p:nvPr/>
        </p:nvCxnSpPr>
        <p:spPr>
          <a:xfrm>
            <a:off x="704850" y="3717179"/>
            <a:ext cx="4140200" cy="0"/>
          </a:xfrm>
          <a:prstGeom prst="line">
            <a:avLst/>
          </a:prstGeom>
          <a:ln>
            <a:solidFill>
              <a:srgbClr val="017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E20C8-8B7B-4402-9E1F-CFF308CA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914400"/>
            <a:r>
              <a:rPr lang="en-US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Effect of inequalities on sympathizing with </a:t>
            </a:r>
            <a:r>
              <a:rPr lang="en-US" alt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labour</a:t>
            </a:r>
            <a:r>
              <a:rPr lang="en-US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party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476913-5ABD-7981-7129-1652BE2D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477" y="1483417"/>
            <a:ext cx="5993938" cy="435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27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0F2E4D-F732-102F-25ED-2C66324E4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FF2E-3BCA-FBD1-D133-12322203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B3FD50-08D4-3C7C-1691-48268746E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D778D8-E0D3-D0C4-E695-53A8E7E1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47157C-D632-C894-2D7E-ED997D389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26AC7EB-226C-A448-4088-04BF6CE76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31477-3919-3722-A853-BF827AED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defTabSz="914400"/>
            <a:r>
              <a:rPr lang="en-US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Effect of inequalities on voting for the </a:t>
            </a:r>
            <a:r>
              <a:rPr lang="en-US" alt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labour</a:t>
            </a:r>
            <a:r>
              <a:rPr lang="en-US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party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FC680D-F7C7-D4B0-6B4D-CE55275149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116477" y="1605154"/>
            <a:ext cx="5993938" cy="411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5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2AD8E1-263E-434A-8D91-40E9631A49E2}"/>
              </a:ext>
            </a:extLst>
          </p:cNvPr>
          <p:cNvSpPr txBox="1">
            <a:spLocks/>
          </p:cNvSpPr>
          <p:nvPr/>
        </p:nvSpPr>
        <p:spPr bwMode="auto">
          <a:xfrm>
            <a:off x="350041" y="586855"/>
            <a:ext cx="2401025" cy="3387497"/>
          </a:xfrm>
          <a:prstGeom prst="rect">
            <a:avLst/>
          </a:prstGeom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 of results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AB81-1201-4121-A895-F2108F32E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defTabSz="914400"/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Moving to more unequal places leads to:</a:t>
            </a:r>
          </a:p>
          <a:p>
            <a:pPr indent="-228600" defTabSz="914400"/>
            <a:endParaRPr lang="en-US" sz="17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Increased positive feelings about the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Labour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Party</a:t>
            </a:r>
          </a:p>
          <a:p>
            <a:pPr lvl="1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Higher identification with the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Labour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Party</a:t>
            </a:r>
          </a:p>
          <a:p>
            <a:pPr lvl="1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Increased interest in politics</a:t>
            </a:r>
          </a:p>
          <a:p>
            <a:pPr lvl="1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Decreased satisfaction with Democracy</a:t>
            </a:r>
          </a:p>
          <a:p>
            <a:pPr lvl="1"/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lvl="1" indent="0" defTabSz="914400">
              <a:buNone/>
            </a:pPr>
            <a:endParaRPr lang="en-US" sz="1700" dirty="0">
              <a:solidFill>
                <a:schemeClr val="accent1">
                  <a:lumMod val="75000"/>
                </a:schemeClr>
              </a:solidFill>
            </a:endParaRPr>
          </a:p>
          <a:p>
            <a:pPr indent="-228600" defTabSz="914400"/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Results are pretty-homogeneous except of</a:t>
            </a:r>
          </a:p>
          <a:p>
            <a:pPr lvl="1" indent="-228600" defTabSz="914400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Younger, female respondents</a:t>
            </a:r>
          </a:p>
          <a:p>
            <a:pPr lvl="1" indent="-228600" defTabSz="914400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Extreme conservatives</a:t>
            </a:r>
          </a:p>
          <a:p>
            <a:pPr marL="0" indent="0" defTabSz="914400">
              <a:buNone/>
            </a:pPr>
            <a:endParaRPr lang="en-US" sz="17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Robust to:</a:t>
            </a:r>
          </a:p>
          <a:p>
            <a:pPr lvl="1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Using MSOAs instead of political constituencies</a:t>
            </a:r>
          </a:p>
          <a:p>
            <a:pPr lvl="1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Measuring inequalities with 90/10, 99/1, GINI</a:t>
            </a:r>
          </a:p>
          <a:p>
            <a:pPr lvl="1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Accounting for size of move (how far away you go)</a:t>
            </a:r>
          </a:p>
          <a:p>
            <a:pPr lvl="1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Moving due to unemployment</a:t>
            </a:r>
          </a:p>
          <a:p>
            <a:pPr marL="342900" lvl="1" indent="0">
              <a:buNone/>
            </a:pP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  <a:p>
            <a:pPr indent="-228600" defTabSz="914400"/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Overall a 3-4% shift towards the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</a:rPr>
              <a:t>labour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 party</a:t>
            </a:r>
          </a:p>
        </p:txBody>
      </p:sp>
    </p:spTree>
    <p:extLst>
      <p:ext uri="{BB962C8B-B14F-4D97-AF65-F5344CB8AC3E}">
        <p14:creationId xmlns:p14="http://schemas.microsoft.com/office/powerpoint/2010/main" val="211786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AB81-1201-4121-A895-F2108F32E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28839"/>
            <a:ext cx="8229600" cy="3394472"/>
          </a:xfrm>
        </p:spPr>
        <p:txBody>
          <a:bodyPr/>
          <a:lstStyle/>
          <a:p>
            <a:r>
              <a:rPr lang="en-US" sz="1500" dirty="0">
                <a:solidFill>
                  <a:srgbClr val="1F497D"/>
                </a:solidFill>
              </a:rPr>
              <a:t>Little to no evidence that movers change the composition of </a:t>
            </a:r>
            <a:r>
              <a:rPr lang="en-US" sz="1500" dirty="0" err="1">
                <a:solidFill>
                  <a:srgbClr val="1F497D"/>
                </a:solidFill>
              </a:rPr>
              <a:t>pcons</a:t>
            </a:r>
            <a:r>
              <a:rPr lang="en-US" sz="1500" dirty="0">
                <a:solidFill>
                  <a:srgbClr val="1F497D"/>
                </a:solidFill>
              </a:rPr>
              <a:t> over time</a:t>
            </a:r>
          </a:p>
          <a:p>
            <a:endParaRPr lang="en-US" sz="1500" dirty="0">
              <a:solidFill>
                <a:srgbClr val="1F497D"/>
              </a:solidFill>
            </a:endParaRPr>
          </a:p>
          <a:p>
            <a:r>
              <a:rPr lang="en-US" sz="1500" dirty="0">
                <a:solidFill>
                  <a:srgbClr val="1F497D"/>
                </a:solidFill>
              </a:rPr>
              <a:t>Results are robust to parallel trend violations (Rambachan and Roth, 2023)</a:t>
            </a:r>
          </a:p>
          <a:p>
            <a:endParaRPr lang="en-US" sz="1500" dirty="0">
              <a:solidFill>
                <a:srgbClr val="1F497D"/>
              </a:solidFill>
            </a:endParaRPr>
          </a:p>
          <a:p>
            <a:r>
              <a:rPr lang="en-US" sz="1500" dirty="0">
                <a:solidFill>
                  <a:srgbClr val="1F497D"/>
                </a:solidFill>
              </a:rPr>
              <a:t>Little to no effect of moving on preferences of people moving to places with equal levels of inequalities or lower</a:t>
            </a:r>
          </a:p>
          <a:p>
            <a:endParaRPr lang="en-US" sz="1500" dirty="0">
              <a:solidFill>
                <a:srgbClr val="1F497D"/>
              </a:solidFill>
            </a:endParaRPr>
          </a:p>
          <a:p>
            <a:r>
              <a:rPr lang="en-US" sz="1500" dirty="0">
                <a:solidFill>
                  <a:srgbClr val="1F497D"/>
                </a:solidFill>
              </a:rPr>
              <a:t>Results are robust to different specifications and estimation methods</a:t>
            </a:r>
          </a:p>
          <a:p>
            <a:pPr marL="0" indent="0">
              <a:buNone/>
            </a:pPr>
            <a:endParaRPr lang="en-US" sz="1500" dirty="0">
              <a:solidFill>
                <a:srgbClr val="1F497D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2AD8E1-263E-434A-8D91-40E9631A49E2}"/>
              </a:ext>
            </a:extLst>
          </p:cNvPr>
          <p:cNvSpPr txBox="1">
            <a:spLocks/>
          </p:cNvSpPr>
          <p:nvPr/>
        </p:nvSpPr>
        <p:spPr bwMode="auto">
          <a:xfrm>
            <a:off x="457200" y="975327"/>
            <a:ext cx="8229600" cy="835920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 cap="sq">
            <a:solidFill>
              <a:srgbClr val="1F497D"/>
            </a:solidFill>
            <a:miter lim="800000"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5800" eaLnBrk="1" hangingPunct="1">
              <a:lnSpc>
                <a:spcPct val="90000"/>
              </a:lnSpc>
            </a:pPr>
            <a:r>
              <a:rPr lang="en-US" altLang="en-US" sz="3000" dirty="0">
                <a:solidFill>
                  <a:srgbClr val="1F497D"/>
                </a:solidFill>
              </a:rPr>
              <a:t>Robustness Checks</a:t>
            </a:r>
            <a:endParaRPr lang="en-US" sz="3000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1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A2AD8E1-263E-434A-8D91-40E9631A49E2}"/>
              </a:ext>
            </a:extLst>
          </p:cNvPr>
          <p:cNvSpPr txBox="1">
            <a:spLocks/>
          </p:cNvSpPr>
          <p:nvPr/>
        </p:nvSpPr>
        <p:spPr bwMode="auto">
          <a:xfrm>
            <a:off x="350041" y="586855"/>
            <a:ext cx="2401025" cy="3387497"/>
          </a:xfrm>
          <a:prstGeom prst="rect">
            <a:avLst/>
          </a:prstGeom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defTabSz="91440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3500" dirty="0">
                <a:solidFill>
                  <a:srgbClr val="FFFFFF"/>
                </a:solidFill>
              </a:rPr>
              <a:t>Next steps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AB81-1201-4121-A895-F2108F32E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1700" dirty="0">
                <a:solidFill>
                  <a:srgbClr val="44546A"/>
                </a:solidFill>
              </a:rPr>
              <a:t>We intend to:</a:t>
            </a:r>
            <a:endParaRPr lang="el-GR" sz="1700" dirty="0">
              <a:solidFill>
                <a:srgbClr val="44546A"/>
              </a:solidFill>
            </a:endParaRPr>
          </a:p>
          <a:p>
            <a:pPr indent="-228600" defTabSz="914400"/>
            <a:endParaRPr lang="en-US" sz="1700" dirty="0">
              <a:solidFill>
                <a:srgbClr val="44546A"/>
              </a:solidFill>
            </a:endParaRPr>
          </a:p>
          <a:p>
            <a:pPr lvl="1" indent="-228600" defTabSz="914400"/>
            <a:r>
              <a:rPr lang="en-US" sz="1700" dirty="0">
                <a:solidFill>
                  <a:srgbClr val="44546A"/>
                </a:solidFill>
              </a:rPr>
              <a:t>Use house price to calculate inequalities</a:t>
            </a:r>
          </a:p>
          <a:p>
            <a:pPr lvl="1" indent="-228600" defTabSz="914400"/>
            <a:endParaRPr lang="en-US" sz="1700" dirty="0">
              <a:solidFill>
                <a:srgbClr val="44546A"/>
              </a:solidFill>
            </a:endParaRPr>
          </a:p>
          <a:p>
            <a:pPr lvl="1" indent="-228600" defTabSz="914400"/>
            <a:r>
              <a:rPr lang="en-US" sz="1700" dirty="0">
                <a:solidFill>
                  <a:srgbClr val="44546A"/>
                </a:solidFill>
              </a:rPr>
              <a:t>Match these to local election data</a:t>
            </a:r>
          </a:p>
          <a:p>
            <a:pPr lvl="1" indent="-228600" defTabSz="914400"/>
            <a:endParaRPr lang="en-US" sz="1700" dirty="0">
              <a:solidFill>
                <a:srgbClr val="44546A"/>
              </a:solidFill>
            </a:endParaRPr>
          </a:p>
          <a:p>
            <a:pPr lvl="1" indent="-228600" defTabSz="914400"/>
            <a:r>
              <a:rPr lang="en-US" sz="1700" dirty="0">
                <a:solidFill>
                  <a:srgbClr val="44546A"/>
                </a:solidFill>
              </a:rPr>
              <a:t>Replicate this with alternative data</a:t>
            </a:r>
          </a:p>
          <a:p>
            <a:pPr lvl="2" indent="-228600" defTabSz="914400"/>
            <a:r>
              <a:rPr lang="en-US" sz="1400" dirty="0">
                <a:solidFill>
                  <a:srgbClr val="44546A"/>
                </a:solidFill>
              </a:rPr>
              <a:t>Understanding Society (UK)</a:t>
            </a:r>
          </a:p>
          <a:p>
            <a:pPr lvl="2" indent="-228600" defTabSz="914400"/>
            <a:r>
              <a:rPr lang="en-US" sz="1400" dirty="0">
                <a:solidFill>
                  <a:srgbClr val="44546A"/>
                </a:solidFill>
              </a:rPr>
              <a:t>GESOP (Germany)</a:t>
            </a:r>
          </a:p>
          <a:p>
            <a:pPr lvl="2" indent="-228600" defTabSz="914400"/>
            <a:r>
              <a:rPr lang="en-US" sz="1400" dirty="0" err="1">
                <a:solidFill>
                  <a:srgbClr val="44546A"/>
                </a:solidFill>
              </a:rPr>
              <a:t>Catalist</a:t>
            </a:r>
            <a:r>
              <a:rPr lang="en-US" sz="1400" dirty="0">
                <a:solidFill>
                  <a:srgbClr val="44546A"/>
                </a:solidFill>
              </a:rPr>
              <a:t> (US – potentially)</a:t>
            </a:r>
          </a:p>
          <a:p>
            <a:pPr marL="285750" lvl="1" indent="0" defTabSz="914400">
              <a:buNone/>
            </a:pPr>
            <a:endParaRPr lang="en-US" sz="1700" dirty="0"/>
          </a:p>
          <a:p>
            <a:pPr indent="-228600" defTabSz="914400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00619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A2AD8E1-263E-434A-8D91-40E9631A49E2}"/>
              </a:ext>
            </a:extLst>
          </p:cNvPr>
          <p:cNvSpPr txBox="1">
            <a:spLocks/>
          </p:cNvSpPr>
          <p:nvPr/>
        </p:nvSpPr>
        <p:spPr bwMode="auto">
          <a:xfrm>
            <a:off x="457200" y="975327"/>
            <a:ext cx="8229600" cy="835920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 cap="sq">
            <a:solidFill>
              <a:srgbClr val="1F497D"/>
            </a:solidFill>
            <a:miter lim="800000"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685800" eaLnBrk="1" hangingPunct="1">
              <a:lnSpc>
                <a:spcPct val="90000"/>
              </a:lnSpc>
            </a:pPr>
            <a:r>
              <a:rPr lang="en-US" altLang="en-US" sz="3000" dirty="0">
                <a:solidFill>
                  <a:srgbClr val="1F497D"/>
                </a:solidFill>
              </a:rPr>
              <a:t>Thank you!</a:t>
            </a:r>
            <a:endParaRPr lang="en-US" sz="3000" dirty="0">
              <a:solidFill>
                <a:srgbClr val="1F497D"/>
              </a:solidFill>
            </a:endParaRPr>
          </a:p>
        </p:txBody>
      </p:sp>
      <p:pic>
        <p:nvPicPr>
          <p:cNvPr id="1026" name="Picture 2" descr="Q&amp;A Images – Browse 156,511 Stock Photos, Vectors, and Video | Adobe Stock">
            <a:extLst>
              <a:ext uri="{FF2B5EF4-FFF2-40B4-BE49-F238E27FC236}">
                <a16:creationId xmlns:a16="http://schemas.microsoft.com/office/drawing/2014/main" id="{29EF789A-ED1D-475F-83AE-8E0F15F70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12" y="1908289"/>
            <a:ext cx="2107406" cy="147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7E1D4C-AEA7-4B75-8C7F-71130D97684C}"/>
              </a:ext>
            </a:extLst>
          </p:cNvPr>
          <p:cNvSpPr txBox="1"/>
          <p:nvPr/>
        </p:nvSpPr>
        <p:spPr>
          <a:xfrm>
            <a:off x="1600199" y="4878665"/>
            <a:ext cx="75438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b="1" dirty="0">
                <a:solidFill>
                  <a:srgbClr val="1F497D"/>
                </a:solidFill>
              </a:rPr>
              <a:t>Questions? 		Suggestions?</a:t>
            </a:r>
          </a:p>
        </p:txBody>
      </p:sp>
    </p:spTree>
    <p:extLst>
      <p:ext uri="{BB962C8B-B14F-4D97-AF65-F5344CB8AC3E}">
        <p14:creationId xmlns:p14="http://schemas.microsoft.com/office/powerpoint/2010/main" val="55369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>
            <a:extLst>
              <a:ext uri="{FF2B5EF4-FFF2-40B4-BE49-F238E27FC236}">
                <a16:creationId xmlns:a16="http://schemas.microsoft.com/office/drawing/2014/main" id="{E85157EF-BC7F-F944-4DC1-C9511FF5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466725"/>
            <a:ext cx="8121650" cy="508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2"/>
                </a:solidFill>
              </a:rPr>
              <a:t>Motivation</a:t>
            </a:r>
          </a:p>
        </p:txBody>
      </p:sp>
      <p:pic>
        <p:nvPicPr>
          <p:cNvPr id="2050" name="Picture 2" descr="Inside Housing - News - London councils 'could build 37,300 homes by 2023  without restrictions'">
            <a:extLst>
              <a:ext uri="{FF2B5EF4-FFF2-40B4-BE49-F238E27FC236}">
                <a16:creationId xmlns:a16="http://schemas.microsoft.com/office/drawing/2014/main" id="{384785BC-2EC2-0552-D9FC-79ED805D7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921" y="587830"/>
            <a:ext cx="3788229" cy="252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ch and Poor | Ian Wood | Flickr">
            <a:extLst>
              <a:ext uri="{FF2B5EF4-FFF2-40B4-BE49-F238E27FC236}">
                <a16:creationId xmlns:a16="http://schemas.microsoft.com/office/drawing/2014/main" id="{C8090B04-C001-590B-9AD5-A2C548ABE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2" y="2443164"/>
            <a:ext cx="4604705" cy="306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ncome inequality increases in UK">
            <a:extLst>
              <a:ext uri="{FF2B5EF4-FFF2-40B4-BE49-F238E27FC236}">
                <a16:creationId xmlns:a16="http://schemas.microsoft.com/office/drawing/2014/main" id="{BBEAC710-F57B-FB24-D855-7D8EEA1F7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169" y="3744685"/>
            <a:ext cx="3332480" cy="238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06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434E0-05EF-CF24-EA0D-B259916E5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Placeholder 1">
            <a:extLst>
              <a:ext uri="{FF2B5EF4-FFF2-40B4-BE49-F238E27FC236}">
                <a16:creationId xmlns:a16="http://schemas.microsoft.com/office/drawing/2014/main" id="{9121602E-6488-6C74-57F1-711E44983905}"/>
              </a:ext>
            </a:extLst>
          </p:cNvPr>
          <p:cNvSpPr txBox="1">
            <a:spLocks/>
          </p:cNvSpPr>
          <p:nvPr/>
        </p:nvSpPr>
        <p:spPr bwMode="auto">
          <a:xfrm>
            <a:off x="465138" y="1323973"/>
            <a:ext cx="8172450" cy="481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rgbClr val="1F497D"/>
                </a:solidFill>
              </a:rPr>
              <a:t>Disparities in participation and preferences among voters (i.e. </a:t>
            </a:r>
            <a:r>
              <a:rPr lang="en-GB" sz="2000" dirty="0" err="1">
                <a:solidFill>
                  <a:srgbClr val="1F497D"/>
                </a:solidFill>
              </a:rPr>
              <a:t>Alesina</a:t>
            </a:r>
            <a:r>
              <a:rPr lang="en-GB" sz="2000" dirty="0">
                <a:solidFill>
                  <a:srgbClr val="1F497D"/>
                </a:solidFill>
              </a:rPr>
              <a:t> and La Ferrara, 2005):</a:t>
            </a:r>
          </a:p>
          <a:p>
            <a:r>
              <a:rPr lang="en-GB" sz="2000" dirty="0">
                <a:solidFill>
                  <a:srgbClr val="1F497D"/>
                </a:solidFill>
              </a:rPr>
              <a:t>Socioeconomic status (income, education)</a:t>
            </a:r>
          </a:p>
          <a:p>
            <a:r>
              <a:rPr lang="en-GB" sz="2000" dirty="0">
                <a:solidFill>
                  <a:srgbClr val="1F497D"/>
                </a:solidFill>
              </a:rPr>
              <a:t>Demographic characteristics (age, race, gender)</a:t>
            </a:r>
          </a:p>
          <a:p>
            <a:r>
              <a:rPr lang="en-GB" sz="2000" dirty="0">
                <a:solidFill>
                  <a:srgbClr val="1F497D"/>
                </a:solidFill>
              </a:rPr>
              <a:t>Partisanship (and other identities</a:t>
            </a:r>
          </a:p>
          <a:p>
            <a:pPr marL="0" indent="0">
              <a:buNone/>
            </a:pPr>
            <a:endParaRPr lang="en-GB" sz="2000" dirty="0">
              <a:solidFill>
                <a:srgbClr val="1F497D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1F497D"/>
                </a:solidFill>
              </a:rPr>
              <a:t>Stark turnout and partisanship differences across states and regions attributed to context (Powell, 1986; </a:t>
            </a:r>
            <a:r>
              <a:rPr lang="en-GB" sz="2000" dirty="0" err="1">
                <a:solidFill>
                  <a:srgbClr val="1F497D"/>
                </a:solidFill>
              </a:rPr>
              <a:t>DellaVigna</a:t>
            </a:r>
            <a:r>
              <a:rPr lang="en-GB" sz="2000" dirty="0">
                <a:solidFill>
                  <a:srgbClr val="1F497D"/>
                </a:solidFill>
              </a:rPr>
              <a:t> and Kaplan, 2007):</a:t>
            </a:r>
          </a:p>
          <a:p>
            <a:r>
              <a:rPr lang="en-GB" sz="2000" dirty="0">
                <a:solidFill>
                  <a:srgbClr val="1F497D"/>
                </a:solidFill>
              </a:rPr>
              <a:t>Voter registration and voting regulations (e.g., absentee voting, ID laws)</a:t>
            </a:r>
          </a:p>
          <a:p>
            <a:r>
              <a:rPr lang="en-GB" sz="2000" dirty="0">
                <a:solidFill>
                  <a:srgbClr val="1F497D"/>
                </a:solidFill>
              </a:rPr>
              <a:t>Media environments and electoral campaign intensity</a:t>
            </a:r>
          </a:p>
          <a:p>
            <a:r>
              <a:rPr lang="en-GB" sz="2000" dirty="0">
                <a:solidFill>
                  <a:srgbClr val="1F497D"/>
                </a:solidFill>
              </a:rPr>
              <a:t>Economic environment and electoral competitiveness</a:t>
            </a:r>
          </a:p>
          <a:p>
            <a:pPr marL="0" indent="0">
              <a:buNone/>
            </a:pPr>
            <a:endParaRPr lang="en-GB" sz="2000" dirty="0">
              <a:solidFill>
                <a:srgbClr val="1F497D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1F497D"/>
                </a:solidFill>
              </a:rPr>
              <a:t>• Tests whether context outweighs individual characteristics by exploiting voter relocations (i.e. Cantoni &amp; Pons, 2022)</a:t>
            </a:r>
          </a:p>
          <a:p>
            <a:pPr marL="457200" lvl="1" indent="0">
              <a:buNone/>
            </a:pPr>
            <a:endParaRPr lang="en-US" sz="1400" i="1" dirty="0">
              <a:solidFill>
                <a:srgbClr val="44546A"/>
              </a:solidFill>
            </a:endParaRPr>
          </a:p>
          <a:p>
            <a:pPr marL="457200" lvl="1" indent="0">
              <a:buNone/>
            </a:pPr>
            <a:endParaRPr lang="en-US" sz="1400" i="1" dirty="0">
              <a:solidFill>
                <a:srgbClr val="44546A"/>
              </a:solidFill>
            </a:endParaRPr>
          </a:p>
          <a:p>
            <a:pPr marL="457200" lvl="1" indent="0">
              <a:buNone/>
            </a:pPr>
            <a:endParaRPr lang="en-US" sz="1400" i="1" dirty="0">
              <a:solidFill>
                <a:srgbClr val="44546A"/>
              </a:solidFill>
            </a:endParaRPr>
          </a:p>
          <a:p>
            <a:pPr lvl="1"/>
            <a:endParaRPr lang="en-US" sz="1200" i="1" dirty="0">
              <a:solidFill>
                <a:srgbClr val="44546A"/>
              </a:solidFill>
            </a:endParaRPr>
          </a:p>
        </p:txBody>
      </p:sp>
      <p:sp>
        <p:nvSpPr>
          <p:cNvPr id="30723" name="Title 2">
            <a:extLst>
              <a:ext uri="{FF2B5EF4-FFF2-40B4-BE49-F238E27FC236}">
                <a16:creationId xmlns:a16="http://schemas.microsoft.com/office/drawing/2014/main" id="{135280DA-3720-A77B-4D04-7C1459E0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466725"/>
            <a:ext cx="8121650" cy="508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2"/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65203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951B3-E4E6-ECC8-91F7-49DB64400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Placeholder 1">
            <a:extLst>
              <a:ext uri="{FF2B5EF4-FFF2-40B4-BE49-F238E27FC236}">
                <a16:creationId xmlns:a16="http://schemas.microsoft.com/office/drawing/2014/main" id="{FECE4782-DC20-86A1-DC93-F5141D06436B}"/>
              </a:ext>
            </a:extLst>
          </p:cNvPr>
          <p:cNvSpPr txBox="1">
            <a:spLocks/>
          </p:cNvSpPr>
          <p:nvPr/>
        </p:nvSpPr>
        <p:spPr bwMode="auto">
          <a:xfrm>
            <a:off x="465138" y="1323973"/>
            <a:ext cx="8172450" cy="481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000" dirty="0">
                <a:solidFill>
                  <a:srgbClr val="1F497D"/>
                </a:solidFill>
              </a:rPr>
              <a:t>We focus on specific contextual differences (income disparities) to identify their effect on beliefs and political </a:t>
            </a:r>
            <a:r>
              <a:rPr lang="en-US" sz="2000" dirty="0" err="1">
                <a:solidFill>
                  <a:srgbClr val="1F497D"/>
                </a:solidFill>
              </a:rPr>
              <a:t>behaviour</a:t>
            </a:r>
            <a:endParaRPr lang="en-US" sz="2000" dirty="0">
              <a:solidFill>
                <a:srgbClr val="1F497D"/>
              </a:solidFill>
            </a:endParaRPr>
          </a:p>
          <a:p>
            <a:endParaRPr lang="en-US" sz="2000" dirty="0">
              <a:solidFill>
                <a:srgbClr val="1F497D"/>
              </a:solidFill>
            </a:endParaRPr>
          </a:p>
          <a:p>
            <a:r>
              <a:rPr lang="en-US" sz="2000" dirty="0">
                <a:solidFill>
                  <a:srgbClr val="1F497D"/>
                </a:solidFill>
              </a:rPr>
              <a:t>We focus on movers in the UK from 2013-2023 using the BES internet panel and a movers design </a:t>
            </a:r>
            <a:r>
              <a:rPr lang="en-US" sz="1200" dirty="0">
                <a:solidFill>
                  <a:srgbClr val="1F497D"/>
                </a:solidFill>
              </a:rPr>
              <a:t>(Following Cantoni &amp; Pons, 2022)</a:t>
            </a:r>
          </a:p>
          <a:p>
            <a:pPr lvl="1"/>
            <a:r>
              <a:rPr lang="en-US" sz="1600" dirty="0">
                <a:solidFill>
                  <a:srgbClr val="1F497D"/>
                </a:solidFill>
              </a:rPr>
              <a:t>Measure inequalities based on reported income (99/1, 90/10, </a:t>
            </a:r>
            <a:r>
              <a:rPr lang="en-US" sz="1600" dirty="0" err="1">
                <a:solidFill>
                  <a:srgbClr val="1F497D"/>
                </a:solidFill>
              </a:rPr>
              <a:t>gini</a:t>
            </a:r>
            <a:r>
              <a:rPr lang="en-US" sz="1600" dirty="0">
                <a:solidFill>
                  <a:srgbClr val="1F497D"/>
                </a:solidFill>
              </a:rPr>
              <a:t> index)</a:t>
            </a:r>
          </a:p>
          <a:p>
            <a:pPr lvl="1"/>
            <a:endParaRPr lang="en-US" sz="1600" dirty="0">
              <a:solidFill>
                <a:srgbClr val="1F497D"/>
              </a:solidFill>
            </a:endParaRPr>
          </a:p>
          <a:p>
            <a:r>
              <a:rPr lang="en-US" sz="2000" dirty="0">
                <a:solidFill>
                  <a:srgbClr val="1F497D"/>
                </a:solidFill>
              </a:rPr>
              <a:t>We find that moving to </a:t>
            </a:r>
            <a:r>
              <a:rPr lang="en-US" sz="2000" dirty="0" err="1">
                <a:solidFill>
                  <a:srgbClr val="1F497D"/>
                </a:solidFill>
              </a:rPr>
              <a:t>neighbourhoods</a:t>
            </a:r>
            <a:r>
              <a:rPr lang="en-US" sz="2000" dirty="0">
                <a:solidFill>
                  <a:srgbClr val="1F497D"/>
                </a:solidFill>
              </a:rPr>
              <a:t> with higher income inequalities:</a:t>
            </a:r>
          </a:p>
          <a:p>
            <a:pPr lvl="1"/>
            <a:r>
              <a:rPr lang="en-US" sz="1600" dirty="0">
                <a:solidFill>
                  <a:srgbClr val="1F497D"/>
                </a:solidFill>
              </a:rPr>
              <a:t>Increases positive feelings about the </a:t>
            </a:r>
            <a:r>
              <a:rPr lang="en-US" sz="1600" dirty="0" err="1">
                <a:solidFill>
                  <a:srgbClr val="1F497D"/>
                </a:solidFill>
              </a:rPr>
              <a:t>Labour</a:t>
            </a:r>
            <a:r>
              <a:rPr lang="en-US" sz="1600" dirty="0">
                <a:solidFill>
                  <a:srgbClr val="1F497D"/>
                </a:solidFill>
              </a:rPr>
              <a:t> Party</a:t>
            </a:r>
          </a:p>
          <a:p>
            <a:pPr lvl="1"/>
            <a:r>
              <a:rPr lang="en-US" sz="1600" dirty="0">
                <a:solidFill>
                  <a:srgbClr val="1F497D"/>
                </a:solidFill>
              </a:rPr>
              <a:t>Translates to higher identification with the </a:t>
            </a:r>
            <a:r>
              <a:rPr lang="en-US" sz="1600" dirty="0" err="1">
                <a:solidFill>
                  <a:srgbClr val="1F497D"/>
                </a:solidFill>
              </a:rPr>
              <a:t>Labour</a:t>
            </a:r>
            <a:r>
              <a:rPr lang="en-US" sz="1600" dirty="0">
                <a:solidFill>
                  <a:srgbClr val="1F497D"/>
                </a:solidFill>
              </a:rPr>
              <a:t> Party</a:t>
            </a:r>
          </a:p>
          <a:p>
            <a:pPr lvl="1"/>
            <a:r>
              <a:rPr lang="en-US" sz="1600" dirty="0">
                <a:solidFill>
                  <a:srgbClr val="1F497D"/>
                </a:solidFill>
              </a:rPr>
              <a:t>Increases interest in politics</a:t>
            </a:r>
          </a:p>
          <a:p>
            <a:pPr lvl="1"/>
            <a:r>
              <a:rPr lang="en-US" sz="1600" dirty="0">
                <a:solidFill>
                  <a:srgbClr val="1F497D"/>
                </a:solidFill>
              </a:rPr>
              <a:t>Decreases satisfaction with Democracy</a:t>
            </a:r>
          </a:p>
          <a:p>
            <a:endParaRPr lang="en-US" sz="2000" dirty="0">
              <a:solidFill>
                <a:srgbClr val="1F497D"/>
              </a:solidFill>
            </a:endParaRPr>
          </a:p>
          <a:p>
            <a:r>
              <a:rPr lang="en-US" sz="2000" dirty="0">
                <a:solidFill>
                  <a:srgbClr val="1F497D"/>
                </a:solidFill>
              </a:rPr>
              <a:t>Under Construction</a:t>
            </a:r>
          </a:p>
          <a:p>
            <a:pPr lvl="1"/>
            <a:r>
              <a:rPr lang="en-US" sz="1600" dirty="0">
                <a:solidFill>
                  <a:srgbClr val="1F497D"/>
                </a:solidFill>
              </a:rPr>
              <a:t>Property values</a:t>
            </a:r>
          </a:p>
          <a:p>
            <a:pPr lvl="1"/>
            <a:r>
              <a:rPr lang="en-US" sz="1600" dirty="0">
                <a:solidFill>
                  <a:srgbClr val="1F497D"/>
                </a:solidFill>
              </a:rPr>
              <a:t>Build more representative indicators of inequalities</a:t>
            </a:r>
          </a:p>
          <a:p>
            <a:pPr marL="457200" lvl="1" indent="0">
              <a:buNone/>
            </a:pPr>
            <a:endParaRPr lang="en-US" sz="1600" dirty="0">
              <a:solidFill>
                <a:srgbClr val="1F497D"/>
              </a:solidFill>
            </a:endParaRPr>
          </a:p>
          <a:p>
            <a:pPr marL="457200" lvl="1" indent="0">
              <a:buNone/>
            </a:pPr>
            <a:endParaRPr lang="en-US" sz="1400" i="1" dirty="0">
              <a:solidFill>
                <a:srgbClr val="44546A"/>
              </a:solidFill>
            </a:endParaRPr>
          </a:p>
          <a:p>
            <a:pPr lvl="1"/>
            <a:endParaRPr lang="en-US" sz="1200" i="1" dirty="0">
              <a:solidFill>
                <a:srgbClr val="44546A"/>
              </a:solidFill>
            </a:endParaRPr>
          </a:p>
        </p:txBody>
      </p:sp>
      <p:sp>
        <p:nvSpPr>
          <p:cNvPr id="30723" name="Title 2">
            <a:extLst>
              <a:ext uri="{FF2B5EF4-FFF2-40B4-BE49-F238E27FC236}">
                <a16:creationId xmlns:a16="http://schemas.microsoft.com/office/drawing/2014/main" id="{1416FFE4-B4CA-6999-435C-8F3EBB90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466725"/>
            <a:ext cx="8121650" cy="508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2"/>
                </a:solidFill>
              </a:rPr>
              <a:t>Spoilers</a:t>
            </a:r>
          </a:p>
        </p:txBody>
      </p:sp>
    </p:spTree>
    <p:extLst>
      <p:ext uri="{BB962C8B-B14F-4D97-AF65-F5344CB8AC3E}">
        <p14:creationId xmlns:p14="http://schemas.microsoft.com/office/powerpoint/2010/main" val="189183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Placeholder 1">
            <a:extLst>
              <a:ext uri="{FF2B5EF4-FFF2-40B4-BE49-F238E27FC236}">
                <a16:creationId xmlns:a16="http://schemas.microsoft.com/office/drawing/2014/main" id="{FF47B594-06D3-09DC-5250-B3841132669D}"/>
              </a:ext>
            </a:extLst>
          </p:cNvPr>
          <p:cNvSpPr txBox="1">
            <a:spLocks/>
          </p:cNvSpPr>
          <p:nvPr/>
        </p:nvSpPr>
        <p:spPr bwMode="auto">
          <a:xfrm>
            <a:off x="465138" y="1323974"/>
            <a:ext cx="8172450" cy="489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000" dirty="0">
                <a:solidFill>
                  <a:srgbClr val="1F497D"/>
                </a:solidFill>
              </a:rPr>
              <a:t>British Election Study Internet Panel</a:t>
            </a:r>
          </a:p>
          <a:p>
            <a:pPr lvl="1"/>
            <a:r>
              <a:rPr lang="en-US" sz="1600" dirty="0">
                <a:solidFill>
                  <a:srgbClr val="1F497D"/>
                </a:solidFill>
              </a:rPr>
              <a:t>30.000 people for 24 waves 2013-2023</a:t>
            </a:r>
          </a:p>
          <a:p>
            <a:pPr lvl="1"/>
            <a:r>
              <a:rPr lang="en-US" sz="1600" dirty="0">
                <a:solidFill>
                  <a:srgbClr val="1F497D"/>
                </a:solidFill>
              </a:rPr>
              <a:t>Some attrition and some top ups </a:t>
            </a:r>
          </a:p>
          <a:p>
            <a:pPr lvl="1"/>
            <a:r>
              <a:rPr lang="en-US" sz="1600" dirty="0">
                <a:solidFill>
                  <a:srgbClr val="1F497D"/>
                </a:solidFill>
              </a:rPr>
              <a:t>Average respondent appears in 8 waves</a:t>
            </a:r>
          </a:p>
          <a:p>
            <a:pPr marL="457200" lvl="1" indent="0">
              <a:buNone/>
            </a:pPr>
            <a:endParaRPr lang="en-US" sz="1600" dirty="0">
              <a:solidFill>
                <a:srgbClr val="1F497D"/>
              </a:solidFill>
            </a:endParaRPr>
          </a:p>
          <a:p>
            <a:r>
              <a:rPr lang="en-US" sz="2000" dirty="0">
                <a:solidFill>
                  <a:srgbClr val="1F497D"/>
                </a:solidFill>
              </a:rPr>
              <a:t>Movers</a:t>
            </a:r>
          </a:p>
          <a:p>
            <a:pPr lvl="1"/>
            <a:r>
              <a:rPr lang="en-US" sz="1600" dirty="0">
                <a:solidFill>
                  <a:srgbClr val="1F497D"/>
                </a:solidFill>
              </a:rPr>
              <a:t>We know where people leave (</a:t>
            </a:r>
            <a:r>
              <a:rPr lang="en-US" sz="1600" dirty="0" err="1">
                <a:solidFill>
                  <a:srgbClr val="1F497D"/>
                </a:solidFill>
              </a:rPr>
              <a:t>neighbourhood</a:t>
            </a:r>
            <a:r>
              <a:rPr lang="en-US" sz="1600" dirty="0">
                <a:solidFill>
                  <a:srgbClr val="1F497D"/>
                </a:solidFill>
              </a:rPr>
              <a:t> – political constituency – 632 of them)</a:t>
            </a:r>
          </a:p>
          <a:p>
            <a:pPr lvl="2"/>
            <a:r>
              <a:rPr lang="en-US" sz="1200" dirty="0">
                <a:solidFill>
                  <a:srgbClr val="1F497D"/>
                </a:solidFill>
              </a:rPr>
              <a:t>We can track 6,599 people moving just once</a:t>
            </a:r>
          </a:p>
          <a:p>
            <a:pPr lvl="1"/>
            <a:r>
              <a:rPr lang="en-US" sz="1600" dirty="0">
                <a:solidFill>
                  <a:srgbClr val="1F497D"/>
                </a:solidFill>
              </a:rPr>
              <a:t>Demographics</a:t>
            </a:r>
          </a:p>
          <a:p>
            <a:pPr lvl="1"/>
            <a:r>
              <a:rPr lang="en-US" sz="1600" dirty="0">
                <a:solidFill>
                  <a:srgbClr val="1F497D"/>
                </a:solidFill>
              </a:rPr>
              <a:t>Political beliefs</a:t>
            </a:r>
          </a:p>
          <a:p>
            <a:pPr lvl="1"/>
            <a:r>
              <a:rPr lang="en-US" sz="1600" dirty="0">
                <a:solidFill>
                  <a:srgbClr val="1F497D"/>
                </a:solidFill>
              </a:rPr>
              <a:t>Policy preferences</a:t>
            </a:r>
          </a:p>
          <a:p>
            <a:pPr lvl="1"/>
            <a:r>
              <a:rPr lang="en-US" sz="1600" dirty="0">
                <a:solidFill>
                  <a:srgbClr val="1F497D"/>
                </a:solidFill>
              </a:rPr>
              <a:t>Self-reported political </a:t>
            </a:r>
            <a:r>
              <a:rPr lang="en-US" sz="1600" dirty="0" err="1">
                <a:solidFill>
                  <a:srgbClr val="1F497D"/>
                </a:solidFill>
              </a:rPr>
              <a:t>behaviour</a:t>
            </a:r>
            <a:endParaRPr lang="en-US" sz="1600" dirty="0">
              <a:solidFill>
                <a:srgbClr val="1F497D"/>
              </a:solidFill>
            </a:endParaRPr>
          </a:p>
          <a:p>
            <a:pPr lvl="1"/>
            <a:r>
              <a:rPr lang="en-US" sz="1600" dirty="0">
                <a:solidFill>
                  <a:srgbClr val="1F497D"/>
                </a:solidFill>
              </a:rPr>
              <a:t>Income</a:t>
            </a:r>
          </a:p>
          <a:p>
            <a:pPr lvl="1"/>
            <a:endParaRPr lang="en-US" sz="1600" dirty="0">
              <a:solidFill>
                <a:srgbClr val="1F497D"/>
              </a:solidFill>
            </a:endParaRPr>
          </a:p>
          <a:p>
            <a:r>
              <a:rPr lang="en-US" sz="2000" dirty="0">
                <a:solidFill>
                  <a:srgbClr val="1F497D"/>
                </a:solidFill>
              </a:rPr>
              <a:t>Additional data sources:</a:t>
            </a:r>
          </a:p>
          <a:p>
            <a:pPr lvl="1"/>
            <a:r>
              <a:rPr lang="en-US" sz="1600" dirty="0">
                <a:solidFill>
                  <a:srgbClr val="1F497D"/>
                </a:solidFill>
              </a:rPr>
              <a:t>Real estate house prices at MSOA level (lower than political constituencies)</a:t>
            </a:r>
          </a:p>
          <a:p>
            <a:pPr lvl="1"/>
            <a:r>
              <a:rPr lang="en-US" sz="1600" dirty="0">
                <a:solidFill>
                  <a:srgbClr val="1F497D"/>
                </a:solidFill>
              </a:rPr>
              <a:t>GINI at political constituencies from </a:t>
            </a:r>
            <a:r>
              <a:rPr lang="en-US" sz="1600" dirty="0" err="1">
                <a:solidFill>
                  <a:srgbClr val="1F497D"/>
                </a:solidFill>
              </a:rPr>
              <a:t>labour</a:t>
            </a:r>
            <a:r>
              <a:rPr lang="en-US" sz="1600" dirty="0">
                <a:solidFill>
                  <a:srgbClr val="1F497D"/>
                </a:solidFill>
              </a:rPr>
              <a:t> force survey data</a:t>
            </a:r>
          </a:p>
        </p:txBody>
      </p:sp>
      <p:sp>
        <p:nvSpPr>
          <p:cNvPr id="30723" name="Title 2">
            <a:extLst>
              <a:ext uri="{FF2B5EF4-FFF2-40B4-BE49-F238E27FC236}">
                <a16:creationId xmlns:a16="http://schemas.microsoft.com/office/drawing/2014/main" id="{E85157EF-BC7F-F944-4DC1-C9511FF5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466725"/>
            <a:ext cx="8121650" cy="508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2"/>
                </a:solidFill>
              </a:rPr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E0922-4BCA-76E8-1E38-67FA97009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Placeholder 1">
            <a:extLst>
              <a:ext uri="{FF2B5EF4-FFF2-40B4-BE49-F238E27FC236}">
                <a16:creationId xmlns:a16="http://schemas.microsoft.com/office/drawing/2014/main" id="{D1B91E09-E994-54A0-0B18-B71DC618A58D}"/>
              </a:ext>
            </a:extLst>
          </p:cNvPr>
          <p:cNvSpPr txBox="1">
            <a:spLocks/>
          </p:cNvSpPr>
          <p:nvPr/>
        </p:nvSpPr>
        <p:spPr bwMode="auto">
          <a:xfrm>
            <a:off x="465138" y="1323974"/>
            <a:ext cx="8172450" cy="489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000" dirty="0">
                <a:solidFill>
                  <a:srgbClr val="1F497D"/>
                </a:solidFill>
              </a:rPr>
              <a:t>8,300 movers that move only once (observed on average 8 times)</a:t>
            </a:r>
          </a:p>
          <a:p>
            <a:endParaRPr lang="en-US" sz="2000" dirty="0">
              <a:solidFill>
                <a:srgbClr val="1F497D"/>
              </a:solidFill>
            </a:endParaRPr>
          </a:p>
          <a:p>
            <a:pPr lvl="1"/>
            <a:r>
              <a:rPr lang="en-US" sz="1600" dirty="0">
                <a:solidFill>
                  <a:srgbClr val="1F497D"/>
                </a:solidFill>
              </a:rPr>
              <a:t>5,599 responded to all questions we need</a:t>
            </a:r>
          </a:p>
          <a:p>
            <a:pPr lvl="1"/>
            <a:r>
              <a:rPr lang="en-US" sz="1600" dirty="0">
                <a:solidFill>
                  <a:srgbClr val="1F497D"/>
                </a:solidFill>
              </a:rPr>
              <a:t>Drop-outs are disproportionally younger and less politically engaged</a:t>
            </a:r>
          </a:p>
          <a:p>
            <a:pPr lvl="1"/>
            <a:r>
              <a:rPr lang="en-US" sz="1600" dirty="0">
                <a:solidFill>
                  <a:srgbClr val="1F497D"/>
                </a:solidFill>
              </a:rPr>
              <a:t>Some </a:t>
            </a:r>
            <a:r>
              <a:rPr lang="en-US" sz="1600" dirty="0" err="1">
                <a:solidFill>
                  <a:srgbClr val="1F497D"/>
                </a:solidFill>
              </a:rPr>
              <a:t>neighbourhoods</a:t>
            </a:r>
            <a:r>
              <a:rPr lang="en-US" sz="1600" dirty="0">
                <a:solidFill>
                  <a:srgbClr val="1F497D"/>
                </a:solidFill>
              </a:rPr>
              <a:t> over represented, some weights missing</a:t>
            </a:r>
          </a:p>
          <a:p>
            <a:pPr lvl="1"/>
            <a:r>
              <a:rPr lang="en-US" sz="1600" dirty="0">
                <a:solidFill>
                  <a:srgbClr val="1F497D"/>
                </a:solidFill>
              </a:rPr>
              <a:t>We end up with a sample that covers 97% of the UK political constituencies</a:t>
            </a:r>
          </a:p>
          <a:p>
            <a:pPr lvl="1"/>
            <a:r>
              <a:rPr lang="en-US" sz="1600" dirty="0">
                <a:solidFill>
                  <a:srgbClr val="1F497D"/>
                </a:solidFill>
              </a:rPr>
              <a:t>99,445 unique respondents, 600k observations </a:t>
            </a:r>
          </a:p>
          <a:p>
            <a:pPr lvl="1"/>
            <a:r>
              <a:rPr lang="en-US" sz="1600" dirty="0">
                <a:solidFill>
                  <a:srgbClr val="1F497D"/>
                </a:solidFill>
              </a:rPr>
              <a:t>Movers are similar to non movers but for 2 characteristics</a:t>
            </a:r>
          </a:p>
          <a:p>
            <a:pPr lvl="2"/>
            <a:r>
              <a:rPr lang="en-US" sz="1400" dirty="0">
                <a:solidFill>
                  <a:srgbClr val="1F497D"/>
                </a:solidFill>
              </a:rPr>
              <a:t>About a decade younger (9 years)</a:t>
            </a:r>
          </a:p>
          <a:p>
            <a:pPr lvl="2"/>
            <a:r>
              <a:rPr lang="en-US" sz="1400" dirty="0">
                <a:solidFill>
                  <a:srgbClr val="1F497D"/>
                </a:solidFill>
              </a:rPr>
              <a:t>More educated</a:t>
            </a:r>
            <a:endParaRPr lang="en-US" sz="1600" dirty="0">
              <a:solidFill>
                <a:srgbClr val="1F497D"/>
              </a:solidFill>
            </a:endParaRPr>
          </a:p>
          <a:p>
            <a:pPr lvl="2"/>
            <a:endParaRPr lang="en-US" sz="1600" dirty="0">
              <a:solidFill>
                <a:srgbClr val="1F497D"/>
              </a:solidFill>
            </a:endParaRPr>
          </a:p>
          <a:p>
            <a:pPr marL="285750" lvl="2" indent="-285750"/>
            <a:r>
              <a:rPr lang="en-US" sz="2000" dirty="0">
                <a:solidFill>
                  <a:srgbClr val="1F497D"/>
                </a:solidFill>
              </a:rPr>
              <a:t>Outcomes (multiple hypothesis testing corrected)</a:t>
            </a:r>
          </a:p>
          <a:p>
            <a:pPr marL="742950" lvl="3" indent="-285750"/>
            <a:r>
              <a:rPr lang="en-US" sz="1600" dirty="0">
                <a:solidFill>
                  <a:srgbClr val="1F497D"/>
                </a:solidFill>
              </a:rPr>
              <a:t>Like the </a:t>
            </a:r>
            <a:r>
              <a:rPr lang="en-US" sz="1600" dirty="0" err="1">
                <a:solidFill>
                  <a:srgbClr val="1F497D"/>
                </a:solidFill>
              </a:rPr>
              <a:t>labour</a:t>
            </a:r>
            <a:r>
              <a:rPr lang="en-US" sz="1600" dirty="0">
                <a:solidFill>
                  <a:srgbClr val="1F497D"/>
                </a:solidFill>
              </a:rPr>
              <a:t> party 0-10</a:t>
            </a:r>
          </a:p>
          <a:p>
            <a:pPr marL="742950" lvl="3" indent="-285750"/>
            <a:r>
              <a:rPr lang="en-US" sz="1600" dirty="0">
                <a:solidFill>
                  <a:srgbClr val="1F497D"/>
                </a:solidFill>
              </a:rPr>
              <a:t>Intention to vote for </a:t>
            </a:r>
            <a:r>
              <a:rPr lang="en-US" sz="1600" dirty="0" err="1">
                <a:solidFill>
                  <a:srgbClr val="1F497D"/>
                </a:solidFill>
              </a:rPr>
              <a:t>labour</a:t>
            </a:r>
            <a:endParaRPr lang="en-US" sz="1600" dirty="0">
              <a:solidFill>
                <a:srgbClr val="1F497D"/>
              </a:solidFill>
            </a:endParaRPr>
          </a:p>
          <a:p>
            <a:pPr marL="742950" lvl="3" indent="-285750"/>
            <a:r>
              <a:rPr lang="en-US" sz="1600" dirty="0">
                <a:solidFill>
                  <a:srgbClr val="1F497D"/>
                </a:solidFill>
              </a:rPr>
              <a:t>Intention to participate</a:t>
            </a:r>
          </a:p>
          <a:p>
            <a:pPr marL="742950" lvl="3" indent="-285750"/>
            <a:r>
              <a:rPr lang="en-US" sz="1600" dirty="0">
                <a:solidFill>
                  <a:srgbClr val="1F497D"/>
                </a:solidFill>
              </a:rPr>
              <a:t>Satisfaction with democracy</a:t>
            </a:r>
          </a:p>
          <a:p>
            <a:pPr lvl="2"/>
            <a:endParaRPr lang="en-US" sz="1400" dirty="0">
              <a:solidFill>
                <a:srgbClr val="1F497D"/>
              </a:solidFill>
            </a:endParaRPr>
          </a:p>
        </p:txBody>
      </p:sp>
      <p:sp>
        <p:nvSpPr>
          <p:cNvPr id="30723" name="Title 2">
            <a:extLst>
              <a:ext uri="{FF2B5EF4-FFF2-40B4-BE49-F238E27FC236}">
                <a16:creationId xmlns:a16="http://schemas.microsoft.com/office/drawing/2014/main" id="{E6FA9B7B-A39C-FC23-776D-BEB41D56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466725"/>
            <a:ext cx="8121650" cy="508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2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5915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66FAE-38B9-37C2-A1B3-D50069579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>
            <a:extLst>
              <a:ext uri="{FF2B5EF4-FFF2-40B4-BE49-F238E27FC236}">
                <a16:creationId xmlns:a16="http://schemas.microsoft.com/office/drawing/2014/main" id="{87BCC927-031D-863B-312D-D5A31ACB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466725"/>
            <a:ext cx="8121650" cy="508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2"/>
                </a:solidFill>
              </a:rPr>
              <a:t>Movers</a:t>
            </a:r>
          </a:p>
        </p:txBody>
      </p:sp>
      <p:pic>
        <p:nvPicPr>
          <p:cNvPr id="3" name="Picture 2" descr="A table of statistics with numbers and a number&#10;&#10;AI-generated content may be incorrect.">
            <a:extLst>
              <a:ext uri="{FF2B5EF4-FFF2-40B4-BE49-F238E27FC236}">
                <a16:creationId xmlns:a16="http://schemas.microsoft.com/office/drawing/2014/main" id="{86D642D2-7557-ABBA-767C-250FB6EB0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685" y="2307771"/>
            <a:ext cx="6734630" cy="26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7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45046-B250-6634-9F96-671D07174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2">
            <a:extLst>
              <a:ext uri="{FF2B5EF4-FFF2-40B4-BE49-F238E27FC236}">
                <a16:creationId xmlns:a16="http://schemas.microsoft.com/office/drawing/2014/main" id="{7E3D9C34-EE77-3634-B2F7-D4D29B85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466725"/>
            <a:ext cx="8121650" cy="508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2"/>
                </a:solidFill>
              </a:rPr>
              <a:t>Calculating Inequalities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32459F-E7BB-0396-FD84-E2C86A3FC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974725"/>
            <a:ext cx="7102929" cy="53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034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D9CB-3AE5-CC03-5C36-5647A6D5E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434" name="Text Placeholder 1">
                <a:extLst>
                  <a:ext uri="{FF2B5EF4-FFF2-40B4-BE49-F238E27FC236}">
                    <a16:creationId xmlns:a16="http://schemas.microsoft.com/office/drawing/2014/main" id="{BB9D5A7F-644D-87CF-552D-6BCF431ECA9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5138" y="1323974"/>
                <a:ext cx="8172450" cy="48939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285750" indent="-28575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r>
                  <a:rPr lang="en-US" sz="1600" dirty="0">
                    <a:solidFill>
                      <a:srgbClr val="1F497D"/>
                    </a:solidFill>
                  </a:rPr>
                  <a:t>We estimate an event study for respondent </a:t>
                </a:r>
                <a:r>
                  <a:rPr lang="en-US" sz="1600" dirty="0" err="1">
                    <a:solidFill>
                      <a:srgbClr val="1F497D"/>
                    </a:solidFill>
                  </a:rPr>
                  <a:t>i</a:t>
                </a:r>
                <a:r>
                  <a:rPr lang="en-US" sz="1600" dirty="0">
                    <a:solidFill>
                      <a:srgbClr val="1F497D"/>
                    </a:solidFill>
                  </a:rPr>
                  <a:t> who moves from origin </a:t>
                </a:r>
                <a:r>
                  <a:rPr lang="en-US" sz="1600" dirty="0" err="1">
                    <a:solidFill>
                      <a:srgbClr val="1F497D"/>
                    </a:solidFill>
                  </a:rPr>
                  <a:t>neighb</a:t>
                </a:r>
                <a:r>
                  <a:rPr lang="en-US" sz="1600" dirty="0">
                    <a:solidFill>
                      <a:srgbClr val="1F497D"/>
                    </a:solidFill>
                  </a:rPr>
                  <a:t>. o(</a:t>
                </a:r>
                <a:r>
                  <a:rPr lang="en-US" sz="1600" dirty="0" err="1">
                    <a:solidFill>
                      <a:srgbClr val="1F497D"/>
                    </a:solidFill>
                  </a:rPr>
                  <a:t>i</a:t>
                </a:r>
                <a:r>
                  <a:rPr lang="en-US" sz="1600" dirty="0">
                    <a:solidFill>
                      <a:srgbClr val="1F497D"/>
                    </a:solidFill>
                  </a:rPr>
                  <a:t>) to destination </a:t>
                </a:r>
                <a:r>
                  <a:rPr lang="en-US" sz="1600" dirty="0" err="1">
                    <a:solidFill>
                      <a:srgbClr val="1F497D"/>
                    </a:solidFill>
                  </a:rPr>
                  <a:t>neighb</a:t>
                </a:r>
                <a:r>
                  <a:rPr lang="en-US" sz="1600" dirty="0">
                    <a:solidFill>
                      <a:srgbClr val="1F497D"/>
                    </a:solidFill>
                  </a:rPr>
                  <a:t>. d(</a:t>
                </a:r>
                <a:r>
                  <a:rPr lang="en-US" sz="1600" dirty="0" err="1">
                    <a:solidFill>
                      <a:srgbClr val="1F497D"/>
                    </a:solidFill>
                  </a:rPr>
                  <a:t>i</a:t>
                </a:r>
                <a:r>
                  <a:rPr lang="en-US" sz="1600" dirty="0">
                    <a:solidFill>
                      <a:srgbClr val="1F497D"/>
                    </a:solidFill>
                  </a:rPr>
                  <a:t>)</a:t>
                </a:r>
                <a:r>
                  <a:rPr lang="en-GB" sz="1600" dirty="0">
                    <a:solidFill>
                      <a:srgbClr val="1F497D"/>
                    </a:solidFill>
                  </a:rPr>
                  <a:t>: </a:t>
                </a:r>
                <a:endParaRPr lang="en-US" sz="1600" dirty="0">
                  <a:solidFill>
                    <a:srgbClr val="1F497D"/>
                  </a:solidFill>
                </a:endParaRPr>
              </a:p>
              <a:p>
                <a:pPr marL="0" indent="0">
                  <a:buNone/>
                </a:pPr>
                <a:endParaRPr lang="en-US" sz="1600" i="1" dirty="0">
                  <a:solidFill>
                    <a:srgbClr val="1F497D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160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l-GR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𝜄</m:t>
                          </m:r>
                        </m:sub>
                      </m:sSub>
                      <m:r>
                        <a:rPr lang="en-US" sz="1600" i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)≥0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l-GR" sz="1600" b="0" i="1" smtClean="0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600" i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𝑖𝑐𝑡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1F497D"/>
                  </a:solidFill>
                </a:endParaRPr>
              </a:p>
              <a:p>
                <a:endParaRPr lang="en-US" sz="1600" i="1" dirty="0">
                  <a:solidFill>
                    <a:srgbClr val="1F497D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1600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𝑖𝑐𝑡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1F497D"/>
                    </a:solidFill>
                  </a:rPr>
                  <a:t> are the outcome variables of interest for individual </a:t>
                </a:r>
                <a:r>
                  <a:rPr lang="en-US" sz="1600" i="1" dirty="0" err="1">
                    <a:solidFill>
                      <a:srgbClr val="1F497D"/>
                    </a:solidFill>
                  </a:rPr>
                  <a:t>i</a:t>
                </a:r>
                <a:r>
                  <a:rPr lang="en-US" sz="1600" dirty="0">
                    <a:solidFill>
                      <a:srgbClr val="1F497D"/>
                    </a:solidFill>
                  </a:rPr>
                  <a:t>, who is from </a:t>
                </a:r>
                <a:r>
                  <a:rPr lang="en-US" sz="1600" dirty="0" err="1">
                    <a:solidFill>
                      <a:srgbClr val="1F497D"/>
                    </a:solidFill>
                  </a:rPr>
                  <a:t>neighbourhood</a:t>
                </a:r>
                <a:r>
                  <a:rPr lang="en-US" sz="1600" dirty="0">
                    <a:solidFill>
                      <a:srgbClr val="1F497D"/>
                    </a:solidFill>
                  </a:rPr>
                  <a:t> </a:t>
                </a:r>
                <a:r>
                  <a:rPr lang="en-US" sz="1600" i="1" dirty="0">
                    <a:solidFill>
                      <a:srgbClr val="1F497D"/>
                    </a:solidFill>
                  </a:rPr>
                  <a:t>c,</a:t>
                </a:r>
                <a:r>
                  <a:rPr lang="en-US" sz="1600" dirty="0">
                    <a:solidFill>
                      <a:srgbClr val="1F497D"/>
                    </a:solidFill>
                  </a:rPr>
                  <a:t> at survey wave </a:t>
                </a:r>
                <a:r>
                  <a:rPr lang="en-US" sz="1600" i="1" dirty="0">
                    <a:solidFill>
                      <a:srgbClr val="1F497D"/>
                    </a:solidFill>
                  </a:rPr>
                  <a:t>t</a:t>
                </a:r>
                <a:endParaRPr lang="en-US" sz="1600" dirty="0">
                  <a:solidFill>
                    <a:srgbClr val="1F497D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l-GR" sz="1600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sz="1600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l-GR" sz="1600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l-GR" sz="1600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600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1600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l-GR" sz="1600" b="0" i="1" smtClean="0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sz="1600" dirty="0">
                    <a:solidFill>
                      <a:srgbClr val="1F497D"/>
                    </a:solidFill>
                  </a:rPr>
                  <a:t> </a:t>
                </a:r>
                <a:r>
                  <a:rPr lang="en-US" sz="1600" dirty="0">
                    <a:solidFill>
                      <a:srgbClr val="1F497D"/>
                    </a:solidFill>
                  </a:rPr>
                  <a:t>are individual, </a:t>
                </a:r>
                <a:r>
                  <a:rPr lang="en-US" sz="1600" dirty="0" err="1">
                    <a:solidFill>
                      <a:srgbClr val="1F497D"/>
                    </a:solidFill>
                  </a:rPr>
                  <a:t>neighbourhood</a:t>
                </a:r>
                <a:r>
                  <a:rPr lang="en-US" sz="1600" dirty="0">
                    <a:solidFill>
                      <a:srgbClr val="1F497D"/>
                    </a:solidFill>
                  </a:rPr>
                  <a:t> and time fixed effects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1600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1F497D"/>
                    </a:solidFill>
                  </a:rPr>
                  <a:t> is the difference of income inequalities between origin and destination</a:t>
                </a:r>
                <a:endParaRPr lang="el-GR" sz="1600" dirty="0">
                  <a:solidFill>
                    <a:srgbClr val="1F497D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600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rgbClr val="1F497D"/>
                            </a:solidFill>
                            <a:latin typeface="Cambria Math" panose="02040503050406030204" pitchFamily="18" charset="0"/>
                          </a:rPr>
                          <m:t>)≥0</m:t>
                        </m:r>
                      </m:sub>
                    </m:sSub>
                    <m:r>
                      <a:rPr lang="en-US" sz="1600" i="1">
                        <a:solidFill>
                          <a:srgbClr val="1F497D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1F497D"/>
                    </a:solidFill>
                  </a:rPr>
                  <a:t>is an indicator of post move waves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rgbClr val="1F497D"/>
                    </a:solidFill>
                  </a:rPr>
                  <a:t>Combining </a:t>
                </a:r>
                <a:r>
                  <a:rPr lang="el-GR" sz="1600" dirty="0">
                    <a:solidFill>
                      <a:srgbClr val="1F497D"/>
                    </a:solidFill>
                  </a:rPr>
                  <a:t>α </a:t>
                </a:r>
                <a:r>
                  <a:rPr lang="en-US" sz="1600" dirty="0">
                    <a:solidFill>
                      <a:srgbClr val="1F497D"/>
                    </a:solidFill>
                  </a:rPr>
                  <a:t>and </a:t>
                </a:r>
                <a:r>
                  <a:rPr lang="el-GR" sz="1600" dirty="0">
                    <a:solidFill>
                      <a:srgbClr val="1F497D"/>
                    </a:solidFill>
                  </a:rPr>
                  <a:t>γ </a:t>
                </a:r>
                <a:r>
                  <a:rPr lang="en-US" sz="1600" dirty="0">
                    <a:solidFill>
                      <a:srgbClr val="1F497D"/>
                    </a:solidFill>
                  </a:rPr>
                  <a:t>into a single voter fixed effect and </a:t>
                </a:r>
                <a:r>
                  <a:rPr lang="el-GR" sz="1600" dirty="0">
                    <a:solidFill>
                      <a:srgbClr val="1F497D"/>
                    </a:solidFill>
                  </a:rPr>
                  <a:t>δ</a:t>
                </a:r>
                <a:r>
                  <a:rPr lang="en-US" sz="1600" dirty="0">
                    <a:solidFill>
                      <a:srgbClr val="1F497D"/>
                    </a:solidFill>
                  </a:rPr>
                  <a:t> with its sample analogue we get: </a:t>
                </a:r>
              </a:p>
              <a:p>
                <a:pPr marL="0" indent="0">
                  <a:buNone/>
                </a:pPr>
                <a:endParaRPr lang="en-US" sz="1600" i="1" dirty="0">
                  <a:solidFill>
                    <a:srgbClr val="1F497D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1600" i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i="1" smtClean="0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l-GR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𝜄</m:t>
                          </m:r>
                        </m:sub>
                      </m:sSub>
                      <m:r>
                        <a:rPr lang="en-US" sz="1600" i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b="0" i="1" smtClean="0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l-GR" sz="1600" i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 smtClean="0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sz="1600" b="0" i="1" smtClean="0">
                                  <a:solidFill>
                                    <a:srgbClr val="1F497D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i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600" i="1">
                          <a:solidFill>
                            <a:srgbClr val="1F497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1600" i="1">
                              <a:solidFill>
                                <a:srgbClr val="1F497D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1F497D"/>
                  </a:solidFill>
                </a:endParaRPr>
              </a:p>
              <a:p>
                <a:pPr marL="0" indent="0">
                  <a:buNone/>
                </a:pPr>
                <a:endParaRPr lang="en-US" sz="1600" dirty="0">
                  <a:solidFill>
                    <a:srgbClr val="1F497D"/>
                  </a:solidFill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rgbClr val="1F497D"/>
                    </a:solidFill>
                  </a:rPr>
                  <a:t>Assuming heterogeneity in S is orthogonal to other terms in the model (particular </a:t>
                </a:r>
                <a:r>
                  <a:rPr lang="el-GR" sz="1600" dirty="0">
                    <a:solidFill>
                      <a:srgbClr val="1F497D"/>
                    </a:solidFill>
                  </a:rPr>
                  <a:t>δ)</a:t>
                </a: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rgbClr val="1F497D"/>
                    </a:solidFill>
                  </a:rPr>
                  <a:t>Changes in individual drivers of voter preferences are not systematically correlated with diff in income inequalities from origin to destination  </a:t>
                </a:r>
              </a:p>
              <a:p>
                <a:pPr marL="0" indent="0">
                  <a:buNone/>
                </a:pPr>
                <a:endParaRPr lang="en-US" sz="1600" dirty="0">
                  <a:solidFill>
                    <a:srgbClr val="1F497D"/>
                  </a:solidFill>
                </a:endParaRPr>
              </a:p>
            </p:txBody>
          </p:sp>
        </mc:Choice>
        <mc:Fallback>
          <p:sp>
            <p:nvSpPr>
              <p:cNvPr id="18434" name="Text Placeholder 1">
                <a:extLst>
                  <a:ext uri="{FF2B5EF4-FFF2-40B4-BE49-F238E27FC236}">
                    <a16:creationId xmlns:a16="http://schemas.microsoft.com/office/drawing/2014/main" id="{BB9D5A7F-644D-87CF-552D-6BCF431EC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138" y="1323974"/>
                <a:ext cx="8172450" cy="4893946"/>
              </a:xfrm>
              <a:prstGeom prst="rect">
                <a:avLst/>
              </a:prstGeom>
              <a:blipFill>
                <a:blip r:embed="rId2"/>
                <a:stretch>
                  <a:fillRect l="-310" t="-518" b="-12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3" name="Title 2">
            <a:extLst>
              <a:ext uri="{FF2B5EF4-FFF2-40B4-BE49-F238E27FC236}">
                <a16:creationId xmlns:a16="http://schemas.microsoft.com/office/drawing/2014/main" id="{16DD57CF-52C6-5A88-36A7-C70098E9D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466725"/>
            <a:ext cx="8121650" cy="508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2"/>
                </a:solidFill>
              </a:rPr>
              <a:t>Empirical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427673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4161</TotalTime>
  <Words>801</Words>
  <Application>Microsoft Macintosh PowerPoint</Application>
  <PresentationFormat>On-screen Show (4:3)</PresentationFormat>
  <Paragraphs>129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Motivation</vt:lpstr>
      <vt:lpstr>Background</vt:lpstr>
      <vt:lpstr>Spoilers</vt:lpstr>
      <vt:lpstr>Data</vt:lpstr>
      <vt:lpstr>Data</vt:lpstr>
      <vt:lpstr>Movers</vt:lpstr>
      <vt:lpstr>Calculating Inequalities</vt:lpstr>
      <vt:lpstr>Empirical Specification</vt:lpstr>
      <vt:lpstr>Effect of inequalities on sympathizing with labour party </vt:lpstr>
      <vt:lpstr>Effect of inequalities on voting for the labour party </vt:lpstr>
      <vt:lpstr>PowerPoint Presentation</vt:lpstr>
      <vt:lpstr>PowerPoint Presentation</vt:lpstr>
      <vt:lpstr>PowerPoint Presentation</vt:lpstr>
      <vt:lpstr>PowerPoint Presentation</vt:lpstr>
    </vt:vector>
  </TitlesOfParts>
  <Company>Yale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Mattison</dc:creator>
  <cp:lastModifiedBy>George Melios</cp:lastModifiedBy>
  <cp:revision>110</cp:revision>
  <cp:lastPrinted>2012-12-06T14:51:56Z</cp:lastPrinted>
  <dcterms:created xsi:type="dcterms:W3CDTF">2012-06-28T13:25:04Z</dcterms:created>
  <dcterms:modified xsi:type="dcterms:W3CDTF">2025-04-04T21:26:40Z</dcterms:modified>
</cp:coreProperties>
</file>