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9" r:id="rId1"/>
  </p:sldMasterIdLst>
  <p:notesMasterIdLst>
    <p:notesMasterId r:id="rId19"/>
  </p:notesMasterIdLst>
  <p:handoutMasterIdLst>
    <p:handoutMasterId r:id="rId20"/>
  </p:handoutMasterIdLst>
  <p:sldIdLst>
    <p:sldId id="382" r:id="rId2"/>
    <p:sldId id="400" r:id="rId3"/>
    <p:sldId id="377" r:id="rId4"/>
    <p:sldId id="426" r:id="rId5"/>
    <p:sldId id="427" r:id="rId6"/>
    <p:sldId id="416" r:id="rId7"/>
    <p:sldId id="417" r:id="rId8"/>
    <p:sldId id="418" r:id="rId9"/>
    <p:sldId id="419" r:id="rId10"/>
    <p:sldId id="428" r:id="rId11"/>
    <p:sldId id="424" r:id="rId12"/>
    <p:sldId id="420" r:id="rId13"/>
    <p:sldId id="421" r:id="rId14"/>
    <p:sldId id="422" r:id="rId15"/>
    <p:sldId id="423" r:id="rId16"/>
    <p:sldId id="389" r:id="rId17"/>
    <p:sldId id="38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E00D7543-60B1-794E-AA86-EEFC1934CE4F}">
          <p14:sldIdLst>
            <p14:sldId id="382"/>
            <p14:sldId id="400"/>
            <p14:sldId id="377"/>
            <p14:sldId id="426"/>
            <p14:sldId id="427"/>
            <p14:sldId id="416"/>
            <p14:sldId id="417"/>
            <p14:sldId id="418"/>
            <p14:sldId id="419"/>
            <p14:sldId id="428"/>
            <p14:sldId id="424"/>
            <p14:sldId id="420"/>
            <p14:sldId id="421"/>
            <p14:sldId id="422"/>
            <p14:sldId id="423"/>
            <p14:sldId id="389"/>
            <p14:sldId id="383"/>
          </p14:sldIdLst>
        </p14:section>
      </p14:sectionLst>
    </p:ext>
    <p:ext uri="{EFAFB233-063F-42B5-8137-9DF3F51BA10A}">
      <p15:sldGuideLst xmlns:p15="http://schemas.microsoft.com/office/powerpoint/2012/main">
        <p15:guide id="1" orient="horz" pos="790">
          <p15:clr>
            <a:srgbClr val="A4A3A4"/>
          </p15:clr>
        </p15:guide>
        <p15:guide id="2" pos="21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F6421"/>
    <a:srgbClr val="808080"/>
    <a:srgbClr val="F59900"/>
    <a:srgbClr val="F5FD00"/>
    <a:srgbClr val="272727"/>
    <a:srgbClr val="00247D"/>
    <a:srgbClr val="0B3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64" autoAdjust="0"/>
  </p:normalViewPr>
  <p:slideViewPr>
    <p:cSldViewPr snapToGrid="0" snapToObjects="1">
      <p:cViewPr varScale="1">
        <p:scale>
          <a:sx n="108" d="100"/>
          <a:sy n="108" d="100"/>
        </p:scale>
        <p:origin x="672" y="192"/>
      </p:cViewPr>
      <p:guideLst>
        <p:guide orient="horz" pos="790"/>
        <p:guide pos="2135"/>
      </p:guideLst>
    </p:cSldViewPr>
  </p:slideViewPr>
  <p:outlineViewPr>
    <p:cViewPr>
      <p:scale>
        <a:sx n="33" d="100"/>
        <a:sy n="33" d="100"/>
      </p:scale>
      <p:origin x="0" y="187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91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Neue"/>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5B6933-0AD2-1847-A999-011E3820F712}" type="datetime1">
              <a:rPr lang="de-CH" smtClean="0">
                <a:latin typeface="Helvetica Neue"/>
              </a:rPr>
              <a:t>31.01.18</a:t>
            </a:fld>
            <a:endParaRPr lang="en-US" dirty="0">
              <a:latin typeface="Helvetica Neue"/>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Neue"/>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ED7779-828D-344B-845F-D4C089DEE11E}" type="slidenum">
              <a:rPr lang="en-US" smtClean="0">
                <a:latin typeface="Helvetica Neue"/>
              </a:rPr>
              <a:t>‹#›</a:t>
            </a:fld>
            <a:endParaRPr lang="en-US" dirty="0">
              <a:latin typeface="Helvetica Neue"/>
            </a:endParaRPr>
          </a:p>
        </p:txBody>
      </p:sp>
    </p:spTree>
    <p:extLst>
      <p:ext uri="{BB962C8B-B14F-4D97-AF65-F5344CB8AC3E}">
        <p14:creationId xmlns:p14="http://schemas.microsoft.com/office/powerpoint/2010/main" val="19257859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Neue"/>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Neue"/>
              </a:defRPr>
            </a:lvl1pPr>
          </a:lstStyle>
          <a:p>
            <a:fld id="{D38C42EC-26CF-584C-B31A-61AF55B48916}" type="datetime1">
              <a:rPr lang="de-CH" smtClean="0"/>
              <a:t>31.01.18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Neue"/>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Neue"/>
              </a:defRPr>
            </a:lvl1pPr>
          </a:lstStyle>
          <a:p>
            <a:fld id="{67536575-D5E2-0543-994D-FC477E23BF14}" type="slidenum">
              <a:rPr lang="en-US" smtClean="0"/>
              <a:pPr/>
              <a:t>‹#›</a:t>
            </a:fld>
            <a:endParaRPr lang="en-US" dirty="0"/>
          </a:p>
        </p:txBody>
      </p:sp>
    </p:spTree>
    <p:extLst>
      <p:ext uri="{BB962C8B-B14F-4D97-AF65-F5344CB8AC3E}">
        <p14:creationId xmlns:p14="http://schemas.microsoft.com/office/powerpoint/2010/main" val="4013439653"/>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Helvetica Neue"/>
        <a:ea typeface="+mn-ea"/>
        <a:cs typeface="+mn-cs"/>
      </a:defRPr>
    </a:lvl1pPr>
    <a:lvl2pPr marL="457200" algn="l" defTabSz="457200" rtl="0" eaLnBrk="1" latinLnBrk="0" hangingPunct="1">
      <a:defRPr sz="1200" kern="1200">
        <a:solidFill>
          <a:schemeClr val="tx1"/>
        </a:solidFill>
        <a:latin typeface="Helvetica Neue"/>
        <a:ea typeface="+mn-ea"/>
        <a:cs typeface="+mn-cs"/>
      </a:defRPr>
    </a:lvl2pPr>
    <a:lvl3pPr marL="914400" algn="l" defTabSz="457200" rtl="0" eaLnBrk="1" latinLnBrk="0" hangingPunct="1">
      <a:defRPr sz="1200" kern="1200">
        <a:solidFill>
          <a:schemeClr val="tx1"/>
        </a:solidFill>
        <a:latin typeface="Helvetica Neue"/>
        <a:ea typeface="+mn-ea"/>
        <a:cs typeface="+mn-cs"/>
      </a:defRPr>
    </a:lvl3pPr>
    <a:lvl4pPr marL="1371600" algn="l" defTabSz="457200" rtl="0" eaLnBrk="1" latinLnBrk="0" hangingPunct="1">
      <a:defRPr sz="1200" kern="1200">
        <a:solidFill>
          <a:schemeClr val="tx1"/>
        </a:solidFill>
        <a:latin typeface="Helvetica Neue"/>
        <a:ea typeface="+mn-ea"/>
        <a:cs typeface="+mn-cs"/>
      </a:defRPr>
    </a:lvl4pPr>
    <a:lvl5pPr marL="1828800" algn="l" defTabSz="457200" rtl="0" eaLnBrk="1" latinLnBrk="0" hangingPunct="1">
      <a:defRPr sz="1200" kern="1200">
        <a:solidFill>
          <a:schemeClr val="tx1"/>
        </a:solidFill>
        <a:latin typeface="Helvetica Neue"/>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a:t>
            </a:fld>
            <a:endParaRPr lang="en-US" dirty="0"/>
          </a:p>
        </p:txBody>
      </p:sp>
    </p:spTree>
    <p:extLst>
      <p:ext uri="{BB962C8B-B14F-4D97-AF65-F5344CB8AC3E}">
        <p14:creationId xmlns:p14="http://schemas.microsoft.com/office/powerpoint/2010/main" val="235377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Helvetica Neue"/>
              <a:ea typeface="+mn-ea"/>
              <a:cs typeface="+mn-cs"/>
            </a:endParaRPr>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a:t>
            </a:fld>
            <a:endParaRPr lang="en-US" dirty="0"/>
          </a:p>
        </p:txBody>
      </p:sp>
    </p:spTree>
    <p:extLst>
      <p:ext uri="{BB962C8B-B14F-4D97-AF65-F5344CB8AC3E}">
        <p14:creationId xmlns:p14="http://schemas.microsoft.com/office/powerpoint/2010/main" val="199646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a really cool video comparing the speeds, but it has someone’s actual email in it, so I can only describe it.</a:t>
            </a:r>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6</a:t>
            </a:fld>
            <a:endParaRPr lang="en-US" dirty="0"/>
          </a:p>
        </p:txBody>
      </p:sp>
    </p:spTree>
    <p:extLst>
      <p:ext uri="{BB962C8B-B14F-4D97-AF65-F5344CB8AC3E}">
        <p14:creationId xmlns:p14="http://schemas.microsoft.com/office/powerpoint/2010/main" val="364934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9</a:t>
            </a:fld>
            <a:endParaRPr lang="en-US" dirty="0"/>
          </a:p>
        </p:txBody>
      </p:sp>
    </p:spTree>
    <p:extLst>
      <p:ext uri="{BB962C8B-B14F-4D97-AF65-F5344CB8AC3E}">
        <p14:creationId xmlns:p14="http://schemas.microsoft.com/office/powerpoint/2010/main" val="406201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use ZFS snapshotting to back up our mail server, and it works very well.</a:t>
            </a:r>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15</a:t>
            </a:fld>
            <a:endParaRPr lang="en-US" dirty="0"/>
          </a:p>
        </p:txBody>
      </p:sp>
    </p:spTree>
    <p:extLst>
      <p:ext uri="{BB962C8B-B14F-4D97-AF65-F5344CB8AC3E}">
        <p14:creationId xmlns:p14="http://schemas.microsoft.com/office/powerpoint/2010/main" val="3608181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200" kern="1200" dirty="0">
                <a:solidFill>
                  <a:schemeClr val="tx1"/>
                </a:solidFill>
                <a:effectLst/>
                <a:latin typeface="Helvetica Neue"/>
                <a:ea typeface="+mn-ea"/>
                <a:cs typeface="+mn-cs"/>
              </a:rPr>
              <a:t>SWITCH wird dieses Jahr 30 Jahre alt. Einen runden Geburtstag zu feiern ist stets auch eine gute Möglichkeit kurz zurück zu schauen, aber auch einen Blick in die Zukunft zu wagen. Alle Informationen rund um das </a:t>
            </a:r>
            <a:r>
              <a:rPr lang="de-CH" sz="1200" kern="1200" dirty="0" err="1">
                <a:solidFill>
                  <a:schemeClr val="tx1"/>
                </a:solidFill>
                <a:effectLst/>
                <a:latin typeface="Helvetica Neue"/>
                <a:ea typeface="+mn-ea"/>
                <a:cs typeface="+mn-cs"/>
              </a:rPr>
              <a:t>Jubliäum</a:t>
            </a:r>
            <a:r>
              <a:rPr lang="de-CH" sz="1200" kern="1200" dirty="0">
                <a:solidFill>
                  <a:schemeClr val="tx1"/>
                </a:solidFill>
                <a:effectLst/>
                <a:latin typeface="Helvetica Neue"/>
                <a:ea typeface="+mn-ea"/>
                <a:cs typeface="+mn-cs"/>
              </a:rPr>
              <a:t> finden Sie hier auf unserer Webseite: </a:t>
            </a:r>
            <a:r>
              <a:rPr lang="de-CH" sz="1200" kern="1200" dirty="0" err="1">
                <a:solidFill>
                  <a:schemeClr val="tx1"/>
                </a:solidFill>
                <a:effectLst/>
                <a:latin typeface="Helvetica Neue"/>
                <a:ea typeface="+mn-ea"/>
                <a:cs typeface="+mn-cs"/>
              </a:rPr>
              <a:t>www.switch.ch</a:t>
            </a:r>
            <a:r>
              <a:rPr lang="de-CH" sz="1200" kern="1200" dirty="0">
                <a:solidFill>
                  <a:schemeClr val="tx1"/>
                </a:solidFill>
                <a:effectLst/>
                <a:latin typeface="Helvetica Neue"/>
                <a:ea typeface="+mn-ea"/>
                <a:cs typeface="+mn-cs"/>
              </a:rPr>
              <a:t>/30years</a:t>
            </a:r>
            <a:r>
              <a:rPr lang="de-CH" dirty="0">
                <a:effectLst/>
              </a:rPr>
              <a:t> </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31.01.18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17</a:t>
            </a:fld>
            <a:endParaRPr lang="en-US" dirty="0"/>
          </a:p>
        </p:txBody>
      </p:sp>
    </p:spTree>
    <p:extLst>
      <p:ext uri="{BB962C8B-B14F-4D97-AF65-F5344CB8AC3E}">
        <p14:creationId xmlns:p14="http://schemas.microsoft.com/office/powerpoint/2010/main" val="1153017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tart-Slide-Bild-Fix">
    <p:spTree>
      <p:nvGrpSpPr>
        <p:cNvPr id="1" name=""/>
        <p:cNvGrpSpPr/>
        <p:nvPr/>
      </p:nvGrpSpPr>
      <p:grpSpPr>
        <a:xfrm>
          <a:off x="0" y="0"/>
          <a:ext cx="0" cy="0"/>
          <a:chOff x="0" y="0"/>
          <a:chExt cx="0" cy="0"/>
        </a:xfrm>
      </p:grpSpPr>
      <p:sp>
        <p:nvSpPr>
          <p:cNvPr id="3" name="Picture Placeholder 2"/>
          <p:cNvSpPr>
            <a:spLocks noGrp="1"/>
          </p:cNvSpPr>
          <p:nvPr>
            <p:ph type="pic" sz="quarter" idx="23"/>
          </p:nvPr>
        </p:nvSpPr>
        <p:spPr>
          <a:xfrm>
            <a:off x="0" y="537049"/>
            <a:ext cx="9144000" cy="2520000"/>
          </a:xfrm>
          <a:prstGeom prst="rect">
            <a:avLst/>
          </a:prstGeom>
        </p:spPr>
        <p:txBody>
          <a:bodyPr vert="horz"/>
          <a:lstStyle/>
          <a:p>
            <a:r>
              <a:rPr lang="en-US"/>
              <a:t>Click icon to add picture</a:t>
            </a:r>
            <a:endParaRPr lang="en-US" dirty="0"/>
          </a:p>
        </p:txBody>
      </p:sp>
      <p:pic>
        <p:nvPicPr>
          <p:cNvPr id="8" name="Picture 7"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sp>
        <p:nvSpPr>
          <p:cNvPr id="6" name="Text Placeholder 5"/>
          <p:cNvSpPr>
            <a:spLocks noGrp="1"/>
          </p:cNvSpPr>
          <p:nvPr>
            <p:ph type="body" sz="quarter" idx="19" hasCustomPrompt="1"/>
          </p:nvPr>
        </p:nvSpPr>
        <p:spPr>
          <a:xfrm>
            <a:off x="4639209" y="4423528"/>
            <a:ext cx="4674131" cy="288000"/>
          </a:xfrm>
          <a:prstGeom prst="rect">
            <a:avLst/>
          </a:prstGeom>
        </p:spPr>
        <p:txBody>
          <a:bodyPr lIns="0" tIns="0" rIns="0" bIns="0">
            <a:noAutofit/>
          </a:bodyPr>
          <a:lstStyle>
            <a:lvl1pPr marL="0" indent="0">
              <a:spcAft>
                <a:spcPts val="0"/>
              </a:spcAft>
              <a:buNone/>
              <a:defRPr sz="1800" baseline="0">
                <a:solidFill>
                  <a:schemeClr val="tx2"/>
                </a:solidFill>
              </a:defRPr>
            </a:lvl1pPr>
          </a:lstStyle>
          <a:p>
            <a:pPr lvl="0"/>
            <a:r>
              <a:rPr lang="de-CH" dirty="0"/>
              <a:t>Vorname Name</a:t>
            </a:r>
          </a:p>
        </p:txBody>
      </p:sp>
      <p:sp>
        <p:nvSpPr>
          <p:cNvPr id="20" name="Text Placeholder 5"/>
          <p:cNvSpPr>
            <a:spLocks noGrp="1"/>
          </p:cNvSpPr>
          <p:nvPr>
            <p:ph type="body" sz="quarter" idx="21" hasCustomPrompt="1"/>
          </p:nvPr>
        </p:nvSpPr>
        <p:spPr>
          <a:xfrm>
            <a:off x="4639209" y="4713511"/>
            <a:ext cx="4674131" cy="288000"/>
          </a:xfrm>
          <a:prstGeom prst="rect">
            <a:avLst/>
          </a:prstGeom>
        </p:spPr>
        <p:txBody>
          <a:bodyPr lIns="0" tIns="0" rIns="0">
            <a:noAutofit/>
          </a:bodyPr>
          <a:lstStyle>
            <a:lvl1pPr marL="0" indent="0">
              <a:spcAft>
                <a:spcPts val="0"/>
              </a:spcAft>
              <a:buNone/>
              <a:defRPr sz="1800" baseline="0">
                <a:solidFill>
                  <a:schemeClr val="tx2"/>
                </a:solidFill>
              </a:defRPr>
            </a:lvl1pPr>
          </a:lstStyle>
          <a:p>
            <a:pPr lvl="0"/>
            <a:r>
              <a:rPr lang="de-CH" dirty="0" err="1"/>
              <a:t>vorname.nachname@switch.ch</a:t>
            </a:r>
            <a:endParaRPr lang="de-CH" dirty="0"/>
          </a:p>
        </p:txBody>
      </p:sp>
      <p:pic>
        <p:nvPicPr>
          <p:cNvPr id="17" name="Picture 16"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9" name="Text Placeholder 5"/>
          <p:cNvSpPr>
            <a:spLocks noGrp="1"/>
          </p:cNvSpPr>
          <p:nvPr>
            <p:ph type="body" sz="quarter" idx="24" hasCustomPrompt="1"/>
          </p:nvPr>
        </p:nvSpPr>
        <p:spPr>
          <a:xfrm>
            <a:off x="4639209" y="5153845"/>
            <a:ext cx="4674131" cy="288000"/>
          </a:xfrm>
          <a:prstGeom prst="rect">
            <a:avLst/>
          </a:prstGeom>
        </p:spPr>
        <p:txBody>
          <a:bodyPr lIns="0" tIns="0" rIns="0">
            <a:noAutofit/>
          </a:bodyPr>
          <a:lstStyle>
            <a:lvl1pPr marL="0" indent="0">
              <a:spcAft>
                <a:spcPts val="0"/>
              </a:spcAft>
              <a:buNone/>
              <a:defRPr sz="1800" baseline="0">
                <a:solidFill>
                  <a:schemeClr val="tx1">
                    <a:lumMod val="75000"/>
                    <a:lumOff val="25000"/>
                  </a:schemeClr>
                </a:solidFill>
              </a:defRPr>
            </a:lvl1pPr>
          </a:lstStyle>
          <a:p>
            <a:pPr lvl="0"/>
            <a:r>
              <a:rPr lang="de-CH" dirty="0"/>
              <a:t>Ort &amp; Datum der Präsentation</a:t>
            </a:r>
          </a:p>
        </p:txBody>
      </p:sp>
      <p:pic>
        <p:nvPicPr>
          <p:cNvPr id="9" name="Picture 8"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1" name="Picture 10"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2" name="Picture 11"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3" name="Picture 12"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5" name="Title Placeholder 1"/>
          <p:cNvSpPr txBox="1">
            <a:spLocks/>
          </p:cNvSpPr>
          <p:nvPr/>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2018</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pic>
        <p:nvPicPr>
          <p:cNvPr id="14" name="Picture 13" descr="RGB_SWITCH_Logo_skalierbar.pdf">
            <a:extLst>
              <a:ext uri="{FF2B5EF4-FFF2-40B4-BE49-F238E27FC236}">
                <a16:creationId xmlns:a16="http://schemas.microsoft.com/office/drawing/2014/main" id="{B1481AD7-3B3D-0F4A-9BF8-AB52CA89BF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6" name="Picture 15" descr="SwitchWinkel_RGB.pdf">
            <a:extLst>
              <a:ext uri="{FF2B5EF4-FFF2-40B4-BE49-F238E27FC236}">
                <a16:creationId xmlns:a16="http://schemas.microsoft.com/office/drawing/2014/main" id="{72E7EA50-A917-724E-9DA7-9A6D06067B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8" name="Title Placeholder 1">
            <a:extLst>
              <a:ext uri="{FF2B5EF4-FFF2-40B4-BE49-F238E27FC236}">
                <a16:creationId xmlns:a16="http://schemas.microsoft.com/office/drawing/2014/main" id="{3F17D89C-89F2-C64A-8E6E-38FD0EF0ED55}"/>
              </a:ext>
            </a:extLst>
          </p:cNvPr>
          <p:cNvSpPr txBox="1">
            <a:spLocks/>
          </p:cNvSpPr>
          <p:nvPr userDrawn="1"/>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2017</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175240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eere Se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43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6" name="Rectangle 5"/>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8" name="TextBox 7"/>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Zitat">
    <p:spTree>
      <p:nvGrpSpPr>
        <p:cNvPr id="1" name=""/>
        <p:cNvGrpSpPr/>
        <p:nvPr/>
      </p:nvGrpSpPr>
      <p:grpSpPr>
        <a:xfrm>
          <a:off x="0" y="0"/>
          <a:ext cx="0" cy="0"/>
          <a:chOff x="0" y="0"/>
          <a:chExt cx="0" cy="0"/>
        </a:xfrm>
      </p:grpSpPr>
      <p:sp>
        <p:nvSpPr>
          <p:cNvPr id="4" name="Rectangle 3"/>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33021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040660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Leere Seite">
    <p:spTree>
      <p:nvGrpSpPr>
        <p:cNvPr id="1" name=""/>
        <p:cNvGrpSpPr/>
        <p:nvPr/>
      </p:nvGrpSpPr>
      <p:grpSpPr>
        <a:xfrm>
          <a:off x="0" y="0"/>
          <a:ext cx="0" cy="0"/>
          <a:chOff x="0" y="0"/>
          <a:chExt cx="0" cy="0"/>
        </a:xfrm>
      </p:grpSpPr>
      <p:pic>
        <p:nvPicPr>
          <p:cNvPr id="4" name="Picture 3" descr="SWITCH-Background-dark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
        <p:nvSpPr>
          <p:cNvPr id="7" name="Text Placeholder 2"/>
          <p:cNvSpPr>
            <a:spLocks noGrp="1"/>
          </p:cNvSpPr>
          <p:nvPr>
            <p:ph type="body" sz="quarter" idx="10" hasCustomPrompt="1"/>
          </p:nvPr>
        </p:nvSpPr>
        <p:spPr>
          <a:xfrm>
            <a:off x="350838" y="1133476"/>
            <a:ext cx="8450262" cy="5227637"/>
          </a:xfrm>
          <a:prstGeom prst="rect">
            <a:avLst/>
          </a:prstGeom>
        </p:spPr>
        <p:txBody>
          <a:bodyPr vert="horz"/>
          <a:lstStyle>
            <a:lvl1pPr marL="0" indent="0">
              <a:buNone/>
              <a:defRPr sz="2400" b="0">
                <a:solidFill>
                  <a:srgbClr val="FFFFFF"/>
                </a:solidFill>
              </a:defRPr>
            </a:lvl1pPr>
          </a:lstStyle>
          <a:p>
            <a:pPr lvl="0"/>
            <a:r>
              <a:rPr lang="de-CH" dirty="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FFFFFF"/>
                </a:solidFill>
              </a:defRPr>
            </a:lvl1pPr>
          </a:lstStyle>
          <a:p>
            <a:r>
              <a:rPr lang="de-CH" dirty="0"/>
              <a:t>Titel (36p, weiss)</a:t>
            </a:r>
            <a:endParaRPr lang="en-US" dirty="0"/>
          </a:p>
        </p:txBody>
      </p:sp>
      <p:pic>
        <p:nvPicPr>
          <p:cNvPr id="6" name="Picture 5" descr="SWITCH-Background-dark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pic>
        <p:nvPicPr>
          <p:cNvPr id="8" name="Picture 7" descr="SWITCH-Background-darkblue.jpg">
            <a:extLst>
              <a:ext uri="{FF2B5EF4-FFF2-40B4-BE49-F238E27FC236}">
                <a16:creationId xmlns:a16="http://schemas.microsoft.com/office/drawing/2014/main" id="{ACD5F7C3-9DFA-E94F-B696-E8D6C97B0C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Tree>
    <p:extLst>
      <p:ext uri="{BB962C8B-B14F-4D97-AF65-F5344CB8AC3E}">
        <p14:creationId xmlns:p14="http://schemas.microsoft.com/office/powerpoint/2010/main" val="243906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Leere Seit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
        <p:nvSpPr>
          <p:cNvPr id="7" name="Text Placeholder 2"/>
          <p:cNvSpPr>
            <a:spLocks noGrp="1"/>
          </p:cNvSpPr>
          <p:nvPr>
            <p:ph type="body" sz="quarter" idx="10" hasCustomPrompt="1"/>
          </p:nvPr>
        </p:nvSpPr>
        <p:spPr>
          <a:xfrm>
            <a:off x="350838" y="1133476"/>
            <a:ext cx="8450262" cy="5311776"/>
          </a:xfrm>
          <a:prstGeom prst="rect">
            <a:avLst/>
          </a:prstGeom>
        </p:spPr>
        <p:txBody>
          <a:bodyPr vert="horz"/>
          <a:lstStyle>
            <a:lvl1pPr marL="0" indent="0">
              <a:buNone/>
              <a:defRPr sz="2400" b="0">
                <a:solidFill>
                  <a:schemeClr val="tx1"/>
                </a:solidFill>
              </a:defRPr>
            </a:lvl1pPr>
          </a:lstStyle>
          <a:p>
            <a:pPr lvl="0"/>
            <a:r>
              <a:rPr lang="de-CH" dirty="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00247D"/>
                </a:solidFill>
              </a:defRPr>
            </a:lvl1pPr>
          </a:lstStyle>
          <a:p>
            <a:r>
              <a:rPr lang="de-CH" dirty="0"/>
              <a:t>Titel (36p, blau)</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pic>
        <p:nvPicPr>
          <p:cNvPr id="8" name="Picture 7">
            <a:extLst>
              <a:ext uri="{FF2B5EF4-FFF2-40B4-BE49-F238E27FC236}">
                <a16:creationId xmlns:a16="http://schemas.microsoft.com/office/drawing/2014/main" id="{60AD7EFA-B0B8-E347-BB72-726320CD7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Tree>
    <p:extLst>
      <p:ext uri="{BB962C8B-B14F-4D97-AF65-F5344CB8AC3E}">
        <p14:creationId xmlns:p14="http://schemas.microsoft.com/office/powerpoint/2010/main" val="25315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6" name="Rectangle 5"/>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8" name="TextBox 7"/>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9" name="Rectangle 8">
            <a:extLst>
              <a:ext uri="{FF2B5EF4-FFF2-40B4-BE49-F238E27FC236}">
                <a16:creationId xmlns:a16="http://schemas.microsoft.com/office/drawing/2014/main" id="{E694966A-C328-BF4E-AB6F-79C3309199F5}"/>
              </a:ext>
            </a:extLst>
          </p:cNvPr>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ED61F8-0CCF-FE49-A995-F40196A45208}"/>
              </a:ext>
            </a:extLst>
          </p:cNvPr>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3" name="TextBox 12">
            <a:extLst>
              <a:ext uri="{FF2B5EF4-FFF2-40B4-BE49-F238E27FC236}">
                <a16:creationId xmlns:a16="http://schemas.microsoft.com/office/drawing/2014/main" id="{555E48B9-7132-F946-9FB6-452A7595BE29}"/>
              </a:ext>
            </a:extLst>
          </p:cNvPr>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301745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5" name="Rectangle 4">
            <a:extLst>
              <a:ext uri="{FF2B5EF4-FFF2-40B4-BE49-F238E27FC236}">
                <a16:creationId xmlns:a16="http://schemas.microsoft.com/office/drawing/2014/main" id="{FE25EA1C-C860-2F48-BB4E-B6A1C205D6B3}"/>
              </a:ext>
            </a:extLst>
          </p:cNvPr>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3BD192-7C43-5948-A4DB-A0CC500CCE7D}"/>
              </a:ext>
            </a:extLst>
          </p:cNvPr>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7" name="TextBox 6">
            <a:extLst>
              <a:ext uri="{FF2B5EF4-FFF2-40B4-BE49-F238E27FC236}">
                <a16:creationId xmlns:a16="http://schemas.microsoft.com/office/drawing/2014/main" id="{20A2C434-8A32-DA49-8E35-955615DD8D15}"/>
              </a:ext>
            </a:extLst>
          </p:cNvPr>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185092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Nur Header">
    <p:spTree>
      <p:nvGrpSpPr>
        <p:cNvPr id="1" name=""/>
        <p:cNvGrpSpPr/>
        <p:nvPr/>
      </p:nvGrpSpPr>
      <p:grpSpPr>
        <a:xfrm>
          <a:off x="0" y="0"/>
          <a:ext cx="0" cy="0"/>
          <a:chOff x="0" y="0"/>
          <a:chExt cx="0" cy="0"/>
        </a:xfrm>
      </p:grpSpPr>
      <p:pic>
        <p:nvPicPr>
          <p:cNvPr id="2" name="Picture 1"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097" y="268853"/>
            <a:ext cx="1041400" cy="241228"/>
          </a:xfrm>
          <a:prstGeom prst="rect">
            <a:avLst/>
          </a:prstGeom>
        </p:spPr>
      </p:pic>
    </p:spTree>
    <p:extLst>
      <p:ext uri="{BB962C8B-B14F-4D97-AF65-F5344CB8AC3E}">
        <p14:creationId xmlns:p14="http://schemas.microsoft.com/office/powerpoint/2010/main" val="2398005350"/>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Header &amp; Footer">
    <p:spTree>
      <p:nvGrpSpPr>
        <p:cNvPr id="1" name=""/>
        <p:cNvGrpSpPr/>
        <p:nvPr/>
      </p:nvGrpSpPr>
      <p:grpSpPr>
        <a:xfrm>
          <a:off x="0" y="0"/>
          <a:ext cx="0" cy="0"/>
          <a:chOff x="0" y="0"/>
          <a:chExt cx="0" cy="0"/>
        </a:xfrm>
      </p:grpSpPr>
      <p:sp>
        <p:nvSpPr>
          <p:cNvPr id="2" name="TextBox 1"/>
          <p:cNvSpPr txBox="1"/>
          <p:nvPr/>
        </p:nvSpPr>
        <p:spPr>
          <a:xfrm>
            <a:off x="1116139" y="661908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74084047"/>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606" y="274638"/>
            <a:ext cx="8336194" cy="1143000"/>
          </a:xfrm>
          <a:prstGeom prst="rect">
            <a:avLst/>
          </a:prstGeom>
        </p:spPr>
        <p:txBody>
          <a:bodyPr vert="horz" lIns="91440" tIns="45720" rIns="91440" bIns="45720" rtlCol="0" anchor="ctr">
            <a:normAutofit/>
          </a:bodyPr>
          <a:lstStyle/>
          <a:p>
            <a:r>
              <a:rPr lang="de-DE" noProof="0"/>
              <a:t>Mastertitelformat bearbeiten</a:t>
            </a:r>
            <a:endParaRPr lang="en-GB" noProof="0" dirty="0"/>
          </a:p>
        </p:txBody>
      </p:sp>
      <p:sp>
        <p:nvSpPr>
          <p:cNvPr id="3" name="Text Placeholder 2"/>
          <p:cNvSpPr>
            <a:spLocks noGrp="1"/>
          </p:cNvSpPr>
          <p:nvPr>
            <p:ph type="body" idx="1"/>
          </p:nvPr>
        </p:nvSpPr>
        <p:spPr>
          <a:xfrm>
            <a:off x="350606" y="1564584"/>
            <a:ext cx="8336194" cy="4652066"/>
          </a:xfrm>
          <a:prstGeom prst="rect">
            <a:avLst/>
          </a:prstGeom>
        </p:spPr>
        <p:txBody>
          <a:bodyPr vert="horz" lIns="91440" tIns="45720" rIns="91440" bIns="45720" rtlCol="0">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pic>
        <p:nvPicPr>
          <p:cNvPr id="11" name="Picture 10" descr="RGB_SWITCH_Logo_skalierbar.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94097" y="268853"/>
            <a:ext cx="1041400" cy="241228"/>
          </a:xfrm>
          <a:prstGeom prst="rect">
            <a:avLst/>
          </a:prstGeom>
        </p:spPr>
      </p:pic>
      <p:pic>
        <p:nvPicPr>
          <p:cNvPr id="12" name="Picture 11"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9" name="Picture 8"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4" name="Picture 13"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0" name="Title Placeholder 1"/>
          <p:cNvSpPr txBox="1">
            <a:spLocks/>
          </p:cNvSpPr>
          <p:nvPr/>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2018</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373161680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38" r:id="rId11"/>
    <p:sldLayoutId id="2147483708" r:id="rId12"/>
  </p:sldLayoutIdLst>
  <p:hf hdr="0" ftr="0"/>
  <p:txStyles>
    <p:titleStyle>
      <a:lvl1pPr marL="0" indent="0" algn="l" defTabSz="457200" rtl="0" eaLnBrk="1" latinLnBrk="0" hangingPunct="1">
        <a:spcBef>
          <a:spcPct val="0"/>
        </a:spcBef>
        <a:buNone/>
        <a:defRPr sz="3600" b="0" i="0" kern="1200" baseline="0">
          <a:solidFill>
            <a:srgbClr val="000099"/>
          </a:solidFill>
          <a:latin typeface="Arial"/>
          <a:ea typeface="+mj-ea"/>
          <a:cs typeface="Arial"/>
        </a:defRPr>
      </a:lvl1pPr>
    </p:titleStyle>
    <p:bodyStyle>
      <a:lvl1pPr marL="179388" indent="-179388"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358775" indent="-179388"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538163" indent="-179388"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717550" indent="-179388"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895350" indent="-1778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3.jp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l="126" r="126"/>
          <a:stretch>
            <a:fillRect/>
          </a:stretch>
        </p:blipFill>
        <p:spPr/>
      </p:pic>
      <p:sp>
        <p:nvSpPr>
          <p:cNvPr id="2" name="Text Placeholder 1"/>
          <p:cNvSpPr>
            <a:spLocks noGrp="1"/>
          </p:cNvSpPr>
          <p:nvPr>
            <p:ph type="body" sz="quarter" idx="19"/>
          </p:nvPr>
        </p:nvSpPr>
        <p:spPr/>
        <p:txBody>
          <a:bodyPr/>
          <a:lstStyle/>
          <a:p>
            <a:r>
              <a:rPr lang="en-US" dirty="0"/>
              <a:t>Greg Vernon</a:t>
            </a:r>
          </a:p>
        </p:txBody>
      </p:sp>
      <p:sp>
        <p:nvSpPr>
          <p:cNvPr id="4" name="Text Placeholder 3"/>
          <p:cNvSpPr>
            <a:spLocks noGrp="1"/>
          </p:cNvSpPr>
          <p:nvPr>
            <p:ph type="body" sz="quarter" idx="21"/>
          </p:nvPr>
        </p:nvSpPr>
        <p:spPr/>
        <p:txBody>
          <a:bodyPr/>
          <a:lstStyle/>
          <a:p>
            <a:r>
              <a:rPr lang="en-US" dirty="0" err="1"/>
              <a:t>greg.vernon@switch.ch</a:t>
            </a:r>
            <a:endParaRPr lang="en-US" dirty="0"/>
          </a:p>
        </p:txBody>
      </p:sp>
      <p:sp>
        <p:nvSpPr>
          <p:cNvPr id="6" name="Text Placeholder 5"/>
          <p:cNvSpPr>
            <a:spLocks noGrp="1"/>
          </p:cNvSpPr>
          <p:nvPr>
            <p:ph type="body" sz="quarter" idx="24"/>
          </p:nvPr>
        </p:nvSpPr>
        <p:spPr/>
        <p:txBody>
          <a:bodyPr/>
          <a:lstStyle/>
          <a:p>
            <a:r>
              <a:rPr lang="en-US" dirty="0"/>
              <a:t>Krakow, 31 January 2018</a:t>
            </a:r>
          </a:p>
        </p:txBody>
      </p:sp>
      <p:sp>
        <p:nvSpPr>
          <p:cNvPr id="10" name="Title Placeholder 1"/>
          <p:cNvSpPr txBox="1">
            <a:spLocks/>
          </p:cNvSpPr>
          <p:nvPr/>
        </p:nvSpPr>
        <p:spPr>
          <a:xfrm>
            <a:off x="350608" y="1896536"/>
            <a:ext cx="7379459" cy="457200"/>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endParaRPr lang="en-US" sz="2400" dirty="0"/>
          </a:p>
        </p:txBody>
      </p:sp>
      <p:sp>
        <p:nvSpPr>
          <p:cNvPr id="11" name="Title Placeholder 1"/>
          <p:cNvSpPr txBox="1">
            <a:spLocks/>
          </p:cNvSpPr>
          <p:nvPr/>
        </p:nvSpPr>
        <p:spPr>
          <a:xfrm>
            <a:off x="350609" y="1225550"/>
            <a:ext cx="7379458" cy="586316"/>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r>
              <a:rPr lang="en-US" sz="3600" dirty="0"/>
              <a:t>Scaling storage with cloud </a:t>
            </a:r>
            <a:r>
              <a:rPr lang="en-US" sz="3600" dirty="0" err="1"/>
              <a:t>filesharing</a:t>
            </a:r>
            <a:r>
              <a:rPr lang="en-US" sz="3600" dirty="0"/>
              <a:t> services</a:t>
            </a:r>
          </a:p>
        </p:txBody>
      </p:sp>
    </p:spTree>
    <p:extLst>
      <p:ext uri="{BB962C8B-B14F-4D97-AF65-F5344CB8AC3E}">
        <p14:creationId xmlns:p14="http://schemas.microsoft.com/office/powerpoint/2010/main" val="397129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756B5-071F-7A4C-ADD0-8D12713D1101}"/>
              </a:ext>
            </a:extLst>
          </p:cNvPr>
          <p:cNvSpPr>
            <a:spLocks noGrp="1"/>
          </p:cNvSpPr>
          <p:nvPr>
            <p:ph type="body" sz="quarter" idx="10"/>
          </p:nvPr>
        </p:nvSpPr>
        <p:spPr/>
        <p:txBody>
          <a:bodyPr/>
          <a:lstStyle/>
          <a:p>
            <a:pPr marL="342900" indent="-342900">
              <a:buFont typeface="Arial"/>
              <a:buChar char="•"/>
            </a:pPr>
            <a:r>
              <a:rPr lang="en-US" dirty="0"/>
              <a:t>OSDs do journaling to (we use SSDs here), master writes request in journal, then syncs with other two, and then in background writes to spinning rust.  Basically like a DB write-ahead log. The SSDs have advanced power-loss protection, and the SSDs cheat by using their RAM buffer, and we're battery-backed (with capacitors, enough to keep it with the ability to write to flash)</a:t>
            </a:r>
          </a:p>
          <a:p>
            <a:pPr marL="342900" indent="-342900">
              <a:buFont typeface="Arial"/>
              <a:buChar char="•"/>
            </a:pPr>
            <a:r>
              <a:rPr lang="en-US" dirty="0"/>
              <a:t>You have a HUGE number of small 4MB objects that _should_ be distributed among many servers (more servers == faster) you hope this is random to get the distribution nicely sorted.</a:t>
            </a:r>
          </a:p>
          <a:p>
            <a:endParaRPr lang="en-US" dirty="0"/>
          </a:p>
        </p:txBody>
      </p:sp>
      <p:sp>
        <p:nvSpPr>
          <p:cNvPr id="3" name="Title 2">
            <a:extLst>
              <a:ext uri="{FF2B5EF4-FFF2-40B4-BE49-F238E27FC236}">
                <a16:creationId xmlns:a16="http://schemas.microsoft.com/office/drawing/2014/main" id="{901EDA65-2E3B-1440-B151-CFCE67A9ED37}"/>
              </a:ext>
            </a:extLst>
          </p:cNvPr>
          <p:cNvSpPr>
            <a:spLocks noGrp="1"/>
          </p:cNvSpPr>
          <p:nvPr>
            <p:ph type="title"/>
          </p:nvPr>
        </p:nvSpPr>
        <p:spPr/>
        <p:txBody>
          <a:bodyPr/>
          <a:lstStyle/>
          <a:p>
            <a:r>
              <a:rPr lang="en-US" dirty="0"/>
              <a:t>What is </a:t>
            </a:r>
            <a:r>
              <a:rPr lang="en-US" dirty="0" err="1"/>
              <a:t>Ceph</a:t>
            </a:r>
            <a:r>
              <a:rPr lang="en-US" dirty="0"/>
              <a:t>? (continued)</a:t>
            </a:r>
          </a:p>
        </p:txBody>
      </p:sp>
    </p:spTree>
    <p:extLst>
      <p:ext uri="{BB962C8B-B14F-4D97-AF65-F5344CB8AC3E}">
        <p14:creationId xmlns:p14="http://schemas.microsoft.com/office/powerpoint/2010/main" val="183421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8DE494-9E9D-CC42-B41A-CB77D74ECC9D}"/>
              </a:ext>
            </a:extLst>
          </p:cNvPr>
          <p:cNvSpPr>
            <a:spLocks noGrp="1"/>
          </p:cNvSpPr>
          <p:nvPr>
            <p:ph type="body" sz="quarter" idx="10"/>
          </p:nvPr>
        </p:nvSpPr>
        <p:spPr/>
        <p:txBody>
          <a:bodyPr/>
          <a:lstStyle/>
          <a:p>
            <a:r>
              <a:rPr lang="en-US" dirty="0"/>
              <a:t>(Source: http://</a:t>
            </a:r>
            <a:r>
              <a:rPr lang="en-US" dirty="0" err="1"/>
              <a:t>docs.ceph.com</a:t>
            </a:r>
            <a:r>
              <a:rPr lang="en-US" dirty="0"/>
              <a:t>/docs/giant/architecture/)</a:t>
            </a:r>
          </a:p>
        </p:txBody>
      </p:sp>
      <p:sp>
        <p:nvSpPr>
          <p:cNvPr id="3" name="Title 2">
            <a:extLst>
              <a:ext uri="{FF2B5EF4-FFF2-40B4-BE49-F238E27FC236}">
                <a16:creationId xmlns:a16="http://schemas.microsoft.com/office/drawing/2014/main" id="{458FF60B-1831-C74E-BE0C-3B709A8A944A}"/>
              </a:ext>
            </a:extLst>
          </p:cNvPr>
          <p:cNvSpPr>
            <a:spLocks noGrp="1"/>
          </p:cNvSpPr>
          <p:nvPr>
            <p:ph type="title"/>
          </p:nvPr>
        </p:nvSpPr>
        <p:spPr/>
        <p:txBody>
          <a:bodyPr/>
          <a:lstStyle/>
          <a:p>
            <a:r>
              <a:rPr lang="en-US" dirty="0" err="1"/>
              <a:t>Ceph</a:t>
            </a:r>
            <a:r>
              <a:rPr lang="en-US" dirty="0"/>
              <a:t> Architecture</a:t>
            </a:r>
          </a:p>
        </p:txBody>
      </p:sp>
      <p:pic>
        <p:nvPicPr>
          <p:cNvPr id="5" name="Picture 4">
            <a:extLst>
              <a:ext uri="{FF2B5EF4-FFF2-40B4-BE49-F238E27FC236}">
                <a16:creationId xmlns:a16="http://schemas.microsoft.com/office/drawing/2014/main" id="{1D9227BE-C9EF-2544-B7F8-1991451F9E79}"/>
              </a:ext>
            </a:extLst>
          </p:cNvPr>
          <p:cNvPicPr>
            <a:picLocks noChangeAspect="1"/>
          </p:cNvPicPr>
          <p:nvPr/>
        </p:nvPicPr>
        <p:blipFill>
          <a:blip r:embed="rId2"/>
          <a:stretch>
            <a:fillRect/>
          </a:stretch>
        </p:blipFill>
        <p:spPr>
          <a:xfrm>
            <a:off x="2825750" y="2216150"/>
            <a:ext cx="3492500" cy="2425700"/>
          </a:xfrm>
          <a:prstGeom prst="rect">
            <a:avLst/>
          </a:prstGeom>
        </p:spPr>
      </p:pic>
    </p:spTree>
    <p:extLst>
      <p:ext uri="{BB962C8B-B14F-4D97-AF65-F5344CB8AC3E}">
        <p14:creationId xmlns:p14="http://schemas.microsoft.com/office/powerpoint/2010/main" val="124886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It's relatively cheap</a:t>
            </a:r>
          </a:p>
          <a:p>
            <a:pPr marL="342900" indent="-342900">
              <a:buFont typeface="Arial"/>
              <a:buChar char="•"/>
            </a:pPr>
            <a:r>
              <a:rPr lang="en-US" dirty="0"/>
              <a:t>It's relatively safe</a:t>
            </a:r>
          </a:p>
          <a:p>
            <a:pPr marL="342900" indent="-342900">
              <a:buFont typeface="Arial"/>
              <a:buChar char="•"/>
            </a:pPr>
            <a:r>
              <a:rPr lang="en-US" dirty="0"/>
              <a:t>It works well, and is well supported, with </a:t>
            </a:r>
            <a:r>
              <a:rPr lang="en-US" dirty="0" err="1"/>
              <a:t>OpenStack</a:t>
            </a:r>
            <a:endParaRPr lang="en-US" dirty="0"/>
          </a:p>
          <a:p>
            <a:pPr marL="342900" indent="-342900">
              <a:buFont typeface="Arial"/>
              <a:buChar char="•"/>
            </a:pPr>
            <a:r>
              <a:rPr lang="en-US" dirty="0"/>
              <a:t>It has very smooth scaling</a:t>
            </a:r>
          </a:p>
          <a:p>
            <a:pPr marL="342900" indent="-342900">
              <a:buFont typeface="Arial"/>
              <a:buChar char="•"/>
            </a:pPr>
            <a:r>
              <a:rPr lang="en-US" dirty="0"/>
              <a:t>It is flexible, you can mismatch hardware without problems, except that your slowest devices will define your speeds</a:t>
            </a:r>
          </a:p>
        </p:txBody>
      </p:sp>
      <p:sp>
        <p:nvSpPr>
          <p:cNvPr id="3" name="Title 2"/>
          <p:cNvSpPr>
            <a:spLocks noGrp="1"/>
          </p:cNvSpPr>
          <p:nvPr>
            <p:ph type="title"/>
          </p:nvPr>
        </p:nvSpPr>
        <p:spPr/>
        <p:txBody>
          <a:bodyPr/>
          <a:lstStyle/>
          <a:p>
            <a:r>
              <a:rPr lang="en-US" dirty="0"/>
              <a:t>Why use </a:t>
            </a:r>
            <a:r>
              <a:rPr lang="en-US" dirty="0" err="1"/>
              <a:t>Ceph</a:t>
            </a:r>
            <a:r>
              <a:rPr lang="en-US" dirty="0"/>
              <a:t>?</a:t>
            </a:r>
          </a:p>
        </p:txBody>
      </p:sp>
    </p:spTree>
    <p:extLst>
      <p:ext uri="{BB962C8B-B14F-4D97-AF65-F5344CB8AC3E}">
        <p14:creationId xmlns:p14="http://schemas.microsoft.com/office/powerpoint/2010/main" val="34738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NO! </a:t>
            </a:r>
            <a:r>
              <a:rPr lang="en-US" dirty="0" err="1"/>
              <a:t>Ceph</a:t>
            </a:r>
            <a:r>
              <a:rPr lang="en-US" dirty="0"/>
              <a:t> is not slow any longer.  We did some testing with </a:t>
            </a:r>
            <a:r>
              <a:rPr lang="en-US" dirty="0" err="1"/>
              <a:t>fio</a:t>
            </a:r>
            <a:r>
              <a:rPr lang="en-US" dirty="0"/>
              <a:t>, and found that it is reasonably fast for network storage.  Not lighting quick, but (</a:t>
            </a:r>
            <a:r>
              <a:rPr lang="en-US" dirty="0" err="1"/>
              <a:t>fast|cheap|safe</a:t>
            </a:r>
            <a:r>
              <a:rPr lang="en-US" dirty="0"/>
              <a:t>), and we're cheap and safe.</a:t>
            </a:r>
          </a:p>
          <a:p>
            <a:pPr marL="522287" lvl="1" indent="-342900">
              <a:buFont typeface="Arial"/>
              <a:buChar char="•"/>
            </a:pPr>
            <a:r>
              <a:rPr lang="en-US" dirty="0" err="1"/>
              <a:t>fio</a:t>
            </a:r>
            <a:r>
              <a:rPr lang="en-US" dirty="0"/>
              <a:t>:  https://</a:t>
            </a:r>
            <a:r>
              <a:rPr lang="en-US" dirty="0" err="1"/>
              <a:t>github.com</a:t>
            </a:r>
            <a:r>
              <a:rPr lang="en-US" dirty="0"/>
              <a:t>/</a:t>
            </a:r>
            <a:r>
              <a:rPr lang="en-US" dirty="0" err="1"/>
              <a:t>axboe</a:t>
            </a:r>
            <a:r>
              <a:rPr lang="en-US" dirty="0"/>
              <a:t>/</a:t>
            </a:r>
            <a:r>
              <a:rPr lang="en-US" dirty="0" err="1"/>
              <a:t>fio</a:t>
            </a:r>
            <a:endParaRPr lang="en-US" dirty="0"/>
          </a:p>
          <a:p>
            <a:pPr marL="342900" indent="-342900">
              <a:buFont typeface="Arial"/>
              <a:buChar char="•"/>
            </a:pPr>
            <a:r>
              <a:rPr lang="en-US" dirty="0" err="1"/>
              <a:t>Ceph</a:t>
            </a:r>
            <a:r>
              <a:rPr lang="en-US" dirty="0"/>
              <a:t> + NFS + XFS is slow, but we don't know exactly why, but we strongly suspect that there is an issue with large numbers of small files in single directories.</a:t>
            </a:r>
          </a:p>
          <a:p>
            <a:pPr marL="342900" indent="-342900">
              <a:buFont typeface="Arial"/>
              <a:buChar char="•"/>
            </a:pPr>
            <a:r>
              <a:rPr lang="en-US" dirty="0" err="1"/>
              <a:t>Ceph</a:t>
            </a:r>
            <a:r>
              <a:rPr lang="en-US" dirty="0"/>
              <a:t> snapshots are cheap to make, but really expensive to remove.</a:t>
            </a:r>
          </a:p>
          <a:p>
            <a:pPr marL="342900" indent="-342900">
              <a:buFont typeface="Arial"/>
              <a:buChar char="•"/>
            </a:pPr>
            <a:r>
              <a:rPr lang="en-US" dirty="0"/>
              <a:t>Our current limitations might have more to do with our architecture than </a:t>
            </a:r>
            <a:r>
              <a:rPr lang="en-US" dirty="0" err="1"/>
              <a:t>Ceph</a:t>
            </a:r>
            <a:r>
              <a:rPr lang="en-US" dirty="0"/>
              <a:t> itself.</a:t>
            </a:r>
          </a:p>
        </p:txBody>
      </p:sp>
      <p:sp>
        <p:nvSpPr>
          <p:cNvPr id="3" name="Title 2"/>
          <p:cNvSpPr>
            <a:spLocks noGrp="1"/>
          </p:cNvSpPr>
          <p:nvPr>
            <p:ph type="title"/>
          </p:nvPr>
        </p:nvSpPr>
        <p:spPr/>
        <p:txBody>
          <a:bodyPr/>
          <a:lstStyle/>
          <a:p>
            <a:r>
              <a:rPr lang="en-US" dirty="0"/>
              <a:t>Is it slow?</a:t>
            </a:r>
          </a:p>
        </p:txBody>
      </p:sp>
    </p:spTree>
    <p:extLst>
      <p:ext uri="{BB962C8B-B14F-4D97-AF65-F5344CB8AC3E}">
        <p14:creationId xmlns:p14="http://schemas.microsoft.com/office/powerpoint/2010/main" val="143940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Stable service.</a:t>
            </a:r>
          </a:p>
          <a:p>
            <a:pPr marL="342900" indent="-342900">
              <a:buFont typeface="Arial"/>
              <a:buChar char="•"/>
            </a:pPr>
            <a:r>
              <a:rPr lang="en-US" dirty="0"/>
              <a:t>Some </a:t>
            </a:r>
            <a:r>
              <a:rPr lang="en-US" dirty="0" err="1"/>
              <a:t>Ceph</a:t>
            </a:r>
            <a:r>
              <a:rPr lang="en-US" dirty="0"/>
              <a:t> </a:t>
            </a:r>
            <a:r>
              <a:rPr lang="en-US" dirty="0" err="1"/>
              <a:t>Turbulance</a:t>
            </a:r>
            <a:r>
              <a:rPr lang="en-US" dirty="0"/>
              <a:t> from deleting snapshots.</a:t>
            </a:r>
          </a:p>
          <a:p>
            <a:pPr marL="342900" indent="-342900">
              <a:buFont typeface="Arial"/>
              <a:buChar char="•"/>
            </a:pPr>
            <a:r>
              <a:rPr lang="en-US" dirty="0"/>
              <a:t>Some issues with directories with many small files.</a:t>
            </a:r>
          </a:p>
          <a:p>
            <a:pPr marL="342900" indent="-342900">
              <a:buFont typeface="Arial"/>
              <a:buChar char="•"/>
            </a:pPr>
            <a:r>
              <a:rPr lang="en-US" dirty="0"/>
              <a:t>But we think it could be faster.</a:t>
            </a:r>
          </a:p>
        </p:txBody>
      </p:sp>
      <p:sp>
        <p:nvSpPr>
          <p:cNvPr id="3" name="Title 2"/>
          <p:cNvSpPr>
            <a:spLocks noGrp="1"/>
          </p:cNvSpPr>
          <p:nvPr>
            <p:ph type="title"/>
          </p:nvPr>
        </p:nvSpPr>
        <p:spPr/>
        <p:txBody>
          <a:bodyPr/>
          <a:lstStyle/>
          <a:p>
            <a:r>
              <a:rPr lang="en-US" dirty="0" err="1"/>
              <a:t>SWITCHdrive</a:t>
            </a:r>
            <a:r>
              <a:rPr lang="en-US" dirty="0"/>
              <a:t> Today</a:t>
            </a:r>
          </a:p>
        </p:txBody>
      </p:sp>
    </p:spTree>
    <p:extLst>
      <p:ext uri="{BB962C8B-B14F-4D97-AF65-F5344CB8AC3E}">
        <p14:creationId xmlns:p14="http://schemas.microsoft.com/office/powerpoint/2010/main" val="59112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Ceph</a:t>
            </a:r>
            <a:r>
              <a:rPr lang="en-US" dirty="0"/>
              <a:t> stays.</a:t>
            </a:r>
          </a:p>
          <a:p>
            <a:pPr marL="342900" indent="-342900">
              <a:buFont typeface="Arial"/>
              <a:buChar char="•"/>
            </a:pPr>
            <a:r>
              <a:rPr lang="en-US" dirty="0" err="1"/>
              <a:t>Ceph</a:t>
            </a:r>
            <a:r>
              <a:rPr lang="en-US" dirty="0"/>
              <a:t> Object storage (with </a:t>
            </a:r>
            <a:r>
              <a:rPr lang="en-US" dirty="0" err="1"/>
              <a:t>ownCloud</a:t>
            </a:r>
            <a:r>
              <a:rPr lang="en-US" dirty="0"/>
              <a:t> 10).</a:t>
            </a:r>
          </a:p>
          <a:p>
            <a:pPr marL="342900" indent="-342900">
              <a:buFont typeface="Arial"/>
              <a:buChar char="•"/>
            </a:pPr>
            <a:r>
              <a:rPr lang="en-US" dirty="0" err="1"/>
              <a:t>zfs</a:t>
            </a:r>
            <a:r>
              <a:rPr lang="en-US" dirty="0"/>
              <a:t> replacing </a:t>
            </a:r>
            <a:r>
              <a:rPr lang="en-US" dirty="0" err="1"/>
              <a:t>xfs</a:t>
            </a:r>
            <a:r>
              <a:rPr lang="en-US" dirty="0"/>
              <a:t>, and replacing </a:t>
            </a:r>
            <a:r>
              <a:rPr lang="en-US" dirty="0" err="1"/>
              <a:t>Ceph</a:t>
            </a:r>
            <a:r>
              <a:rPr lang="en-US" dirty="0"/>
              <a:t> snapshotting</a:t>
            </a:r>
          </a:p>
          <a:p>
            <a:pPr marL="342900" indent="-342900">
              <a:buFont typeface="Arial"/>
              <a:buChar char="•"/>
            </a:pPr>
            <a:r>
              <a:rPr lang="en-US" dirty="0"/>
              <a:t>using </a:t>
            </a:r>
            <a:r>
              <a:rPr lang="en-US" dirty="0" err="1"/>
              <a:t>zfs</a:t>
            </a:r>
            <a:r>
              <a:rPr lang="en-US" dirty="0"/>
              <a:t> for offsite disaster recovery.</a:t>
            </a:r>
          </a:p>
          <a:p>
            <a:pPr marL="342900" indent="-342900">
              <a:buFont typeface="Arial"/>
              <a:buChar char="•"/>
            </a:pPr>
            <a:r>
              <a:rPr lang="en-US" dirty="0"/>
              <a:t>Using a </a:t>
            </a:r>
            <a:r>
              <a:rPr lang="en-US" dirty="0" err="1"/>
              <a:t>zfs</a:t>
            </a:r>
            <a:r>
              <a:rPr lang="en-US" dirty="0"/>
              <a:t> pool to replace all of the </a:t>
            </a:r>
            <a:r>
              <a:rPr lang="en-US" dirty="0" err="1"/>
              <a:t>nfs</a:t>
            </a:r>
            <a:r>
              <a:rPr lang="en-US" dirty="0"/>
              <a:t> volumes, but we still have the large number of </a:t>
            </a:r>
            <a:r>
              <a:rPr lang="en-US" dirty="0" err="1"/>
              <a:t>Ceph</a:t>
            </a:r>
            <a:r>
              <a:rPr lang="en-US" dirty="0"/>
              <a:t> volumes.</a:t>
            </a:r>
          </a:p>
        </p:txBody>
      </p:sp>
      <p:sp>
        <p:nvSpPr>
          <p:cNvPr id="3" name="Title 2"/>
          <p:cNvSpPr>
            <a:spLocks noGrp="1"/>
          </p:cNvSpPr>
          <p:nvPr>
            <p:ph type="title"/>
          </p:nvPr>
        </p:nvSpPr>
        <p:spPr/>
        <p:txBody>
          <a:bodyPr/>
          <a:lstStyle/>
          <a:p>
            <a:r>
              <a:rPr lang="en-US" dirty="0" err="1"/>
              <a:t>SWITCHdrive</a:t>
            </a:r>
            <a:r>
              <a:rPr lang="en-US" dirty="0"/>
              <a:t> in the future</a:t>
            </a:r>
          </a:p>
        </p:txBody>
      </p:sp>
    </p:spTree>
    <p:extLst>
      <p:ext uri="{BB962C8B-B14F-4D97-AF65-F5344CB8AC3E}">
        <p14:creationId xmlns:p14="http://schemas.microsoft.com/office/powerpoint/2010/main" val="111276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Email: </a:t>
            </a:r>
            <a:r>
              <a:rPr lang="en-US" dirty="0" err="1"/>
              <a:t>greg.vernon@switch.ch</a:t>
            </a:r>
            <a:endParaRPr lang="en-US" dirty="0"/>
          </a:p>
        </p:txBody>
      </p:sp>
      <p:sp>
        <p:nvSpPr>
          <p:cNvPr id="3" name="Title 2"/>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44796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5"/>
            <a:ext cx="9139017" cy="6869495"/>
          </a:xfrm>
          <a:prstGeom prst="rect">
            <a:avLst/>
          </a:prstGeom>
        </p:spPr>
      </p:pic>
      <p:sp>
        <p:nvSpPr>
          <p:cNvPr id="3" name="Rounded Rectangle 2"/>
          <p:cNvSpPr/>
          <p:nvPr/>
        </p:nvSpPr>
        <p:spPr>
          <a:xfrm>
            <a:off x="423334" y="5402109"/>
            <a:ext cx="4123267" cy="770467"/>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www.switch.ch</a:t>
            </a:r>
            <a:r>
              <a:rPr lang="en-US" sz="2400" dirty="0"/>
              <a:t>/30years</a:t>
            </a:r>
          </a:p>
        </p:txBody>
      </p:sp>
      <p:pic>
        <p:nvPicPr>
          <p:cNvPr id="15" name="Picture 14" descr="1microsoft-internet-explorer-mouse-pointer-949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1412">
            <a:off x="3977136" y="5688876"/>
            <a:ext cx="967400" cy="967400"/>
          </a:xfrm>
          <a:prstGeom prst="rect">
            <a:avLst/>
          </a:prstGeom>
        </p:spPr>
      </p:pic>
      <p:sp>
        <p:nvSpPr>
          <p:cNvPr id="6" name="Rectangle 5"/>
          <p:cNvSpPr/>
          <p:nvPr/>
        </p:nvSpPr>
        <p:spPr>
          <a:xfrm>
            <a:off x="6697134" y="-2"/>
            <a:ext cx="1651001" cy="14054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01-Vorlage-30-Jahre-SWITCH-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283" y="8466"/>
            <a:ext cx="1346200" cy="1346200"/>
          </a:xfrm>
          <a:prstGeom prst="rect">
            <a:avLst/>
          </a:prstGeom>
        </p:spPr>
      </p:pic>
      <p:pic>
        <p:nvPicPr>
          <p:cNvPr id="8" name="Picture 7" descr="SWITCH-Background-darkblue.jpg"/>
          <p:cNvPicPr>
            <a:picLocks noChangeAspect="1"/>
          </p:cNvPicPr>
          <p:nvPr/>
        </p:nvPicPr>
        <p:blipFill>
          <a:blip r:embed="rId6">
            <a:alphaModFix amt="82000"/>
            <a:extLst>
              <a:ext uri="{28A0092B-C50C-407E-A947-70E740481C1C}">
                <a14:useLocalDpi xmlns:a14="http://schemas.microsoft.com/office/drawing/2010/main" val="0"/>
              </a:ext>
            </a:extLst>
          </a:blip>
          <a:stretch>
            <a:fillRect/>
          </a:stretch>
        </p:blipFill>
        <p:spPr>
          <a:xfrm>
            <a:off x="0" y="1507067"/>
            <a:ext cx="9144000" cy="2264305"/>
          </a:xfrm>
          <a:prstGeom prst="rect">
            <a:avLst/>
          </a:prstGeom>
        </p:spPr>
      </p:pic>
      <p:sp>
        <p:nvSpPr>
          <p:cNvPr id="7" name="Rectangle 6"/>
          <p:cNvSpPr/>
          <p:nvPr/>
        </p:nvSpPr>
        <p:spPr>
          <a:xfrm>
            <a:off x="423334" y="1912059"/>
            <a:ext cx="8297332" cy="1505027"/>
          </a:xfrm>
          <a:prstGeom prst="rect">
            <a:avLst/>
          </a:prstGeom>
          <a:effectLst/>
        </p:spPr>
        <p:txBody>
          <a:bodyPr wrap="square">
            <a:spAutoFit/>
          </a:bodyPr>
          <a:lstStyle/>
          <a:p>
            <a:pPr>
              <a:lnSpc>
                <a:spcPct val="130000"/>
              </a:lnSpc>
            </a:pPr>
            <a:r>
              <a:rPr lang="de-CH" sz="3600" dirty="0">
                <a:solidFill>
                  <a:schemeClr val="bg1"/>
                </a:solidFill>
                <a:latin typeface="+mj-lt"/>
                <a:cs typeface="Georgia"/>
              </a:rPr>
              <a:t>SWITCH – an integral </a:t>
            </a:r>
            <a:r>
              <a:rPr lang="de-CH" sz="3600" dirty="0" err="1">
                <a:solidFill>
                  <a:schemeClr val="bg1"/>
                </a:solidFill>
                <a:latin typeface="+mj-lt"/>
                <a:cs typeface="Georgia"/>
              </a:rPr>
              <a:t>part</a:t>
            </a:r>
            <a:r>
              <a:rPr lang="de-CH" sz="3600" dirty="0">
                <a:solidFill>
                  <a:schemeClr val="bg1"/>
                </a:solidFill>
                <a:latin typeface="+mj-lt"/>
                <a:cs typeface="Georgia"/>
              </a:rPr>
              <a:t> </a:t>
            </a:r>
            <a:r>
              <a:rPr lang="de-CH" sz="3600" dirty="0" err="1">
                <a:solidFill>
                  <a:schemeClr val="bg1"/>
                </a:solidFill>
                <a:latin typeface="+mj-lt"/>
                <a:cs typeface="Georgia"/>
              </a:rPr>
              <a:t>of</a:t>
            </a:r>
            <a:r>
              <a:rPr lang="de-CH" sz="3600" dirty="0">
                <a:solidFill>
                  <a:schemeClr val="bg1"/>
                </a:solidFill>
                <a:latin typeface="+mj-lt"/>
                <a:cs typeface="Georgia"/>
              </a:rPr>
              <a:t> </a:t>
            </a:r>
            <a:r>
              <a:rPr lang="de-CH" sz="3600" dirty="0" err="1">
                <a:solidFill>
                  <a:schemeClr val="bg1"/>
                </a:solidFill>
                <a:latin typeface="+mj-lt"/>
                <a:cs typeface="Georgia"/>
              </a:rPr>
              <a:t>the</a:t>
            </a:r>
            <a:r>
              <a:rPr lang="de-CH" sz="3600" dirty="0">
                <a:solidFill>
                  <a:schemeClr val="bg1"/>
                </a:solidFill>
                <a:latin typeface="+mj-lt"/>
                <a:cs typeface="Georgia"/>
              </a:rPr>
              <a:t> Swiss </a:t>
            </a:r>
            <a:r>
              <a:rPr lang="de-CH" sz="3600" dirty="0" err="1">
                <a:solidFill>
                  <a:schemeClr val="bg1"/>
                </a:solidFill>
                <a:latin typeface="+mj-lt"/>
                <a:cs typeface="Georgia"/>
              </a:rPr>
              <a:t>academic</a:t>
            </a:r>
            <a:r>
              <a:rPr lang="de-CH" sz="3600" dirty="0">
                <a:solidFill>
                  <a:schemeClr val="bg1"/>
                </a:solidFill>
                <a:latin typeface="+mj-lt"/>
                <a:cs typeface="Georgia"/>
              </a:rPr>
              <a:t> </a:t>
            </a:r>
            <a:r>
              <a:rPr lang="de-CH" sz="3600" dirty="0" err="1">
                <a:solidFill>
                  <a:schemeClr val="bg1"/>
                </a:solidFill>
                <a:latin typeface="+mj-lt"/>
                <a:cs typeface="Georgia"/>
              </a:rPr>
              <a:t>community</a:t>
            </a:r>
            <a:r>
              <a:rPr lang="de-CH" sz="3600" dirty="0">
                <a:solidFill>
                  <a:schemeClr val="bg1"/>
                </a:solidFill>
                <a:latin typeface="+mj-lt"/>
                <a:cs typeface="Georgia"/>
              </a:rPr>
              <a:t> </a:t>
            </a:r>
            <a:r>
              <a:rPr lang="de-CH" sz="3600" dirty="0" err="1">
                <a:solidFill>
                  <a:schemeClr val="bg1"/>
                </a:solidFill>
                <a:latin typeface="+mj-lt"/>
                <a:cs typeface="Georgia"/>
              </a:rPr>
              <a:t>since</a:t>
            </a:r>
            <a:r>
              <a:rPr lang="de-CH" sz="3600" dirty="0">
                <a:solidFill>
                  <a:schemeClr val="bg1"/>
                </a:solidFill>
                <a:latin typeface="+mj-lt"/>
                <a:cs typeface="Georgia"/>
              </a:rPr>
              <a:t> 1987. </a:t>
            </a:r>
          </a:p>
        </p:txBody>
      </p:sp>
    </p:spTree>
    <p:extLst>
      <p:ext uri="{BB962C8B-B14F-4D97-AF65-F5344CB8AC3E}">
        <p14:creationId xmlns:p14="http://schemas.microsoft.com/office/powerpoint/2010/main" val="381028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We are the Swiss National Research and Education Network.</a:t>
            </a:r>
          </a:p>
          <a:p>
            <a:pPr marL="342900" indent="-342900">
              <a:buFont typeface="Arial"/>
              <a:buChar char="•"/>
            </a:pPr>
            <a:r>
              <a:rPr lang="en-US" dirty="0"/>
              <a:t>We network the Institutes of Higher Education and Research to each other, and the rest of the world.</a:t>
            </a:r>
          </a:p>
          <a:p>
            <a:pPr marL="342900" indent="-342900">
              <a:buFont typeface="Arial"/>
              <a:buChar char="•"/>
            </a:pPr>
            <a:r>
              <a:rPr lang="en-US" dirty="0"/>
              <a:t>We provide additional services such as Federated Authentication, Video, and File Sharing to our Educational customers.</a:t>
            </a:r>
          </a:p>
          <a:p>
            <a:pPr marL="342900" indent="-342900">
              <a:buFont typeface="Arial"/>
              <a:buChar char="•"/>
            </a:pPr>
            <a:r>
              <a:rPr lang="en-US" dirty="0"/>
              <a:t>We manage the Top Level Domains for Switzerland (.</a:t>
            </a:r>
            <a:r>
              <a:rPr lang="en-US" dirty="0" err="1"/>
              <a:t>ch</a:t>
            </a:r>
            <a:r>
              <a:rPr lang="en-US" dirty="0"/>
              <a:t>) and Liechtenstein (.li).</a:t>
            </a:r>
          </a:p>
          <a:p>
            <a:pPr marL="342900" indent="-342900">
              <a:buFont typeface="Arial"/>
              <a:buChar char="•"/>
            </a:pPr>
            <a:r>
              <a:rPr lang="en-US" dirty="0"/>
              <a:t>We provide SWITCH-CERT security service.</a:t>
            </a:r>
          </a:p>
        </p:txBody>
      </p:sp>
      <p:sp>
        <p:nvSpPr>
          <p:cNvPr id="3" name="Title 2"/>
          <p:cNvSpPr>
            <a:spLocks noGrp="1"/>
          </p:cNvSpPr>
          <p:nvPr>
            <p:ph type="title"/>
          </p:nvPr>
        </p:nvSpPr>
        <p:spPr/>
        <p:txBody>
          <a:bodyPr/>
          <a:lstStyle/>
          <a:p>
            <a:r>
              <a:rPr lang="en-US" dirty="0"/>
              <a:t>SWITCH</a:t>
            </a:r>
          </a:p>
        </p:txBody>
      </p:sp>
    </p:spTree>
    <p:extLst>
      <p:ext uri="{BB962C8B-B14F-4D97-AF65-F5344CB8AC3E}">
        <p14:creationId xmlns:p14="http://schemas.microsoft.com/office/powerpoint/2010/main" val="362953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52600" y="2768600"/>
            <a:ext cx="7454900" cy="1662687"/>
            <a:chOff x="1752600" y="2768600"/>
            <a:chExt cx="7454900" cy="1662687"/>
          </a:xfrm>
        </p:grpSpPr>
        <p:cxnSp>
          <p:nvCxnSpPr>
            <p:cNvPr id="28" name="Straight Connector 27"/>
            <p:cNvCxnSpPr/>
            <p:nvPr/>
          </p:nvCxnSpPr>
          <p:spPr>
            <a:xfrm flipV="1">
              <a:off x="1752600" y="3694395"/>
              <a:ext cx="1885950" cy="604206"/>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635500" y="3113661"/>
              <a:ext cx="4572000" cy="961802"/>
            </a:xfrm>
            <a:prstGeom prst="rect">
              <a:avLst/>
            </a:prstGeom>
          </p:spPr>
          <p:txBody>
            <a:bodyPr>
              <a:spAutoFit/>
            </a:bodyPr>
            <a:lstStyle/>
            <a:p>
              <a:pPr>
                <a:spcBef>
                  <a:spcPts val="300"/>
                </a:spcBef>
                <a:defRPr/>
              </a:pPr>
              <a:r>
                <a:rPr lang="en-US" sz="2200" dirty="0">
                  <a:solidFill>
                    <a:srgbClr val="00247D"/>
                  </a:solidFill>
                  <a:latin typeface="Arial" charset="0"/>
                </a:rPr>
                <a:t>Extended community</a:t>
              </a:r>
            </a:p>
            <a:p>
              <a:pPr marL="271463" lvl="1" indent="-271463">
                <a:spcBef>
                  <a:spcPts val="300"/>
                </a:spcBef>
                <a:buFont typeface="Arial" charset="0"/>
                <a:buChar char="•"/>
                <a:defRPr/>
              </a:pPr>
              <a:r>
                <a:rPr lang="en-US" sz="1600" dirty="0">
                  <a:solidFill>
                    <a:srgbClr val="000000"/>
                  </a:solidFill>
                </a:rPr>
                <a:t>Other organizations involved in research      or education</a:t>
              </a:r>
              <a:endParaRPr lang="en-US" dirty="0">
                <a:solidFill>
                  <a:srgbClr val="FF00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762" y="2768600"/>
              <a:ext cx="1662687" cy="1662687"/>
            </a:xfrm>
            <a:prstGeom prst="rect">
              <a:avLst/>
            </a:prstGeom>
          </p:spPr>
        </p:pic>
      </p:grpSp>
      <p:grpSp>
        <p:nvGrpSpPr>
          <p:cNvPr id="3" name="Group 2"/>
          <p:cNvGrpSpPr/>
          <p:nvPr/>
        </p:nvGrpSpPr>
        <p:grpSpPr>
          <a:xfrm>
            <a:off x="641856" y="1245106"/>
            <a:ext cx="6120134" cy="2742694"/>
            <a:chOff x="641856" y="1245106"/>
            <a:chExt cx="6120134" cy="2742694"/>
          </a:xfrm>
        </p:grpSpPr>
        <p:cxnSp>
          <p:nvCxnSpPr>
            <p:cNvPr id="24" name="Straight Connector 23"/>
            <p:cNvCxnSpPr/>
            <p:nvPr/>
          </p:nvCxnSpPr>
          <p:spPr>
            <a:xfrm flipH="1" flipV="1">
              <a:off x="1447800" y="2076450"/>
              <a:ext cx="103340" cy="19113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189990" y="1616311"/>
              <a:ext cx="4572000" cy="1246495"/>
            </a:xfrm>
            <a:prstGeom prst="rect">
              <a:avLst/>
            </a:prstGeom>
          </p:spPr>
          <p:txBody>
            <a:bodyPr>
              <a:spAutoFit/>
            </a:bodyPr>
            <a:lstStyle/>
            <a:p>
              <a:pPr>
                <a:spcBef>
                  <a:spcPts val="300"/>
                </a:spcBef>
                <a:defRPr/>
              </a:pPr>
              <a:r>
                <a:rPr lang="en-US" sz="2200" dirty="0">
                  <a:solidFill>
                    <a:srgbClr val="00247D"/>
                  </a:solidFill>
                  <a:latin typeface="Arial" charset="0"/>
                </a:rPr>
                <a:t>SWITCH community</a:t>
              </a:r>
            </a:p>
            <a:p>
              <a:pPr marL="271463" lvl="1" indent="-271463">
                <a:spcBef>
                  <a:spcPts val="300"/>
                </a:spcBef>
                <a:buFont typeface="Arial" charset="0"/>
                <a:buChar char="•"/>
                <a:defRPr/>
              </a:pPr>
              <a:r>
                <a:rPr lang="en-US" sz="1600" dirty="0"/>
                <a:t>Swiss </a:t>
              </a:r>
              <a:r>
                <a:rPr lang="en-US" sz="1600" dirty="0">
                  <a:solidFill>
                    <a:srgbClr val="000000"/>
                  </a:solidFill>
                </a:rPr>
                <a:t>universities on tertiary level (academic sector) and their research institutions</a:t>
              </a:r>
            </a:p>
            <a:p>
              <a:pPr marL="271463" lvl="1" indent="-271463">
                <a:spcBef>
                  <a:spcPts val="300"/>
                </a:spcBef>
                <a:buFont typeface="Arial" charset="0"/>
                <a:buChar char="•"/>
                <a:defRPr/>
              </a:pPr>
              <a:endParaRPr lang="en-US" sz="1600" dirty="0">
                <a:latin typeface="Arial"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56" y="1245106"/>
              <a:ext cx="1662687" cy="1662687"/>
            </a:xfrm>
            <a:prstGeom prst="rect">
              <a:avLst/>
            </a:prstGeom>
          </p:spPr>
        </p:pic>
      </p:grpSp>
      <p:grpSp>
        <p:nvGrpSpPr>
          <p:cNvPr id="9" name="Group 8"/>
          <p:cNvGrpSpPr/>
          <p:nvPr/>
        </p:nvGrpSpPr>
        <p:grpSpPr>
          <a:xfrm>
            <a:off x="1676400" y="4525737"/>
            <a:ext cx="6891106" cy="2622649"/>
            <a:chOff x="1676400" y="4525737"/>
            <a:chExt cx="6891106" cy="2622649"/>
          </a:xfrm>
        </p:grpSpPr>
        <p:cxnSp>
          <p:nvCxnSpPr>
            <p:cNvPr id="29" name="Straight Connector 28"/>
            <p:cNvCxnSpPr/>
            <p:nvPr/>
          </p:nvCxnSpPr>
          <p:spPr>
            <a:xfrm>
              <a:off x="1676400" y="4525737"/>
              <a:ext cx="1682750" cy="132434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995506" y="5340199"/>
              <a:ext cx="4572000" cy="1808187"/>
            </a:xfrm>
            <a:prstGeom prst="rect">
              <a:avLst/>
            </a:prstGeom>
          </p:spPr>
          <p:txBody>
            <a:bodyPr>
              <a:spAutoFit/>
            </a:bodyPr>
            <a:lstStyle/>
            <a:p>
              <a:pPr>
                <a:spcBef>
                  <a:spcPts val="300"/>
                </a:spcBef>
                <a:defRPr/>
              </a:pPr>
              <a:r>
                <a:rPr lang="en-US" sz="2200" dirty="0">
                  <a:solidFill>
                    <a:srgbClr val="00247D"/>
                  </a:solidFill>
                  <a:latin typeface="Arial" charset="0"/>
                </a:rPr>
                <a:t>Commercial customers</a:t>
              </a:r>
            </a:p>
            <a:p>
              <a:pPr marL="285750" indent="-285750">
                <a:spcBef>
                  <a:spcPts val="300"/>
                </a:spcBef>
                <a:buFont typeface="Arial"/>
                <a:buChar char="•"/>
                <a:defRPr/>
              </a:pPr>
              <a:r>
                <a:rPr lang="en-US" sz="1600" dirty="0">
                  <a:solidFill>
                    <a:srgbClr val="000000"/>
                  </a:solidFill>
                </a:rPr>
                <a:t>Registrars of .</a:t>
              </a:r>
              <a:r>
                <a:rPr lang="en-US" sz="1600" dirty="0" err="1">
                  <a:solidFill>
                    <a:srgbClr val="000000"/>
                  </a:solidFill>
                </a:rPr>
                <a:t>ch</a:t>
              </a:r>
              <a:r>
                <a:rPr lang="en-US" sz="1600" dirty="0">
                  <a:solidFill>
                    <a:srgbClr val="000000"/>
                  </a:solidFill>
                </a:rPr>
                <a:t>- and .li-Domain-Names, Swiss financial institutions, research-related industry and government</a:t>
              </a:r>
            </a:p>
            <a:p>
              <a:pPr marL="285750" indent="-285750">
                <a:spcBef>
                  <a:spcPts val="300"/>
                </a:spcBef>
                <a:buFont typeface="Arial"/>
                <a:buChar char="•"/>
                <a:defRPr/>
              </a:pPr>
              <a:endParaRPr lang="en-US" sz="1600" dirty="0">
                <a:latin typeface="Arial" charset="0"/>
                <a:sym typeface="Wingdings" charset="0"/>
              </a:endParaRPr>
            </a:p>
            <a:p>
              <a:endParaRPr lang="en-US" dirty="0"/>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587" y="4964394"/>
              <a:ext cx="1662687" cy="1662687"/>
            </a:xfrm>
            <a:prstGeom prst="rect">
              <a:avLst/>
            </a:prstGeom>
          </p:spPr>
        </p:pic>
      </p:grpSp>
      <p:grpSp>
        <p:nvGrpSpPr>
          <p:cNvPr id="2" name="Group 1"/>
          <p:cNvGrpSpPr/>
          <p:nvPr/>
        </p:nvGrpSpPr>
        <p:grpSpPr>
          <a:xfrm>
            <a:off x="-2962100" y="3078934"/>
            <a:ext cx="5898813" cy="2771146"/>
            <a:chOff x="-2962100" y="3078934"/>
            <a:chExt cx="5898813" cy="2771146"/>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100" y="3987800"/>
              <a:ext cx="4955127" cy="136863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567" y="3078934"/>
              <a:ext cx="2771146" cy="2771146"/>
            </a:xfrm>
            <a:prstGeom prst="rect">
              <a:avLst/>
            </a:prstGeom>
            <a:effectLst/>
          </p:spPr>
        </p:pic>
      </p:grpSp>
      <p:sp>
        <p:nvSpPr>
          <p:cNvPr id="10" name="Title 9"/>
          <p:cNvSpPr>
            <a:spLocks noGrp="1"/>
          </p:cNvSpPr>
          <p:nvPr>
            <p:ph type="title"/>
          </p:nvPr>
        </p:nvSpPr>
        <p:spPr/>
        <p:txBody>
          <a:bodyPr/>
          <a:lstStyle/>
          <a:p>
            <a:r>
              <a:rPr lang="en-US" dirty="0"/>
              <a:t>Our customers</a:t>
            </a:r>
          </a:p>
        </p:txBody>
      </p:sp>
    </p:spTree>
    <p:extLst>
      <p:ext uri="{BB962C8B-B14F-4D97-AF65-F5344CB8AC3E}">
        <p14:creationId xmlns:p14="http://schemas.microsoft.com/office/powerpoint/2010/main" val="127739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err="1"/>
              <a:t>SWITCHdrive</a:t>
            </a:r>
            <a:r>
              <a:rPr lang="en-US" sz="2000" dirty="0"/>
              <a:t> is our branded </a:t>
            </a:r>
            <a:r>
              <a:rPr lang="en-US" sz="2000" dirty="0" err="1"/>
              <a:t>ownCloud</a:t>
            </a:r>
            <a:r>
              <a:rPr lang="en-US" sz="2000" dirty="0"/>
              <a:t> offering.  We have the following:</a:t>
            </a:r>
          </a:p>
          <a:p>
            <a:pPr marL="342900" indent="-342900">
              <a:buFont typeface="Arial"/>
              <a:buChar char="•"/>
            </a:pPr>
            <a:r>
              <a:rPr lang="en-US" sz="2000" dirty="0"/>
              <a:t>About 30,000 Users</a:t>
            </a:r>
          </a:p>
          <a:p>
            <a:pPr marL="342900" indent="-342900">
              <a:buFont typeface="Arial"/>
              <a:buChar char="•"/>
            </a:pPr>
            <a:r>
              <a:rPr lang="en-US" sz="2000" dirty="0"/>
              <a:t>125,000,000 files</a:t>
            </a:r>
          </a:p>
          <a:p>
            <a:pPr marL="342900" indent="-342900">
              <a:buFont typeface="Arial"/>
              <a:buChar char="•"/>
            </a:pPr>
            <a:r>
              <a:rPr lang="en-US" sz="2000" dirty="0"/>
              <a:t>125,000,000 rows in our </a:t>
            </a:r>
            <a:r>
              <a:rPr lang="en-US" sz="2000" dirty="0" err="1"/>
              <a:t>oc_filecache</a:t>
            </a:r>
            <a:r>
              <a:rPr lang="en-US" sz="2000" dirty="0"/>
              <a:t> table</a:t>
            </a:r>
          </a:p>
          <a:p>
            <a:pPr marL="342900" indent="-342900">
              <a:buFont typeface="Arial"/>
              <a:buChar char="•"/>
            </a:pPr>
            <a:r>
              <a:rPr lang="en-US" sz="2000" dirty="0"/>
              <a:t>3 </a:t>
            </a:r>
            <a:r>
              <a:rPr lang="en-US" sz="2000" dirty="0" err="1"/>
              <a:t>Mariadb</a:t>
            </a:r>
            <a:r>
              <a:rPr lang="en-US" sz="2000" dirty="0"/>
              <a:t> servers in a </a:t>
            </a:r>
            <a:r>
              <a:rPr lang="en-US" sz="2000" dirty="0" err="1"/>
              <a:t>Galera</a:t>
            </a:r>
            <a:r>
              <a:rPr lang="en-US" sz="2000" dirty="0"/>
              <a:t> cluster</a:t>
            </a:r>
          </a:p>
          <a:p>
            <a:pPr marL="342900" indent="-342900">
              <a:buFont typeface="Arial"/>
              <a:buChar char="•"/>
            </a:pPr>
            <a:r>
              <a:rPr lang="en-US" sz="2000" dirty="0"/>
              <a:t>9 Apache Servers(4 Sync/4 Web/1 Management)</a:t>
            </a:r>
          </a:p>
          <a:p>
            <a:pPr marL="342900" indent="-342900">
              <a:buFont typeface="Arial"/>
              <a:buChar char="•"/>
            </a:pPr>
            <a:r>
              <a:rPr lang="en-US" sz="2000" dirty="0" err="1"/>
              <a:t>Redis</a:t>
            </a:r>
            <a:endParaRPr lang="en-US" sz="2000" dirty="0"/>
          </a:p>
          <a:p>
            <a:pPr marL="342900" indent="-342900">
              <a:buFont typeface="Arial"/>
              <a:buChar char="•"/>
            </a:pPr>
            <a:r>
              <a:rPr lang="en-US" sz="2000" dirty="0"/>
              <a:t>3 LDAP Servers</a:t>
            </a:r>
          </a:p>
          <a:p>
            <a:pPr marL="342900" indent="-342900">
              <a:buFont typeface="Arial"/>
              <a:buChar char="•"/>
            </a:pPr>
            <a:r>
              <a:rPr lang="en-US" sz="2000" dirty="0"/>
              <a:t>5 NFS servers running atop CEPH (130 TB currently)</a:t>
            </a:r>
          </a:p>
          <a:p>
            <a:pPr marL="342900" indent="-342900">
              <a:buFont typeface="Arial"/>
              <a:buChar char="•"/>
            </a:pPr>
            <a:r>
              <a:rPr lang="en-US" sz="2000" dirty="0"/>
              <a:t>2 </a:t>
            </a:r>
            <a:r>
              <a:rPr lang="en-US" sz="2000" dirty="0" err="1"/>
              <a:t>HAproxy</a:t>
            </a:r>
            <a:r>
              <a:rPr lang="en-US" sz="2000" dirty="0"/>
              <a:t> load balancers</a:t>
            </a:r>
          </a:p>
          <a:p>
            <a:pPr marL="342900" indent="-342900">
              <a:buFont typeface="Arial"/>
              <a:buChar char="•"/>
            </a:pPr>
            <a:r>
              <a:rPr lang="en-US" sz="2000" dirty="0"/>
              <a:t>Monitoring (Graphite, ELK)</a:t>
            </a:r>
          </a:p>
          <a:p>
            <a:pPr marL="342900" indent="-342900">
              <a:buFont typeface="Arial"/>
              <a:buChar char="•"/>
            </a:pPr>
            <a:r>
              <a:rPr lang="en-US" sz="2000" dirty="0"/>
              <a:t>Runs atop </a:t>
            </a:r>
            <a:r>
              <a:rPr lang="en-US" sz="2000" dirty="0" err="1"/>
              <a:t>SWITCHengines</a:t>
            </a:r>
            <a:r>
              <a:rPr lang="en-US" sz="2000" dirty="0"/>
              <a:t>, our </a:t>
            </a:r>
            <a:r>
              <a:rPr lang="en-US" sz="2000" dirty="0" err="1"/>
              <a:t>OpenStack</a:t>
            </a:r>
            <a:r>
              <a:rPr lang="en-US" sz="2000" dirty="0"/>
              <a:t> offering</a:t>
            </a:r>
          </a:p>
          <a:p>
            <a:pPr marL="342900" indent="-342900">
              <a:buFont typeface="Arial"/>
              <a:buChar char="•"/>
            </a:pPr>
            <a:r>
              <a:rPr lang="en-US" sz="2000" dirty="0"/>
              <a:t>Most services are </a:t>
            </a:r>
            <a:r>
              <a:rPr lang="en-US" sz="2000" dirty="0" err="1"/>
              <a:t>Docker</a:t>
            </a:r>
            <a:r>
              <a:rPr lang="en-US" sz="2000" dirty="0"/>
              <a:t> containers</a:t>
            </a:r>
          </a:p>
          <a:p>
            <a:pPr marL="342900" indent="-342900">
              <a:buFont typeface="Arial"/>
              <a:buChar char="•"/>
            </a:pPr>
            <a:endParaRPr lang="en-US" dirty="0"/>
          </a:p>
          <a:p>
            <a:endParaRPr lang="en-US" dirty="0"/>
          </a:p>
        </p:txBody>
      </p:sp>
      <p:sp>
        <p:nvSpPr>
          <p:cNvPr id="3" name="Title 2"/>
          <p:cNvSpPr>
            <a:spLocks noGrp="1"/>
          </p:cNvSpPr>
          <p:nvPr>
            <p:ph type="title"/>
          </p:nvPr>
        </p:nvSpPr>
        <p:spPr/>
        <p:txBody>
          <a:bodyPr/>
          <a:lstStyle/>
          <a:p>
            <a:r>
              <a:rPr lang="en-US" dirty="0" err="1"/>
              <a:t>SWITCHdrive</a:t>
            </a:r>
            <a:endParaRPr lang="en-US" dirty="0"/>
          </a:p>
        </p:txBody>
      </p:sp>
    </p:spTree>
    <p:extLst>
      <p:ext uri="{BB962C8B-B14F-4D97-AF65-F5344CB8AC3E}">
        <p14:creationId xmlns:p14="http://schemas.microsoft.com/office/powerpoint/2010/main" val="406567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ture_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585522"/>
            <a:ext cx="5735759" cy="5408877"/>
          </a:xfrm>
          <a:prstGeom prst="rect">
            <a:avLst/>
          </a:prstGeom>
        </p:spPr>
      </p:pic>
    </p:spTree>
    <p:extLst>
      <p:ext uri="{BB962C8B-B14F-4D97-AF65-F5344CB8AC3E}">
        <p14:creationId xmlns:p14="http://schemas.microsoft.com/office/powerpoint/2010/main" val="22993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There was </a:t>
            </a:r>
            <a:r>
              <a:rPr lang="en-US" dirty="0" err="1"/>
              <a:t>FileSender</a:t>
            </a:r>
            <a:r>
              <a:rPr lang="en-US" dirty="0"/>
              <a:t> on Amazon</a:t>
            </a:r>
          </a:p>
          <a:p>
            <a:pPr marL="522287" lvl="1" indent="-342900">
              <a:buFont typeface="Arial"/>
              <a:buChar char="•"/>
            </a:pPr>
            <a:r>
              <a:rPr lang="en-US" dirty="0"/>
              <a:t>Storage was s3.</a:t>
            </a:r>
          </a:p>
          <a:p>
            <a:pPr marL="522287" lvl="1" indent="-342900">
              <a:buFont typeface="Arial"/>
              <a:buChar char="•"/>
            </a:pPr>
            <a:r>
              <a:rPr lang="en-US" dirty="0"/>
              <a:t>Hosting was in Dublin, so the network was the bottleneck, which we saw when we did some benchmarking.</a:t>
            </a:r>
          </a:p>
          <a:p>
            <a:pPr marL="522287" lvl="1" indent="-342900">
              <a:buFont typeface="Arial"/>
              <a:buChar char="•"/>
            </a:pPr>
            <a:r>
              <a:rPr lang="en-US" dirty="0"/>
              <a:t>It wasn't fast.</a:t>
            </a:r>
          </a:p>
          <a:p>
            <a:pPr marL="522287" lvl="1" indent="-342900">
              <a:buFont typeface="Arial"/>
              <a:buChar char="•"/>
            </a:pPr>
            <a:r>
              <a:rPr lang="en-US" dirty="0"/>
              <a:t>But it was scalable.</a:t>
            </a:r>
          </a:p>
        </p:txBody>
      </p:sp>
      <p:sp>
        <p:nvSpPr>
          <p:cNvPr id="3" name="Title 2"/>
          <p:cNvSpPr>
            <a:spLocks noGrp="1"/>
          </p:cNvSpPr>
          <p:nvPr>
            <p:ph type="title"/>
          </p:nvPr>
        </p:nvSpPr>
        <p:spPr/>
        <p:txBody>
          <a:bodyPr/>
          <a:lstStyle/>
          <a:p>
            <a:r>
              <a:rPr lang="en-US" dirty="0"/>
              <a:t>At the beginning...</a:t>
            </a:r>
          </a:p>
        </p:txBody>
      </p:sp>
    </p:spTree>
    <p:extLst>
      <p:ext uri="{BB962C8B-B14F-4D97-AF65-F5344CB8AC3E}">
        <p14:creationId xmlns:p14="http://schemas.microsoft.com/office/powerpoint/2010/main" val="230352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SWITCHdrive</a:t>
            </a:r>
            <a:r>
              <a:rPr lang="en-US" dirty="0"/>
              <a:t> on our 'Building Cloud Competence’ experimental service</a:t>
            </a:r>
          </a:p>
          <a:p>
            <a:pPr marL="522287" lvl="1" indent="-342900">
              <a:buFont typeface="Arial"/>
              <a:buChar char="•"/>
            </a:pPr>
            <a:r>
              <a:rPr lang="en-US" dirty="0" err="1"/>
              <a:t>OpenStack</a:t>
            </a:r>
            <a:r>
              <a:rPr lang="en-US" dirty="0"/>
              <a:t> infrastructure</a:t>
            </a:r>
          </a:p>
          <a:p>
            <a:pPr marL="522287" lvl="1" indent="-342900">
              <a:buFont typeface="Arial"/>
              <a:buChar char="•"/>
            </a:pPr>
            <a:r>
              <a:rPr lang="en-US" dirty="0" err="1"/>
              <a:t>Ceph</a:t>
            </a:r>
            <a:r>
              <a:rPr lang="en-US" dirty="0"/>
              <a:t> storage</a:t>
            </a:r>
          </a:p>
          <a:p>
            <a:pPr marL="522287" lvl="1" indent="-342900">
              <a:buFont typeface="Arial"/>
              <a:buChar char="•"/>
            </a:pPr>
            <a:r>
              <a:rPr lang="en-US" dirty="0"/>
              <a:t>Speeds were USB1. </a:t>
            </a:r>
            <a:r>
              <a:rPr lang="en-US" dirty="0">
                <a:sym typeface="Wingdings"/>
              </a:rPr>
              <a:t></a:t>
            </a:r>
            <a:endParaRPr lang="en-US" dirty="0"/>
          </a:p>
        </p:txBody>
      </p:sp>
      <p:sp>
        <p:nvSpPr>
          <p:cNvPr id="3" name="Title 2"/>
          <p:cNvSpPr>
            <a:spLocks noGrp="1"/>
          </p:cNvSpPr>
          <p:nvPr>
            <p:ph type="title"/>
          </p:nvPr>
        </p:nvSpPr>
        <p:spPr/>
        <p:txBody>
          <a:bodyPr/>
          <a:lstStyle/>
          <a:p>
            <a:r>
              <a:rPr lang="en-US" dirty="0"/>
              <a:t>"Don't use the Cloud, be the Cloud"</a:t>
            </a:r>
          </a:p>
        </p:txBody>
      </p:sp>
    </p:spTree>
    <p:extLst>
      <p:ext uri="{BB962C8B-B14F-4D97-AF65-F5344CB8AC3E}">
        <p14:creationId xmlns:p14="http://schemas.microsoft.com/office/powerpoint/2010/main" val="362087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We brought </a:t>
            </a:r>
            <a:r>
              <a:rPr lang="en-US" dirty="0" err="1"/>
              <a:t>FileSender</a:t>
            </a:r>
            <a:r>
              <a:rPr lang="en-US" dirty="0"/>
              <a:t> back as a service, as </a:t>
            </a:r>
            <a:r>
              <a:rPr lang="en-US" dirty="0" err="1"/>
              <a:t>SWITCHdrive</a:t>
            </a:r>
            <a:r>
              <a:rPr lang="en-US" dirty="0"/>
              <a:t> was going through teething pains</a:t>
            </a:r>
          </a:p>
          <a:p>
            <a:pPr marL="522287" lvl="1" indent="-342900">
              <a:buFont typeface="Arial"/>
              <a:buChar char="•"/>
            </a:pPr>
            <a:r>
              <a:rPr lang="en-US" dirty="0"/>
              <a:t>Storage is now </a:t>
            </a:r>
            <a:r>
              <a:rPr lang="en-US" dirty="0" err="1"/>
              <a:t>Ceph</a:t>
            </a:r>
            <a:r>
              <a:rPr lang="en-US" dirty="0"/>
              <a:t>, but still slow.</a:t>
            </a:r>
          </a:p>
          <a:p>
            <a:pPr marL="522287" lvl="1" indent="-342900">
              <a:buFont typeface="Arial"/>
              <a:buChar char="•"/>
            </a:pPr>
            <a:r>
              <a:rPr lang="en-US" dirty="0"/>
              <a:t>Expanding volumes take significant time as data must be copied.</a:t>
            </a:r>
          </a:p>
          <a:p>
            <a:pPr marL="522287" lvl="1" indent="-342900">
              <a:buFont typeface="Arial"/>
              <a:buChar char="•"/>
            </a:pPr>
            <a:r>
              <a:rPr lang="en-US" dirty="0"/>
              <a:t>Snapshots via OpenStack were glacially slow.</a:t>
            </a:r>
          </a:p>
          <a:p>
            <a:pPr marL="522287" lvl="1" indent="-342900">
              <a:buFont typeface="Arial"/>
              <a:buChar char="•"/>
            </a:pPr>
            <a:r>
              <a:rPr lang="en-US" dirty="0"/>
              <a:t>Used LVM to abstract the data layer, so volumes can be grown without having to take an outage.</a:t>
            </a:r>
          </a:p>
          <a:p>
            <a:pPr marL="522287" lvl="1" indent="-342900">
              <a:buFont typeface="Arial"/>
              <a:buChar char="•"/>
            </a:pPr>
            <a:r>
              <a:rPr lang="en-US" dirty="0"/>
              <a:t>Over time the </a:t>
            </a:r>
            <a:r>
              <a:rPr lang="en-US" dirty="0" err="1"/>
              <a:t>Ceph</a:t>
            </a:r>
            <a:r>
              <a:rPr lang="en-US" dirty="0"/>
              <a:t> storage has become faster, we rarely see any complaints from users. </a:t>
            </a:r>
          </a:p>
        </p:txBody>
      </p:sp>
      <p:sp>
        <p:nvSpPr>
          <p:cNvPr id="3" name="Title 2"/>
          <p:cNvSpPr>
            <a:spLocks noGrp="1"/>
          </p:cNvSpPr>
          <p:nvPr>
            <p:ph type="title"/>
          </p:nvPr>
        </p:nvSpPr>
        <p:spPr/>
        <p:txBody>
          <a:bodyPr/>
          <a:lstStyle/>
          <a:p>
            <a:r>
              <a:rPr lang="en-US" dirty="0" err="1"/>
              <a:t>Filesender</a:t>
            </a:r>
            <a:r>
              <a:rPr lang="en-US" dirty="0"/>
              <a:t> </a:t>
            </a:r>
            <a:r>
              <a:rPr lang="en-US" dirty="0" err="1"/>
              <a:t>Redux</a:t>
            </a:r>
            <a:endParaRPr lang="en-US" dirty="0"/>
          </a:p>
        </p:txBody>
      </p:sp>
    </p:spTree>
    <p:extLst>
      <p:ext uri="{BB962C8B-B14F-4D97-AF65-F5344CB8AC3E}">
        <p14:creationId xmlns:p14="http://schemas.microsoft.com/office/powerpoint/2010/main" val="358990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pPr marL="342900" indent="-342900">
              <a:buFont typeface="Arial"/>
              <a:buChar char="•"/>
            </a:pPr>
            <a:r>
              <a:rPr lang="en-US" dirty="0" err="1"/>
              <a:t>Ceph</a:t>
            </a:r>
            <a:r>
              <a:rPr lang="en-US" dirty="0"/>
              <a:t> is a horizontally distributed storage system</a:t>
            </a:r>
          </a:p>
          <a:p>
            <a:pPr marL="522287" lvl="1" indent="-342900">
              <a:buFont typeface="Arial"/>
              <a:buChar char="•"/>
            </a:pPr>
            <a:r>
              <a:rPr lang="en-US" dirty="0"/>
              <a:t>block storage (which we always use)</a:t>
            </a:r>
          </a:p>
          <a:p>
            <a:pPr marL="522287" lvl="1" indent="-342900">
              <a:buFont typeface="Arial"/>
              <a:buChar char="•"/>
            </a:pPr>
            <a:r>
              <a:rPr lang="en-US" dirty="0"/>
              <a:t>S3-like object storage (which is interesting)</a:t>
            </a:r>
          </a:p>
          <a:p>
            <a:pPr marL="522287" lvl="1" indent="-342900">
              <a:buFont typeface="Arial"/>
              <a:buChar char="•"/>
            </a:pPr>
            <a:r>
              <a:rPr lang="en-US" dirty="0" err="1"/>
              <a:t>posix</a:t>
            </a:r>
            <a:r>
              <a:rPr lang="en-US" dirty="0"/>
              <a:t> file storage (</a:t>
            </a:r>
            <a:r>
              <a:rPr lang="en-US" dirty="0" err="1"/>
              <a:t>CephFS</a:t>
            </a:r>
            <a:r>
              <a:rPr lang="en-US" dirty="0"/>
              <a:t>)</a:t>
            </a:r>
          </a:p>
          <a:p>
            <a:pPr marL="342900" indent="-342900">
              <a:buFont typeface="Arial"/>
              <a:buChar char="•"/>
            </a:pPr>
            <a:r>
              <a:rPr lang="en-US" dirty="0"/>
              <a:t>Very little overhead between storage and clients.</a:t>
            </a:r>
          </a:p>
          <a:p>
            <a:pPr marL="342900" indent="-342900">
              <a:buFont typeface="Arial"/>
              <a:buChar char="•"/>
            </a:pPr>
            <a:r>
              <a:rPr lang="en-US" dirty="0"/>
              <a:t>There are separate nodes that allow for redundant storage devices (in our case, mostly spinning rust).</a:t>
            </a:r>
          </a:p>
          <a:p>
            <a:pPr marL="342900" indent="-342900">
              <a:buFont typeface="Arial"/>
              <a:buChar char="•"/>
            </a:pPr>
            <a:r>
              <a:rPr lang="en-US" dirty="0"/>
              <a:t>It's popular among OpenStack operators, including </a:t>
            </a:r>
            <a:r>
              <a:rPr lang="en-US" dirty="0" err="1"/>
              <a:t>SWITCHengines</a:t>
            </a:r>
            <a:r>
              <a:rPr lang="en-US" dirty="0"/>
              <a:t>, which is what we use for our </a:t>
            </a:r>
            <a:r>
              <a:rPr lang="en-US" dirty="0" err="1"/>
              <a:t>SWITCHdrive</a:t>
            </a:r>
            <a:r>
              <a:rPr lang="en-US" dirty="0"/>
              <a:t> system.</a:t>
            </a:r>
          </a:p>
          <a:p>
            <a:pPr marL="342900" indent="-342900">
              <a:buFont typeface="Arial"/>
              <a:buChar char="•"/>
            </a:pPr>
            <a:r>
              <a:rPr lang="en-US" dirty="0"/>
              <a:t>Distributed using CRUSH algorithm that hashes, a client will know exactly which device it will talk to.</a:t>
            </a:r>
          </a:p>
          <a:p>
            <a:pPr marL="342900" indent="-342900">
              <a:buFont typeface="Arial"/>
              <a:buChar char="•"/>
            </a:pPr>
            <a:r>
              <a:rPr lang="en-US" dirty="0"/>
              <a:t>For replicated storage, the client can contact any of the replicas and will get the exact result.</a:t>
            </a:r>
          </a:p>
          <a:p>
            <a:pPr marL="342900" indent="-342900">
              <a:buFont typeface="Arial"/>
              <a:buChar char="•"/>
            </a:pPr>
            <a:r>
              <a:rPr lang="en-US" dirty="0"/>
              <a:t>OSDs are the atomic units, and there are three for every </a:t>
            </a:r>
            <a:r>
              <a:rPr lang="en-US" dirty="0" err="1"/>
              <a:t>Ceph</a:t>
            </a:r>
            <a:r>
              <a:rPr lang="en-US" dirty="0"/>
              <a:t> volume.</a:t>
            </a:r>
          </a:p>
        </p:txBody>
      </p:sp>
      <p:sp>
        <p:nvSpPr>
          <p:cNvPr id="3" name="Title 2"/>
          <p:cNvSpPr>
            <a:spLocks noGrp="1"/>
          </p:cNvSpPr>
          <p:nvPr>
            <p:ph type="title"/>
          </p:nvPr>
        </p:nvSpPr>
        <p:spPr/>
        <p:txBody>
          <a:bodyPr/>
          <a:lstStyle/>
          <a:p>
            <a:r>
              <a:rPr lang="en-US" dirty="0"/>
              <a:t>So, what exactly is </a:t>
            </a:r>
            <a:r>
              <a:rPr lang="en-US" dirty="0" err="1"/>
              <a:t>Ceph</a:t>
            </a:r>
            <a:r>
              <a:rPr lang="en-US" dirty="0"/>
              <a:t>?</a:t>
            </a:r>
          </a:p>
        </p:txBody>
      </p:sp>
    </p:spTree>
    <p:extLst>
      <p:ext uri="{BB962C8B-B14F-4D97-AF65-F5344CB8AC3E}">
        <p14:creationId xmlns:p14="http://schemas.microsoft.com/office/powerpoint/2010/main" val="2047920701"/>
      </p:ext>
    </p:extLst>
  </p:cSld>
  <p:clrMapOvr>
    <a:masterClrMapping/>
  </p:clrMapOvr>
</p:sld>
</file>

<file path=ppt/theme/theme1.xml><?xml version="1.0" encoding="utf-8"?>
<a:theme xmlns:a="http://schemas.openxmlformats.org/drawingml/2006/main" name="01-SWITCH-Corporate_en">
  <a:themeElements>
    <a:clrScheme name="Custom 2">
      <a:dk1>
        <a:srgbClr val="000000"/>
      </a:dk1>
      <a:lt1>
        <a:srgbClr val="FFFFFF"/>
      </a:lt1>
      <a:dk2>
        <a:srgbClr val="00247D"/>
      </a:dk2>
      <a:lt2>
        <a:srgbClr val="7F91BF"/>
      </a:lt2>
      <a:accent1>
        <a:srgbClr val="F39900"/>
      </a:accent1>
      <a:accent2>
        <a:srgbClr val="F6C675"/>
      </a:accent2>
      <a:accent3>
        <a:srgbClr val="FF004B"/>
      </a:accent3>
      <a:accent4>
        <a:srgbClr val="FFF000"/>
      </a:accent4>
      <a:accent5>
        <a:srgbClr val="A3ABB1"/>
      </a:accent5>
      <a:accent6>
        <a:srgbClr val="CCD1D5"/>
      </a:accent6>
      <a:hlink>
        <a:srgbClr val="0099FF"/>
      </a:hlink>
      <a:folHlink>
        <a:srgbClr val="99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äsentation4" id="{C4200062-269C-5744-9981-E68E81ED9A57}" vid="{8889539C-21D1-1346-9EC8-26F1E9B1BA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01-SWITCH-Corporate_en</Template>
  <TotalTime>32152</TotalTime>
  <Words>1032</Words>
  <Application>Microsoft Macintosh PowerPoint</Application>
  <PresentationFormat>On-screen Show (4:3)</PresentationFormat>
  <Paragraphs>107</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Georgia</vt:lpstr>
      <vt:lpstr>Helvetica Neue</vt:lpstr>
      <vt:lpstr>Wingdings</vt:lpstr>
      <vt:lpstr>01-SWITCH-Corporate_en</vt:lpstr>
      <vt:lpstr>PowerPoint Presentation</vt:lpstr>
      <vt:lpstr>SWITCH</vt:lpstr>
      <vt:lpstr>Our customers</vt:lpstr>
      <vt:lpstr>SWITCHdrive</vt:lpstr>
      <vt:lpstr>PowerPoint Presentation</vt:lpstr>
      <vt:lpstr>At the beginning...</vt:lpstr>
      <vt:lpstr>"Don't use the Cloud, be the Cloud"</vt:lpstr>
      <vt:lpstr>Filesender Redux</vt:lpstr>
      <vt:lpstr>So, what exactly is Ceph?</vt:lpstr>
      <vt:lpstr>What is Ceph? (continued)</vt:lpstr>
      <vt:lpstr>Ceph Architecture</vt:lpstr>
      <vt:lpstr>Why use Ceph?</vt:lpstr>
      <vt:lpstr>Is it slow?</vt:lpstr>
      <vt:lpstr>SWITCHdrive Today</vt:lpstr>
      <vt:lpstr>SWITCHdrive in the future</vt:lpstr>
      <vt:lpstr>Questions</vt:lpstr>
      <vt:lpstr>PowerPoint Presentation</vt:lpstr>
    </vt:vector>
  </TitlesOfParts>
  <Manager/>
  <Company>SWITCH</Company>
  <LinksUpToDate>false</LinksUpToDate>
  <SharedDoc>false</SharedDoc>
  <HyperlinkBase/>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441</cp:revision>
  <cp:lastPrinted>2016-12-23T09:22:21Z</cp:lastPrinted>
  <dcterms:created xsi:type="dcterms:W3CDTF">2011-04-04T13:54:55Z</dcterms:created>
  <dcterms:modified xsi:type="dcterms:W3CDTF">2018-01-31T09:07:13Z</dcterms:modified>
  <cp:category/>
</cp:coreProperties>
</file>