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39" r:id="rId1"/>
  </p:sldMasterIdLst>
  <p:notesMasterIdLst>
    <p:notesMasterId r:id="rId39"/>
  </p:notesMasterIdLst>
  <p:handoutMasterIdLst>
    <p:handoutMasterId r:id="rId40"/>
  </p:handoutMasterIdLst>
  <p:sldIdLst>
    <p:sldId id="382" r:id="rId2"/>
    <p:sldId id="400" r:id="rId3"/>
    <p:sldId id="377" r:id="rId4"/>
    <p:sldId id="415" r:id="rId5"/>
    <p:sldId id="384" r:id="rId6"/>
    <p:sldId id="399" r:id="rId7"/>
    <p:sldId id="390" r:id="rId8"/>
    <p:sldId id="398" r:id="rId9"/>
    <p:sldId id="401" r:id="rId10"/>
    <p:sldId id="391" r:id="rId11"/>
    <p:sldId id="392" r:id="rId12"/>
    <p:sldId id="402" r:id="rId13"/>
    <p:sldId id="393" r:id="rId14"/>
    <p:sldId id="403" r:id="rId15"/>
    <p:sldId id="404" r:id="rId16"/>
    <p:sldId id="405" r:id="rId17"/>
    <p:sldId id="406" r:id="rId18"/>
    <p:sldId id="394" r:id="rId19"/>
    <p:sldId id="395" r:id="rId20"/>
    <p:sldId id="407" r:id="rId21"/>
    <p:sldId id="408" r:id="rId22"/>
    <p:sldId id="409" r:id="rId23"/>
    <p:sldId id="396" r:id="rId24"/>
    <p:sldId id="410" r:id="rId25"/>
    <p:sldId id="412" r:id="rId26"/>
    <p:sldId id="397" r:id="rId27"/>
    <p:sldId id="411" r:id="rId28"/>
    <p:sldId id="385" r:id="rId29"/>
    <p:sldId id="413" r:id="rId30"/>
    <p:sldId id="414" r:id="rId31"/>
    <p:sldId id="386" r:id="rId32"/>
    <p:sldId id="416" r:id="rId33"/>
    <p:sldId id="417" r:id="rId34"/>
    <p:sldId id="387" r:id="rId35"/>
    <p:sldId id="389" r:id="rId36"/>
    <p:sldId id="418" r:id="rId37"/>
    <p:sldId id="383" r:id="rId3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1" id="{E00D7543-60B1-794E-AA86-EEFC1934CE4F}">
          <p14:sldIdLst>
            <p14:sldId id="382"/>
            <p14:sldId id="400"/>
            <p14:sldId id="377"/>
            <p14:sldId id="415"/>
            <p14:sldId id="384"/>
            <p14:sldId id="399"/>
            <p14:sldId id="390"/>
            <p14:sldId id="398"/>
            <p14:sldId id="401"/>
            <p14:sldId id="391"/>
            <p14:sldId id="392"/>
            <p14:sldId id="402"/>
            <p14:sldId id="393"/>
            <p14:sldId id="403"/>
            <p14:sldId id="404"/>
            <p14:sldId id="405"/>
            <p14:sldId id="406"/>
            <p14:sldId id="394"/>
            <p14:sldId id="395"/>
            <p14:sldId id="407"/>
            <p14:sldId id="408"/>
            <p14:sldId id="409"/>
            <p14:sldId id="396"/>
            <p14:sldId id="410"/>
            <p14:sldId id="412"/>
            <p14:sldId id="397"/>
            <p14:sldId id="411"/>
            <p14:sldId id="385"/>
            <p14:sldId id="413"/>
            <p14:sldId id="414"/>
            <p14:sldId id="386"/>
            <p14:sldId id="416"/>
            <p14:sldId id="417"/>
            <p14:sldId id="387"/>
            <p14:sldId id="389"/>
            <p14:sldId id="418"/>
            <p14:sldId id="383"/>
          </p14:sldIdLst>
        </p14:section>
      </p14:sectionLst>
    </p:ext>
    <p:ext uri="{EFAFB233-063F-42B5-8137-9DF3F51BA10A}">
      <p15:sldGuideLst xmlns:p15="http://schemas.microsoft.com/office/powerpoint/2012/main">
        <p15:guide id="1" orient="horz" pos="790">
          <p15:clr>
            <a:srgbClr val="A4A3A4"/>
          </p15:clr>
        </p15:guide>
        <p15:guide id="2" pos="213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clrMru>
    <a:srgbClr val="DF6421"/>
    <a:srgbClr val="808080"/>
    <a:srgbClr val="F59900"/>
    <a:srgbClr val="F5FD00"/>
    <a:srgbClr val="272727"/>
    <a:srgbClr val="00247D"/>
    <a:srgbClr val="0B3066"/>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59" autoAdjust="0"/>
    <p:restoredTop sz="77072" autoAdjust="0"/>
  </p:normalViewPr>
  <p:slideViewPr>
    <p:cSldViewPr snapToGrid="0" snapToObjects="1">
      <p:cViewPr varScale="1">
        <p:scale>
          <a:sx n="95" d="100"/>
          <a:sy n="95" d="100"/>
        </p:scale>
        <p:origin x="2232" y="192"/>
      </p:cViewPr>
      <p:guideLst>
        <p:guide orient="horz" pos="790"/>
        <p:guide pos="2135"/>
      </p:guideLst>
    </p:cSldViewPr>
  </p:slideViewPr>
  <p:outlineViewPr>
    <p:cViewPr>
      <p:scale>
        <a:sx n="33" d="100"/>
        <a:sy n="33" d="100"/>
      </p:scale>
      <p:origin x="0" y="5472"/>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8" d="100"/>
          <a:sy n="88" d="100"/>
        </p:scale>
        <p:origin x="-2912" y="-10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Helvetica Neue"/>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15B6933-0AD2-1847-A999-011E3820F712}" type="datetime1">
              <a:rPr lang="de-CH" smtClean="0">
                <a:latin typeface="Helvetica Neue"/>
              </a:rPr>
              <a:t>30.01.18</a:t>
            </a:fld>
            <a:endParaRPr lang="en-US" dirty="0">
              <a:latin typeface="Helvetica Neue"/>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Helvetica Neue"/>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BED7779-828D-344B-845F-D4C089DEE11E}" type="slidenum">
              <a:rPr lang="en-US" smtClean="0">
                <a:latin typeface="Helvetica Neue"/>
              </a:rPr>
              <a:t>‹#›</a:t>
            </a:fld>
            <a:endParaRPr lang="en-US" dirty="0">
              <a:latin typeface="Helvetica Neue"/>
            </a:endParaRPr>
          </a:p>
        </p:txBody>
      </p:sp>
    </p:spTree>
    <p:extLst>
      <p:ext uri="{BB962C8B-B14F-4D97-AF65-F5344CB8AC3E}">
        <p14:creationId xmlns:p14="http://schemas.microsoft.com/office/powerpoint/2010/main" val="192578599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Helvetica Neue"/>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Helvetica Neue"/>
              </a:defRPr>
            </a:lvl1pPr>
          </a:lstStyle>
          <a:p>
            <a:fld id="{D38C42EC-26CF-584C-B31A-61AF55B48916}" type="datetime1">
              <a:rPr lang="de-CH" smtClean="0"/>
              <a:t>30.01.18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Helvetica Neue"/>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Helvetica Neue"/>
              </a:defRPr>
            </a:lvl1pPr>
          </a:lstStyle>
          <a:p>
            <a:fld id="{67536575-D5E2-0543-994D-FC477E23BF14}" type="slidenum">
              <a:rPr lang="en-US" smtClean="0"/>
              <a:pPr/>
              <a:t>‹#›</a:t>
            </a:fld>
            <a:endParaRPr lang="en-US" dirty="0"/>
          </a:p>
        </p:txBody>
      </p:sp>
    </p:spTree>
    <p:extLst>
      <p:ext uri="{BB962C8B-B14F-4D97-AF65-F5344CB8AC3E}">
        <p14:creationId xmlns:p14="http://schemas.microsoft.com/office/powerpoint/2010/main" val="4013439653"/>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1200" kern="1200">
        <a:solidFill>
          <a:schemeClr val="tx1"/>
        </a:solidFill>
        <a:latin typeface="Helvetica Neue"/>
        <a:ea typeface="+mn-ea"/>
        <a:cs typeface="+mn-cs"/>
      </a:defRPr>
    </a:lvl1pPr>
    <a:lvl2pPr marL="457200" algn="l" defTabSz="457200" rtl="0" eaLnBrk="1" latinLnBrk="0" hangingPunct="1">
      <a:defRPr sz="1200" kern="1200">
        <a:solidFill>
          <a:schemeClr val="tx1"/>
        </a:solidFill>
        <a:latin typeface="Helvetica Neue"/>
        <a:ea typeface="+mn-ea"/>
        <a:cs typeface="+mn-cs"/>
      </a:defRPr>
    </a:lvl2pPr>
    <a:lvl3pPr marL="914400" algn="l" defTabSz="457200" rtl="0" eaLnBrk="1" latinLnBrk="0" hangingPunct="1">
      <a:defRPr sz="1200" kern="1200">
        <a:solidFill>
          <a:schemeClr val="tx1"/>
        </a:solidFill>
        <a:latin typeface="Helvetica Neue"/>
        <a:ea typeface="+mn-ea"/>
        <a:cs typeface="+mn-cs"/>
      </a:defRPr>
    </a:lvl3pPr>
    <a:lvl4pPr marL="1371600" algn="l" defTabSz="457200" rtl="0" eaLnBrk="1" latinLnBrk="0" hangingPunct="1">
      <a:defRPr sz="1200" kern="1200">
        <a:solidFill>
          <a:schemeClr val="tx1"/>
        </a:solidFill>
        <a:latin typeface="Helvetica Neue"/>
        <a:ea typeface="+mn-ea"/>
        <a:cs typeface="+mn-cs"/>
      </a:defRPr>
    </a:lvl4pPr>
    <a:lvl5pPr marL="1828800" algn="l" defTabSz="457200" rtl="0" eaLnBrk="1" latinLnBrk="0" hangingPunct="1">
      <a:defRPr sz="1200" kern="1200">
        <a:solidFill>
          <a:schemeClr val="tx1"/>
        </a:solidFill>
        <a:latin typeface="Helvetica Neue"/>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D38C42EC-26CF-584C-B31A-61AF55B48916}" type="datetime1">
              <a:rPr lang="de-CH" smtClean="0"/>
              <a:t>30.01.18</a:t>
            </a:fld>
            <a:endParaRPr lang="en-US" dirty="0"/>
          </a:p>
        </p:txBody>
      </p:sp>
      <p:sp>
        <p:nvSpPr>
          <p:cNvPr id="5" name="Slide Number Placeholder 4"/>
          <p:cNvSpPr>
            <a:spLocks noGrp="1"/>
          </p:cNvSpPr>
          <p:nvPr>
            <p:ph type="sldNum" sz="quarter" idx="11"/>
          </p:nvPr>
        </p:nvSpPr>
        <p:spPr/>
        <p:txBody>
          <a:bodyPr/>
          <a:lstStyle/>
          <a:p>
            <a:fld id="{67536575-D5E2-0543-994D-FC477E23BF14}" type="slidenum">
              <a:rPr lang="en-US" smtClean="0"/>
              <a:pPr/>
              <a:t>1</a:t>
            </a:fld>
            <a:endParaRPr lang="en-US" dirty="0"/>
          </a:p>
        </p:txBody>
      </p:sp>
    </p:spTree>
    <p:extLst>
      <p:ext uri="{BB962C8B-B14F-4D97-AF65-F5344CB8AC3E}">
        <p14:creationId xmlns:p14="http://schemas.microsoft.com/office/powerpoint/2010/main" val="23537781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interesting thing here, is that we are trying to fetch 70305</a:t>
            </a:r>
            <a:r>
              <a:rPr lang="en-US" baseline="0" dirty="0"/>
              <a:t> rows out of the PRIMARY key.  And if this were a query we were running occasionally, it wouldn't be a problem, but this is our top query!  So, we also know it is using a where clause.... so...</a:t>
            </a:r>
            <a:endParaRPr lang="en-US" dirty="0"/>
          </a:p>
        </p:txBody>
      </p:sp>
      <p:sp>
        <p:nvSpPr>
          <p:cNvPr id="4" name="Date Placeholder 3"/>
          <p:cNvSpPr>
            <a:spLocks noGrp="1"/>
          </p:cNvSpPr>
          <p:nvPr>
            <p:ph type="dt" idx="10"/>
          </p:nvPr>
        </p:nvSpPr>
        <p:spPr/>
        <p:txBody>
          <a:bodyPr/>
          <a:lstStyle/>
          <a:p>
            <a:fld id="{D38C42EC-26CF-584C-B31A-61AF55B48916}" type="datetime1">
              <a:rPr lang="de-CH" smtClean="0"/>
              <a:t>30.01.18</a:t>
            </a:fld>
            <a:endParaRPr lang="en-US" dirty="0"/>
          </a:p>
        </p:txBody>
      </p:sp>
      <p:sp>
        <p:nvSpPr>
          <p:cNvPr id="5" name="Slide Number Placeholder 4"/>
          <p:cNvSpPr>
            <a:spLocks noGrp="1"/>
          </p:cNvSpPr>
          <p:nvPr>
            <p:ph type="sldNum" sz="quarter" idx="11"/>
          </p:nvPr>
        </p:nvSpPr>
        <p:spPr/>
        <p:txBody>
          <a:bodyPr/>
          <a:lstStyle/>
          <a:p>
            <a:fld id="{67536575-D5E2-0543-994D-FC477E23BF14}" type="slidenum">
              <a:rPr lang="en-US" smtClean="0"/>
              <a:pPr/>
              <a:t>22</a:t>
            </a:fld>
            <a:endParaRPr lang="en-US" dirty="0"/>
          </a:p>
        </p:txBody>
      </p:sp>
    </p:spTree>
    <p:extLst>
      <p:ext uri="{BB962C8B-B14F-4D97-AF65-F5344CB8AC3E}">
        <p14:creationId xmlns:p14="http://schemas.microsoft.com/office/powerpoint/2010/main" val="14052306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D38C42EC-26CF-584C-B31A-61AF55B48916}" type="datetime1">
              <a:rPr lang="de-CH" smtClean="0"/>
              <a:t>30.01.18</a:t>
            </a:fld>
            <a:endParaRPr lang="en-US" dirty="0"/>
          </a:p>
        </p:txBody>
      </p:sp>
      <p:sp>
        <p:nvSpPr>
          <p:cNvPr id="5" name="Slide Number Placeholder 4"/>
          <p:cNvSpPr>
            <a:spLocks noGrp="1"/>
          </p:cNvSpPr>
          <p:nvPr>
            <p:ph type="sldNum" sz="quarter" idx="11"/>
          </p:nvPr>
        </p:nvSpPr>
        <p:spPr/>
        <p:txBody>
          <a:bodyPr/>
          <a:lstStyle/>
          <a:p>
            <a:fld id="{67536575-D5E2-0543-994D-FC477E23BF14}" type="slidenum">
              <a:rPr lang="en-US" smtClean="0"/>
              <a:pPr/>
              <a:t>25</a:t>
            </a:fld>
            <a:endParaRPr lang="en-US" dirty="0"/>
          </a:p>
        </p:txBody>
      </p:sp>
    </p:spTree>
    <p:extLst>
      <p:ext uri="{BB962C8B-B14F-4D97-AF65-F5344CB8AC3E}">
        <p14:creationId xmlns:p14="http://schemas.microsoft.com/office/powerpoint/2010/main" val="27371936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D38C42EC-26CF-584C-B31A-61AF55B48916}" type="datetime1">
              <a:rPr lang="de-CH" smtClean="0"/>
              <a:t>30.01.18</a:t>
            </a:fld>
            <a:endParaRPr lang="en-US" dirty="0"/>
          </a:p>
        </p:txBody>
      </p:sp>
      <p:sp>
        <p:nvSpPr>
          <p:cNvPr id="5" name="Slide Number Placeholder 4"/>
          <p:cNvSpPr>
            <a:spLocks noGrp="1"/>
          </p:cNvSpPr>
          <p:nvPr>
            <p:ph type="sldNum" sz="quarter" idx="11"/>
          </p:nvPr>
        </p:nvSpPr>
        <p:spPr/>
        <p:txBody>
          <a:bodyPr/>
          <a:lstStyle/>
          <a:p>
            <a:fld id="{67536575-D5E2-0543-994D-FC477E23BF14}" type="slidenum">
              <a:rPr lang="en-US" smtClean="0"/>
              <a:pPr/>
              <a:t>26</a:t>
            </a:fld>
            <a:endParaRPr lang="en-US" dirty="0"/>
          </a:p>
        </p:txBody>
      </p:sp>
    </p:spTree>
    <p:extLst>
      <p:ext uri="{BB962C8B-B14F-4D97-AF65-F5344CB8AC3E}">
        <p14:creationId xmlns:p14="http://schemas.microsoft.com/office/powerpoint/2010/main" val="42808365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interesting thing here, is that we are trying to fetch 70305</a:t>
            </a:r>
            <a:r>
              <a:rPr lang="en-US" baseline="0" dirty="0"/>
              <a:t> rows out of the PRIMARY key.  And if this were a query we were running occasionally, it wouldn't be a problem, but this is our top query!  So, we also know it is using a where clause.... so...</a:t>
            </a:r>
            <a:endParaRPr lang="en-US" dirty="0"/>
          </a:p>
        </p:txBody>
      </p:sp>
      <p:sp>
        <p:nvSpPr>
          <p:cNvPr id="4" name="Date Placeholder 3"/>
          <p:cNvSpPr>
            <a:spLocks noGrp="1"/>
          </p:cNvSpPr>
          <p:nvPr>
            <p:ph type="dt" idx="10"/>
          </p:nvPr>
        </p:nvSpPr>
        <p:spPr/>
        <p:txBody>
          <a:bodyPr/>
          <a:lstStyle/>
          <a:p>
            <a:fld id="{D38C42EC-26CF-584C-B31A-61AF55B48916}" type="datetime1">
              <a:rPr lang="de-CH" smtClean="0"/>
              <a:t>30.01.18</a:t>
            </a:fld>
            <a:endParaRPr lang="en-US" dirty="0"/>
          </a:p>
        </p:txBody>
      </p:sp>
      <p:sp>
        <p:nvSpPr>
          <p:cNvPr id="5" name="Slide Number Placeholder 4"/>
          <p:cNvSpPr>
            <a:spLocks noGrp="1"/>
          </p:cNvSpPr>
          <p:nvPr>
            <p:ph type="sldNum" sz="quarter" idx="11"/>
          </p:nvPr>
        </p:nvSpPr>
        <p:spPr/>
        <p:txBody>
          <a:bodyPr/>
          <a:lstStyle/>
          <a:p>
            <a:fld id="{67536575-D5E2-0543-994D-FC477E23BF14}" type="slidenum">
              <a:rPr lang="en-US" smtClean="0"/>
              <a:pPr/>
              <a:t>27</a:t>
            </a:fld>
            <a:endParaRPr lang="en-US" dirty="0"/>
          </a:p>
        </p:txBody>
      </p:sp>
    </p:spTree>
    <p:extLst>
      <p:ext uri="{BB962C8B-B14F-4D97-AF65-F5344CB8AC3E}">
        <p14:creationId xmlns:p14="http://schemas.microsoft.com/office/powerpoint/2010/main" val="14052306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D38C42EC-26CF-584C-B31A-61AF55B48916}" type="datetime1">
              <a:rPr lang="de-CH" smtClean="0"/>
              <a:t>30.01.18</a:t>
            </a:fld>
            <a:endParaRPr lang="en-US" dirty="0"/>
          </a:p>
        </p:txBody>
      </p:sp>
      <p:sp>
        <p:nvSpPr>
          <p:cNvPr id="5" name="Slide Number Placeholder 4"/>
          <p:cNvSpPr>
            <a:spLocks noGrp="1"/>
          </p:cNvSpPr>
          <p:nvPr>
            <p:ph type="sldNum" sz="quarter" idx="11"/>
          </p:nvPr>
        </p:nvSpPr>
        <p:spPr/>
        <p:txBody>
          <a:bodyPr/>
          <a:lstStyle/>
          <a:p>
            <a:fld id="{67536575-D5E2-0543-994D-FC477E23BF14}" type="slidenum">
              <a:rPr lang="en-US" smtClean="0"/>
              <a:pPr/>
              <a:t>33</a:t>
            </a:fld>
            <a:endParaRPr lang="en-US" dirty="0"/>
          </a:p>
        </p:txBody>
      </p:sp>
    </p:spTree>
    <p:extLst>
      <p:ext uri="{BB962C8B-B14F-4D97-AF65-F5344CB8AC3E}">
        <p14:creationId xmlns:p14="http://schemas.microsoft.com/office/powerpoint/2010/main" val="24077212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we added an additional index on </a:t>
            </a:r>
            <a:r>
              <a:rPr lang="en-US" dirty="0" err="1"/>
              <a:t>oc_share</a:t>
            </a:r>
            <a:r>
              <a:rPr lang="en-US" dirty="0"/>
              <a:t>(</a:t>
            </a:r>
            <a:r>
              <a:rPr lang="en-US" dirty="0" err="1"/>
              <a:t>uid_owner</a:t>
            </a:r>
            <a:r>
              <a:rPr lang="en-US" dirty="0"/>
              <a:t>) that also reduced our load quite a bit.</a:t>
            </a:r>
          </a:p>
        </p:txBody>
      </p:sp>
      <p:sp>
        <p:nvSpPr>
          <p:cNvPr id="4" name="Date Placeholder 3"/>
          <p:cNvSpPr>
            <a:spLocks noGrp="1"/>
          </p:cNvSpPr>
          <p:nvPr>
            <p:ph type="dt" idx="10"/>
          </p:nvPr>
        </p:nvSpPr>
        <p:spPr/>
        <p:txBody>
          <a:bodyPr/>
          <a:lstStyle/>
          <a:p>
            <a:fld id="{D38C42EC-26CF-584C-B31A-61AF55B48916}" type="datetime1">
              <a:rPr lang="de-CH" smtClean="0"/>
              <a:t>30.01.18</a:t>
            </a:fld>
            <a:endParaRPr lang="en-US" dirty="0"/>
          </a:p>
        </p:txBody>
      </p:sp>
      <p:sp>
        <p:nvSpPr>
          <p:cNvPr id="5" name="Slide Number Placeholder 4"/>
          <p:cNvSpPr>
            <a:spLocks noGrp="1"/>
          </p:cNvSpPr>
          <p:nvPr>
            <p:ph type="sldNum" sz="quarter" idx="11"/>
          </p:nvPr>
        </p:nvSpPr>
        <p:spPr/>
        <p:txBody>
          <a:bodyPr/>
          <a:lstStyle/>
          <a:p>
            <a:fld id="{67536575-D5E2-0543-994D-FC477E23BF14}" type="slidenum">
              <a:rPr lang="en-US" smtClean="0"/>
              <a:pPr/>
              <a:t>34</a:t>
            </a:fld>
            <a:endParaRPr lang="en-US" dirty="0"/>
          </a:p>
        </p:txBody>
      </p:sp>
    </p:spTree>
    <p:extLst>
      <p:ext uri="{BB962C8B-B14F-4D97-AF65-F5344CB8AC3E}">
        <p14:creationId xmlns:p14="http://schemas.microsoft.com/office/powerpoint/2010/main" val="11665003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sz="1200" kern="1200" dirty="0">
                <a:solidFill>
                  <a:schemeClr val="tx1"/>
                </a:solidFill>
                <a:effectLst/>
                <a:latin typeface="Helvetica Neue"/>
                <a:ea typeface="+mn-ea"/>
                <a:cs typeface="+mn-cs"/>
              </a:rPr>
              <a:t>SWITCH wird dieses Jahr 30 Jahre alt. Einen runden Geburtstag zu feiern ist stets auch eine gute Möglichkeit kurz zurück zu schauen, aber auch einen Blick in die Zukunft zu wagen. Alle Informationen rund um das </a:t>
            </a:r>
            <a:r>
              <a:rPr lang="de-CH" sz="1200" kern="1200" dirty="0" err="1">
                <a:solidFill>
                  <a:schemeClr val="tx1"/>
                </a:solidFill>
                <a:effectLst/>
                <a:latin typeface="Helvetica Neue"/>
                <a:ea typeface="+mn-ea"/>
                <a:cs typeface="+mn-cs"/>
              </a:rPr>
              <a:t>Jubliäum</a:t>
            </a:r>
            <a:r>
              <a:rPr lang="de-CH" sz="1200" kern="1200" dirty="0">
                <a:solidFill>
                  <a:schemeClr val="tx1"/>
                </a:solidFill>
                <a:effectLst/>
                <a:latin typeface="Helvetica Neue"/>
                <a:ea typeface="+mn-ea"/>
                <a:cs typeface="+mn-cs"/>
              </a:rPr>
              <a:t> finden Sie hier auf unserer Webseite: </a:t>
            </a:r>
            <a:r>
              <a:rPr lang="de-CH" sz="1200" kern="1200" dirty="0" err="1">
                <a:solidFill>
                  <a:schemeClr val="tx1"/>
                </a:solidFill>
                <a:effectLst/>
                <a:latin typeface="Helvetica Neue"/>
                <a:ea typeface="+mn-ea"/>
                <a:cs typeface="+mn-cs"/>
              </a:rPr>
              <a:t>www.switch.ch</a:t>
            </a:r>
            <a:r>
              <a:rPr lang="de-CH" sz="1200" kern="1200" dirty="0">
                <a:solidFill>
                  <a:schemeClr val="tx1"/>
                </a:solidFill>
                <a:effectLst/>
                <a:latin typeface="Helvetica Neue"/>
                <a:ea typeface="+mn-ea"/>
                <a:cs typeface="+mn-cs"/>
              </a:rPr>
              <a:t>/30years</a:t>
            </a:r>
            <a:r>
              <a:rPr lang="de-CH" dirty="0">
                <a:effectLst/>
              </a:rPr>
              <a:t> </a:t>
            </a:r>
            <a:endParaRPr lang="en-US" dirty="0"/>
          </a:p>
        </p:txBody>
      </p:sp>
      <p:sp>
        <p:nvSpPr>
          <p:cNvPr id="4" name="Date Placeholder 3"/>
          <p:cNvSpPr>
            <a:spLocks noGrp="1"/>
          </p:cNvSpPr>
          <p:nvPr>
            <p:ph type="dt" idx="10"/>
          </p:nvPr>
        </p:nvSpPr>
        <p:spPr/>
        <p:txBody>
          <a:bodyPr/>
          <a:lstStyle/>
          <a:p>
            <a:fld id="{D38C42EC-26CF-584C-B31A-61AF55B48916}" type="datetime1">
              <a:rPr lang="de-CH" smtClean="0"/>
              <a:t>30.01.18</a:t>
            </a:fld>
            <a:endParaRPr lang="en-US" dirty="0"/>
          </a:p>
        </p:txBody>
      </p:sp>
      <p:sp>
        <p:nvSpPr>
          <p:cNvPr id="5" name="Slide Number Placeholder 4"/>
          <p:cNvSpPr>
            <a:spLocks noGrp="1"/>
          </p:cNvSpPr>
          <p:nvPr>
            <p:ph type="sldNum" sz="quarter" idx="11"/>
          </p:nvPr>
        </p:nvSpPr>
        <p:spPr/>
        <p:txBody>
          <a:bodyPr/>
          <a:lstStyle/>
          <a:p>
            <a:fld id="{67536575-D5E2-0543-994D-FC477E23BF14}" type="slidenum">
              <a:rPr lang="en-US" smtClean="0"/>
              <a:pPr/>
              <a:t>37</a:t>
            </a:fld>
            <a:endParaRPr lang="en-US" dirty="0"/>
          </a:p>
        </p:txBody>
      </p:sp>
    </p:spTree>
    <p:extLst>
      <p:ext uri="{BB962C8B-B14F-4D97-AF65-F5344CB8AC3E}">
        <p14:creationId xmlns:p14="http://schemas.microsoft.com/office/powerpoint/2010/main" val="1153017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sz="1200" kern="1200" dirty="0">
              <a:solidFill>
                <a:schemeClr val="tx1"/>
              </a:solidFill>
              <a:effectLst/>
              <a:latin typeface="Helvetica Neue"/>
              <a:ea typeface="+mn-ea"/>
              <a:cs typeface="+mn-cs"/>
            </a:endParaRPr>
          </a:p>
        </p:txBody>
      </p:sp>
      <p:sp>
        <p:nvSpPr>
          <p:cNvPr id="4" name="Date Placeholder 3"/>
          <p:cNvSpPr>
            <a:spLocks noGrp="1"/>
          </p:cNvSpPr>
          <p:nvPr>
            <p:ph type="dt" idx="10"/>
          </p:nvPr>
        </p:nvSpPr>
        <p:spPr/>
        <p:txBody>
          <a:bodyPr/>
          <a:lstStyle/>
          <a:p>
            <a:fld id="{D38C42EC-26CF-584C-B31A-61AF55B48916}" type="datetime1">
              <a:rPr lang="de-CH" smtClean="0"/>
              <a:t>30.01.18</a:t>
            </a:fld>
            <a:endParaRPr lang="en-US" dirty="0"/>
          </a:p>
        </p:txBody>
      </p:sp>
      <p:sp>
        <p:nvSpPr>
          <p:cNvPr id="5" name="Slide Number Placeholder 4"/>
          <p:cNvSpPr>
            <a:spLocks noGrp="1"/>
          </p:cNvSpPr>
          <p:nvPr>
            <p:ph type="sldNum" sz="quarter" idx="11"/>
          </p:nvPr>
        </p:nvSpPr>
        <p:spPr/>
        <p:txBody>
          <a:bodyPr/>
          <a:lstStyle/>
          <a:p>
            <a:fld id="{67536575-D5E2-0543-994D-FC477E23BF14}" type="slidenum">
              <a:rPr lang="en-US" smtClean="0"/>
              <a:pPr/>
              <a:t>3</a:t>
            </a:fld>
            <a:endParaRPr lang="en-US" dirty="0"/>
          </a:p>
        </p:txBody>
      </p:sp>
    </p:spTree>
    <p:extLst>
      <p:ext uri="{BB962C8B-B14F-4D97-AF65-F5344CB8AC3E}">
        <p14:creationId xmlns:p14="http://schemas.microsoft.com/office/powerpoint/2010/main" val="19964635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a:t>
            </a:r>
            <a:r>
              <a:rPr lang="en-US" baseline="0" dirty="0"/>
              <a:t> the crowd to identify who has their DB as their bottleneck.</a:t>
            </a:r>
          </a:p>
          <a:p>
            <a:endParaRPr lang="en-US" baseline="0" dirty="0"/>
          </a:p>
          <a:p>
            <a:endParaRPr lang="en-US" baseline="0" dirty="0"/>
          </a:p>
          <a:p>
            <a:r>
              <a:rPr lang="en-US" baseline="0" dirty="0"/>
              <a:t>A quick background about myself here, especially about DB experience.</a:t>
            </a:r>
          </a:p>
          <a:p>
            <a:endParaRPr lang="en-US" baseline="0" dirty="0"/>
          </a:p>
        </p:txBody>
      </p:sp>
      <p:sp>
        <p:nvSpPr>
          <p:cNvPr id="4" name="Date Placeholder 3"/>
          <p:cNvSpPr>
            <a:spLocks noGrp="1"/>
          </p:cNvSpPr>
          <p:nvPr>
            <p:ph type="dt" idx="10"/>
          </p:nvPr>
        </p:nvSpPr>
        <p:spPr/>
        <p:txBody>
          <a:bodyPr/>
          <a:lstStyle/>
          <a:p>
            <a:fld id="{D38C42EC-26CF-584C-B31A-61AF55B48916}" type="datetime1">
              <a:rPr lang="de-CH" smtClean="0"/>
              <a:t>30.01.18</a:t>
            </a:fld>
            <a:endParaRPr lang="en-US" dirty="0"/>
          </a:p>
        </p:txBody>
      </p:sp>
      <p:sp>
        <p:nvSpPr>
          <p:cNvPr id="5" name="Slide Number Placeholder 4"/>
          <p:cNvSpPr>
            <a:spLocks noGrp="1"/>
          </p:cNvSpPr>
          <p:nvPr>
            <p:ph type="sldNum" sz="quarter" idx="11"/>
          </p:nvPr>
        </p:nvSpPr>
        <p:spPr/>
        <p:txBody>
          <a:bodyPr/>
          <a:lstStyle/>
          <a:p>
            <a:fld id="{67536575-D5E2-0543-994D-FC477E23BF14}" type="slidenum">
              <a:rPr lang="en-US" smtClean="0"/>
              <a:pPr/>
              <a:t>4</a:t>
            </a:fld>
            <a:endParaRPr lang="en-US" dirty="0"/>
          </a:p>
        </p:txBody>
      </p:sp>
    </p:spTree>
    <p:extLst>
      <p:ext uri="{BB962C8B-B14F-4D97-AF65-F5344CB8AC3E}">
        <p14:creationId xmlns:p14="http://schemas.microsoft.com/office/powerpoint/2010/main" val="3715667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I had taken a tutorial for </a:t>
            </a:r>
            <a:r>
              <a:rPr lang="en-US" baseline="0" dirty="0" err="1"/>
              <a:t>Postgres</a:t>
            </a:r>
            <a:r>
              <a:rPr lang="en-US" baseline="0" dirty="0"/>
              <a:t> about Troubleshooting, and knew how to use the </a:t>
            </a:r>
            <a:r>
              <a:rPr lang="en-US" baseline="0" dirty="0" err="1"/>
              <a:t>pg_stat_statements</a:t>
            </a:r>
            <a:r>
              <a:rPr lang="en-US" baseline="0" dirty="0"/>
              <a:t> stuff, but I didn't know what MySQL had</a:t>
            </a:r>
            <a:endParaRPr lang="en-US" dirty="0"/>
          </a:p>
          <a:p>
            <a:endParaRPr lang="en-US" dirty="0"/>
          </a:p>
        </p:txBody>
      </p:sp>
      <p:sp>
        <p:nvSpPr>
          <p:cNvPr id="4" name="Date Placeholder 3"/>
          <p:cNvSpPr>
            <a:spLocks noGrp="1"/>
          </p:cNvSpPr>
          <p:nvPr>
            <p:ph type="dt" idx="10"/>
          </p:nvPr>
        </p:nvSpPr>
        <p:spPr/>
        <p:txBody>
          <a:bodyPr/>
          <a:lstStyle/>
          <a:p>
            <a:fld id="{D38C42EC-26CF-584C-B31A-61AF55B48916}" type="datetime1">
              <a:rPr lang="de-CH" smtClean="0"/>
              <a:t>30.01.18</a:t>
            </a:fld>
            <a:endParaRPr lang="en-US" dirty="0"/>
          </a:p>
        </p:txBody>
      </p:sp>
      <p:sp>
        <p:nvSpPr>
          <p:cNvPr id="5" name="Slide Number Placeholder 4"/>
          <p:cNvSpPr>
            <a:spLocks noGrp="1"/>
          </p:cNvSpPr>
          <p:nvPr>
            <p:ph type="sldNum" sz="quarter" idx="11"/>
          </p:nvPr>
        </p:nvSpPr>
        <p:spPr/>
        <p:txBody>
          <a:bodyPr/>
          <a:lstStyle/>
          <a:p>
            <a:fld id="{67536575-D5E2-0543-994D-FC477E23BF14}" type="slidenum">
              <a:rPr lang="en-US" smtClean="0"/>
              <a:pPr/>
              <a:t>10</a:t>
            </a:fld>
            <a:endParaRPr lang="en-US" dirty="0"/>
          </a:p>
        </p:txBody>
      </p:sp>
    </p:spTree>
    <p:extLst>
      <p:ext uri="{BB962C8B-B14F-4D97-AF65-F5344CB8AC3E}">
        <p14:creationId xmlns:p14="http://schemas.microsoft.com/office/powerpoint/2010/main" val="29997805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didn't use this, but we could have used it on the read nodes.  You</a:t>
            </a:r>
            <a:r>
              <a:rPr lang="en-US" baseline="0" dirty="0"/>
              <a:t> have to look at each node independently.</a:t>
            </a:r>
          </a:p>
          <a:p>
            <a:endParaRPr lang="en-US" dirty="0"/>
          </a:p>
        </p:txBody>
      </p:sp>
      <p:sp>
        <p:nvSpPr>
          <p:cNvPr id="4" name="Date Placeholder 3"/>
          <p:cNvSpPr>
            <a:spLocks noGrp="1"/>
          </p:cNvSpPr>
          <p:nvPr>
            <p:ph type="dt" idx="10"/>
          </p:nvPr>
        </p:nvSpPr>
        <p:spPr/>
        <p:txBody>
          <a:bodyPr/>
          <a:lstStyle/>
          <a:p>
            <a:fld id="{D38C42EC-26CF-584C-B31A-61AF55B48916}" type="datetime1">
              <a:rPr lang="de-CH" smtClean="0"/>
              <a:t>30.01.18</a:t>
            </a:fld>
            <a:endParaRPr lang="en-US" dirty="0"/>
          </a:p>
        </p:txBody>
      </p:sp>
      <p:sp>
        <p:nvSpPr>
          <p:cNvPr id="5" name="Slide Number Placeholder 4"/>
          <p:cNvSpPr>
            <a:spLocks noGrp="1"/>
          </p:cNvSpPr>
          <p:nvPr>
            <p:ph type="sldNum" sz="quarter" idx="11"/>
          </p:nvPr>
        </p:nvSpPr>
        <p:spPr/>
        <p:txBody>
          <a:bodyPr/>
          <a:lstStyle/>
          <a:p>
            <a:fld id="{67536575-D5E2-0543-994D-FC477E23BF14}" type="slidenum">
              <a:rPr lang="en-US" smtClean="0"/>
              <a:pPr/>
              <a:t>11</a:t>
            </a:fld>
            <a:endParaRPr lang="en-US" dirty="0"/>
          </a:p>
        </p:txBody>
      </p:sp>
    </p:spTree>
    <p:extLst>
      <p:ext uri="{BB962C8B-B14F-4D97-AF65-F5344CB8AC3E}">
        <p14:creationId xmlns:p14="http://schemas.microsoft.com/office/powerpoint/2010/main" val="36422185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D38C42EC-26CF-584C-B31A-61AF55B48916}" type="datetime1">
              <a:rPr lang="de-CH" smtClean="0"/>
              <a:t>30.01.18</a:t>
            </a:fld>
            <a:endParaRPr lang="en-US" dirty="0"/>
          </a:p>
        </p:txBody>
      </p:sp>
      <p:sp>
        <p:nvSpPr>
          <p:cNvPr id="5" name="Slide Number Placeholder 4"/>
          <p:cNvSpPr>
            <a:spLocks noGrp="1"/>
          </p:cNvSpPr>
          <p:nvPr>
            <p:ph type="sldNum" sz="quarter" idx="11"/>
          </p:nvPr>
        </p:nvSpPr>
        <p:spPr/>
        <p:txBody>
          <a:bodyPr/>
          <a:lstStyle/>
          <a:p>
            <a:fld id="{67536575-D5E2-0543-994D-FC477E23BF14}" type="slidenum">
              <a:rPr lang="en-US" smtClean="0"/>
              <a:pPr/>
              <a:t>12</a:t>
            </a:fld>
            <a:endParaRPr lang="en-US" dirty="0"/>
          </a:p>
        </p:txBody>
      </p:sp>
    </p:spTree>
    <p:extLst>
      <p:ext uri="{BB962C8B-B14F-4D97-AF65-F5344CB8AC3E}">
        <p14:creationId xmlns:p14="http://schemas.microsoft.com/office/powerpoint/2010/main" val="31195198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I've limited it to the top 5 queries</a:t>
            </a:r>
          </a:p>
        </p:txBody>
      </p:sp>
      <p:sp>
        <p:nvSpPr>
          <p:cNvPr id="4" name="Date Placeholder 3"/>
          <p:cNvSpPr>
            <a:spLocks noGrp="1"/>
          </p:cNvSpPr>
          <p:nvPr>
            <p:ph type="dt" idx="10"/>
          </p:nvPr>
        </p:nvSpPr>
        <p:spPr/>
        <p:txBody>
          <a:bodyPr/>
          <a:lstStyle/>
          <a:p>
            <a:fld id="{D38C42EC-26CF-584C-B31A-61AF55B48916}" type="datetime1">
              <a:rPr lang="de-CH" smtClean="0"/>
              <a:t>30.01.18</a:t>
            </a:fld>
            <a:endParaRPr lang="en-US" dirty="0"/>
          </a:p>
        </p:txBody>
      </p:sp>
      <p:sp>
        <p:nvSpPr>
          <p:cNvPr id="5" name="Slide Number Placeholder 4"/>
          <p:cNvSpPr>
            <a:spLocks noGrp="1"/>
          </p:cNvSpPr>
          <p:nvPr>
            <p:ph type="sldNum" sz="quarter" idx="11"/>
          </p:nvPr>
        </p:nvSpPr>
        <p:spPr/>
        <p:txBody>
          <a:bodyPr/>
          <a:lstStyle/>
          <a:p>
            <a:fld id="{67536575-D5E2-0543-994D-FC477E23BF14}" type="slidenum">
              <a:rPr lang="en-US" smtClean="0"/>
              <a:pPr/>
              <a:t>16</a:t>
            </a:fld>
            <a:endParaRPr lang="en-US" dirty="0"/>
          </a:p>
        </p:txBody>
      </p:sp>
    </p:spTree>
    <p:extLst>
      <p:ext uri="{BB962C8B-B14F-4D97-AF65-F5344CB8AC3E}">
        <p14:creationId xmlns:p14="http://schemas.microsoft.com/office/powerpoint/2010/main" val="17197307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Often though,  just regular</a:t>
            </a:r>
            <a:r>
              <a:rPr lang="en-US" baseline="0" dirty="0"/>
              <a:t> Explain does the job well enough, as we'll see.</a:t>
            </a:r>
            <a:endParaRPr lang="en-US" dirty="0"/>
          </a:p>
        </p:txBody>
      </p:sp>
      <p:sp>
        <p:nvSpPr>
          <p:cNvPr id="4" name="Date Placeholder 3"/>
          <p:cNvSpPr>
            <a:spLocks noGrp="1"/>
          </p:cNvSpPr>
          <p:nvPr>
            <p:ph type="dt" idx="10"/>
          </p:nvPr>
        </p:nvSpPr>
        <p:spPr/>
        <p:txBody>
          <a:bodyPr/>
          <a:lstStyle/>
          <a:p>
            <a:fld id="{D38C42EC-26CF-584C-B31A-61AF55B48916}" type="datetime1">
              <a:rPr lang="de-CH" smtClean="0"/>
              <a:t>30.01.18</a:t>
            </a:fld>
            <a:endParaRPr lang="en-US" dirty="0"/>
          </a:p>
        </p:txBody>
      </p:sp>
      <p:sp>
        <p:nvSpPr>
          <p:cNvPr id="5" name="Slide Number Placeholder 4"/>
          <p:cNvSpPr>
            <a:spLocks noGrp="1"/>
          </p:cNvSpPr>
          <p:nvPr>
            <p:ph type="sldNum" sz="quarter" idx="11"/>
          </p:nvPr>
        </p:nvSpPr>
        <p:spPr/>
        <p:txBody>
          <a:bodyPr/>
          <a:lstStyle/>
          <a:p>
            <a:fld id="{67536575-D5E2-0543-994D-FC477E23BF14}" type="slidenum">
              <a:rPr lang="en-US" smtClean="0"/>
              <a:pPr/>
              <a:t>19</a:t>
            </a:fld>
            <a:endParaRPr lang="en-US" dirty="0"/>
          </a:p>
        </p:txBody>
      </p:sp>
    </p:spTree>
    <p:extLst>
      <p:ext uri="{BB962C8B-B14F-4D97-AF65-F5344CB8AC3E}">
        <p14:creationId xmlns:p14="http://schemas.microsoft.com/office/powerpoint/2010/main" val="29802380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interesting thing here, is that we are trying to fetch 70305</a:t>
            </a:r>
            <a:r>
              <a:rPr lang="en-US" baseline="0" dirty="0"/>
              <a:t> rows out of the PRIMARY key.  And if this were a query we were running occasionally, it wouldn't be a problem, but this is our top query!  So, we also know it is using a where clause.... so...</a:t>
            </a:r>
            <a:endParaRPr lang="en-US" dirty="0"/>
          </a:p>
        </p:txBody>
      </p:sp>
      <p:sp>
        <p:nvSpPr>
          <p:cNvPr id="4" name="Date Placeholder 3"/>
          <p:cNvSpPr>
            <a:spLocks noGrp="1"/>
          </p:cNvSpPr>
          <p:nvPr>
            <p:ph type="dt" idx="10"/>
          </p:nvPr>
        </p:nvSpPr>
        <p:spPr/>
        <p:txBody>
          <a:bodyPr/>
          <a:lstStyle/>
          <a:p>
            <a:fld id="{D38C42EC-26CF-584C-B31A-61AF55B48916}" type="datetime1">
              <a:rPr lang="de-CH" smtClean="0"/>
              <a:t>30.01.18</a:t>
            </a:fld>
            <a:endParaRPr lang="en-US" dirty="0"/>
          </a:p>
        </p:txBody>
      </p:sp>
      <p:sp>
        <p:nvSpPr>
          <p:cNvPr id="5" name="Slide Number Placeholder 4"/>
          <p:cNvSpPr>
            <a:spLocks noGrp="1"/>
          </p:cNvSpPr>
          <p:nvPr>
            <p:ph type="sldNum" sz="quarter" idx="11"/>
          </p:nvPr>
        </p:nvSpPr>
        <p:spPr/>
        <p:txBody>
          <a:bodyPr/>
          <a:lstStyle/>
          <a:p>
            <a:fld id="{67536575-D5E2-0543-994D-FC477E23BF14}" type="slidenum">
              <a:rPr lang="en-US" smtClean="0"/>
              <a:pPr/>
              <a:t>21</a:t>
            </a:fld>
            <a:endParaRPr lang="en-US" dirty="0"/>
          </a:p>
        </p:txBody>
      </p:sp>
    </p:spTree>
    <p:extLst>
      <p:ext uri="{BB962C8B-B14F-4D97-AF65-F5344CB8AC3E}">
        <p14:creationId xmlns:p14="http://schemas.microsoft.com/office/powerpoint/2010/main" val="14052306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cSld name="Start-Slide-Bild-Fix">
    <p:spTree>
      <p:nvGrpSpPr>
        <p:cNvPr id="1" name=""/>
        <p:cNvGrpSpPr/>
        <p:nvPr/>
      </p:nvGrpSpPr>
      <p:grpSpPr>
        <a:xfrm>
          <a:off x="0" y="0"/>
          <a:ext cx="0" cy="0"/>
          <a:chOff x="0" y="0"/>
          <a:chExt cx="0" cy="0"/>
        </a:xfrm>
      </p:grpSpPr>
      <p:sp>
        <p:nvSpPr>
          <p:cNvPr id="3" name="Picture Placeholder 2"/>
          <p:cNvSpPr>
            <a:spLocks noGrp="1"/>
          </p:cNvSpPr>
          <p:nvPr>
            <p:ph type="pic" sz="quarter" idx="23"/>
          </p:nvPr>
        </p:nvSpPr>
        <p:spPr>
          <a:xfrm>
            <a:off x="0" y="537049"/>
            <a:ext cx="9144000" cy="2520000"/>
          </a:xfrm>
          <a:prstGeom prst="rect">
            <a:avLst/>
          </a:prstGeom>
        </p:spPr>
        <p:txBody>
          <a:bodyPr vert="horz"/>
          <a:lstStyle/>
          <a:p>
            <a:r>
              <a:rPr lang="en-US"/>
              <a:t>Click icon to add picture</a:t>
            </a:r>
            <a:endParaRPr lang="en-US" dirty="0"/>
          </a:p>
        </p:txBody>
      </p:sp>
      <p:pic>
        <p:nvPicPr>
          <p:cNvPr id="8" name="Picture 7" descr="RGB_SWITCH_Logo_skalierbar.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9938" y="3428764"/>
            <a:ext cx="3385072" cy="784115"/>
          </a:xfrm>
          <a:prstGeom prst="rect">
            <a:avLst/>
          </a:prstGeom>
        </p:spPr>
      </p:pic>
      <p:sp>
        <p:nvSpPr>
          <p:cNvPr id="6" name="Text Placeholder 5"/>
          <p:cNvSpPr>
            <a:spLocks noGrp="1"/>
          </p:cNvSpPr>
          <p:nvPr>
            <p:ph type="body" sz="quarter" idx="19" hasCustomPrompt="1"/>
          </p:nvPr>
        </p:nvSpPr>
        <p:spPr>
          <a:xfrm>
            <a:off x="4639209" y="4423528"/>
            <a:ext cx="4674131" cy="288000"/>
          </a:xfrm>
          <a:prstGeom prst="rect">
            <a:avLst/>
          </a:prstGeom>
        </p:spPr>
        <p:txBody>
          <a:bodyPr lIns="0" tIns="0" rIns="0" bIns="0">
            <a:noAutofit/>
          </a:bodyPr>
          <a:lstStyle>
            <a:lvl1pPr marL="0" indent="0">
              <a:spcAft>
                <a:spcPts val="0"/>
              </a:spcAft>
              <a:buNone/>
              <a:defRPr sz="1800" baseline="0">
                <a:solidFill>
                  <a:schemeClr val="tx2"/>
                </a:solidFill>
              </a:defRPr>
            </a:lvl1pPr>
          </a:lstStyle>
          <a:p>
            <a:pPr lvl="0"/>
            <a:r>
              <a:rPr lang="de-CH" dirty="0"/>
              <a:t>Vorname Name</a:t>
            </a:r>
          </a:p>
        </p:txBody>
      </p:sp>
      <p:sp>
        <p:nvSpPr>
          <p:cNvPr id="20" name="Text Placeholder 5"/>
          <p:cNvSpPr>
            <a:spLocks noGrp="1"/>
          </p:cNvSpPr>
          <p:nvPr>
            <p:ph type="body" sz="quarter" idx="21" hasCustomPrompt="1"/>
          </p:nvPr>
        </p:nvSpPr>
        <p:spPr>
          <a:xfrm>
            <a:off x="4639209" y="4713511"/>
            <a:ext cx="4674131" cy="288000"/>
          </a:xfrm>
          <a:prstGeom prst="rect">
            <a:avLst/>
          </a:prstGeom>
        </p:spPr>
        <p:txBody>
          <a:bodyPr lIns="0" tIns="0" rIns="0">
            <a:noAutofit/>
          </a:bodyPr>
          <a:lstStyle>
            <a:lvl1pPr marL="0" indent="0">
              <a:spcAft>
                <a:spcPts val="0"/>
              </a:spcAft>
              <a:buNone/>
              <a:defRPr sz="1800" baseline="0">
                <a:solidFill>
                  <a:schemeClr val="tx2"/>
                </a:solidFill>
              </a:defRPr>
            </a:lvl1pPr>
          </a:lstStyle>
          <a:p>
            <a:pPr lvl="0"/>
            <a:r>
              <a:rPr lang="de-CH" dirty="0" err="1"/>
              <a:t>vorname.nachname@switch.ch</a:t>
            </a:r>
            <a:endParaRPr lang="de-CH" dirty="0"/>
          </a:p>
        </p:txBody>
      </p:sp>
      <p:pic>
        <p:nvPicPr>
          <p:cNvPr id="17" name="Picture 16" descr="SwitchWinkel_RGB.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608" y="6515100"/>
            <a:ext cx="208643" cy="254000"/>
          </a:xfrm>
          <a:prstGeom prst="rect">
            <a:avLst/>
          </a:prstGeom>
        </p:spPr>
      </p:pic>
      <p:sp>
        <p:nvSpPr>
          <p:cNvPr id="19" name="Text Placeholder 5"/>
          <p:cNvSpPr>
            <a:spLocks noGrp="1"/>
          </p:cNvSpPr>
          <p:nvPr>
            <p:ph type="body" sz="quarter" idx="24" hasCustomPrompt="1"/>
          </p:nvPr>
        </p:nvSpPr>
        <p:spPr>
          <a:xfrm>
            <a:off x="4639209" y="5153845"/>
            <a:ext cx="4674131" cy="288000"/>
          </a:xfrm>
          <a:prstGeom prst="rect">
            <a:avLst/>
          </a:prstGeom>
        </p:spPr>
        <p:txBody>
          <a:bodyPr lIns="0" tIns="0" rIns="0">
            <a:noAutofit/>
          </a:bodyPr>
          <a:lstStyle>
            <a:lvl1pPr marL="0" indent="0">
              <a:spcAft>
                <a:spcPts val="0"/>
              </a:spcAft>
              <a:buNone/>
              <a:defRPr sz="1800" baseline="0">
                <a:solidFill>
                  <a:schemeClr val="tx1">
                    <a:lumMod val="75000"/>
                    <a:lumOff val="25000"/>
                  </a:schemeClr>
                </a:solidFill>
              </a:defRPr>
            </a:lvl1pPr>
          </a:lstStyle>
          <a:p>
            <a:pPr lvl="0"/>
            <a:r>
              <a:rPr lang="de-CH" dirty="0"/>
              <a:t>Ort &amp; Datum der Präsentation</a:t>
            </a:r>
          </a:p>
        </p:txBody>
      </p:sp>
      <p:pic>
        <p:nvPicPr>
          <p:cNvPr id="9" name="Picture 8" descr="RGB_SWITCH_Logo_skalierbar.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9938" y="3428764"/>
            <a:ext cx="3385072" cy="784115"/>
          </a:xfrm>
          <a:prstGeom prst="rect">
            <a:avLst/>
          </a:prstGeom>
        </p:spPr>
      </p:pic>
      <p:pic>
        <p:nvPicPr>
          <p:cNvPr id="11" name="Picture 10" descr="SwitchWinkel_RGB.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608" y="6515100"/>
            <a:ext cx="208643" cy="254000"/>
          </a:xfrm>
          <a:prstGeom prst="rect">
            <a:avLst/>
          </a:prstGeom>
        </p:spPr>
      </p:pic>
      <p:pic>
        <p:nvPicPr>
          <p:cNvPr id="12" name="Picture 11" descr="RGB_SWITCH_Logo_skalierbar.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9938" y="3428764"/>
            <a:ext cx="3385072" cy="784115"/>
          </a:xfrm>
          <a:prstGeom prst="rect">
            <a:avLst/>
          </a:prstGeom>
        </p:spPr>
      </p:pic>
      <p:pic>
        <p:nvPicPr>
          <p:cNvPr id="13" name="Picture 12" descr="SwitchWinkel_RGB.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608" y="6515100"/>
            <a:ext cx="208643" cy="254000"/>
          </a:xfrm>
          <a:prstGeom prst="rect">
            <a:avLst/>
          </a:prstGeom>
        </p:spPr>
      </p:pic>
      <p:sp>
        <p:nvSpPr>
          <p:cNvPr id="15" name="Title Placeholder 1"/>
          <p:cNvSpPr txBox="1">
            <a:spLocks/>
          </p:cNvSpPr>
          <p:nvPr/>
        </p:nvSpPr>
        <p:spPr>
          <a:xfrm>
            <a:off x="686346" y="6504971"/>
            <a:ext cx="1149350" cy="276831"/>
          </a:xfrm>
          <a:prstGeom prst="rect">
            <a:avLst/>
          </a:prstGeom>
          <a:noFill/>
        </p:spPr>
        <p:txBody>
          <a:bodyPr vert="horz" wrap="none" lIns="0" tIns="0" rIns="0" bIns="0" rtlCol="0" anchor="ctr">
            <a:noAutofit/>
          </a:bodyPr>
          <a:lstStyle>
            <a:lvl1pPr marL="0" indent="265113" algn="l" defTabSz="457200" rtl="0" eaLnBrk="1" latinLnBrk="0" hangingPunct="1">
              <a:spcBef>
                <a:spcPct val="0"/>
              </a:spcBef>
              <a:buNone/>
              <a:defRPr sz="3600" b="0" i="0" kern="1200" baseline="0">
                <a:solidFill>
                  <a:schemeClr val="tx2"/>
                </a:solidFill>
                <a:latin typeface="Arial"/>
                <a:ea typeface="+mj-ea"/>
                <a:cs typeface="Arial"/>
              </a:defRPr>
            </a:lvl1pPr>
          </a:lstStyle>
          <a:p>
            <a:pPr marL="0" indent="0" algn="l"/>
            <a:r>
              <a:rPr lang="en-US" sz="900" dirty="0">
                <a:solidFill>
                  <a:schemeClr val="tx1">
                    <a:lumMod val="75000"/>
                    <a:lumOff val="25000"/>
                  </a:schemeClr>
                </a:solidFill>
              </a:rPr>
              <a:t>© </a:t>
            </a:r>
            <a:r>
              <a:rPr lang="de-CH" sz="900" dirty="0">
                <a:solidFill>
                  <a:schemeClr val="tx1">
                    <a:lumMod val="75000"/>
                    <a:lumOff val="25000"/>
                  </a:schemeClr>
                </a:solidFill>
              </a:rPr>
              <a:t>2018</a:t>
            </a:r>
            <a:r>
              <a:rPr lang="en-US" sz="900" dirty="0">
                <a:solidFill>
                  <a:schemeClr val="tx1">
                    <a:lumMod val="75000"/>
                    <a:lumOff val="25000"/>
                  </a:schemeClr>
                </a:solidFill>
              </a:rPr>
              <a:t> SWITCH | </a:t>
            </a:r>
            <a:fld id="{7D94E19C-65DB-B947-944C-35C6800AC389}" type="slidenum">
              <a:rPr lang="en-GB" sz="900" smtClean="0">
                <a:solidFill>
                  <a:schemeClr val="tx1">
                    <a:lumMod val="75000"/>
                    <a:lumOff val="25000"/>
                  </a:schemeClr>
                </a:solidFill>
              </a:rPr>
              <a:pPr marL="0" indent="0" algn="l"/>
              <a:t>‹#›</a:t>
            </a:fld>
            <a:endParaRPr lang="en-US" sz="900" dirty="0">
              <a:solidFill>
                <a:schemeClr val="tx1">
                  <a:lumMod val="75000"/>
                  <a:lumOff val="25000"/>
                </a:schemeClr>
              </a:solidFill>
            </a:endParaRPr>
          </a:p>
        </p:txBody>
      </p:sp>
      <p:pic>
        <p:nvPicPr>
          <p:cNvPr id="14" name="Picture 13" descr="RGB_SWITCH_Logo_skalierbar.pdf">
            <a:extLst>
              <a:ext uri="{FF2B5EF4-FFF2-40B4-BE49-F238E27FC236}">
                <a16:creationId xmlns:a16="http://schemas.microsoft.com/office/drawing/2014/main" id="{DAE71E9E-63FB-9641-A4EE-5E77ECC6047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39938" y="3428764"/>
            <a:ext cx="3385072" cy="784115"/>
          </a:xfrm>
          <a:prstGeom prst="rect">
            <a:avLst/>
          </a:prstGeom>
        </p:spPr>
      </p:pic>
      <p:pic>
        <p:nvPicPr>
          <p:cNvPr id="16" name="Picture 15" descr="SwitchWinkel_RGB.pdf">
            <a:extLst>
              <a:ext uri="{FF2B5EF4-FFF2-40B4-BE49-F238E27FC236}">
                <a16:creationId xmlns:a16="http://schemas.microsoft.com/office/drawing/2014/main" id="{3514C9C9-4A4B-484F-A43E-E1A1F218829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0608" y="6515100"/>
            <a:ext cx="208643" cy="254000"/>
          </a:xfrm>
          <a:prstGeom prst="rect">
            <a:avLst/>
          </a:prstGeom>
        </p:spPr>
      </p:pic>
      <p:sp>
        <p:nvSpPr>
          <p:cNvPr id="18" name="Title Placeholder 1">
            <a:extLst>
              <a:ext uri="{FF2B5EF4-FFF2-40B4-BE49-F238E27FC236}">
                <a16:creationId xmlns:a16="http://schemas.microsoft.com/office/drawing/2014/main" id="{954AF49A-D087-144D-9A27-F50A950DE163}"/>
              </a:ext>
            </a:extLst>
          </p:cNvPr>
          <p:cNvSpPr txBox="1">
            <a:spLocks/>
          </p:cNvSpPr>
          <p:nvPr userDrawn="1"/>
        </p:nvSpPr>
        <p:spPr>
          <a:xfrm>
            <a:off x="686346" y="6504971"/>
            <a:ext cx="1149350" cy="276831"/>
          </a:xfrm>
          <a:prstGeom prst="rect">
            <a:avLst/>
          </a:prstGeom>
          <a:noFill/>
        </p:spPr>
        <p:txBody>
          <a:bodyPr vert="horz" wrap="none" lIns="0" tIns="0" rIns="0" bIns="0" rtlCol="0" anchor="ctr">
            <a:noAutofit/>
          </a:bodyPr>
          <a:lstStyle>
            <a:lvl1pPr marL="0" indent="265113" algn="l" defTabSz="457200" rtl="0" eaLnBrk="1" latinLnBrk="0" hangingPunct="1">
              <a:spcBef>
                <a:spcPct val="0"/>
              </a:spcBef>
              <a:buNone/>
              <a:defRPr sz="3600" b="0" i="0" kern="1200" baseline="0">
                <a:solidFill>
                  <a:schemeClr val="tx2"/>
                </a:solidFill>
                <a:latin typeface="Arial"/>
                <a:ea typeface="+mj-ea"/>
                <a:cs typeface="Arial"/>
              </a:defRPr>
            </a:lvl1pPr>
          </a:lstStyle>
          <a:p>
            <a:pPr marL="0" indent="0" algn="l"/>
            <a:r>
              <a:rPr lang="en-US" sz="900" dirty="0">
                <a:solidFill>
                  <a:schemeClr val="tx1">
                    <a:lumMod val="75000"/>
                    <a:lumOff val="25000"/>
                  </a:schemeClr>
                </a:solidFill>
              </a:rPr>
              <a:t>© </a:t>
            </a:r>
            <a:r>
              <a:rPr lang="de-CH" sz="900" dirty="0">
                <a:solidFill>
                  <a:schemeClr val="tx1">
                    <a:lumMod val="75000"/>
                    <a:lumOff val="25000"/>
                  </a:schemeClr>
                </a:solidFill>
              </a:rPr>
              <a:t>2017</a:t>
            </a:r>
            <a:r>
              <a:rPr lang="en-US" sz="900" dirty="0">
                <a:solidFill>
                  <a:schemeClr val="tx1">
                    <a:lumMod val="75000"/>
                    <a:lumOff val="25000"/>
                  </a:schemeClr>
                </a:solidFill>
              </a:rPr>
              <a:t> SWITCH | </a:t>
            </a:r>
            <a:fld id="{7D94E19C-65DB-B947-944C-35C6800AC389}" type="slidenum">
              <a:rPr lang="en-GB" sz="900" smtClean="0">
                <a:solidFill>
                  <a:schemeClr val="tx1">
                    <a:lumMod val="75000"/>
                    <a:lumOff val="25000"/>
                  </a:schemeClr>
                </a:solidFill>
              </a:rPr>
              <a:pPr marL="0" indent="0" algn="l"/>
              <a:t>‹#›</a:t>
            </a:fld>
            <a:endParaRPr lang="en-US" sz="900" dirty="0">
              <a:solidFill>
                <a:schemeClr val="tx1">
                  <a:lumMod val="75000"/>
                  <a:lumOff val="25000"/>
                </a:schemeClr>
              </a:solidFill>
            </a:endParaRPr>
          </a:p>
        </p:txBody>
      </p:sp>
    </p:spTree>
    <p:extLst>
      <p:ext uri="{BB962C8B-B14F-4D97-AF65-F5344CB8AC3E}">
        <p14:creationId xmlns:p14="http://schemas.microsoft.com/office/powerpoint/2010/main" val="20587011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Leere Se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838749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Zitat">
    <p:spTree>
      <p:nvGrpSpPr>
        <p:cNvPr id="1" name=""/>
        <p:cNvGrpSpPr/>
        <p:nvPr/>
      </p:nvGrpSpPr>
      <p:grpSpPr>
        <a:xfrm>
          <a:off x="0" y="0"/>
          <a:ext cx="0" cy="0"/>
          <a:chOff x="0" y="0"/>
          <a:chExt cx="0" cy="0"/>
        </a:xfrm>
      </p:grpSpPr>
      <p:sp>
        <p:nvSpPr>
          <p:cNvPr id="4" name="Rectangle 3"/>
          <p:cNvSpPr/>
          <p:nvPr/>
        </p:nvSpPr>
        <p:spPr>
          <a:xfrm>
            <a:off x="730940" y="1927159"/>
            <a:ext cx="45719" cy="1508122"/>
          </a:xfrm>
          <a:prstGeom prst="rect">
            <a:avLst/>
          </a:prstGeom>
          <a:solidFill>
            <a:srgbClr val="80808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858892" y="1927159"/>
            <a:ext cx="4294459" cy="830997"/>
          </a:xfrm>
          <a:prstGeom prst="rect">
            <a:avLst/>
          </a:prstGeom>
          <a:noFill/>
        </p:spPr>
        <p:txBody>
          <a:bodyPr wrap="square" rtlCol="0">
            <a:spAutoFit/>
          </a:bodyPr>
          <a:lstStyle/>
          <a:p>
            <a:r>
              <a:rPr lang="en-US" sz="2400" b="0" i="1" dirty="0" err="1">
                <a:solidFill>
                  <a:srgbClr val="DF6421"/>
                </a:solidFill>
                <a:latin typeface="Georgia"/>
                <a:cs typeface="Georgia"/>
              </a:rPr>
              <a:t>Ich</a:t>
            </a:r>
            <a:r>
              <a:rPr lang="en-US" sz="2400" b="0" i="1" dirty="0">
                <a:solidFill>
                  <a:srgbClr val="DF6421"/>
                </a:solidFill>
                <a:latin typeface="Georgia"/>
                <a:cs typeface="Georgia"/>
              </a:rPr>
              <a:t> bin das </a:t>
            </a:r>
            <a:r>
              <a:rPr lang="en-US" sz="2400" b="0" i="1" dirty="0" err="1">
                <a:solidFill>
                  <a:srgbClr val="DF6421"/>
                </a:solidFill>
                <a:latin typeface="Georgia"/>
                <a:cs typeface="Georgia"/>
              </a:rPr>
              <a:t>Zitat</a:t>
            </a:r>
            <a:r>
              <a:rPr lang="en-US" sz="2400" b="0" i="1" dirty="0">
                <a:solidFill>
                  <a:srgbClr val="DF6421"/>
                </a:solidFill>
                <a:latin typeface="Georgia"/>
                <a:cs typeface="Georgia"/>
              </a:rPr>
              <a:t>, </a:t>
            </a:r>
            <a:r>
              <a:rPr lang="en-US" sz="2400" b="0" i="1" dirty="0" err="1">
                <a:solidFill>
                  <a:srgbClr val="DF6421"/>
                </a:solidFill>
                <a:latin typeface="Georgia"/>
                <a:cs typeface="Georgia"/>
              </a:rPr>
              <a:t>darum</a:t>
            </a:r>
            <a:r>
              <a:rPr lang="en-US" sz="2400" b="0" i="1" dirty="0">
                <a:solidFill>
                  <a:srgbClr val="DF6421"/>
                </a:solidFill>
                <a:latin typeface="Georgia"/>
                <a:cs typeface="Georgia"/>
              </a:rPr>
              <a:t> </a:t>
            </a:r>
            <a:r>
              <a:rPr lang="en-US" sz="2400" b="0" i="1" dirty="0" err="1">
                <a:solidFill>
                  <a:srgbClr val="DF6421"/>
                </a:solidFill>
                <a:latin typeface="Georgia"/>
                <a:cs typeface="Georgia"/>
              </a:rPr>
              <a:t>ist</a:t>
            </a:r>
            <a:r>
              <a:rPr lang="en-US" sz="2400" b="0" i="1" baseline="0" dirty="0">
                <a:solidFill>
                  <a:srgbClr val="DF6421"/>
                </a:solidFill>
                <a:latin typeface="Georgia"/>
                <a:cs typeface="Georgia"/>
              </a:rPr>
              <a:t> </a:t>
            </a:r>
            <a:r>
              <a:rPr lang="en-US" sz="2400" b="0" i="1" baseline="0" dirty="0" err="1">
                <a:solidFill>
                  <a:srgbClr val="DF6421"/>
                </a:solidFill>
                <a:latin typeface="Georgia"/>
                <a:cs typeface="Georgia"/>
              </a:rPr>
              <a:t>es</a:t>
            </a:r>
            <a:r>
              <a:rPr lang="en-US" sz="2400" b="0" i="1" baseline="0" dirty="0">
                <a:solidFill>
                  <a:srgbClr val="DF6421"/>
                </a:solidFill>
                <a:latin typeface="Georgia"/>
                <a:cs typeface="Georgia"/>
              </a:rPr>
              <a:t> orange und </a:t>
            </a:r>
            <a:r>
              <a:rPr lang="en-US" sz="2400" b="0" i="1" baseline="0" dirty="0" err="1">
                <a:solidFill>
                  <a:srgbClr val="DF6421"/>
                </a:solidFill>
                <a:latin typeface="Georgia"/>
                <a:cs typeface="Georgia"/>
              </a:rPr>
              <a:t>kursiv</a:t>
            </a:r>
            <a:r>
              <a:rPr lang="en-US" sz="2400" b="0" i="1" baseline="0" dirty="0">
                <a:solidFill>
                  <a:srgbClr val="DF6421"/>
                </a:solidFill>
                <a:latin typeface="Georgia"/>
                <a:cs typeface="Georgia"/>
              </a:rPr>
              <a:t>.</a:t>
            </a:r>
            <a:endParaRPr lang="en-US" sz="2400" b="0" i="1" dirty="0">
              <a:solidFill>
                <a:srgbClr val="DF6421"/>
              </a:solidFill>
              <a:latin typeface="Georgia"/>
              <a:cs typeface="Georgia"/>
            </a:endParaRPr>
          </a:p>
        </p:txBody>
      </p:sp>
      <p:sp>
        <p:nvSpPr>
          <p:cNvPr id="11" name="TextBox 10"/>
          <p:cNvSpPr txBox="1"/>
          <p:nvPr/>
        </p:nvSpPr>
        <p:spPr>
          <a:xfrm>
            <a:off x="858892" y="3065949"/>
            <a:ext cx="2732007" cy="369332"/>
          </a:xfrm>
          <a:prstGeom prst="rect">
            <a:avLst/>
          </a:prstGeom>
          <a:noFill/>
        </p:spPr>
        <p:txBody>
          <a:bodyPr wrap="square" rtlCol="0">
            <a:spAutoFit/>
          </a:bodyPr>
          <a:lstStyle/>
          <a:p>
            <a:r>
              <a:rPr lang="en-US" dirty="0">
                <a:solidFill>
                  <a:srgbClr val="808080"/>
                </a:solidFill>
              </a:rPr>
              <a:t>– Max </a:t>
            </a:r>
            <a:r>
              <a:rPr lang="en-US" dirty="0" err="1">
                <a:solidFill>
                  <a:srgbClr val="808080"/>
                </a:solidFill>
              </a:rPr>
              <a:t>Mustermann</a:t>
            </a:r>
            <a:endParaRPr lang="en-US" dirty="0">
              <a:solidFill>
                <a:srgbClr val="808080"/>
              </a:solidFill>
            </a:endParaRPr>
          </a:p>
        </p:txBody>
      </p:sp>
      <p:sp>
        <p:nvSpPr>
          <p:cNvPr id="6" name="Rectangle 5"/>
          <p:cNvSpPr/>
          <p:nvPr userDrawn="1"/>
        </p:nvSpPr>
        <p:spPr>
          <a:xfrm>
            <a:off x="730940" y="1927159"/>
            <a:ext cx="45719" cy="1508122"/>
          </a:xfrm>
          <a:prstGeom prst="rect">
            <a:avLst/>
          </a:prstGeom>
          <a:solidFill>
            <a:srgbClr val="80808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userDrawn="1"/>
        </p:nvSpPr>
        <p:spPr>
          <a:xfrm>
            <a:off x="858892" y="1927159"/>
            <a:ext cx="4294459" cy="830997"/>
          </a:xfrm>
          <a:prstGeom prst="rect">
            <a:avLst/>
          </a:prstGeom>
          <a:noFill/>
        </p:spPr>
        <p:txBody>
          <a:bodyPr wrap="square" rtlCol="0">
            <a:spAutoFit/>
          </a:bodyPr>
          <a:lstStyle/>
          <a:p>
            <a:r>
              <a:rPr lang="en-US" sz="2400" b="0" i="1" dirty="0" err="1">
                <a:solidFill>
                  <a:srgbClr val="DF6421"/>
                </a:solidFill>
                <a:latin typeface="Georgia"/>
                <a:cs typeface="Georgia"/>
              </a:rPr>
              <a:t>Ich</a:t>
            </a:r>
            <a:r>
              <a:rPr lang="en-US" sz="2400" b="0" i="1" dirty="0">
                <a:solidFill>
                  <a:srgbClr val="DF6421"/>
                </a:solidFill>
                <a:latin typeface="Georgia"/>
                <a:cs typeface="Georgia"/>
              </a:rPr>
              <a:t> bin das </a:t>
            </a:r>
            <a:r>
              <a:rPr lang="en-US" sz="2400" b="0" i="1" dirty="0" err="1">
                <a:solidFill>
                  <a:srgbClr val="DF6421"/>
                </a:solidFill>
                <a:latin typeface="Georgia"/>
                <a:cs typeface="Georgia"/>
              </a:rPr>
              <a:t>Zitat</a:t>
            </a:r>
            <a:r>
              <a:rPr lang="en-US" sz="2400" b="0" i="1" dirty="0">
                <a:solidFill>
                  <a:srgbClr val="DF6421"/>
                </a:solidFill>
                <a:latin typeface="Georgia"/>
                <a:cs typeface="Georgia"/>
              </a:rPr>
              <a:t>, </a:t>
            </a:r>
            <a:r>
              <a:rPr lang="en-US" sz="2400" b="0" i="1" dirty="0" err="1">
                <a:solidFill>
                  <a:srgbClr val="DF6421"/>
                </a:solidFill>
                <a:latin typeface="Georgia"/>
                <a:cs typeface="Georgia"/>
              </a:rPr>
              <a:t>darum</a:t>
            </a:r>
            <a:r>
              <a:rPr lang="en-US" sz="2400" b="0" i="1" dirty="0">
                <a:solidFill>
                  <a:srgbClr val="DF6421"/>
                </a:solidFill>
                <a:latin typeface="Georgia"/>
                <a:cs typeface="Georgia"/>
              </a:rPr>
              <a:t> </a:t>
            </a:r>
            <a:r>
              <a:rPr lang="en-US" sz="2400" b="0" i="1" dirty="0" err="1">
                <a:solidFill>
                  <a:srgbClr val="DF6421"/>
                </a:solidFill>
                <a:latin typeface="Georgia"/>
                <a:cs typeface="Georgia"/>
              </a:rPr>
              <a:t>ist</a:t>
            </a:r>
            <a:r>
              <a:rPr lang="en-US" sz="2400" b="0" i="1" baseline="0" dirty="0">
                <a:solidFill>
                  <a:srgbClr val="DF6421"/>
                </a:solidFill>
                <a:latin typeface="Georgia"/>
                <a:cs typeface="Georgia"/>
              </a:rPr>
              <a:t> </a:t>
            </a:r>
            <a:r>
              <a:rPr lang="en-US" sz="2400" b="0" i="1" baseline="0" dirty="0" err="1">
                <a:solidFill>
                  <a:srgbClr val="DF6421"/>
                </a:solidFill>
                <a:latin typeface="Georgia"/>
                <a:cs typeface="Georgia"/>
              </a:rPr>
              <a:t>es</a:t>
            </a:r>
            <a:r>
              <a:rPr lang="en-US" sz="2400" b="0" i="1" baseline="0" dirty="0">
                <a:solidFill>
                  <a:srgbClr val="DF6421"/>
                </a:solidFill>
                <a:latin typeface="Georgia"/>
                <a:cs typeface="Georgia"/>
              </a:rPr>
              <a:t> orange und </a:t>
            </a:r>
            <a:r>
              <a:rPr lang="en-US" sz="2400" b="0" i="1" baseline="0" dirty="0" err="1">
                <a:solidFill>
                  <a:srgbClr val="DF6421"/>
                </a:solidFill>
                <a:latin typeface="Georgia"/>
                <a:cs typeface="Georgia"/>
              </a:rPr>
              <a:t>kursiv</a:t>
            </a:r>
            <a:r>
              <a:rPr lang="en-US" sz="2400" b="0" i="1" baseline="0" dirty="0">
                <a:solidFill>
                  <a:srgbClr val="DF6421"/>
                </a:solidFill>
                <a:latin typeface="Georgia"/>
                <a:cs typeface="Georgia"/>
              </a:rPr>
              <a:t>.</a:t>
            </a:r>
            <a:endParaRPr lang="en-US" sz="2400" b="0" i="1" dirty="0">
              <a:solidFill>
                <a:srgbClr val="DF6421"/>
              </a:solidFill>
              <a:latin typeface="Georgia"/>
              <a:cs typeface="Georgia"/>
            </a:endParaRPr>
          </a:p>
        </p:txBody>
      </p:sp>
      <p:sp>
        <p:nvSpPr>
          <p:cNvPr id="8" name="TextBox 7"/>
          <p:cNvSpPr txBox="1"/>
          <p:nvPr userDrawn="1"/>
        </p:nvSpPr>
        <p:spPr>
          <a:xfrm>
            <a:off x="858892" y="3065949"/>
            <a:ext cx="2732007" cy="369332"/>
          </a:xfrm>
          <a:prstGeom prst="rect">
            <a:avLst/>
          </a:prstGeom>
          <a:noFill/>
        </p:spPr>
        <p:txBody>
          <a:bodyPr wrap="square" rtlCol="0">
            <a:spAutoFit/>
          </a:bodyPr>
          <a:lstStyle/>
          <a:p>
            <a:r>
              <a:rPr lang="en-US" dirty="0">
                <a:solidFill>
                  <a:srgbClr val="808080"/>
                </a:solidFill>
              </a:rPr>
              <a:t>– Max </a:t>
            </a:r>
            <a:r>
              <a:rPr lang="en-US" dirty="0" err="1">
                <a:solidFill>
                  <a:srgbClr val="808080"/>
                </a:solidFill>
              </a:rPr>
              <a:t>Mustermann</a:t>
            </a:r>
            <a:endParaRPr lang="en-US" dirty="0">
              <a:solidFill>
                <a:srgbClr val="808080"/>
              </a:solidFill>
            </a:endParaRPr>
          </a:p>
        </p:txBody>
      </p:sp>
    </p:spTree>
    <p:extLst>
      <p:ext uri="{BB962C8B-B14F-4D97-AF65-F5344CB8AC3E}">
        <p14:creationId xmlns:p14="http://schemas.microsoft.com/office/powerpoint/2010/main" val="7841246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Zitat">
    <p:spTree>
      <p:nvGrpSpPr>
        <p:cNvPr id="1" name=""/>
        <p:cNvGrpSpPr/>
        <p:nvPr/>
      </p:nvGrpSpPr>
      <p:grpSpPr>
        <a:xfrm>
          <a:off x="0" y="0"/>
          <a:ext cx="0" cy="0"/>
          <a:chOff x="0" y="0"/>
          <a:chExt cx="0" cy="0"/>
        </a:xfrm>
      </p:grpSpPr>
      <p:sp>
        <p:nvSpPr>
          <p:cNvPr id="4" name="Rectangle 3"/>
          <p:cNvSpPr/>
          <p:nvPr userDrawn="1"/>
        </p:nvSpPr>
        <p:spPr>
          <a:xfrm>
            <a:off x="730940" y="1927159"/>
            <a:ext cx="45719" cy="1508122"/>
          </a:xfrm>
          <a:prstGeom prst="rect">
            <a:avLst/>
          </a:prstGeom>
          <a:solidFill>
            <a:srgbClr val="80808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userDrawn="1"/>
        </p:nvSpPr>
        <p:spPr>
          <a:xfrm>
            <a:off x="858892" y="1927159"/>
            <a:ext cx="4294459" cy="830997"/>
          </a:xfrm>
          <a:prstGeom prst="rect">
            <a:avLst/>
          </a:prstGeom>
          <a:noFill/>
        </p:spPr>
        <p:txBody>
          <a:bodyPr wrap="square" rtlCol="0">
            <a:spAutoFit/>
          </a:bodyPr>
          <a:lstStyle/>
          <a:p>
            <a:r>
              <a:rPr lang="en-US" sz="2400" b="0" i="1" dirty="0" err="1">
                <a:solidFill>
                  <a:srgbClr val="DF6421"/>
                </a:solidFill>
                <a:latin typeface="Georgia"/>
                <a:cs typeface="Georgia"/>
              </a:rPr>
              <a:t>Ich</a:t>
            </a:r>
            <a:r>
              <a:rPr lang="en-US" sz="2400" b="0" i="1" dirty="0">
                <a:solidFill>
                  <a:srgbClr val="DF6421"/>
                </a:solidFill>
                <a:latin typeface="Georgia"/>
                <a:cs typeface="Georgia"/>
              </a:rPr>
              <a:t> bin das </a:t>
            </a:r>
            <a:r>
              <a:rPr lang="en-US" sz="2400" b="0" i="1" dirty="0" err="1">
                <a:solidFill>
                  <a:srgbClr val="DF6421"/>
                </a:solidFill>
                <a:latin typeface="Georgia"/>
                <a:cs typeface="Georgia"/>
              </a:rPr>
              <a:t>Zitat</a:t>
            </a:r>
            <a:r>
              <a:rPr lang="en-US" sz="2400" b="0" i="1" dirty="0">
                <a:solidFill>
                  <a:srgbClr val="DF6421"/>
                </a:solidFill>
                <a:latin typeface="Georgia"/>
                <a:cs typeface="Georgia"/>
              </a:rPr>
              <a:t>, </a:t>
            </a:r>
            <a:r>
              <a:rPr lang="en-US" sz="2400" b="0" i="1" dirty="0" err="1">
                <a:solidFill>
                  <a:srgbClr val="DF6421"/>
                </a:solidFill>
                <a:latin typeface="Georgia"/>
                <a:cs typeface="Georgia"/>
              </a:rPr>
              <a:t>darum</a:t>
            </a:r>
            <a:r>
              <a:rPr lang="en-US" sz="2400" b="0" i="1" dirty="0">
                <a:solidFill>
                  <a:srgbClr val="DF6421"/>
                </a:solidFill>
                <a:latin typeface="Georgia"/>
                <a:cs typeface="Georgia"/>
              </a:rPr>
              <a:t> </a:t>
            </a:r>
            <a:r>
              <a:rPr lang="en-US" sz="2400" b="0" i="1" dirty="0" err="1">
                <a:solidFill>
                  <a:srgbClr val="DF6421"/>
                </a:solidFill>
                <a:latin typeface="Georgia"/>
                <a:cs typeface="Georgia"/>
              </a:rPr>
              <a:t>ist</a:t>
            </a:r>
            <a:r>
              <a:rPr lang="en-US" sz="2400" b="0" i="1" baseline="0" dirty="0">
                <a:solidFill>
                  <a:srgbClr val="DF6421"/>
                </a:solidFill>
                <a:latin typeface="Georgia"/>
                <a:cs typeface="Georgia"/>
              </a:rPr>
              <a:t> </a:t>
            </a:r>
            <a:r>
              <a:rPr lang="en-US" sz="2400" b="0" i="1" baseline="0" dirty="0" err="1">
                <a:solidFill>
                  <a:srgbClr val="DF6421"/>
                </a:solidFill>
                <a:latin typeface="Georgia"/>
                <a:cs typeface="Georgia"/>
              </a:rPr>
              <a:t>es</a:t>
            </a:r>
            <a:r>
              <a:rPr lang="en-US" sz="2400" b="0" i="1" baseline="0" dirty="0">
                <a:solidFill>
                  <a:srgbClr val="DF6421"/>
                </a:solidFill>
                <a:latin typeface="Georgia"/>
                <a:cs typeface="Georgia"/>
              </a:rPr>
              <a:t> orange und </a:t>
            </a:r>
            <a:r>
              <a:rPr lang="en-US" sz="2400" b="0" i="1" baseline="0" dirty="0" err="1">
                <a:solidFill>
                  <a:srgbClr val="DF6421"/>
                </a:solidFill>
                <a:latin typeface="Georgia"/>
                <a:cs typeface="Georgia"/>
              </a:rPr>
              <a:t>kursiv</a:t>
            </a:r>
            <a:r>
              <a:rPr lang="en-US" sz="2400" b="0" i="1" baseline="0" dirty="0">
                <a:solidFill>
                  <a:srgbClr val="DF6421"/>
                </a:solidFill>
                <a:latin typeface="Georgia"/>
                <a:cs typeface="Georgia"/>
              </a:rPr>
              <a:t>.</a:t>
            </a:r>
            <a:endParaRPr lang="en-US" sz="2400" b="0" i="1" dirty="0">
              <a:solidFill>
                <a:srgbClr val="DF6421"/>
              </a:solidFill>
              <a:latin typeface="Georgia"/>
              <a:cs typeface="Georgia"/>
            </a:endParaRPr>
          </a:p>
        </p:txBody>
      </p:sp>
      <p:sp>
        <p:nvSpPr>
          <p:cNvPr id="11" name="TextBox 10"/>
          <p:cNvSpPr txBox="1"/>
          <p:nvPr userDrawn="1"/>
        </p:nvSpPr>
        <p:spPr>
          <a:xfrm>
            <a:off x="858892" y="3065949"/>
            <a:ext cx="2732007" cy="369332"/>
          </a:xfrm>
          <a:prstGeom prst="rect">
            <a:avLst/>
          </a:prstGeom>
          <a:noFill/>
        </p:spPr>
        <p:txBody>
          <a:bodyPr wrap="square" rtlCol="0">
            <a:spAutoFit/>
          </a:bodyPr>
          <a:lstStyle/>
          <a:p>
            <a:r>
              <a:rPr lang="en-US" dirty="0">
                <a:solidFill>
                  <a:srgbClr val="808080"/>
                </a:solidFill>
              </a:rPr>
              <a:t>– Max </a:t>
            </a:r>
            <a:r>
              <a:rPr lang="en-US" dirty="0" err="1">
                <a:solidFill>
                  <a:srgbClr val="808080"/>
                </a:solidFill>
              </a:rPr>
              <a:t>Mustermann</a:t>
            </a:r>
            <a:endParaRPr lang="en-US" dirty="0">
              <a:solidFill>
                <a:srgbClr val="808080"/>
              </a:solidFill>
            </a:endParaRPr>
          </a:p>
        </p:txBody>
      </p:sp>
    </p:spTree>
    <p:extLst>
      <p:ext uri="{BB962C8B-B14F-4D97-AF65-F5344CB8AC3E}">
        <p14:creationId xmlns:p14="http://schemas.microsoft.com/office/powerpoint/2010/main" val="784124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el und normaler Text">
    <p:bg>
      <p:bgRef idx="1001">
        <a:schemeClr val="bg1"/>
      </p:bgRef>
    </p:bg>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331789" y="1133476"/>
            <a:ext cx="8469312" cy="5227638"/>
          </a:xfrm>
        </p:spPr>
        <p:txBody>
          <a:bodyPr/>
          <a:lstStyle>
            <a:lvl1pPr marL="0" indent="0">
              <a:buNone/>
              <a:defRPr/>
            </a:lvl1pPr>
            <a:lvl2pPr marL="179387" indent="0">
              <a:buNone/>
              <a:defRPr/>
            </a:lvl2pPr>
            <a:lvl3pPr marL="358775" indent="0">
              <a:buNone/>
              <a:defRPr/>
            </a:lvl3pPr>
            <a:lvl4pPr marL="538162" indent="0">
              <a:buNone/>
              <a:defRPr/>
            </a:lvl4pPr>
            <a:lvl5pPr marL="717550" indent="0">
              <a:buNone/>
              <a:defRPr/>
            </a:lvl5pPr>
          </a:lstStyle>
          <a:p>
            <a:pPr lvl="0"/>
            <a:r>
              <a:rPr lang="de-CH" dirty="0"/>
              <a:t>Lauftext (24p)</a:t>
            </a:r>
            <a:endParaRPr lang="en-US" dirty="0"/>
          </a:p>
        </p:txBody>
      </p:sp>
      <p:sp>
        <p:nvSpPr>
          <p:cNvPr id="7" name="Title Placeholder 4"/>
          <p:cNvSpPr>
            <a:spLocks noGrp="1"/>
          </p:cNvSpPr>
          <p:nvPr>
            <p:ph type="title"/>
          </p:nvPr>
        </p:nvSpPr>
        <p:spPr>
          <a:xfrm>
            <a:off x="350608" y="296864"/>
            <a:ext cx="7354059" cy="685270"/>
          </a:xfrm>
          <a:prstGeom prst="rect">
            <a:avLst/>
          </a:prstGeom>
        </p:spPr>
        <p:txBody>
          <a:bodyPr vert="horz" lIns="91440" tIns="45720" rIns="91440" bIns="45720" rtlCol="0" anchor="ctr">
            <a:normAutofit/>
          </a:bodyPr>
          <a:lstStyle/>
          <a:p>
            <a:r>
              <a:rPr lang="en-US"/>
              <a:t>Click to edit Master title style</a:t>
            </a:r>
            <a:endParaRPr lang="en-US" dirty="0"/>
          </a:p>
        </p:txBody>
      </p:sp>
    </p:spTree>
    <p:extLst>
      <p:ext uri="{BB962C8B-B14F-4D97-AF65-F5344CB8AC3E}">
        <p14:creationId xmlns:p14="http://schemas.microsoft.com/office/powerpoint/2010/main" val="2959571767"/>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el und normaler Text">
    <p:bg>
      <p:bgRef idx="1001">
        <a:schemeClr val="bg1"/>
      </p:bgRef>
    </p:bg>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331789" y="1133476"/>
            <a:ext cx="8469312" cy="5227638"/>
          </a:xfrm>
        </p:spPr>
        <p:txBody>
          <a:bodyPr/>
          <a:lstStyle>
            <a:lvl1pPr marL="0" indent="0">
              <a:buNone/>
              <a:defRPr/>
            </a:lvl1pPr>
            <a:lvl2pPr marL="179387" indent="0">
              <a:buNone/>
              <a:defRPr/>
            </a:lvl2pPr>
            <a:lvl3pPr marL="358775" indent="0">
              <a:buNone/>
              <a:defRPr/>
            </a:lvl3pPr>
            <a:lvl4pPr marL="538162" indent="0">
              <a:buNone/>
              <a:defRPr/>
            </a:lvl4pPr>
            <a:lvl5pPr marL="717550" indent="0">
              <a:buNone/>
              <a:defRPr/>
            </a:lvl5pPr>
          </a:lstStyle>
          <a:p>
            <a:pPr lvl="0"/>
            <a:r>
              <a:rPr lang="de-CH" dirty="0"/>
              <a:t>Lauftext (24p)</a:t>
            </a:r>
            <a:endParaRPr lang="en-US" dirty="0"/>
          </a:p>
        </p:txBody>
      </p:sp>
      <p:sp>
        <p:nvSpPr>
          <p:cNvPr id="7" name="Title Placeholder 4"/>
          <p:cNvSpPr>
            <a:spLocks noGrp="1"/>
          </p:cNvSpPr>
          <p:nvPr>
            <p:ph type="title"/>
          </p:nvPr>
        </p:nvSpPr>
        <p:spPr>
          <a:xfrm>
            <a:off x="350608" y="296864"/>
            <a:ext cx="7354059" cy="685270"/>
          </a:xfrm>
          <a:prstGeom prst="rect">
            <a:avLst/>
          </a:prstGeom>
        </p:spPr>
        <p:txBody>
          <a:bodyPr vert="horz" lIns="91440" tIns="45720" rIns="91440" bIns="45720" rtlCol="0" anchor="ctr">
            <a:normAutofit/>
          </a:bodyPr>
          <a:lstStyle/>
          <a:p>
            <a:r>
              <a:rPr lang="en-US"/>
              <a:t>Click to edit Master title style</a:t>
            </a:r>
            <a:endParaRPr lang="en-US" dirty="0"/>
          </a:p>
        </p:txBody>
      </p:sp>
    </p:spTree>
    <p:extLst>
      <p:ext uri="{BB962C8B-B14F-4D97-AF65-F5344CB8AC3E}">
        <p14:creationId xmlns:p14="http://schemas.microsoft.com/office/powerpoint/2010/main" val="352123903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4_Leere Seite">
    <p:spTree>
      <p:nvGrpSpPr>
        <p:cNvPr id="1" name=""/>
        <p:cNvGrpSpPr/>
        <p:nvPr/>
      </p:nvGrpSpPr>
      <p:grpSpPr>
        <a:xfrm>
          <a:off x="0" y="0"/>
          <a:ext cx="0" cy="0"/>
          <a:chOff x="0" y="0"/>
          <a:chExt cx="0" cy="0"/>
        </a:xfrm>
      </p:grpSpPr>
      <p:pic>
        <p:nvPicPr>
          <p:cNvPr id="4" name="Picture 3" descr="SWITCH-Background-darkblu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239250" cy="6929438"/>
          </a:xfrm>
          <a:prstGeom prst="rect">
            <a:avLst/>
          </a:prstGeom>
        </p:spPr>
      </p:pic>
      <p:sp>
        <p:nvSpPr>
          <p:cNvPr id="7" name="Text Placeholder 2"/>
          <p:cNvSpPr>
            <a:spLocks noGrp="1"/>
          </p:cNvSpPr>
          <p:nvPr>
            <p:ph type="body" sz="quarter" idx="10" hasCustomPrompt="1"/>
          </p:nvPr>
        </p:nvSpPr>
        <p:spPr>
          <a:xfrm>
            <a:off x="350838" y="1133476"/>
            <a:ext cx="8450262" cy="5227637"/>
          </a:xfrm>
          <a:prstGeom prst="rect">
            <a:avLst/>
          </a:prstGeom>
        </p:spPr>
        <p:txBody>
          <a:bodyPr vert="horz"/>
          <a:lstStyle>
            <a:lvl1pPr marL="0" indent="0">
              <a:buNone/>
              <a:defRPr sz="2400" b="0">
                <a:solidFill>
                  <a:srgbClr val="FFFFFF"/>
                </a:solidFill>
              </a:defRPr>
            </a:lvl1pPr>
          </a:lstStyle>
          <a:p>
            <a:pPr lvl="0"/>
            <a:r>
              <a:rPr lang="de-CH" dirty="0"/>
              <a:t>Text</a:t>
            </a:r>
          </a:p>
        </p:txBody>
      </p:sp>
      <p:sp>
        <p:nvSpPr>
          <p:cNvPr id="5" name="Title Placeholder 4"/>
          <p:cNvSpPr>
            <a:spLocks noGrp="1"/>
          </p:cNvSpPr>
          <p:nvPr>
            <p:ph type="title" hasCustomPrompt="1"/>
          </p:nvPr>
        </p:nvSpPr>
        <p:spPr>
          <a:xfrm>
            <a:off x="350608" y="296864"/>
            <a:ext cx="7354059" cy="685270"/>
          </a:xfrm>
          <a:prstGeom prst="rect">
            <a:avLst/>
          </a:prstGeom>
        </p:spPr>
        <p:txBody>
          <a:bodyPr vert="horz" lIns="91440" tIns="45720" rIns="91440" bIns="45720" rtlCol="0" anchor="ctr">
            <a:normAutofit/>
          </a:bodyPr>
          <a:lstStyle>
            <a:lvl1pPr>
              <a:defRPr>
                <a:solidFill>
                  <a:srgbClr val="FFFFFF"/>
                </a:solidFill>
              </a:defRPr>
            </a:lvl1pPr>
          </a:lstStyle>
          <a:p>
            <a:r>
              <a:rPr lang="de-CH" dirty="0"/>
              <a:t>Titel (36p, weiss)</a:t>
            </a:r>
            <a:endParaRPr lang="en-US" dirty="0"/>
          </a:p>
        </p:txBody>
      </p:sp>
      <p:pic>
        <p:nvPicPr>
          <p:cNvPr id="6" name="Picture 5" descr="SWITCH-Background-darkblu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239250" cy="6929438"/>
          </a:xfrm>
          <a:prstGeom prst="rect">
            <a:avLst/>
          </a:prstGeom>
        </p:spPr>
      </p:pic>
      <p:pic>
        <p:nvPicPr>
          <p:cNvPr id="8" name="Picture 7" descr="SWITCH-Background-darkblue.jpg">
            <a:extLst>
              <a:ext uri="{FF2B5EF4-FFF2-40B4-BE49-F238E27FC236}">
                <a16:creationId xmlns:a16="http://schemas.microsoft.com/office/drawing/2014/main" id="{05F1DD33-CE11-E64F-9C74-9693150400A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239250" cy="6929438"/>
          </a:xfrm>
          <a:prstGeom prst="rect">
            <a:avLst/>
          </a:prstGeom>
        </p:spPr>
      </p:pic>
    </p:spTree>
    <p:extLst>
      <p:ext uri="{BB962C8B-B14F-4D97-AF65-F5344CB8AC3E}">
        <p14:creationId xmlns:p14="http://schemas.microsoft.com/office/powerpoint/2010/main" val="687140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5_Leere Seite">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239250" cy="6929437"/>
          </a:xfrm>
          <a:prstGeom prst="rect">
            <a:avLst/>
          </a:prstGeom>
        </p:spPr>
      </p:pic>
      <p:sp>
        <p:nvSpPr>
          <p:cNvPr id="7" name="Text Placeholder 2"/>
          <p:cNvSpPr>
            <a:spLocks noGrp="1"/>
          </p:cNvSpPr>
          <p:nvPr>
            <p:ph type="body" sz="quarter" idx="10" hasCustomPrompt="1"/>
          </p:nvPr>
        </p:nvSpPr>
        <p:spPr>
          <a:xfrm>
            <a:off x="350838" y="1133476"/>
            <a:ext cx="8450262" cy="5311776"/>
          </a:xfrm>
          <a:prstGeom prst="rect">
            <a:avLst/>
          </a:prstGeom>
        </p:spPr>
        <p:txBody>
          <a:bodyPr vert="horz"/>
          <a:lstStyle>
            <a:lvl1pPr marL="0" indent="0">
              <a:buNone/>
              <a:defRPr sz="2400" b="0">
                <a:solidFill>
                  <a:schemeClr val="tx1"/>
                </a:solidFill>
              </a:defRPr>
            </a:lvl1pPr>
          </a:lstStyle>
          <a:p>
            <a:pPr lvl="0"/>
            <a:r>
              <a:rPr lang="de-CH" dirty="0"/>
              <a:t>Text</a:t>
            </a:r>
          </a:p>
        </p:txBody>
      </p:sp>
      <p:sp>
        <p:nvSpPr>
          <p:cNvPr id="5" name="Title Placeholder 4"/>
          <p:cNvSpPr>
            <a:spLocks noGrp="1"/>
          </p:cNvSpPr>
          <p:nvPr>
            <p:ph type="title" hasCustomPrompt="1"/>
          </p:nvPr>
        </p:nvSpPr>
        <p:spPr>
          <a:xfrm>
            <a:off x="350608" y="296864"/>
            <a:ext cx="7354059" cy="685270"/>
          </a:xfrm>
          <a:prstGeom prst="rect">
            <a:avLst/>
          </a:prstGeom>
        </p:spPr>
        <p:txBody>
          <a:bodyPr vert="horz" lIns="91440" tIns="45720" rIns="91440" bIns="45720" rtlCol="0" anchor="ctr">
            <a:normAutofit/>
          </a:bodyPr>
          <a:lstStyle>
            <a:lvl1pPr>
              <a:defRPr>
                <a:solidFill>
                  <a:srgbClr val="00247D"/>
                </a:solidFill>
              </a:defRPr>
            </a:lvl1pPr>
          </a:lstStyle>
          <a:p>
            <a:r>
              <a:rPr lang="de-CH" dirty="0"/>
              <a:t>Titel (36p, blau)</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239250" cy="6929437"/>
          </a:xfrm>
          <a:prstGeom prst="rect">
            <a:avLst/>
          </a:prstGeom>
        </p:spPr>
      </p:pic>
      <p:pic>
        <p:nvPicPr>
          <p:cNvPr id="8" name="Picture 7">
            <a:extLst>
              <a:ext uri="{FF2B5EF4-FFF2-40B4-BE49-F238E27FC236}">
                <a16:creationId xmlns:a16="http://schemas.microsoft.com/office/drawing/2014/main" id="{4277D9B2-8E54-9B4C-8F2A-0300F5DE941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239250" cy="6929437"/>
          </a:xfrm>
          <a:prstGeom prst="rect">
            <a:avLst/>
          </a:prstGeom>
        </p:spPr>
      </p:pic>
    </p:spTree>
    <p:extLst>
      <p:ext uri="{BB962C8B-B14F-4D97-AF65-F5344CB8AC3E}">
        <p14:creationId xmlns:p14="http://schemas.microsoft.com/office/powerpoint/2010/main" val="2473507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Zitat">
    <p:spTree>
      <p:nvGrpSpPr>
        <p:cNvPr id="1" name=""/>
        <p:cNvGrpSpPr/>
        <p:nvPr/>
      </p:nvGrpSpPr>
      <p:grpSpPr>
        <a:xfrm>
          <a:off x="0" y="0"/>
          <a:ext cx="0" cy="0"/>
          <a:chOff x="0" y="0"/>
          <a:chExt cx="0" cy="0"/>
        </a:xfrm>
      </p:grpSpPr>
      <p:sp>
        <p:nvSpPr>
          <p:cNvPr id="4" name="Rectangle 3"/>
          <p:cNvSpPr/>
          <p:nvPr/>
        </p:nvSpPr>
        <p:spPr>
          <a:xfrm>
            <a:off x="730940" y="1927159"/>
            <a:ext cx="45719" cy="1508122"/>
          </a:xfrm>
          <a:prstGeom prst="rect">
            <a:avLst/>
          </a:prstGeom>
          <a:solidFill>
            <a:srgbClr val="80808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858892" y="1927159"/>
            <a:ext cx="4294459" cy="830997"/>
          </a:xfrm>
          <a:prstGeom prst="rect">
            <a:avLst/>
          </a:prstGeom>
          <a:noFill/>
        </p:spPr>
        <p:txBody>
          <a:bodyPr wrap="square" rtlCol="0">
            <a:spAutoFit/>
          </a:bodyPr>
          <a:lstStyle/>
          <a:p>
            <a:r>
              <a:rPr lang="en-US" sz="2400" b="0" i="1" dirty="0" err="1">
                <a:solidFill>
                  <a:srgbClr val="DF6421"/>
                </a:solidFill>
                <a:latin typeface="Georgia"/>
                <a:cs typeface="Georgia"/>
              </a:rPr>
              <a:t>Ich</a:t>
            </a:r>
            <a:r>
              <a:rPr lang="en-US" sz="2400" b="0" i="1" dirty="0">
                <a:solidFill>
                  <a:srgbClr val="DF6421"/>
                </a:solidFill>
                <a:latin typeface="Georgia"/>
                <a:cs typeface="Georgia"/>
              </a:rPr>
              <a:t> bin das </a:t>
            </a:r>
            <a:r>
              <a:rPr lang="en-US" sz="2400" b="0" i="1" dirty="0" err="1">
                <a:solidFill>
                  <a:srgbClr val="DF6421"/>
                </a:solidFill>
                <a:latin typeface="Georgia"/>
                <a:cs typeface="Georgia"/>
              </a:rPr>
              <a:t>Zitat</a:t>
            </a:r>
            <a:r>
              <a:rPr lang="en-US" sz="2400" b="0" i="1" dirty="0">
                <a:solidFill>
                  <a:srgbClr val="DF6421"/>
                </a:solidFill>
                <a:latin typeface="Georgia"/>
                <a:cs typeface="Georgia"/>
              </a:rPr>
              <a:t>, </a:t>
            </a:r>
            <a:r>
              <a:rPr lang="en-US" sz="2400" b="0" i="1" dirty="0" err="1">
                <a:solidFill>
                  <a:srgbClr val="DF6421"/>
                </a:solidFill>
                <a:latin typeface="Georgia"/>
                <a:cs typeface="Georgia"/>
              </a:rPr>
              <a:t>darum</a:t>
            </a:r>
            <a:r>
              <a:rPr lang="en-US" sz="2400" b="0" i="1" dirty="0">
                <a:solidFill>
                  <a:srgbClr val="DF6421"/>
                </a:solidFill>
                <a:latin typeface="Georgia"/>
                <a:cs typeface="Georgia"/>
              </a:rPr>
              <a:t> </a:t>
            </a:r>
            <a:r>
              <a:rPr lang="en-US" sz="2400" b="0" i="1" dirty="0" err="1">
                <a:solidFill>
                  <a:srgbClr val="DF6421"/>
                </a:solidFill>
                <a:latin typeface="Georgia"/>
                <a:cs typeface="Georgia"/>
              </a:rPr>
              <a:t>ist</a:t>
            </a:r>
            <a:r>
              <a:rPr lang="en-US" sz="2400" b="0" i="1" baseline="0" dirty="0">
                <a:solidFill>
                  <a:srgbClr val="DF6421"/>
                </a:solidFill>
                <a:latin typeface="Georgia"/>
                <a:cs typeface="Georgia"/>
              </a:rPr>
              <a:t> </a:t>
            </a:r>
            <a:r>
              <a:rPr lang="en-US" sz="2400" b="0" i="1" baseline="0" dirty="0" err="1">
                <a:solidFill>
                  <a:srgbClr val="DF6421"/>
                </a:solidFill>
                <a:latin typeface="Georgia"/>
                <a:cs typeface="Georgia"/>
              </a:rPr>
              <a:t>es</a:t>
            </a:r>
            <a:r>
              <a:rPr lang="en-US" sz="2400" b="0" i="1" baseline="0" dirty="0">
                <a:solidFill>
                  <a:srgbClr val="DF6421"/>
                </a:solidFill>
                <a:latin typeface="Georgia"/>
                <a:cs typeface="Georgia"/>
              </a:rPr>
              <a:t> orange und </a:t>
            </a:r>
            <a:r>
              <a:rPr lang="en-US" sz="2400" b="0" i="1" baseline="0" dirty="0" err="1">
                <a:solidFill>
                  <a:srgbClr val="DF6421"/>
                </a:solidFill>
                <a:latin typeface="Georgia"/>
                <a:cs typeface="Georgia"/>
              </a:rPr>
              <a:t>kursiv</a:t>
            </a:r>
            <a:r>
              <a:rPr lang="en-US" sz="2400" b="0" i="1" baseline="0" dirty="0">
                <a:solidFill>
                  <a:srgbClr val="DF6421"/>
                </a:solidFill>
                <a:latin typeface="Georgia"/>
                <a:cs typeface="Georgia"/>
              </a:rPr>
              <a:t>.</a:t>
            </a:r>
            <a:endParaRPr lang="en-US" sz="2400" b="0" i="1" dirty="0">
              <a:solidFill>
                <a:srgbClr val="DF6421"/>
              </a:solidFill>
              <a:latin typeface="Georgia"/>
              <a:cs typeface="Georgia"/>
            </a:endParaRPr>
          </a:p>
        </p:txBody>
      </p:sp>
      <p:sp>
        <p:nvSpPr>
          <p:cNvPr id="11" name="TextBox 10"/>
          <p:cNvSpPr txBox="1"/>
          <p:nvPr/>
        </p:nvSpPr>
        <p:spPr>
          <a:xfrm>
            <a:off x="858892" y="3065949"/>
            <a:ext cx="2732007" cy="369332"/>
          </a:xfrm>
          <a:prstGeom prst="rect">
            <a:avLst/>
          </a:prstGeom>
          <a:noFill/>
        </p:spPr>
        <p:txBody>
          <a:bodyPr wrap="square" rtlCol="0">
            <a:spAutoFit/>
          </a:bodyPr>
          <a:lstStyle/>
          <a:p>
            <a:r>
              <a:rPr lang="en-US" dirty="0">
                <a:solidFill>
                  <a:srgbClr val="808080"/>
                </a:solidFill>
              </a:rPr>
              <a:t>– Max </a:t>
            </a:r>
            <a:r>
              <a:rPr lang="en-US" dirty="0" err="1">
                <a:solidFill>
                  <a:srgbClr val="808080"/>
                </a:solidFill>
              </a:rPr>
              <a:t>Mustermann</a:t>
            </a:r>
            <a:endParaRPr lang="en-US" dirty="0">
              <a:solidFill>
                <a:srgbClr val="808080"/>
              </a:solidFill>
            </a:endParaRPr>
          </a:p>
        </p:txBody>
      </p:sp>
      <p:sp>
        <p:nvSpPr>
          <p:cNvPr id="6" name="Rectangle 5"/>
          <p:cNvSpPr/>
          <p:nvPr/>
        </p:nvSpPr>
        <p:spPr>
          <a:xfrm>
            <a:off x="730940" y="1927159"/>
            <a:ext cx="45719" cy="1508122"/>
          </a:xfrm>
          <a:prstGeom prst="rect">
            <a:avLst/>
          </a:prstGeom>
          <a:solidFill>
            <a:srgbClr val="80808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858892" y="1927159"/>
            <a:ext cx="4294459" cy="830997"/>
          </a:xfrm>
          <a:prstGeom prst="rect">
            <a:avLst/>
          </a:prstGeom>
          <a:noFill/>
        </p:spPr>
        <p:txBody>
          <a:bodyPr wrap="square" rtlCol="0">
            <a:spAutoFit/>
          </a:bodyPr>
          <a:lstStyle/>
          <a:p>
            <a:r>
              <a:rPr lang="en-US" sz="2400" b="0" i="1" dirty="0" err="1">
                <a:solidFill>
                  <a:srgbClr val="DF6421"/>
                </a:solidFill>
                <a:latin typeface="Georgia"/>
                <a:cs typeface="Georgia"/>
              </a:rPr>
              <a:t>Ich</a:t>
            </a:r>
            <a:r>
              <a:rPr lang="en-US" sz="2400" b="0" i="1" dirty="0">
                <a:solidFill>
                  <a:srgbClr val="DF6421"/>
                </a:solidFill>
                <a:latin typeface="Georgia"/>
                <a:cs typeface="Georgia"/>
              </a:rPr>
              <a:t> bin das </a:t>
            </a:r>
            <a:r>
              <a:rPr lang="en-US" sz="2400" b="0" i="1" dirty="0" err="1">
                <a:solidFill>
                  <a:srgbClr val="DF6421"/>
                </a:solidFill>
                <a:latin typeface="Georgia"/>
                <a:cs typeface="Georgia"/>
              </a:rPr>
              <a:t>Zitat</a:t>
            </a:r>
            <a:r>
              <a:rPr lang="en-US" sz="2400" b="0" i="1" dirty="0">
                <a:solidFill>
                  <a:srgbClr val="DF6421"/>
                </a:solidFill>
                <a:latin typeface="Georgia"/>
                <a:cs typeface="Georgia"/>
              </a:rPr>
              <a:t>, </a:t>
            </a:r>
            <a:r>
              <a:rPr lang="en-US" sz="2400" b="0" i="1" dirty="0" err="1">
                <a:solidFill>
                  <a:srgbClr val="DF6421"/>
                </a:solidFill>
                <a:latin typeface="Georgia"/>
                <a:cs typeface="Georgia"/>
              </a:rPr>
              <a:t>darum</a:t>
            </a:r>
            <a:r>
              <a:rPr lang="en-US" sz="2400" b="0" i="1" dirty="0">
                <a:solidFill>
                  <a:srgbClr val="DF6421"/>
                </a:solidFill>
                <a:latin typeface="Georgia"/>
                <a:cs typeface="Georgia"/>
              </a:rPr>
              <a:t> </a:t>
            </a:r>
            <a:r>
              <a:rPr lang="en-US" sz="2400" b="0" i="1" dirty="0" err="1">
                <a:solidFill>
                  <a:srgbClr val="DF6421"/>
                </a:solidFill>
                <a:latin typeface="Georgia"/>
                <a:cs typeface="Georgia"/>
              </a:rPr>
              <a:t>ist</a:t>
            </a:r>
            <a:r>
              <a:rPr lang="en-US" sz="2400" b="0" i="1" baseline="0" dirty="0">
                <a:solidFill>
                  <a:srgbClr val="DF6421"/>
                </a:solidFill>
                <a:latin typeface="Georgia"/>
                <a:cs typeface="Georgia"/>
              </a:rPr>
              <a:t> </a:t>
            </a:r>
            <a:r>
              <a:rPr lang="en-US" sz="2400" b="0" i="1" baseline="0" dirty="0" err="1">
                <a:solidFill>
                  <a:srgbClr val="DF6421"/>
                </a:solidFill>
                <a:latin typeface="Georgia"/>
                <a:cs typeface="Georgia"/>
              </a:rPr>
              <a:t>es</a:t>
            </a:r>
            <a:r>
              <a:rPr lang="en-US" sz="2400" b="0" i="1" baseline="0" dirty="0">
                <a:solidFill>
                  <a:srgbClr val="DF6421"/>
                </a:solidFill>
                <a:latin typeface="Georgia"/>
                <a:cs typeface="Georgia"/>
              </a:rPr>
              <a:t> orange und </a:t>
            </a:r>
            <a:r>
              <a:rPr lang="en-US" sz="2400" b="0" i="1" baseline="0" dirty="0" err="1">
                <a:solidFill>
                  <a:srgbClr val="DF6421"/>
                </a:solidFill>
                <a:latin typeface="Georgia"/>
                <a:cs typeface="Georgia"/>
              </a:rPr>
              <a:t>kursiv</a:t>
            </a:r>
            <a:r>
              <a:rPr lang="en-US" sz="2400" b="0" i="1" baseline="0" dirty="0">
                <a:solidFill>
                  <a:srgbClr val="DF6421"/>
                </a:solidFill>
                <a:latin typeface="Georgia"/>
                <a:cs typeface="Georgia"/>
              </a:rPr>
              <a:t>.</a:t>
            </a:r>
            <a:endParaRPr lang="en-US" sz="2400" b="0" i="1" dirty="0">
              <a:solidFill>
                <a:srgbClr val="DF6421"/>
              </a:solidFill>
              <a:latin typeface="Georgia"/>
              <a:cs typeface="Georgia"/>
            </a:endParaRPr>
          </a:p>
        </p:txBody>
      </p:sp>
      <p:sp>
        <p:nvSpPr>
          <p:cNvPr id="8" name="TextBox 7"/>
          <p:cNvSpPr txBox="1"/>
          <p:nvPr/>
        </p:nvSpPr>
        <p:spPr>
          <a:xfrm>
            <a:off x="858892" y="3065949"/>
            <a:ext cx="2732007" cy="369332"/>
          </a:xfrm>
          <a:prstGeom prst="rect">
            <a:avLst/>
          </a:prstGeom>
          <a:noFill/>
        </p:spPr>
        <p:txBody>
          <a:bodyPr wrap="square" rtlCol="0">
            <a:spAutoFit/>
          </a:bodyPr>
          <a:lstStyle/>
          <a:p>
            <a:r>
              <a:rPr lang="en-US" dirty="0">
                <a:solidFill>
                  <a:srgbClr val="808080"/>
                </a:solidFill>
              </a:rPr>
              <a:t>– Max </a:t>
            </a:r>
            <a:r>
              <a:rPr lang="en-US" dirty="0" err="1">
                <a:solidFill>
                  <a:srgbClr val="808080"/>
                </a:solidFill>
              </a:rPr>
              <a:t>Mustermann</a:t>
            </a:r>
            <a:endParaRPr lang="en-US" dirty="0">
              <a:solidFill>
                <a:srgbClr val="808080"/>
              </a:solidFill>
            </a:endParaRPr>
          </a:p>
        </p:txBody>
      </p:sp>
      <p:sp>
        <p:nvSpPr>
          <p:cNvPr id="9" name="Rectangle 8">
            <a:extLst>
              <a:ext uri="{FF2B5EF4-FFF2-40B4-BE49-F238E27FC236}">
                <a16:creationId xmlns:a16="http://schemas.microsoft.com/office/drawing/2014/main" id="{5E115133-156B-4B49-A91E-0FC216DE5C8B}"/>
              </a:ext>
            </a:extLst>
          </p:cNvPr>
          <p:cNvSpPr/>
          <p:nvPr userDrawn="1"/>
        </p:nvSpPr>
        <p:spPr>
          <a:xfrm>
            <a:off x="730940" y="1927159"/>
            <a:ext cx="45719" cy="1508122"/>
          </a:xfrm>
          <a:prstGeom prst="rect">
            <a:avLst/>
          </a:prstGeom>
          <a:solidFill>
            <a:srgbClr val="80808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BA65FFB1-F832-4E45-9321-57482C549ACB}"/>
              </a:ext>
            </a:extLst>
          </p:cNvPr>
          <p:cNvSpPr txBox="1"/>
          <p:nvPr userDrawn="1"/>
        </p:nvSpPr>
        <p:spPr>
          <a:xfrm>
            <a:off x="858892" y="1927159"/>
            <a:ext cx="4294459" cy="830997"/>
          </a:xfrm>
          <a:prstGeom prst="rect">
            <a:avLst/>
          </a:prstGeom>
          <a:noFill/>
        </p:spPr>
        <p:txBody>
          <a:bodyPr wrap="square" rtlCol="0">
            <a:spAutoFit/>
          </a:bodyPr>
          <a:lstStyle/>
          <a:p>
            <a:r>
              <a:rPr lang="en-US" sz="2400" b="0" i="1" dirty="0" err="1">
                <a:solidFill>
                  <a:srgbClr val="DF6421"/>
                </a:solidFill>
                <a:latin typeface="Georgia"/>
                <a:cs typeface="Georgia"/>
              </a:rPr>
              <a:t>Ich</a:t>
            </a:r>
            <a:r>
              <a:rPr lang="en-US" sz="2400" b="0" i="1" dirty="0">
                <a:solidFill>
                  <a:srgbClr val="DF6421"/>
                </a:solidFill>
                <a:latin typeface="Georgia"/>
                <a:cs typeface="Georgia"/>
              </a:rPr>
              <a:t> bin das </a:t>
            </a:r>
            <a:r>
              <a:rPr lang="en-US" sz="2400" b="0" i="1" dirty="0" err="1">
                <a:solidFill>
                  <a:srgbClr val="DF6421"/>
                </a:solidFill>
                <a:latin typeface="Georgia"/>
                <a:cs typeface="Georgia"/>
              </a:rPr>
              <a:t>Zitat</a:t>
            </a:r>
            <a:r>
              <a:rPr lang="en-US" sz="2400" b="0" i="1" dirty="0">
                <a:solidFill>
                  <a:srgbClr val="DF6421"/>
                </a:solidFill>
                <a:latin typeface="Georgia"/>
                <a:cs typeface="Georgia"/>
              </a:rPr>
              <a:t>, </a:t>
            </a:r>
            <a:r>
              <a:rPr lang="en-US" sz="2400" b="0" i="1" dirty="0" err="1">
                <a:solidFill>
                  <a:srgbClr val="DF6421"/>
                </a:solidFill>
                <a:latin typeface="Georgia"/>
                <a:cs typeface="Georgia"/>
              </a:rPr>
              <a:t>darum</a:t>
            </a:r>
            <a:r>
              <a:rPr lang="en-US" sz="2400" b="0" i="1" dirty="0">
                <a:solidFill>
                  <a:srgbClr val="DF6421"/>
                </a:solidFill>
                <a:latin typeface="Georgia"/>
                <a:cs typeface="Georgia"/>
              </a:rPr>
              <a:t> </a:t>
            </a:r>
            <a:r>
              <a:rPr lang="en-US" sz="2400" b="0" i="1" dirty="0" err="1">
                <a:solidFill>
                  <a:srgbClr val="DF6421"/>
                </a:solidFill>
                <a:latin typeface="Georgia"/>
                <a:cs typeface="Georgia"/>
              </a:rPr>
              <a:t>ist</a:t>
            </a:r>
            <a:r>
              <a:rPr lang="en-US" sz="2400" b="0" i="1" baseline="0" dirty="0">
                <a:solidFill>
                  <a:srgbClr val="DF6421"/>
                </a:solidFill>
                <a:latin typeface="Georgia"/>
                <a:cs typeface="Georgia"/>
              </a:rPr>
              <a:t> </a:t>
            </a:r>
            <a:r>
              <a:rPr lang="en-US" sz="2400" b="0" i="1" baseline="0" dirty="0" err="1">
                <a:solidFill>
                  <a:srgbClr val="DF6421"/>
                </a:solidFill>
                <a:latin typeface="Georgia"/>
                <a:cs typeface="Georgia"/>
              </a:rPr>
              <a:t>es</a:t>
            </a:r>
            <a:r>
              <a:rPr lang="en-US" sz="2400" b="0" i="1" baseline="0" dirty="0">
                <a:solidFill>
                  <a:srgbClr val="DF6421"/>
                </a:solidFill>
                <a:latin typeface="Georgia"/>
                <a:cs typeface="Georgia"/>
              </a:rPr>
              <a:t> orange und </a:t>
            </a:r>
            <a:r>
              <a:rPr lang="en-US" sz="2400" b="0" i="1" baseline="0" dirty="0" err="1">
                <a:solidFill>
                  <a:srgbClr val="DF6421"/>
                </a:solidFill>
                <a:latin typeface="Georgia"/>
                <a:cs typeface="Georgia"/>
              </a:rPr>
              <a:t>kursiv</a:t>
            </a:r>
            <a:r>
              <a:rPr lang="en-US" sz="2400" b="0" i="1" baseline="0" dirty="0">
                <a:solidFill>
                  <a:srgbClr val="DF6421"/>
                </a:solidFill>
                <a:latin typeface="Georgia"/>
                <a:cs typeface="Georgia"/>
              </a:rPr>
              <a:t>.</a:t>
            </a:r>
            <a:endParaRPr lang="en-US" sz="2400" b="0" i="1" dirty="0">
              <a:solidFill>
                <a:srgbClr val="DF6421"/>
              </a:solidFill>
              <a:latin typeface="Georgia"/>
              <a:cs typeface="Georgia"/>
            </a:endParaRPr>
          </a:p>
        </p:txBody>
      </p:sp>
      <p:sp>
        <p:nvSpPr>
          <p:cNvPr id="13" name="TextBox 12">
            <a:extLst>
              <a:ext uri="{FF2B5EF4-FFF2-40B4-BE49-F238E27FC236}">
                <a16:creationId xmlns:a16="http://schemas.microsoft.com/office/drawing/2014/main" id="{A4A62AA8-D849-7147-B267-F49E2B09D2B4}"/>
              </a:ext>
            </a:extLst>
          </p:cNvPr>
          <p:cNvSpPr txBox="1"/>
          <p:nvPr userDrawn="1"/>
        </p:nvSpPr>
        <p:spPr>
          <a:xfrm>
            <a:off x="858892" y="3065949"/>
            <a:ext cx="2732007" cy="369332"/>
          </a:xfrm>
          <a:prstGeom prst="rect">
            <a:avLst/>
          </a:prstGeom>
          <a:noFill/>
        </p:spPr>
        <p:txBody>
          <a:bodyPr wrap="square" rtlCol="0">
            <a:spAutoFit/>
          </a:bodyPr>
          <a:lstStyle/>
          <a:p>
            <a:r>
              <a:rPr lang="en-US" dirty="0">
                <a:solidFill>
                  <a:srgbClr val="808080"/>
                </a:solidFill>
              </a:rPr>
              <a:t>– Max </a:t>
            </a:r>
            <a:r>
              <a:rPr lang="en-US" dirty="0" err="1">
                <a:solidFill>
                  <a:srgbClr val="808080"/>
                </a:solidFill>
              </a:rPr>
              <a:t>Mustermann</a:t>
            </a:r>
            <a:endParaRPr lang="en-US" dirty="0">
              <a:solidFill>
                <a:srgbClr val="808080"/>
              </a:solidFill>
            </a:endParaRPr>
          </a:p>
        </p:txBody>
      </p:sp>
    </p:spTree>
    <p:extLst>
      <p:ext uri="{BB962C8B-B14F-4D97-AF65-F5344CB8AC3E}">
        <p14:creationId xmlns:p14="http://schemas.microsoft.com/office/powerpoint/2010/main" val="234138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Zitat">
    <p:spTree>
      <p:nvGrpSpPr>
        <p:cNvPr id="1" name=""/>
        <p:cNvGrpSpPr/>
        <p:nvPr/>
      </p:nvGrpSpPr>
      <p:grpSpPr>
        <a:xfrm>
          <a:off x="0" y="0"/>
          <a:ext cx="0" cy="0"/>
          <a:chOff x="0" y="0"/>
          <a:chExt cx="0" cy="0"/>
        </a:xfrm>
      </p:grpSpPr>
      <p:sp>
        <p:nvSpPr>
          <p:cNvPr id="4" name="Rectangle 3"/>
          <p:cNvSpPr/>
          <p:nvPr/>
        </p:nvSpPr>
        <p:spPr>
          <a:xfrm>
            <a:off x="730940" y="1927159"/>
            <a:ext cx="45719" cy="1508122"/>
          </a:xfrm>
          <a:prstGeom prst="rect">
            <a:avLst/>
          </a:prstGeom>
          <a:solidFill>
            <a:srgbClr val="80808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858892" y="1927159"/>
            <a:ext cx="4294459" cy="830997"/>
          </a:xfrm>
          <a:prstGeom prst="rect">
            <a:avLst/>
          </a:prstGeom>
          <a:noFill/>
        </p:spPr>
        <p:txBody>
          <a:bodyPr wrap="square" rtlCol="0">
            <a:spAutoFit/>
          </a:bodyPr>
          <a:lstStyle/>
          <a:p>
            <a:r>
              <a:rPr lang="en-US" sz="2400" b="0" i="1" dirty="0" err="1">
                <a:solidFill>
                  <a:srgbClr val="DF6421"/>
                </a:solidFill>
                <a:latin typeface="Georgia"/>
                <a:cs typeface="Georgia"/>
              </a:rPr>
              <a:t>Ich</a:t>
            </a:r>
            <a:r>
              <a:rPr lang="en-US" sz="2400" b="0" i="1" dirty="0">
                <a:solidFill>
                  <a:srgbClr val="DF6421"/>
                </a:solidFill>
                <a:latin typeface="Georgia"/>
                <a:cs typeface="Georgia"/>
              </a:rPr>
              <a:t> bin das </a:t>
            </a:r>
            <a:r>
              <a:rPr lang="en-US" sz="2400" b="0" i="1" dirty="0" err="1">
                <a:solidFill>
                  <a:srgbClr val="DF6421"/>
                </a:solidFill>
                <a:latin typeface="Georgia"/>
                <a:cs typeface="Georgia"/>
              </a:rPr>
              <a:t>Zitat</a:t>
            </a:r>
            <a:r>
              <a:rPr lang="en-US" sz="2400" b="0" i="1" dirty="0">
                <a:solidFill>
                  <a:srgbClr val="DF6421"/>
                </a:solidFill>
                <a:latin typeface="Georgia"/>
                <a:cs typeface="Georgia"/>
              </a:rPr>
              <a:t>, </a:t>
            </a:r>
            <a:r>
              <a:rPr lang="en-US" sz="2400" b="0" i="1" dirty="0" err="1">
                <a:solidFill>
                  <a:srgbClr val="DF6421"/>
                </a:solidFill>
                <a:latin typeface="Georgia"/>
                <a:cs typeface="Georgia"/>
              </a:rPr>
              <a:t>darum</a:t>
            </a:r>
            <a:r>
              <a:rPr lang="en-US" sz="2400" b="0" i="1" dirty="0">
                <a:solidFill>
                  <a:srgbClr val="DF6421"/>
                </a:solidFill>
                <a:latin typeface="Georgia"/>
                <a:cs typeface="Georgia"/>
              </a:rPr>
              <a:t> </a:t>
            </a:r>
            <a:r>
              <a:rPr lang="en-US" sz="2400" b="0" i="1" dirty="0" err="1">
                <a:solidFill>
                  <a:srgbClr val="DF6421"/>
                </a:solidFill>
                <a:latin typeface="Georgia"/>
                <a:cs typeface="Georgia"/>
              </a:rPr>
              <a:t>ist</a:t>
            </a:r>
            <a:r>
              <a:rPr lang="en-US" sz="2400" b="0" i="1" baseline="0" dirty="0">
                <a:solidFill>
                  <a:srgbClr val="DF6421"/>
                </a:solidFill>
                <a:latin typeface="Georgia"/>
                <a:cs typeface="Georgia"/>
              </a:rPr>
              <a:t> </a:t>
            </a:r>
            <a:r>
              <a:rPr lang="en-US" sz="2400" b="0" i="1" baseline="0" dirty="0" err="1">
                <a:solidFill>
                  <a:srgbClr val="DF6421"/>
                </a:solidFill>
                <a:latin typeface="Georgia"/>
                <a:cs typeface="Georgia"/>
              </a:rPr>
              <a:t>es</a:t>
            </a:r>
            <a:r>
              <a:rPr lang="en-US" sz="2400" b="0" i="1" baseline="0" dirty="0">
                <a:solidFill>
                  <a:srgbClr val="DF6421"/>
                </a:solidFill>
                <a:latin typeface="Georgia"/>
                <a:cs typeface="Georgia"/>
              </a:rPr>
              <a:t> orange und </a:t>
            </a:r>
            <a:r>
              <a:rPr lang="en-US" sz="2400" b="0" i="1" baseline="0" dirty="0" err="1">
                <a:solidFill>
                  <a:srgbClr val="DF6421"/>
                </a:solidFill>
                <a:latin typeface="Georgia"/>
                <a:cs typeface="Georgia"/>
              </a:rPr>
              <a:t>kursiv</a:t>
            </a:r>
            <a:r>
              <a:rPr lang="en-US" sz="2400" b="0" i="1" baseline="0" dirty="0">
                <a:solidFill>
                  <a:srgbClr val="DF6421"/>
                </a:solidFill>
                <a:latin typeface="Georgia"/>
                <a:cs typeface="Georgia"/>
              </a:rPr>
              <a:t>.</a:t>
            </a:r>
            <a:endParaRPr lang="en-US" sz="2400" b="0" i="1" dirty="0">
              <a:solidFill>
                <a:srgbClr val="DF6421"/>
              </a:solidFill>
              <a:latin typeface="Georgia"/>
              <a:cs typeface="Georgia"/>
            </a:endParaRPr>
          </a:p>
        </p:txBody>
      </p:sp>
      <p:sp>
        <p:nvSpPr>
          <p:cNvPr id="11" name="TextBox 10"/>
          <p:cNvSpPr txBox="1"/>
          <p:nvPr/>
        </p:nvSpPr>
        <p:spPr>
          <a:xfrm>
            <a:off x="858892" y="3065949"/>
            <a:ext cx="2732007" cy="369332"/>
          </a:xfrm>
          <a:prstGeom prst="rect">
            <a:avLst/>
          </a:prstGeom>
          <a:noFill/>
        </p:spPr>
        <p:txBody>
          <a:bodyPr wrap="square" rtlCol="0">
            <a:spAutoFit/>
          </a:bodyPr>
          <a:lstStyle/>
          <a:p>
            <a:r>
              <a:rPr lang="en-US" dirty="0">
                <a:solidFill>
                  <a:srgbClr val="808080"/>
                </a:solidFill>
              </a:rPr>
              <a:t>– Max </a:t>
            </a:r>
            <a:r>
              <a:rPr lang="en-US" dirty="0" err="1">
                <a:solidFill>
                  <a:srgbClr val="808080"/>
                </a:solidFill>
              </a:rPr>
              <a:t>Mustermann</a:t>
            </a:r>
            <a:endParaRPr lang="en-US" dirty="0">
              <a:solidFill>
                <a:srgbClr val="808080"/>
              </a:solidFill>
            </a:endParaRPr>
          </a:p>
        </p:txBody>
      </p:sp>
      <p:sp>
        <p:nvSpPr>
          <p:cNvPr id="5" name="Rectangle 4">
            <a:extLst>
              <a:ext uri="{FF2B5EF4-FFF2-40B4-BE49-F238E27FC236}">
                <a16:creationId xmlns:a16="http://schemas.microsoft.com/office/drawing/2014/main" id="{98B94C81-13D8-9240-ADF6-BD2A186809F8}"/>
              </a:ext>
            </a:extLst>
          </p:cNvPr>
          <p:cNvSpPr/>
          <p:nvPr userDrawn="1"/>
        </p:nvSpPr>
        <p:spPr>
          <a:xfrm>
            <a:off x="730940" y="1927159"/>
            <a:ext cx="45719" cy="1508122"/>
          </a:xfrm>
          <a:prstGeom prst="rect">
            <a:avLst/>
          </a:prstGeom>
          <a:solidFill>
            <a:srgbClr val="80808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85961DE-F567-DC40-A2C9-C0532D496BDD}"/>
              </a:ext>
            </a:extLst>
          </p:cNvPr>
          <p:cNvSpPr txBox="1"/>
          <p:nvPr userDrawn="1"/>
        </p:nvSpPr>
        <p:spPr>
          <a:xfrm>
            <a:off x="858892" y="1927159"/>
            <a:ext cx="4294459" cy="830997"/>
          </a:xfrm>
          <a:prstGeom prst="rect">
            <a:avLst/>
          </a:prstGeom>
          <a:noFill/>
        </p:spPr>
        <p:txBody>
          <a:bodyPr wrap="square" rtlCol="0">
            <a:spAutoFit/>
          </a:bodyPr>
          <a:lstStyle/>
          <a:p>
            <a:r>
              <a:rPr lang="en-US" sz="2400" b="0" i="1" dirty="0" err="1">
                <a:solidFill>
                  <a:srgbClr val="DF6421"/>
                </a:solidFill>
                <a:latin typeface="Georgia"/>
                <a:cs typeface="Georgia"/>
              </a:rPr>
              <a:t>Ich</a:t>
            </a:r>
            <a:r>
              <a:rPr lang="en-US" sz="2400" b="0" i="1" dirty="0">
                <a:solidFill>
                  <a:srgbClr val="DF6421"/>
                </a:solidFill>
                <a:latin typeface="Georgia"/>
                <a:cs typeface="Georgia"/>
              </a:rPr>
              <a:t> bin das </a:t>
            </a:r>
            <a:r>
              <a:rPr lang="en-US" sz="2400" b="0" i="1" dirty="0" err="1">
                <a:solidFill>
                  <a:srgbClr val="DF6421"/>
                </a:solidFill>
                <a:latin typeface="Georgia"/>
                <a:cs typeface="Georgia"/>
              </a:rPr>
              <a:t>Zitat</a:t>
            </a:r>
            <a:r>
              <a:rPr lang="en-US" sz="2400" b="0" i="1" dirty="0">
                <a:solidFill>
                  <a:srgbClr val="DF6421"/>
                </a:solidFill>
                <a:latin typeface="Georgia"/>
                <a:cs typeface="Georgia"/>
              </a:rPr>
              <a:t>, </a:t>
            </a:r>
            <a:r>
              <a:rPr lang="en-US" sz="2400" b="0" i="1" dirty="0" err="1">
                <a:solidFill>
                  <a:srgbClr val="DF6421"/>
                </a:solidFill>
                <a:latin typeface="Georgia"/>
                <a:cs typeface="Georgia"/>
              </a:rPr>
              <a:t>darum</a:t>
            </a:r>
            <a:r>
              <a:rPr lang="en-US" sz="2400" b="0" i="1" dirty="0">
                <a:solidFill>
                  <a:srgbClr val="DF6421"/>
                </a:solidFill>
                <a:latin typeface="Georgia"/>
                <a:cs typeface="Georgia"/>
              </a:rPr>
              <a:t> </a:t>
            </a:r>
            <a:r>
              <a:rPr lang="en-US" sz="2400" b="0" i="1" dirty="0" err="1">
                <a:solidFill>
                  <a:srgbClr val="DF6421"/>
                </a:solidFill>
                <a:latin typeface="Georgia"/>
                <a:cs typeface="Georgia"/>
              </a:rPr>
              <a:t>ist</a:t>
            </a:r>
            <a:r>
              <a:rPr lang="en-US" sz="2400" b="0" i="1" baseline="0" dirty="0">
                <a:solidFill>
                  <a:srgbClr val="DF6421"/>
                </a:solidFill>
                <a:latin typeface="Georgia"/>
                <a:cs typeface="Georgia"/>
              </a:rPr>
              <a:t> </a:t>
            </a:r>
            <a:r>
              <a:rPr lang="en-US" sz="2400" b="0" i="1" baseline="0" dirty="0" err="1">
                <a:solidFill>
                  <a:srgbClr val="DF6421"/>
                </a:solidFill>
                <a:latin typeface="Georgia"/>
                <a:cs typeface="Georgia"/>
              </a:rPr>
              <a:t>es</a:t>
            </a:r>
            <a:r>
              <a:rPr lang="en-US" sz="2400" b="0" i="1" baseline="0" dirty="0">
                <a:solidFill>
                  <a:srgbClr val="DF6421"/>
                </a:solidFill>
                <a:latin typeface="Georgia"/>
                <a:cs typeface="Georgia"/>
              </a:rPr>
              <a:t> orange und </a:t>
            </a:r>
            <a:r>
              <a:rPr lang="en-US" sz="2400" b="0" i="1" baseline="0" dirty="0" err="1">
                <a:solidFill>
                  <a:srgbClr val="DF6421"/>
                </a:solidFill>
                <a:latin typeface="Georgia"/>
                <a:cs typeface="Georgia"/>
              </a:rPr>
              <a:t>kursiv</a:t>
            </a:r>
            <a:r>
              <a:rPr lang="en-US" sz="2400" b="0" i="1" baseline="0" dirty="0">
                <a:solidFill>
                  <a:srgbClr val="DF6421"/>
                </a:solidFill>
                <a:latin typeface="Georgia"/>
                <a:cs typeface="Georgia"/>
              </a:rPr>
              <a:t>.</a:t>
            </a:r>
            <a:endParaRPr lang="en-US" sz="2400" b="0" i="1" dirty="0">
              <a:solidFill>
                <a:srgbClr val="DF6421"/>
              </a:solidFill>
              <a:latin typeface="Georgia"/>
              <a:cs typeface="Georgia"/>
            </a:endParaRPr>
          </a:p>
        </p:txBody>
      </p:sp>
      <p:sp>
        <p:nvSpPr>
          <p:cNvPr id="7" name="TextBox 6">
            <a:extLst>
              <a:ext uri="{FF2B5EF4-FFF2-40B4-BE49-F238E27FC236}">
                <a16:creationId xmlns:a16="http://schemas.microsoft.com/office/drawing/2014/main" id="{16672E13-BC6C-CF4C-857A-283A01326DC4}"/>
              </a:ext>
            </a:extLst>
          </p:cNvPr>
          <p:cNvSpPr txBox="1"/>
          <p:nvPr userDrawn="1"/>
        </p:nvSpPr>
        <p:spPr>
          <a:xfrm>
            <a:off x="858892" y="3065949"/>
            <a:ext cx="2732007" cy="369332"/>
          </a:xfrm>
          <a:prstGeom prst="rect">
            <a:avLst/>
          </a:prstGeom>
          <a:noFill/>
        </p:spPr>
        <p:txBody>
          <a:bodyPr wrap="square" rtlCol="0">
            <a:spAutoFit/>
          </a:bodyPr>
          <a:lstStyle/>
          <a:p>
            <a:r>
              <a:rPr lang="en-US" dirty="0">
                <a:solidFill>
                  <a:srgbClr val="808080"/>
                </a:solidFill>
              </a:rPr>
              <a:t>– Max </a:t>
            </a:r>
            <a:r>
              <a:rPr lang="en-US" dirty="0" err="1">
                <a:solidFill>
                  <a:srgbClr val="808080"/>
                </a:solidFill>
              </a:rPr>
              <a:t>Mustermann</a:t>
            </a:r>
            <a:endParaRPr lang="en-US" dirty="0">
              <a:solidFill>
                <a:srgbClr val="808080"/>
              </a:solidFill>
            </a:endParaRPr>
          </a:p>
        </p:txBody>
      </p:sp>
    </p:spTree>
    <p:extLst>
      <p:ext uri="{BB962C8B-B14F-4D97-AF65-F5344CB8AC3E}">
        <p14:creationId xmlns:p14="http://schemas.microsoft.com/office/powerpoint/2010/main" val="3441507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cSld name="Nur Header">
    <p:spTree>
      <p:nvGrpSpPr>
        <p:cNvPr id="1" name=""/>
        <p:cNvGrpSpPr/>
        <p:nvPr/>
      </p:nvGrpSpPr>
      <p:grpSpPr>
        <a:xfrm>
          <a:off x="0" y="0"/>
          <a:ext cx="0" cy="0"/>
          <a:chOff x="0" y="0"/>
          <a:chExt cx="0" cy="0"/>
        </a:xfrm>
      </p:grpSpPr>
      <p:pic>
        <p:nvPicPr>
          <p:cNvPr id="2" name="Picture 1" descr="RGB_SWITCH_Logo_skalierbar.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94097" y="268853"/>
            <a:ext cx="1041400" cy="241228"/>
          </a:xfrm>
          <a:prstGeom prst="rect">
            <a:avLst/>
          </a:prstGeom>
        </p:spPr>
      </p:pic>
    </p:spTree>
    <p:extLst>
      <p:ext uri="{BB962C8B-B14F-4D97-AF65-F5344CB8AC3E}">
        <p14:creationId xmlns:p14="http://schemas.microsoft.com/office/powerpoint/2010/main" val="2639469501"/>
      </p:ext>
    </p:extLst>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p:cSld name="Header &amp; Footer">
    <p:spTree>
      <p:nvGrpSpPr>
        <p:cNvPr id="1" name=""/>
        <p:cNvGrpSpPr/>
        <p:nvPr/>
      </p:nvGrpSpPr>
      <p:grpSpPr>
        <a:xfrm>
          <a:off x="0" y="0"/>
          <a:ext cx="0" cy="0"/>
          <a:chOff x="0" y="0"/>
          <a:chExt cx="0" cy="0"/>
        </a:xfrm>
      </p:grpSpPr>
      <p:sp>
        <p:nvSpPr>
          <p:cNvPr id="2" name="TextBox 1"/>
          <p:cNvSpPr txBox="1"/>
          <p:nvPr/>
        </p:nvSpPr>
        <p:spPr>
          <a:xfrm>
            <a:off x="1116139" y="6619084"/>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872270252"/>
      </p:ext>
    </p:extLst>
  </p:cSld>
  <p:clrMapOvr>
    <a:masterClrMapping/>
  </p:clrMapOvr>
  <p:hf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0606" y="274638"/>
            <a:ext cx="8336194" cy="1143000"/>
          </a:xfrm>
          <a:prstGeom prst="rect">
            <a:avLst/>
          </a:prstGeom>
        </p:spPr>
        <p:txBody>
          <a:bodyPr vert="horz" lIns="91440" tIns="45720" rIns="91440" bIns="45720" rtlCol="0" anchor="ctr">
            <a:normAutofit/>
          </a:bodyPr>
          <a:lstStyle/>
          <a:p>
            <a:r>
              <a:rPr lang="de-DE" noProof="0"/>
              <a:t>Mastertitelformat bearbeiten</a:t>
            </a:r>
            <a:endParaRPr lang="en-GB" noProof="0" dirty="0"/>
          </a:p>
        </p:txBody>
      </p:sp>
      <p:sp>
        <p:nvSpPr>
          <p:cNvPr id="3" name="Text Placeholder 2"/>
          <p:cNvSpPr>
            <a:spLocks noGrp="1"/>
          </p:cNvSpPr>
          <p:nvPr>
            <p:ph type="body" idx="1"/>
          </p:nvPr>
        </p:nvSpPr>
        <p:spPr>
          <a:xfrm>
            <a:off x="350606" y="1564584"/>
            <a:ext cx="8336194" cy="4652066"/>
          </a:xfrm>
          <a:prstGeom prst="rect">
            <a:avLst/>
          </a:prstGeom>
        </p:spPr>
        <p:txBody>
          <a:bodyPr vert="horz" lIns="91440" tIns="45720" rIns="91440" bIns="45720" rtlCol="0">
            <a:normAutofit/>
          </a:bodyPr>
          <a:lstStyle/>
          <a:p>
            <a:pPr lvl="0"/>
            <a:r>
              <a:rPr lang="de-DE" noProof="0"/>
              <a:t>Mastertextformat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en-GB" noProof="0"/>
          </a:p>
        </p:txBody>
      </p:sp>
      <p:pic>
        <p:nvPicPr>
          <p:cNvPr id="11" name="Picture 10" descr="RGB_SWITCH_Logo_skalierbar.pdf"/>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794097" y="268853"/>
            <a:ext cx="1041400" cy="241228"/>
          </a:xfrm>
          <a:prstGeom prst="rect">
            <a:avLst/>
          </a:prstGeom>
        </p:spPr>
      </p:pic>
      <p:pic>
        <p:nvPicPr>
          <p:cNvPr id="12" name="Picture 11" descr="SwitchWinkel_RGB.pdf"/>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50608" y="6515100"/>
            <a:ext cx="208643" cy="254000"/>
          </a:xfrm>
          <a:prstGeom prst="rect">
            <a:avLst/>
          </a:prstGeom>
        </p:spPr>
      </p:pic>
      <p:pic>
        <p:nvPicPr>
          <p:cNvPr id="9" name="Picture 8" descr="SwitchWinkel_RGB.pdf"/>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50608" y="6515100"/>
            <a:ext cx="208643" cy="254000"/>
          </a:xfrm>
          <a:prstGeom prst="rect">
            <a:avLst/>
          </a:prstGeom>
        </p:spPr>
      </p:pic>
      <p:pic>
        <p:nvPicPr>
          <p:cNvPr id="14" name="Picture 13" descr="SwitchWinkel_RGB.pdf"/>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50608" y="6515100"/>
            <a:ext cx="208643" cy="254000"/>
          </a:xfrm>
          <a:prstGeom prst="rect">
            <a:avLst/>
          </a:prstGeom>
        </p:spPr>
      </p:pic>
      <p:sp>
        <p:nvSpPr>
          <p:cNvPr id="10" name="Title Placeholder 1"/>
          <p:cNvSpPr txBox="1">
            <a:spLocks/>
          </p:cNvSpPr>
          <p:nvPr/>
        </p:nvSpPr>
        <p:spPr>
          <a:xfrm>
            <a:off x="686346" y="6504971"/>
            <a:ext cx="1149350" cy="276831"/>
          </a:xfrm>
          <a:prstGeom prst="rect">
            <a:avLst/>
          </a:prstGeom>
          <a:noFill/>
        </p:spPr>
        <p:txBody>
          <a:bodyPr vert="horz" wrap="none" lIns="0" tIns="0" rIns="0" bIns="0" rtlCol="0" anchor="ctr">
            <a:noAutofit/>
          </a:bodyPr>
          <a:lstStyle>
            <a:lvl1pPr marL="0" indent="265113" algn="l" defTabSz="457200" rtl="0" eaLnBrk="1" latinLnBrk="0" hangingPunct="1">
              <a:spcBef>
                <a:spcPct val="0"/>
              </a:spcBef>
              <a:buNone/>
              <a:defRPr sz="3600" b="0" i="0" kern="1200" baseline="0">
                <a:solidFill>
                  <a:schemeClr val="tx2"/>
                </a:solidFill>
                <a:latin typeface="Arial"/>
                <a:ea typeface="+mj-ea"/>
                <a:cs typeface="Arial"/>
              </a:defRPr>
            </a:lvl1pPr>
          </a:lstStyle>
          <a:p>
            <a:pPr marL="0" indent="0" algn="l"/>
            <a:r>
              <a:rPr lang="en-US" sz="900" dirty="0">
                <a:solidFill>
                  <a:schemeClr val="tx1">
                    <a:lumMod val="75000"/>
                    <a:lumOff val="25000"/>
                  </a:schemeClr>
                </a:solidFill>
              </a:rPr>
              <a:t>© </a:t>
            </a:r>
            <a:r>
              <a:rPr lang="de-CH" sz="900" dirty="0">
                <a:solidFill>
                  <a:schemeClr val="tx1">
                    <a:lumMod val="75000"/>
                    <a:lumOff val="25000"/>
                  </a:schemeClr>
                </a:solidFill>
              </a:rPr>
              <a:t>2018</a:t>
            </a:r>
            <a:r>
              <a:rPr lang="en-US" sz="900" dirty="0">
                <a:solidFill>
                  <a:schemeClr val="tx1">
                    <a:lumMod val="75000"/>
                    <a:lumOff val="25000"/>
                  </a:schemeClr>
                </a:solidFill>
              </a:rPr>
              <a:t> SWITCH | </a:t>
            </a:r>
            <a:fld id="{7D94E19C-65DB-B947-944C-35C6800AC389}" type="slidenum">
              <a:rPr lang="en-GB" sz="900" smtClean="0">
                <a:solidFill>
                  <a:schemeClr val="tx1">
                    <a:lumMod val="75000"/>
                    <a:lumOff val="25000"/>
                  </a:schemeClr>
                </a:solidFill>
              </a:rPr>
              <a:pPr marL="0" indent="0" algn="l"/>
              <a:t>‹#›</a:t>
            </a:fld>
            <a:endParaRPr lang="en-US" sz="900" dirty="0">
              <a:solidFill>
                <a:schemeClr val="tx1">
                  <a:lumMod val="75000"/>
                  <a:lumOff val="25000"/>
                </a:schemeClr>
              </a:solidFill>
            </a:endParaRPr>
          </a:p>
        </p:txBody>
      </p:sp>
    </p:spTree>
    <p:extLst>
      <p:ext uri="{BB962C8B-B14F-4D97-AF65-F5344CB8AC3E}">
        <p14:creationId xmlns:p14="http://schemas.microsoft.com/office/powerpoint/2010/main" val="2918021988"/>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38" r:id="rId11"/>
    <p:sldLayoutId id="2147483708" r:id="rId12"/>
  </p:sldLayoutIdLst>
  <p:hf hdr="0" ftr="0"/>
  <p:txStyles>
    <p:titleStyle>
      <a:lvl1pPr marL="0" indent="0" algn="l" defTabSz="457200" rtl="0" eaLnBrk="1" latinLnBrk="0" hangingPunct="1">
        <a:spcBef>
          <a:spcPct val="0"/>
        </a:spcBef>
        <a:buNone/>
        <a:defRPr sz="3600" b="0" i="0" kern="1200" baseline="0">
          <a:solidFill>
            <a:srgbClr val="000099"/>
          </a:solidFill>
          <a:latin typeface="Arial"/>
          <a:ea typeface="+mj-ea"/>
          <a:cs typeface="Arial"/>
        </a:defRPr>
      </a:lvl1pPr>
    </p:titleStyle>
    <p:bodyStyle>
      <a:lvl1pPr marL="179388" indent="-179388"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358775" indent="-179388"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538163" indent="-179388"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717550" indent="-179388"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895350" indent="-177800" algn="l" defTabSz="457200" rtl="0" eaLnBrk="1" latinLnBrk="0" hangingPunct="1">
        <a:spcBef>
          <a:spcPct val="20000"/>
        </a:spcBef>
        <a:buFont typeface="Arial"/>
        <a:buChar char="»"/>
        <a:defRPr sz="16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6.xml"/><Relationship Id="rId1" Type="http://schemas.openxmlformats.org/officeDocument/2006/relationships/slideLayout" Target="../slideLayouts/slideLayout10.xml"/><Relationship Id="rId6" Type="http://schemas.openxmlformats.org/officeDocument/2006/relationships/image" Target="../media/image3.jpg"/><Relationship Id="rId5" Type="http://schemas.openxmlformats.org/officeDocument/2006/relationships/image" Target="../media/image17.png"/><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p:cNvPicPr>
            <a:picLocks noGrp="1" noChangeAspect="1"/>
          </p:cNvPicPr>
          <p:nvPr>
            <p:ph type="pic" sz="quarter" idx="23"/>
          </p:nvPr>
        </p:nvPicPr>
        <p:blipFill>
          <a:blip r:embed="rId3">
            <a:extLst>
              <a:ext uri="{28A0092B-C50C-407E-A947-70E740481C1C}">
                <a14:useLocalDpi xmlns:a14="http://schemas.microsoft.com/office/drawing/2010/main" val="0"/>
              </a:ext>
            </a:extLst>
          </a:blip>
          <a:srcRect l="126" r="126"/>
          <a:stretch>
            <a:fillRect/>
          </a:stretch>
        </p:blipFill>
        <p:spPr/>
      </p:pic>
      <p:sp>
        <p:nvSpPr>
          <p:cNvPr id="2" name="Text Placeholder 1"/>
          <p:cNvSpPr>
            <a:spLocks noGrp="1"/>
          </p:cNvSpPr>
          <p:nvPr>
            <p:ph type="body" sz="quarter" idx="19"/>
          </p:nvPr>
        </p:nvSpPr>
        <p:spPr/>
        <p:txBody>
          <a:bodyPr/>
          <a:lstStyle/>
          <a:p>
            <a:r>
              <a:rPr lang="en-US" dirty="0"/>
              <a:t>Greg Vernon</a:t>
            </a:r>
          </a:p>
        </p:txBody>
      </p:sp>
      <p:sp>
        <p:nvSpPr>
          <p:cNvPr id="4" name="Text Placeholder 3"/>
          <p:cNvSpPr>
            <a:spLocks noGrp="1"/>
          </p:cNvSpPr>
          <p:nvPr>
            <p:ph type="body" sz="quarter" idx="21"/>
          </p:nvPr>
        </p:nvSpPr>
        <p:spPr/>
        <p:txBody>
          <a:bodyPr/>
          <a:lstStyle/>
          <a:p>
            <a:r>
              <a:rPr lang="en-US" dirty="0" err="1"/>
              <a:t>greg.vernon@switch.ch</a:t>
            </a:r>
            <a:endParaRPr lang="en-US" dirty="0"/>
          </a:p>
        </p:txBody>
      </p:sp>
      <p:sp>
        <p:nvSpPr>
          <p:cNvPr id="6" name="Text Placeholder 5"/>
          <p:cNvSpPr>
            <a:spLocks noGrp="1"/>
          </p:cNvSpPr>
          <p:nvPr>
            <p:ph type="body" sz="quarter" idx="24"/>
          </p:nvPr>
        </p:nvSpPr>
        <p:spPr/>
        <p:txBody>
          <a:bodyPr/>
          <a:lstStyle/>
          <a:p>
            <a:r>
              <a:rPr lang="en-US" dirty="0"/>
              <a:t>Krakow, 30 January 2018</a:t>
            </a:r>
          </a:p>
        </p:txBody>
      </p:sp>
      <p:sp>
        <p:nvSpPr>
          <p:cNvPr id="10" name="Title Placeholder 1"/>
          <p:cNvSpPr txBox="1">
            <a:spLocks/>
          </p:cNvSpPr>
          <p:nvPr/>
        </p:nvSpPr>
        <p:spPr>
          <a:xfrm>
            <a:off x="350608" y="1896536"/>
            <a:ext cx="7379459" cy="457200"/>
          </a:xfrm>
          <a:prstGeom prst="rect">
            <a:avLst/>
          </a:prstGeom>
        </p:spPr>
        <p:txBody>
          <a:bodyPr vert="horz" lIns="91440" tIns="0" rIns="91440" bIns="45720" rtlCol="0" anchor="t" anchorCtr="0">
            <a:noAutofit/>
          </a:bodyPr>
          <a:lstStyle>
            <a:lvl1pPr marL="0" indent="0" algn="l" defTabSz="457200" rtl="0" eaLnBrk="1" latinLnBrk="0" hangingPunct="1">
              <a:spcBef>
                <a:spcPct val="0"/>
              </a:spcBef>
              <a:buNone/>
              <a:defRPr sz="3600" b="0" i="0" kern="1200" baseline="0">
                <a:solidFill>
                  <a:srgbClr val="00247D"/>
                </a:solidFill>
                <a:latin typeface="Arial"/>
                <a:ea typeface="+mj-ea"/>
                <a:cs typeface="Arial"/>
              </a:defRPr>
            </a:lvl1pPr>
          </a:lstStyle>
          <a:p>
            <a:endParaRPr lang="en-US" sz="2400" dirty="0"/>
          </a:p>
        </p:txBody>
      </p:sp>
      <p:sp>
        <p:nvSpPr>
          <p:cNvPr id="11" name="Title Placeholder 1"/>
          <p:cNvSpPr txBox="1">
            <a:spLocks/>
          </p:cNvSpPr>
          <p:nvPr/>
        </p:nvSpPr>
        <p:spPr>
          <a:xfrm>
            <a:off x="350609" y="1225550"/>
            <a:ext cx="7379458" cy="586316"/>
          </a:xfrm>
          <a:prstGeom prst="rect">
            <a:avLst/>
          </a:prstGeom>
        </p:spPr>
        <p:txBody>
          <a:bodyPr vert="horz" lIns="91440" tIns="0" rIns="91440" bIns="45720" rtlCol="0" anchor="t" anchorCtr="0">
            <a:noAutofit/>
          </a:bodyPr>
          <a:lstStyle>
            <a:lvl1pPr marL="0" indent="0" algn="l" defTabSz="457200" rtl="0" eaLnBrk="1" latinLnBrk="0" hangingPunct="1">
              <a:spcBef>
                <a:spcPct val="0"/>
              </a:spcBef>
              <a:buNone/>
              <a:defRPr sz="3600" b="0" i="0" kern="1200" baseline="0">
                <a:solidFill>
                  <a:srgbClr val="00247D"/>
                </a:solidFill>
                <a:latin typeface="Arial"/>
                <a:ea typeface="+mj-ea"/>
                <a:cs typeface="Arial"/>
              </a:defRPr>
            </a:lvl1pPr>
          </a:lstStyle>
          <a:p>
            <a:r>
              <a:rPr lang="en-US" sz="3600" dirty="0"/>
              <a:t>Troubleshooting Relational Database Backed Applications</a:t>
            </a:r>
          </a:p>
        </p:txBody>
      </p:sp>
    </p:spTree>
    <p:extLst>
      <p:ext uri="{BB962C8B-B14F-4D97-AF65-F5344CB8AC3E}">
        <p14:creationId xmlns:p14="http://schemas.microsoft.com/office/powerpoint/2010/main" val="3971290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a:buChar char="•"/>
            </a:pPr>
            <a:r>
              <a:rPr lang="en-US" dirty="0" err="1"/>
              <a:t>MaxScale</a:t>
            </a:r>
            <a:r>
              <a:rPr lang="en-US" dirty="0"/>
              <a:t> top queries</a:t>
            </a:r>
          </a:p>
          <a:p>
            <a:pPr marL="342900" indent="-342900">
              <a:buFont typeface="Arial"/>
              <a:buChar char="•"/>
            </a:pPr>
            <a:r>
              <a:rPr lang="en-US" dirty="0" err="1"/>
              <a:t>Mysql</a:t>
            </a:r>
            <a:r>
              <a:rPr lang="en-US" dirty="0"/>
              <a:t> </a:t>
            </a:r>
            <a:r>
              <a:rPr lang="en-US" dirty="0" err="1"/>
              <a:t>performance_schema</a:t>
            </a:r>
            <a:endParaRPr lang="en-US" dirty="0"/>
          </a:p>
          <a:p>
            <a:pPr marL="342900" indent="-342900">
              <a:buFont typeface="Arial"/>
              <a:buChar char="•"/>
            </a:pPr>
            <a:r>
              <a:rPr lang="en-US" dirty="0"/>
              <a:t>Explain</a:t>
            </a:r>
          </a:p>
          <a:p>
            <a:pPr marL="342900" indent="-342900">
              <a:buFont typeface="Arial"/>
              <a:buChar char="•"/>
            </a:pPr>
            <a:r>
              <a:rPr lang="en-US" dirty="0"/>
              <a:t>Analyze</a:t>
            </a:r>
          </a:p>
          <a:p>
            <a:pPr marL="342900" indent="-342900">
              <a:buFont typeface="Arial"/>
              <a:buChar char="•"/>
            </a:pPr>
            <a:r>
              <a:rPr lang="en-US" dirty="0"/>
              <a:t>Profiling</a:t>
            </a:r>
          </a:p>
        </p:txBody>
      </p:sp>
      <p:sp>
        <p:nvSpPr>
          <p:cNvPr id="3" name="Title 2"/>
          <p:cNvSpPr>
            <a:spLocks noGrp="1"/>
          </p:cNvSpPr>
          <p:nvPr>
            <p:ph type="title"/>
          </p:nvPr>
        </p:nvSpPr>
        <p:spPr/>
        <p:txBody>
          <a:bodyPr/>
          <a:lstStyle/>
          <a:p>
            <a:r>
              <a:rPr lang="en-US" dirty="0"/>
              <a:t>Tools to diagnose</a:t>
            </a:r>
            <a:r>
              <a:rPr lang="en-US" baseline="0" dirty="0"/>
              <a:t> DB problems</a:t>
            </a:r>
            <a:endParaRPr lang="en-US" dirty="0"/>
          </a:p>
        </p:txBody>
      </p:sp>
    </p:spTree>
    <p:extLst>
      <p:ext uri="{BB962C8B-B14F-4D97-AF65-F5344CB8AC3E}">
        <p14:creationId xmlns:p14="http://schemas.microsoft.com/office/powerpoint/2010/main" val="8527571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pPr marL="342900" indent="-342900">
              <a:buFont typeface="Arial"/>
              <a:buChar char="•"/>
            </a:pPr>
            <a:r>
              <a:rPr lang="en-US" sz="2000" dirty="0"/>
              <a:t>These are performance tables.</a:t>
            </a:r>
          </a:p>
          <a:p>
            <a:pPr marL="342900" indent="-342900">
              <a:buFont typeface="Arial"/>
              <a:buChar char="•"/>
            </a:pPr>
            <a:r>
              <a:rPr lang="en-US" sz="2000" dirty="0"/>
              <a:t>They contain a lot of information.</a:t>
            </a:r>
          </a:p>
          <a:p>
            <a:pPr marL="342900" indent="-342900">
              <a:buFont typeface="Arial"/>
              <a:buChar char="•"/>
            </a:pPr>
            <a:r>
              <a:rPr lang="en-US" sz="2000" dirty="0"/>
              <a:t>You should truncate the tables as needed to reset the counters.</a:t>
            </a:r>
          </a:p>
          <a:p>
            <a:pPr marL="342900" indent="-342900">
              <a:buFont typeface="Arial"/>
              <a:buChar char="•"/>
            </a:pPr>
            <a:r>
              <a:rPr lang="en-US" sz="2000" dirty="0"/>
              <a:t>Disabled by default in </a:t>
            </a:r>
            <a:r>
              <a:rPr lang="en-US" sz="2000" dirty="0" err="1"/>
              <a:t>MariaDB</a:t>
            </a:r>
            <a:r>
              <a:rPr lang="en-US" sz="2000" dirty="0"/>
              <a:t> 10.0.12, enable by putting the following into your </a:t>
            </a:r>
            <a:r>
              <a:rPr lang="en-US" sz="2000" dirty="0" err="1"/>
              <a:t>my.cnf</a:t>
            </a:r>
            <a:r>
              <a:rPr lang="en-US" sz="2000" dirty="0"/>
              <a:t> file:</a:t>
            </a:r>
          </a:p>
          <a:p>
            <a:pPr marL="522287" lvl="1" indent="-342900">
              <a:buFont typeface="Arial"/>
              <a:buChar char="•"/>
            </a:pPr>
            <a:r>
              <a:rPr lang="en-US" dirty="0" err="1"/>
              <a:t>performance_schema</a:t>
            </a:r>
            <a:r>
              <a:rPr lang="en-US" dirty="0"/>
              <a:t>=on</a:t>
            </a:r>
          </a:p>
          <a:p>
            <a:pPr marL="342900" indent="-342900">
              <a:buFont typeface="Arial"/>
              <a:buChar char="•"/>
            </a:pPr>
            <a:r>
              <a:rPr lang="en-US" sz="2000" dirty="0"/>
              <a:t>These views may show you problems that don't show up elsewhere.</a:t>
            </a:r>
          </a:p>
          <a:p>
            <a:pPr marL="342900" indent="-342900">
              <a:buFont typeface="Arial"/>
              <a:buChar char="•"/>
            </a:pPr>
            <a:r>
              <a:rPr lang="en-US" sz="2000" dirty="0" err="1"/>
              <a:t>events_statements_summary_by_digest</a:t>
            </a:r>
            <a:r>
              <a:rPr lang="en-US" sz="2000" dirty="0"/>
              <a:t> is very interesting.</a:t>
            </a:r>
          </a:p>
          <a:p>
            <a:pPr marL="342900" indent="-342900">
              <a:buFont typeface="Arial"/>
              <a:buChar char="•"/>
            </a:pPr>
            <a:r>
              <a:rPr lang="en-US" sz="2000" dirty="0"/>
              <a:t>A good </a:t>
            </a:r>
            <a:r>
              <a:rPr lang="en-US" sz="2000" dirty="0" err="1"/>
              <a:t>writeup</a:t>
            </a:r>
            <a:r>
              <a:rPr lang="en-US" sz="2000" dirty="0"/>
              <a:t> is at: http://</a:t>
            </a:r>
            <a:r>
              <a:rPr lang="en-US" sz="2000" dirty="0" err="1"/>
              <a:t>www.markleith.co.uk</a:t>
            </a:r>
            <a:r>
              <a:rPr lang="en-US" sz="2000" dirty="0"/>
              <a:t>/2012/07/04/</a:t>
            </a:r>
            <a:r>
              <a:rPr lang="en-US" sz="2000" dirty="0" err="1"/>
              <a:t>mysql</a:t>
            </a:r>
            <a:r>
              <a:rPr lang="en-US" sz="2000" dirty="0"/>
              <a:t>-performance-schema-statement-digests/</a:t>
            </a:r>
          </a:p>
        </p:txBody>
      </p:sp>
      <p:sp>
        <p:nvSpPr>
          <p:cNvPr id="3" name="Title 2"/>
          <p:cNvSpPr>
            <a:spLocks noGrp="1"/>
          </p:cNvSpPr>
          <p:nvPr>
            <p:ph type="title"/>
          </p:nvPr>
        </p:nvSpPr>
        <p:spPr/>
        <p:txBody>
          <a:bodyPr/>
          <a:lstStyle/>
          <a:p>
            <a:r>
              <a:rPr lang="en-US" dirty="0"/>
              <a:t>MySQL </a:t>
            </a:r>
            <a:r>
              <a:rPr lang="en-US" dirty="0" err="1"/>
              <a:t>performance_schema</a:t>
            </a:r>
            <a:endParaRPr lang="en-US" dirty="0"/>
          </a:p>
        </p:txBody>
      </p:sp>
    </p:spTree>
    <p:extLst>
      <p:ext uri="{BB962C8B-B14F-4D97-AF65-F5344CB8AC3E}">
        <p14:creationId xmlns:p14="http://schemas.microsoft.com/office/powerpoint/2010/main" val="1425870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sz="1600" dirty="0"/>
              <a:t>SELECT IF(LENGTH(DIGEST_TEXT) &gt; 64, CONCAT(LEFT(DIGEST_TEXT, 30), ' ... ', RIGHT(DIGEST_TEXT, 30)), DIGEST_TEXT) AS query,</a:t>
            </a:r>
          </a:p>
          <a:p>
            <a:r>
              <a:rPr lang="en-US" sz="1600" dirty="0"/>
              <a:t>       IF(SUM_NO_GOOD_INDEX_USED &gt; 0 OR SUM_NO_INDEX_USED &gt; 0, '*', '') AS </a:t>
            </a:r>
            <a:r>
              <a:rPr lang="en-US" sz="1600" dirty="0" err="1"/>
              <a:t>full_scan</a:t>
            </a:r>
            <a:r>
              <a:rPr lang="en-US" sz="1600" dirty="0"/>
              <a:t>,</a:t>
            </a:r>
          </a:p>
          <a:p>
            <a:r>
              <a:rPr lang="en-US" sz="1600" dirty="0"/>
              <a:t>       COUNT_STAR AS </a:t>
            </a:r>
            <a:r>
              <a:rPr lang="en-US" sz="1600" dirty="0" err="1"/>
              <a:t>exec_count</a:t>
            </a:r>
            <a:r>
              <a:rPr lang="en-US" sz="1600" dirty="0"/>
              <a:t>,</a:t>
            </a:r>
          </a:p>
          <a:p>
            <a:r>
              <a:rPr lang="en-US" sz="1600" dirty="0"/>
              <a:t>       SUM_ERRORS AS </a:t>
            </a:r>
            <a:r>
              <a:rPr lang="en-US" sz="1600" dirty="0" err="1"/>
              <a:t>err_count</a:t>
            </a:r>
            <a:r>
              <a:rPr lang="en-US" sz="1600" dirty="0"/>
              <a:t>,</a:t>
            </a:r>
          </a:p>
          <a:p>
            <a:r>
              <a:rPr lang="en-US" sz="1600" dirty="0"/>
              <a:t>       SUM_WARNINGS AS </a:t>
            </a:r>
            <a:r>
              <a:rPr lang="en-US" sz="1600" dirty="0" err="1"/>
              <a:t>warn_count</a:t>
            </a:r>
            <a:r>
              <a:rPr lang="en-US" sz="1600" dirty="0"/>
              <a:t>,</a:t>
            </a:r>
          </a:p>
          <a:p>
            <a:r>
              <a:rPr lang="en-US" sz="1600" dirty="0"/>
              <a:t>       SEC_TO_TIME(SUM_TIMER_WAIT/1000000000000) AS </a:t>
            </a:r>
            <a:r>
              <a:rPr lang="en-US" sz="1600" dirty="0" err="1"/>
              <a:t>exec_time_total</a:t>
            </a:r>
            <a:r>
              <a:rPr lang="en-US" sz="1600" dirty="0"/>
              <a:t>,</a:t>
            </a:r>
          </a:p>
          <a:p>
            <a:r>
              <a:rPr lang="en-US" sz="1600" dirty="0"/>
              <a:t>       SEC_TO_TIME(MAX_TIMER_WAIT/1000000000000) AS </a:t>
            </a:r>
            <a:r>
              <a:rPr lang="en-US" sz="1600" dirty="0" err="1"/>
              <a:t>exec_time_max</a:t>
            </a:r>
            <a:r>
              <a:rPr lang="en-US" sz="1600" dirty="0"/>
              <a:t>,</a:t>
            </a:r>
          </a:p>
          <a:p>
            <a:r>
              <a:rPr lang="en-US" sz="1600" dirty="0"/>
              <a:t>       (AVG_TIMER_WAIT/1000000000) AS </a:t>
            </a:r>
            <a:r>
              <a:rPr lang="en-US" sz="1600" dirty="0" err="1"/>
              <a:t>exec_time_avg_ms</a:t>
            </a:r>
            <a:r>
              <a:rPr lang="en-US" sz="1600" dirty="0"/>
              <a:t>,</a:t>
            </a:r>
          </a:p>
          <a:p>
            <a:r>
              <a:rPr lang="en-US" sz="1600" dirty="0"/>
              <a:t>       SUM_ROWS_SENT AS </a:t>
            </a:r>
            <a:r>
              <a:rPr lang="en-US" sz="1600" dirty="0" err="1"/>
              <a:t>rows_sent</a:t>
            </a:r>
            <a:r>
              <a:rPr lang="en-US" sz="1600" dirty="0"/>
              <a:t>,</a:t>
            </a:r>
          </a:p>
          <a:p>
            <a:r>
              <a:rPr lang="en-US" sz="1600" dirty="0"/>
              <a:t>       ROUND(SUM_ROWS_SENT / COUNT_STAR) AS </a:t>
            </a:r>
            <a:r>
              <a:rPr lang="en-US" sz="1600" dirty="0" err="1"/>
              <a:t>rows_sent_avg</a:t>
            </a:r>
            <a:r>
              <a:rPr lang="en-US" sz="1600" dirty="0"/>
              <a:t>,</a:t>
            </a:r>
          </a:p>
          <a:p>
            <a:r>
              <a:rPr lang="en-US" sz="1600" dirty="0"/>
              <a:t>       SUM_ROWS_EXAMINED AS </a:t>
            </a:r>
            <a:r>
              <a:rPr lang="en-US" sz="1600" dirty="0" err="1"/>
              <a:t>rows_scanned</a:t>
            </a:r>
            <a:r>
              <a:rPr lang="en-US" sz="1600" dirty="0"/>
              <a:t>,</a:t>
            </a:r>
          </a:p>
          <a:p>
            <a:r>
              <a:rPr lang="en-US" sz="1600" dirty="0"/>
              <a:t>       DIGEST AS digest</a:t>
            </a:r>
          </a:p>
          <a:p>
            <a:r>
              <a:rPr lang="en-US" sz="1600" dirty="0"/>
              <a:t>  FROM </a:t>
            </a:r>
            <a:r>
              <a:rPr lang="en-US" sz="1600" dirty="0" err="1"/>
              <a:t>performance_schema.events_statements_summary_by_digest</a:t>
            </a:r>
            <a:endParaRPr lang="en-US" sz="1600" dirty="0"/>
          </a:p>
          <a:p>
            <a:r>
              <a:rPr lang="en-US" sz="1600" dirty="0"/>
              <a:t>ORDER BY SUM_TIMER_WAIT DESC LIMIT 10 \G</a:t>
            </a:r>
          </a:p>
          <a:p>
            <a:r>
              <a:rPr lang="en-US" sz="1600" dirty="0"/>
              <a:t>(Source: http://</a:t>
            </a:r>
            <a:r>
              <a:rPr lang="en-US" sz="1600" dirty="0" err="1"/>
              <a:t>www.markleith.co.uk</a:t>
            </a:r>
            <a:r>
              <a:rPr lang="en-US" sz="1600" dirty="0"/>
              <a:t>/2012/07/04/</a:t>
            </a:r>
            <a:r>
              <a:rPr lang="en-US" sz="1600" dirty="0" err="1"/>
              <a:t>mysql</a:t>
            </a:r>
            <a:r>
              <a:rPr lang="en-US" sz="1600" dirty="0"/>
              <a:t>-performance-schema-statement-digests/)</a:t>
            </a:r>
          </a:p>
          <a:p>
            <a:endParaRPr lang="en-US" sz="1600" dirty="0"/>
          </a:p>
        </p:txBody>
      </p:sp>
      <p:sp>
        <p:nvSpPr>
          <p:cNvPr id="3" name="Title 2"/>
          <p:cNvSpPr>
            <a:spLocks noGrp="1"/>
          </p:cNvSpPr>
          <p:nvPr>
            <p:ph type="title"/>
          </p:nvPr>
        </p:nvSpPr>
        <p:spPr/>
        <p:txBody>
          <a:bodyPr>
            <a:normAutofit fontScale="90000"/>
          </a:bodyPr>
          <a:lstStyle/>
          <a:p>
            <a:r>
              <a:rPr lang="en-US" dirty="0"/>
              <a:t>MySQL </a:t>
            </a:r>
            <a:r>
              <a:rPr lang="en-US" dirty="0" err="1"/>
              <a:t>performance_schema</a:t>
            </a:r>
            <a:r>
              <a:rPr lang="en-US" dirty="0"/>
              <a:t> Top10 Queries</a:t>
            </a:r>
          </a:p>
        </p:txBody>
      </p:sp>
    </p:spTree>
    <p:extLst>
      <p:ext uri="{BB962C8B-B14F-4D97-AF65-F5344CB8AC3E}">
        <p14:creationId xmlns:p14="http://schemas.microsoft.com/office/powerpoint/2010/main" val="3815864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a:buChar char="•"/>
            </a:pPr>
            <a:r>
              <a:rPr lang="en-US" dirty="0" err="1"/>
              <a:t>MaxScale</a:t>
            </a:r>
            <a:r>
              <a:rPr lang="en-US" dirty="0"/>
              <a:t> has a query summary as well</a:t>
            </a:r>
          </a:p>
          <a:p>
            <a:pPr marL="342900" indent="-342900">
              <a:buFont typeface="Arial"/>
              <a:buChar char="•"/>
            </a:pPr>
            <a:r>
              <a:rPr lang="en-US" dirty="0"/>
              <a:t>You will then end up with a top 10 summary filter for the logged session.</a:t>
            </a:r>
          </a:p>
          <a:p>
            <a:pPr marL="342900" indent="-342900">
              <a:buFont typeface="Arial"/>
              <a:buChar char="•"/>
            </a:pPr>
            <a:r>
              <a:rPr lang="en-US" dirty="0"/>
              <a:t>Documentation for the filter is at: </a:t>
            </a:r>
          </a:p>
          <a:p>
            <a:pPr marL="522287" lvl="1" indent="-342900">
              <a:buFont typeface="Arial"/>
              <a:buChar char="•"/>
            </a:pPr>
            <a:r>
              <a:rPr lang="en-US" dirty="0"/>
              <a:t>https://</a:t>
            </a:r>
            <a:r>
              <a:rPr lang="en-US" dirty="0" err="1"/>
              <a:t>mariadb.com</a:t>
            </a:r>
            <a:r>
              <a:rPr lang="en-US" dirty="0"/>
              <a:t>/kb/en/</a:t>
            </a:r>
            <a:r>
              <a:rPr lang="en-US" dirty="0" err="1"/>
              <a:t>mariadb</a:t>
            </a:r>
            <a:r>
              <a:rPr lang="en-US" dirty="0"/>
              <a:t>-enterprise/mariadb-maxscale-14/</a:t>
            </a:r>
            <a:r>
              <a:rPr lang="en-US" dirty="0" err="1"/>
              <a:t>maxscale</a:t>
            </a:r>
            <a:r>
              <a:rPr lang="en-US" dirty="0"/>
              <a:t>-top-filter-overview/</a:t>
            </a:r>
          </a:p>
          <a:p>
            <a:endParaRPr lang="en-US" dirty="0"/>
          </a:p>
          <a:p>
            <a:pPr marL="342900" indent="-342900">
              <a:buFont typeface="Arial"/>
              <a:buChar char="•"/>
            </a:pPr>
            <a:endParaRPr lang="en-US" dirty="0"/>
          </a:p>
        </p:txBody>
      </p:sp>
      <p:sp>
        <p:nvSpPr>
          <p:cNvPr id="3" name="Title 2"/>
          <p:cNvSpPr>
            <a:spLocks noGrp="1"/>
          </p:cNvSpPr>
          <p:nvPr>
            <p:ph type="title"/>
          </p:nvPr>
        </p:nvSpPr>
        <p:spPr/>
        <p:txBody>
          <a:bodyPr/>
          <a:lstStyle/>
          <a:p>
            <a:r>
              <a:rPr lang="en-US" dirty="0" err="1"/>
              <a:t>MaxScale</a:t>
            </a:r>
            <a:r>
              <a:rPr lang="en-US" dirty="0"/>
              <a:t> top queries</a:t>
            </a:r>
          </a:p>
        </p:txBody>
      </p:sp>
    </p:spTree>
    <p:extLst>
      <p:ext uri="{BB962C8B-B14F-4D97-AF65-F5344CB8AC3E}">
        <p14:creationId xmlns:p14="http://schemas.microsoft.com/office/powerpoint/2010/main" val="31266105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To enable add the following to your /</a:t>
            </a:r>
            <a:r>
              <a:rPr lang="en-US" dirty="0" err="1"/>
              <a:t>etc</a:t>
            </a:r>
            <a:r>
              <a:rPr lang="en-US" dirty="0"/>
              <a:t>/</a:t>
            </a:r>
            <a:r>
              <a:rPr lang="en-US" dirty="0" err="1"/>
              <a:t>maxscale.cnf</a:t>
            </a:r>
            <a:r>
              <a:rPr lang="en-US" dirty="0"/>
              <a:t> file on your client systems:</a:t>
            </a:r>
          </a:p>
          <a:p>
            <a:endParaRPr lang="en-US" dirty="0"/>
          </a:p>
          <a:p>
            <a:pPr lvl="1"/>
            <a:r>
              <a:rPr lang="en-US" dirty="0"/>
              <a:t># uncomment the following to lines to activate the top10Logger</a:t>
            </a:r>
          </a:p>
          <a:p>
            <a:pPr lvl="1"/>
            <a:r>
              <a:rPr lang="en-US" dirty="0" err="1"/>
              <a:t>router_options</a:t>
            </a:r>
            <a:r>
              <a:rPr lang="en-US" dirty="0"/>
              <a:t>=running</a:t>
            </a:r>
          </a:p>
          <a:p>
            <a:pPr lvl="1"/>
            <a:r>
              <a:rPr lang="en-US" dirty="0"/>
              <a:t>filters=top10Logger</a:t>
            </a:r>
          </a:p>
        </p:txBody>
      </p:sp>
      <p:sp>
        <p:nvSpPr>
          <p:cNvPr id="3" name="Title 2"/>
          <p:cNvSpPr>
            <a:spLocks noGrp="1"/>
          </p:cNvSpPr>
          <p:nvPr>
            <p:ph type="title"/>
          </p:nvPr>
        </p:nvSpPr>
        <p:spPr/>
        <p:txBody>
          <a:bodyPr/>
          <a:lstStyle/>
          <a:p>
            <a:r>
              <a:rPr lang="en-US" dirty="0" err="1"/>
              <a:t>MaxScale</a:t>
            </a:r>
            <a:r>
              <a:rPr lang="en-US" dirty="0"/>
              <a:t> top queries	</a:t>
            </a:r>
          </a:p>
        </p:txBody>
      </p:sp>
    </p:spTree>
    <p:extLst>
      <p:ext uri="{BB962C8B-B14F-4D97-AF65-F5344CB8AC3E}">
        <p14:creationId xmlns:p14="http://schemas.microsoft.com/office/powerpoint/2010/main" val="9820426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a:buChar char="•"/>
            </a:pPr>
            <a:r>
              <a:rPr lang="en-US" dirty="0"/>
              <a:t>This is what we did</a:t>
            </a:r>
          </a:p>
          <a:p>
            <a:pPr marL="342900" indent="-342900">
              <a:buFont typeface="Arial"/>
              <a:buChar char="•"/>
            </a:pPr>
            <a:r>
              <a:rPr lang="en-US" dirty="0"/>
              <a:t>The results were impressive</a:t>
            </a:r>
          </a:p>
        </p:txBody>
      </p:sp>
      <p:sp>
        <p:nvSpPr>
          <p:cNvPr id="3" name="Title 2"/>
          <p:cNvSpPr>
            <a:spLocks noGrp="1"/>
          </p:cNvSpPr>
          <p:nvPr>
            <p:ph type="title"/>
          </p:nvPr>
        </p:nvSpPr>
        <p:spPr/>
        <p:txBody>
          <a:bodyPr/>
          <a:lstStyle/>
          <a:p>
            <a:r>
              <a:rPr lang="en-US" dirty="0" err="1"/>
              <a:t>MaxScale</a:t>
            </a:r>
            <a:r>
              <a:rPr lang="en-US" dirty="0"/>
              <a:t> top queries</a:t>
            </a:r>
          </a:p>
        </p:txBody>
      </p:sp>
    </p:spTree>
    <p:extLst>
      <p:ext uri="{BB962C8B-B14F-4D97-AF65-F5344CB8AC3E}">
        <p14:creationId xmlns:p14="http://schemas.microsoft.com/office/powerpoint/2010/main" val="3229956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lnSpcReduction="10000"/>
          </a:bodyPr>
          <a:lstStyle/>
          <a:p>
            <a:r>
              <a:rPr lang="en-US" sz="1050" dirty="0"/>
              <a:t>[root@drive-mgmt1 sessions]# cat top10.1181</a:t>
            </a:r>
          </a:p>
          <a:p>
            <a:r>
              <a:rPr lang="en-US" sz="1050" dirty="0"/>
              <a:t>Top 10 longest running queries in session.</a:t>
            </a:r>
          </a:p>
          <a:p>
            <a:r>
              <a:rPr lang="en-US" sz="1050" dirty="0"/>
              <a:t>==========================================</a:t>
            </a:r>
          </a:p>
          <a:p>
            <a:r>
              <a:rPr lang="en-US" sz="1050" dirty="0"/>
              <a:t>Time (sec) | Query</a:t>
            </a:r>
          </a:p>
          <a:p>
            <a:r>
              <a:rPr lang="en-US" sz="1050" dirty="0"/>
              <a:t>-----------+-----------------------------------------------------------------</a:t>
            </a:r>
          </a:p>
          <a:p>
            <a:r>
              <a:rPr lang="en-US" sz="1050" dirty="0"/>
              <a:t>     0.078 |  SELECT `</a:t>
            </a:r>
            <a:r>
              <a:rPr lang="en-US" sz="1050" dirty="0" err="1"/>
              <a:t>oc_share`.`id</a:t>
            </a:r>
            <a:r>
              <a:rPr lang="en-US" sz="1050" dirty="0"/>
              <a:t>`, `</a:t>
            </a:r>
            <a:r>
              <a:rPr lang="en-US" sz="1050" dirty="0" err="1"/>
              <a:t>item_type</a:t>
            </a:r>
            <a:r>
              <a:rPr lang="en-US" sz="1050" dirty="0"/>
              <a:t>`, `</a:t>
            </a:r>
            <a:r>
              <a:rPr lang="en-US" sz="1050" dirty="0" err="1"/>
              <a:t>item_source</a:t>
            </a:r>
            <a:r>
              <a:rPr lang="en-US" sz="1050" dirty="0"/>
              <a:t>`, `</a:t>
            </a:r>
            <a:r>
              <a:rPr lang="en-US" sz="1050" dirty="0" err="1"/>
              <a:t>item_target`,`oc_share`.`parent</a:t>
            </a:r>
            <a:r>
              <a:rPr lang="en-US" sz="1050" dirty="0"/>
              <a:t>`, `</a:t>
            </a:r>
            <a:r>
              <a:rPr lang="en-US" sz="1050" dirty="0" err="1"/>
              <a:t>share_type</a:t>
            </a:r>
            <a:r>
              <a:rPr lang="en-US" sz="1050" dirty="0"/>
              <a:t>`, `</a:t>
            </a:r>
            <a:r>
              <a:rPr lang="en-US" sz="1050" dirty="0" err="1"/>
              <a:t>share_with</a:t>
            </a:r>
            <a:r>
              <a:rPr lang="en-US" sz="1050" dirty="0"/>
              <a:t>`, `uid_owner`,`</a:t>
            </a:r>
            <a:r>
              <a:rPr lang="en-US" sz="1050" dirty="0" err="1"/>
              <a:t>file_source</a:t>
            </a:r>
            <a:r>
              <a:rPr lang="en-US" sz="1050" dirty="0"/>
              <a:t>`, `path`, `</a:t>
            </a:r>
            <a:r>
              <a:rPr lang="en-US" sz="1050" dirty="0" err="1"/>
              <a:t>file_target</a:t>
            </a:r>
            <a:r>
              <a:rPr lang="en-US" sz="1050" dirty="0"/>
              <a:t>`, `oc_share`.`permissions`,`</a:t>
            </a:r>
            <a:r>
              <a:rPr lang="en-US" sz="1050" dirty="0" err="1"/>
              <a:t>stime</a:t>
            </a:r>
            <a:r>
              <a:rPr lang="en-US" sz="1050" dirty="0"/>
              <a:t>`, `expiration`, `token`, `storage`, `</a:t>
            </a:r>
            <a:r>
              <a:rPr lang="en-US" sz="1050" dirty="0" err="1"/>
              <a:t>mail_send`,`oc_storages`.`id</a:t>
            </a:r>
            <a:r>
              <a:rPr lang="en-US" sz="1050" dirty="0"/>
              <a:t>` AS `</a:t>
            </a:r>
            <a:r>
              <a:rPr lang="en-US" sz="1050" dirty="0" err="1"/>
              <a:t>storage_id</a:t>
            </a:r>
            <a:r>
              <a:rPr lang="en-US" sz="1050" dirty="0"/>
              <a:t>`, `oc_</a:t>
            </a:r>
            <a:r>
              <a:rPr lang="en-US" sz="1050" dirty="0" err="1"/>
              <a:t>filecache</a:t>
            </a:r>
            <a:r>
              <a:rPr lang="en-US" sz="1050" dirty="0"/>
              <a:t>`.`parent` as `</a:t>
            </a:r>
            <a:r>
              <a:rPr lang="en-US" sz="1050" dirty="0" err="1"/>
              <a:t>file_parent</a:t>
            </a:r>
            <a:r>
              <a:rPr lang="en-US" sz="1050" dirty="0"/>
              <a:t>` FROM `</a:t>
            </a:r>
            <a:r>
              <a:rPr lang="en-US" sz="1050" dirty="0" err="1"/>
              <a:t>oc_share</a:t>
            </a:r>
            <a:r>
              <a:rPr lang="en-US" sz="1050" dirty="0"/>
              <a:t>` INNER JOIN `</a:t>
            </a:r>
            <a:r>
              <a:rPr lang="en-US" sz="1050" dirty="0" err="1"/>
              <a:t>oc_filecache</a:t>
            </a:r>
            <a:r>
              <a:rPr lang="en-US" sz="1050" dirty="0"/>
              <a:t>` ON `</a:t>
            </a:r>
            <a:r>
              <a:rPr lang="en-US" sz="1050" dirty="0" err="1"/>
              <a:t>file_source</a:t>
            </a:r>
            <a:r>
              <a:rPr lang="en-US" sz="1050" dirty="0"/>
              <a:t>` = `oc_</a:t>
            </a:r>
            <a:r>
              <a:rPr lang="en-US" sz="1050" dirty="0" err="1"/>
              <a:t>filecache</a:t>
            </a:r>
            <a:r>
              <a:rPr lang="en-US" sz="1050" dirty="0"/>
              <a:t>`.`</a:t>
            </a:r>
            <a:r>
              <a:rPr lang="en-US" sz="1050" dirty="0" err="1"/>
              <a:t>fileid</a:t>
            </a:r>
            <a:r>
              <a:rPr lang="en-US" sz="1050" dirty="0"/>
              <a:t>`  AND `</a:t>
            </a:r>
            <a:r>
              <a:rPr lang="en-US" sz="1050" dirty="0" err="1"/>
              <a:t>file_target</a:t>
            </a:r>
            <a:r>
              <a:rPr lang="en-US" sz="1050" dirty="0"/>
              <a:t>` IS NOT NULL INNER JOIN `</a:t>
            </a:r>
            <a:r>
              <a:rPr lang="en-US" sz="1050" dirty="0" err="1"/>
              <a:t>oc_storages</a:t>
            </a:r>
            <a:r>
              <a:rPr lang="en-US" sz="1050" dirty="0"/>
              <a:t>` ON `</a:t>
            </a:r>
            <a:r>
              <a:rPr lang="en-US" sz="1050" dirty="0" err="1"/>
              <a:t>numeric_id</a:t>
            </a:r>
            <a:r>
              <a:rPr lang="en-US" sz="1050" dirty="0"/>
              <a:t>` = `oc_</a:t>
            </a:r>
            <a:r>
              <a:rPr lang="en-US" sz="1050" dirty="0" err="1"/>
              <a:t>filecache</a:t>
            </a:r>
            <a:r>
              <a:rPr lang="en-US" sz="1050" dirty="0"/>
              <a:t>`.`storage`  AND ((`</a:t>
            </a:r>
            <a:r>
              <a:rPr lang="en-US" sz="1050" dirty="0" err="1"/>
              <a:t>share_type</a:t>
            </a:r>
            <a:r>
              <a:rPr lang="en-US" sz="1050" dirty="0"/>
              <a:t>` in ('0', '2') AND `</a:t>
            </a:r>
            <a:r>
              <a:rPr lang="en-US" sz="1050" dirty="0" err="1"/>
              <a:t>share_with</a:t>
            </a:r>
            <a:r>
              <a:rPr lang="en-US" sz="1050" dirty="0"/>
              <a:t>` = '</a:t>
            </a:r>
            <a:r>
              <a:rPr lang="en-US" sz="1050" dirty="0" err="1"/>
              <a:t>username@switch.ch</a:t>
            </a:r>
            <a:r>
              <a:rPr lang="en-US" sz="1050" dirty="0"/>
              <a:t>') ) AND `</a:t>
            </a:r>
            <a:r>
              <a:rPr lang="en-US" sz="1050" dirty="0" err="1"/>
              <a:t>uid_owner</a:t>
            </a:r>
            <a:r>
              <a:rPr lang="en-US" sz="1050" dirty="0"/>
              <a:t>` != '</a:t>
            </a:r>
            <a:r>
              <a:rPr lang="en-US" sz="1050" dirty="0" err="1"/>
              <a:t>username@switch.ch</a:t>
            </a:r>
            <a:r>
              <a:rPr lang="en-US" sz="1050" dirty="0"/>
              <a:t>' ORDER BY `</a:t>
            </a:r>
            <a:r>
              <a:rPr lang="en-US" sz="1050" dirty="0" err="1"/>
              <a:t>oc_share`.`id</a:t>
            </a:r>
            <a:r>
              <a:rPr lang="en-US" sz="1050" dirty="0"/>
              <a:t>` ASC</a:t>
            </a:r>
          </a:p>
          <a:p>
            <a:r>
              <a:rPr lang="en-US" sz="1050" dirty="0"/>
              <a:t>     0.040 |  INSERT INTO `</a:t>
            </a:r>
            <a:r>
              <a:rPr lang="en-US" sz="1050" dirty="0" err="1"/>
              <a:t>oc_preferences</a:t>
            </a:r>
            <a:r>
              <a:rPr lang="en-US" sz="1050" dirty="0"/>
              <a:t>` (`</a:t>
            </a:r>
            <a:r>
              <a:rPr lang="en-US" sz="1050" dirty="0" err="1"/>
              <a:t>userid</a:t>
            </a:r>
            <a:r>
              <a:rPr lang="en-US" sz="1050" dirty="0"/>
              <a:t>`, `</a:t>
            </a:r>
            <a:r>
              <a:rPr lang="en-US" sz="1050" dirty="0" err="1"/>
              <a:t>appid</a:t>
            </a:r>
            <a:r>
              <a:rPr lang="en-US" sz="1050" dirty="0"/>
              <a:t>`, `</a:t>
            </a:r>
            <a:r>
              <a:rPr lang="en-US" sz="1050" dirty="0" err="1"/>
              <a:t>configkey</a:t>
            </a:r>
            <a:r>
              <a:rPr lang="en-US" sz="1050" dirty="0"/>
              <a:t>`, `</a:t>
            </a:r>
            <a:r>
              <a:rPr lang="en-US" sz="1050" dirty="0" err="1"/>
              <a:t>configvalue</a:t>
            </a:r>
            <a:r>
              <a:rPr lang="en-US" sz="1050" dirty="0"/>
              <a:t>`) VALUES('</a:t>
            </a:r>
            <a:r>
              <a:rPr lang="en-US" sz="1050" dirty="0" err="1"/>
              <a:t>username@switch.ch</a:t>
            </a:r>
            <a:r>
              <a:rPr lang="en-US" sz="1050" dirty="0"/>
              <a:t>', '</a:t>
            </a:r>
            <a:r>
              <a:rPr lang="en-US" sz="1050" dirty="0" err="1"/>
              <a:t>user_ldap</a:t>
            </a:r>
            <a:r>
              <a:rPr lang="en-US" sz="1050" dirty="0"/>
              <a:t>', '</a:t>
            </a:r>
            <a:r>
              <a:rPr lang="en-US" sz="1050" dirty="0" err="1"/>
              <a:t>homePath</a:t>
            </a:r>
            <a:r>
              <a:rPr lang="en-US" sz="1050" dirty="0"/>
              <a:t>', '')</a:t>
            </a:r>
          </a:p>
          <a:p>
            <a:r>
              <a:rPr lang="en-US" sz="1050" dirty="0"/>
              <a:t>     0.018 |  COMMIT </a:t>
            </a:r>
          </a:p>
          <a:p>
            <a:r>
              <a:rPr lang="en-US" sz="1050" dirty="0"/>
              <a:t>     0.013 |  START TRANSACTION</a:t>
            </a:r>
          </a:p>
          <a:p>
            <a:r>
              <a:rPr lang="en-US" sz="1050" dirty="0"/>
              <a:t>     0.012 |  SELECT `</a:t>
            </a:r>
            <a:r>
              <a:rPr lang="en-US" sz="1050" dirty="0" err="1"/>
              <a:t>fileid</a:t>
            </a:r>
            <a:r>
              <a:rPr lang="en-US" sz="1050" dirty="0"/>
              <a:t>`, `storage`, `path`, `parent`, `name`, `</a:t>
            </a:r>
            <a:r>
              <a:rPr lang="en-US" sz="1050" dirty="0" err="1"/>
              <a:t>mimetype</a:t>
            </a:r>
            <a:r>
              <a:rPr lang="en-US" sz="1050" dirty="0"/>
              <a:t>`, `</a:t>
            </a:r>
            <a:r>
              <a:rPr lang="en-US" sz="1050" dirty="0" err="1"/>
              <a:t>mimepart</a:t>
            </a:r>
            <a:r>
              <a:rPr lang="en-US" sz="1050" dirty="0"/>
              <a:t>`, `size`, `</a:t>
            </a:r>
            <a:r>
              <a:rPr lang="en-US" sz="1050" dirty="0" err="1"/>
              <a:t>mtime</a:t>
            </a:r>
            <a:r>
              <a:rPr lang="en-US" sz="1050" dirty="0"/>
              <a:t>`,</a:t>
            </a:r>
          </a:p>
          <a:p>
            <a:r>
              <a:rPr lang="en-US" sz="1050" dirty="0"/>
              <a:t>					   `</a:t>
            </a:r>
            <a:r>
              <a:rPr lang="en-US" sz="1050" dirty="0" err="1"/>
              <a:t>storage_mtime</a:t>
            </a:r>
            <a:r>
              <a:rPr lang="en-US" sz="1050" dirty="0"/>
              <a:t>`, `encrypted`, `</a:t>
            </a:r>
            <a:r>
              <a:rPr lang="en-US" sz="1050" dirty="0" err="1"/>
              <a:t>etag</a:t>
            </a:r>
            <a:r>
              <a:rPr lang="en-US" sz="1050" dirty="0"/>
              <a:t>`, `permissions`, `checksum`</a:t>
            </a:r>
          </a:p>
          <a:p>
            <a:r>
              <a:rPr lang="en-US" sz="1050" dirty="0"/>
              <a:t>				FROM `</a:t>
            </a:r>
            <a:r>
              <a:rPr lang="en-US" sz="1050" dirty="0" err="1"/>
              <a:t>oc_filecache</a:t>
            </a:r>
            <a:r>
              <a:rPr lang="en-US" sz="1050" dirty="0"/>
              <a:t>` WHERE `storage` = '4231' AND `</a:t>
            </a:r>
            <a:r>
              <a:rPr lang="en-US" sz="1050" dirty="0" err="1"/>
              <a:t>path_hash</a:t>
            </a:r>
            <a:r>
              <a:rPr lang="en-US" sz="1050" dirty="0"/>
              <a:t>` = </a:t>
            </a:r>
          </a:p>
          <a:p>
            <a:r>
              <a:rPr lang="en-US" sz="1050" dirty="0"/>
              <a:t>[...]</a:t>
            </a:r>
          </a:p>
          <a:p>
            <a:r>
              <a:rPr lang="en-US" sz="1050" dirty="0"/>
              <a:t>-----------+-----------------------------------------------------------------</a:t>
            </a:r>
          </a:p>
          <a:p>
            <a:r>
              <a:rPr lang="en-US" sz="1050" dirty="0"/>
              <a:t>Session started Wed Aug 30 06:14:49 2017</a:t>
            </a:r>
          </a:p>
          <a:p>
            <a:r>
              <a:rPr lang="en-US" sz="1050" dirty="0"/>
              <a:t>Connection from </a:t>
            </a:r>
            <a:r>
              <a:rPr lang="en-US" sz="1050" dirty="0" err="1"/>
              <a:t>localhost_from_socket</a:t>
            </a:r>
            <a:endParaRPr lang="en-US" sz="1050" dirty="0"/>
          </a:p>
          <a:p>
            <a:r>
              <a:rPr lang="en-US" sz="1050" dirty="0"/>
              <a:t>Username        </a:t>
            </a:r>
            <a:r>
              <a:rPr lang="en-US" sz="1050" dirty="0" err="1"/>
              <a:t>owncloud</a:t>
            </a:r>
            <a:endParaRPr lang="en-US" sz="1050" dirty="0"/>
          </a:p>
          <a:p>
            <a:endParaRPr lang="en-US" sz="1050" dirty="0"/>
          </a:p>
          <a:p>
            <a:r>
              <a:rPr lang="en-US" sz="1050" dirty="0"/>
              <a:t>Total of 14349 statements executed.</a:t>
            </a:r>
          </a:p>
          <a:p>
            <a:r>
              <a:rPr lang="en-US" sz="1050" dirty="0"/>
              <a:t>Total statement execution time      13.645 seconds</a:t>
            </a:r>
          </a:p>
          <a:p>
            <a:r>
              <a:rPr lang="en-US" sz="1050" dirty="0"/>
              <a:t>Average statement execution time     0.001 seconds</a:t>
            </a:r>
          </a:p>
          <a:p>
            <a:r>
              <a:rPr lang="en-US" sz="1050" dirty="0"/>
              <a:t>Total connection time               79.461 seconds</a:t>
            </a:r>
          </a:p>
        </p:txBody>
      </p:sp>
      <p:sp>
        <p:nvSpPr>
          <p:cNvPr id="3" name="Title 2"/>
          <p:cNvSpPr>
            <a:spLocks noGrp="1"/>
          </p:cNvSpPr>
          <p:nvPr>
            <p:ph type="title"/>
          </p:nvPr>
        </p:nvSpPr>
        <p:spPr/>
        <p:txBody>
          <a:bodyPr/>
          <a:lstStyle/>
          <a:p>
            <a:r>
              <a:rPr lang="en-US" dirty="0" err="1"/>
              <a:t>MaxScale</a:t>
            </a:r>
            <a:r>
              <a:rPr lang="en-US" dirty="0"/>
              <a:t> identifying top queries</a:t>
            </a:r>
          </a:p>
        </p:txBody>
      </p:sp>
    </p:spTree>
    <p:extLst>
      <p:ext uri="{BB962C8B-B14F-4D97-AF65-F5344CB8AC3E}">
        <p14:creationId xmlns:p14="http://schemas.microsoft.com/office/powerpoint/2010/main" val="22245335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THIS was our problem query!</a:t>
            </a:r>
          </a:p>
          <a:p>
            <a:endParaRPr lang="en-US" dirty="0"/>
          </a:p>
          <a:p>
            <a:r>
              <a:rPr lang="en-US" sz="1200" dirty="0"/>
              <a:t>SELECT `</a:t>
            </a:r>
            <a:r>
              <a:rPr lang="en-US" sz="1200" dirty="0" err="1"/>
              <a:t>oc_share`.`id</a:t>
            </a:r>
            <a:r>
              <a:rPr lang="en-US" sz="1200" dirty="0"/>
              <a:t>`, `</a:t>
            </a:r>
            <a:r>
              <a:rPr lang="en-US" sz="1200" dirty="0" err="1"/>
              <a:t>item_type</a:t>
            </a:r>
            <a:r>
              <a:rPr lang="en-US" sz="1200" dirty="0"/>
              <a:t>`, `</a:t>
            </a:r>
            <a:r>
              <a:rPr lang="en-US" sz="1200" dirty="0" err="1"/>
              <a:t>item_source</a:t>
            </a:r>
            <a:r>
              <a:rPr lang="en-US" sz="1200" dirty="0"/>
              <a:t>`, `</a:t>
            </a:r>
            <a:r>
              <a:rPr lang="en-US" sz="1200" dirty="0" err="1"/>
              <a:t>item_target`,`oc_share`.`parent</a:t>
            </a:r>
            <a:r>
              <a:rPr lang="en-US" sz="1200" dirty="0"/>
              <a:t>`, `</a:t>
            </a:r>
            <a:r>
              <a:rPr lang="en-US" sz="1200" dirty="0" err="1"/>
              <a:t>share_type</a:t>
            </a:r>
            <a:r>
              <a:rPr lang="en-US" sz="1200" dirty="0"/>
              <a:t>`, `</a:t>
            </a:r>
            <a:r>
              <a:rPr lang="en-US" sz="1200" dirty="0" err="1"/>
              <a:t>share_with</a:t>
            </a:r>
            <a:r>
              <a:rPr lang="en-US" sz="1200" dirty="0"/>
              <a:t>`,</a:t>
            </a:r>
          </a:p>
          <a:p>
            <a:r>
              <a:rPr lang="en-US" sz="1200" dirty="0"/>
              <a:t> `uid_owner`,`</a:t>
            </a:r>
            <a:r>
              <a:rPr lang="en-US" sz="1200" dirty="0" err="1"/>
              <a:t>file_source</a:t>
            </a:r>
            <a:r>
              <a:rPr lang="en-US" sz="1200" dirty="0"/>
              <a:t>`, `path`, `</a:t>
            </a:r>
            <a:r>
              <a:rPr lang="en-US" sz="1200" dirty="0" err="1"/>
              <a:t>file_target</a:t>
            </a:r>
            <a:r>
              <a:rPr lang="en-US" sz="1200" dirty="0"/>
              <a:t>`, `oc_share`.`permissions`,`</a:t>
            </a:r>
            <a:r>
              <a:rPr lang="en-US" sz="1200" dirty="0" err="1"/>
              <a:t>stime</a:t>
            </a:r>
            <a:r>
              <a:rPr lang="en-US" sz="1200" dirty="0"/>
              <a:t>`, `expiration`, `token`,</a:t>
            </a:r>
          </a:p>
          <a:p>
            <a:r>
              <a:rPr lang="en-US" sz="1200" dirty="0"/>
              <a:t> `storage`, `</a:t>
            </a:r>
            <a:r>
              <a:rPr lang="en-US" sz="1200" dirty="0" err="1"/>
              <a:t>mail_send`,`oc_storages`.`id</a:t>
            </a:r>
            <a:r>
              <a:rPr lang="en-US" sz="1200" dirty="0"/>
              <a:t>` AS `</a:t>
            </a:r>
            <a:r>
              <a:rPr lang="en-US" sz="1200" dirty="0" err="1"/>
              <a:t>storage_id</a:t>
            </a:r>
            <a:r>
              <a:rPr lang="en-US" sz="1200" dirty="0"/>
              <a:t>`, `oc_</a:t>
            </a:r>
            <a:r>
              <a:rPr lang="en-US" sz="1200" dirty="0" err="1"/>
              <a:t>filecache</a:t>
            </a:r>
            <a:r>
              <a:rPr lang="en-US" sz="1200" dirty="0"/>
              <a:t>`.`parent` as `</a:t>
            </a:r>
            <a:r>
              <a:rPr lang="en-US" sz="1200" dirty="0" err="1"/>
              <a:t>file_parent</a:t>
            </a:r>
            <a:r>
              <a:rPr lang="en-US" sz="1200" dirty="0"/>
              <a:t>` </a:t>
            </a:r>
          </a:p>
          <a:p>
            <a:r>
              <a:rPr lang="en-US" sz="1200" dirty="0"/>
              <a:t>FROM `</a:t>
            </a:r>
            <a:r>
              <a:rPr lang="en-US" sz="1200" dirty="0" err="1"/>
              <a:t>oc_share</a:t>
            </a:r>
            <a:r>
              <a:rPr lang="en-US" sz="1200" dirty="0"/>
              <a:t>` </a:t>
            </a:r>
          </a:p>
          <a:p>
            <a:r>
              <a:rPr lang="en-US" sz="1200" dirty="0"/>
              <a:t>INNER JOIN `</a:t>
            </a:r>
            <a:r>
              <a:rPr lang="en-US" sz="1200" dirty="0" err="1"/>
              <a:t>oc_filecache</a:t>
            </a:r>
            <a:r>
              <a:rPr lang="en-US" sz="1200" dirty="0"/>
              <a:t>` </a:t>
            </a:r>
          </a:p>
          <a:p>
            <a:r>
              <a:rPr lang="en-US" sz="1200" dirty="0"/>
              <a:t> ON `</a:t>
            </a:r>
            <a:r>
              <a:rPr lang="en-US" sz="1200" dirty="0" err="1"/>
              <a:t>file_source</a:t>
            </a:r>
            <a:r>
              <a:rPr lang="en-US" sz="1200" dirty="0"/>
              <a:t>` = `oc_</a:t>
            </a:r>
            <a:r>
              <a:rPr lang="en-US" sz="1200" dirty="0" err="1"/>
              <a:t>filecache</a:t>
            </a:r>
            <a:r>
              <a:rPr lang="en-US" sz="1200" dirty="0"/>
              <a:t>`.`</a:t>
            </a:r>
            <a:r>
              <a:rPr lang="en-US" sz="1200" dirty="0" err="1"/>
              <a:t>fileid</a:t>
            </a:r>
            <a:r>
              <a:rPr lang="en-US" sz="1200" dirty="0"/>
              <a:t>`  </a:t>
            </a:r>
          </a:p>
          <a:p>
            <a:r>
              <a:rPr lang="en-US" sz="1200" dirty="0"/>
              <a:t> AND `</a:t>
            </a:r>
            <a:r>
              <a:rPr lang="en-US" sz="1200" dirty="0" err="1"/>
              <a:t>file_target</a:t>
            </a:r>
            <a:r>
              <a:rPr lang="en-US" sz="1200" dirty="0"/>
              <a:t>` IS NOT NULL </a:t>
            </a:r>
          </a:p>
          <a:p>
            <a:r>
              <a:rPr lang="en-US" sz="1200" dirty="0"/>
              <a:t>INNER JOIN `</a:t>
            </a:r>
            <a:r>
              <a:rPr lang="en-US" sz="1200" dirty="0" err="1"/>
              <a:t>oc_storages</a:t>
            </a:r>
            <a:r>
              <a:rPr lang="en-US" sz="1200" dirty="0"/>
              <a:t>`</a:t>
            </a:r>
          </a:p>
          <a:p>
            <a:r>
              <a:rPr lang="en-US" sz="1200" dirty="0"/>
              <a:t> ON `</a:t>
            </a:r>
            <a:r>
              <a:rPr lang="en-US" sz="1200" dirty="0" err="1"/>
              <a:t>numeric_id</a:t>
            </a:r>
            <a:r>
              <a:rPr lang="en-US" sz="1200" dirty="0"/>
              <a:t>` = `oc_</a:t>
            </a:r>
            <a:r>
              <a:rPr lang="en-US" sz="1200" dirty="0" err="1"/>
              <a:t>filecache</a:t>
            </a:r>
            <a:r>
              <a:rPr lang="en-US" sz="1200" dirty="0"/>
              <a:t>`.`storage` </a:t>
            </a:r>
          </a:p>
          <a:p>
            <a:r>
              <a:rPr lang="en-US" sz="1200" dirty="0"/>
              <a:t> AND ((`</a:t>
            </a:r>
            <a:r>
              <a:rPr lang="en-US" sz="1200" dirty="0" err="1"/>
              <a:t>share_type</a:t>
            </a:r>
            <a:r>
              <a:rPr lang="en-US" sz="1200" dirty="0"/>
              <a:t>` in ('0', '2') </a:t>
            </a:r>
          </a:p>
          <a:p>
            <a:r>
              <a:rPr lang="en-US" sz="1200" dirty="0"/>
              <a:t>  AND `</a:t>
            </a:r>
            <a:r>
              <a:rPr lang="en-US" sz="1200" dirty="0" err="1"/>
              <a:t>share_with</a:t>
            </a:r>
            <a:r>
              <a:rPr lang="en-US" sz="1200" dirty="0"/>
              <a:t>` = '</a:t>
            </a:r>
            <a:r>
              <a:rPr lang="en-US" sz="1200" dirty="0" err="1"/>
              <a:t>username@switch.ch</a:t>
            </a:r>
            <a:r>
              <a:rPr lang="en-US" sz="1200" dirty="0"/>
              <a:t>') )</a:t>
            </a:r>
          </a:p>
          <a:p>
            <a:r>
              <a:rPr lang="en-US" sz="1200" dirty="0"/>
              <a:t> AND `</a:t>
            </a:r>
            <a:r>
              <a:rPr lang="en-US" sz="1200" dirty="0" err="1"/>
              <a:t>uid_owner</a:t>
            </a:r>
            <a:r>
              <a:rPr lang="en-US" sz="1200" dirty="0"/>
              <a:t>` != '</a:t>
            </a:r>
            <a:r>
              <a:rPr lang="en-US" sz="1200" dirty="0" err="1"/>
              <a:t>username@switch.ch</a:t>
            </a:r>
            <a:r>
              <a:rPr lang="en-US" sz="1200" dirty="0"/>
              <a:t>' </a:t>
            </a:r>
          </a:p>
          <a:p>
            <a:r>
              <a:rPr lang="en-US" sz="1200" dirty="0"/>
              <a:t>ORDER BY `</a:t>
            </a:r>
            <a:r>
              <a:rPr lang="en-US" sz="1200" dirty="0" err="1"/>
              <a:t>oc_share`.`id</a:t>
            </a:r>
            <a:r>
              <a:rPr lang="en-US" sz="1200" dirty="0"/>
              <a:t>` ASC</a:t>
            </a:r>
          </a:p>
          <a:p>
            <a:endParaRPr lang="en-US" sz="1200" dirty="0"/>
          </a:p>
          <a:p>
            <a:endParaRPr lang="en-US" sz="1200" dirty="0"/>
          </a:p>
          <a:p>
            <a:r>
              <a:rPr lang="en-US" dirty="0"/>
              <a:t>But why is it our problem query?  What is wrong with it?  How can we fix it?</a:t>
            </a:r>
          </a:p>
        </p:txBody>
      </p:sp>
      <p:sp>
        <p:nvSpPr>
          <p:cNvPr id="3" name="Title 2"/>
          <p:cNvSpPr>
            <a:spLocks noGrp="1"/>
          </p:cNvSpPr>
          <p:nvPr>
            <p:ph type="title"/>
          </p:nvPr>
        </p:nvSpPr>
        <p:spPr/>
        <p:txBody>
          <a:bodyPr/>
          <a:lstStyle/>
          <a:p>
            <a:r>
              <a:rPr lang="en-US" dirty="0" err="1"/>
              <a:t>MaxScale</a:t>
            </a:r>
            <a:r>
              <a:rPr lang="en-US" dirty="0"/>
              <a:t> identifying top queries</a:t>
            </a:r>
          </a:p>
        </p:txBody>
      </p:sp>
    </p:spTree>
    <p:extLst>
      <p:ext uri="{BB962C8B-B14F-4D97-AF65-F5344CB8AC3E}">
        <p14:creationId xmlns:p14="http://schemas.microsoft.com/office/powerpoint/2010/main" val="31885439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a:buChar char="•"/>
            </a:pPr>
            <a:r>
              <a:rPr lang="en-US" dirty="0"/>
              <a:t>The </a:t>
            </a:r>
            <a:r>
              <a:rPr lang="en-US" dirty="0" err="1"/>
              <a:t>MariaDB</a:t>
            </a:r>
            <a:r>
              <a:rPr lang="en-US" dirty="0"/>
              <a:t> EXPLAIN statement will give you an estimate on how your SQL statements will be run against the DB.</a:t>
            </a:r>
          </a:p>
          <a:p>
            <a:pPr marL="342900" indent="-342900">
              <a:buFont typeface="Arial"/>
              <a:buChar char="•"/>
            </a:pPr>
            <a:r>
              <a:rPr lang="en-US" dirty="0"/>
              <a:t>EXPLAIN EXTENDED will give you a estimate as to what percentage of the table rows will be filtered by the condition.</a:t>
            </a:r>
          </a:p>
          <a:p>
            <a:pPr marL="342900" indent="-342900">
              <a:buFont typeface="Arial"/>
              <a:buChar char="•"/>
            </a:pPr>
            <a:r>
              <a:rPr lang="en-US" dirty="0"/>
              <a:t>It will show you the steps used to get your result set, like:</a:t>
            </a:r>
          </a:p>
          <a:p>
            <a:pPr marL="522287" lvl="1" indent="-342900">
              <a:buFont typeface="Arial"/>
              <a:buChar char="•"/>
            </a:pPr>
            <a:r>
              <a:rPr lang="en-US" dirty="0"/>
              <a:t>How many rows are returned at each step</a:t>
            </a:r>
          </a:p>
          <a:p>
            <a:pPr marL="522287" lvl="1" indent="-342900">
              <a:buFont typeface="Arial"/>
              <a:buChar char="•"/>
            </a:pPr>
            <a:r>
              <a:rPr lang="en-US" dirty="0"/>
              <a:t>If sorts are being performed</a:t>
            </a:r>
          </a:p>
          <a:p>
            <a:pPr marL="522287" lvl="1" indent="-342900">
              <a:buFont typeface="Arial"/>
              <a:buChar char="•"/>
            </a:pPr>
            <a:r>
              <a:rPr lang="en-US" dirty="0"/>
              <a:t>If a filter is being used</a:t>
            </a:r>
          </a:p>
          <a:p>
            <a:pPr marL="522287" lvl="1" indent="-342900">
              <a:buFont typeface="Arial"/>
              <a:buChar char="•"/>
            </a:pPr>
            <a:r>
              <a:rPr lang="en-US" dirty="0"/>
              <a:t>If an index is being used</a:t>
            </a:r>
          </a:p>
          <a:p>
            <a:pPr marL="342900" indent="-342900">
              <a:buFont typeface="Arial"/>
              <a:buChar char="•"/>
            </a:pPr>
            <a:r>
              <a:rPr lang="en-US" dirty="0"/>
              <a:t>There is also EXPLAIN FORMAT=JSON that gives JSON format back</a:t>
            </a:r>
          </a:p>
          <a:p>
            <a:endParaRPr lang="en-US" dirty="0"/>
          </a:p>
          <a:p>
            <a:pPr marL="342900" indent="-342900">
              <a:buFont typeface="Arial"/>
              <a:buChar char="•"/>
            </a:pPr>
            <a:endParaRPr lang="en-US" dirty="0"/>
          </a:p>
        </p:txBody>
      </p:sp>
      <p:sp>
        <p:nvSpPr>
          <p:cNvPr id="3" name="Title 2"/>
          <p:cNvSpPr>
            <a:spLocks noGrp="1"/>
          </p:cNvSpPr>
          <p:nvPr>
            <p:ph type="title"/>
          </p:nvPr>
        </p:nvSpPr>
        <p:spPr/>
        <p:txBody>
          <a:bodyPr/>
          <a:lstStyle/>
          <a:p>
            <a:r>
              <a:rPr lang="en-US" dirty="0"/>
              <a:t>Explain</a:t>
            </a:r>
          </a:p>
        </p:txBody>
      </p:sp>
    </p:spTree>
    <p:extLst>
      <p:ext uri="{BB962C8B-B14F-4D97-AF65-F5344CB8AC3E}">
        <p14:creationId xmlns:p14="http://schemas.microsoft.com/office/powerpoint/2010/main" val="32106099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There is also an additional way to run Explain, formerly this was EXPLAIN ANALIZE, now it is just ANALIZE</a:t>
            </a:r>
          </a:p>
          <a:p>
            <a:pPr marL="342900" indent="-342900">
              <a:buFont typeface="Arial"/>
              <a:buChar char="•"/>
            </a:pPr>
            <a:r>
              <a:rPr lang="en-US" dirty="0"/>
              <a:t>Can be run on any query you can run EXPLAIN on.</a:t>
            </a:r>
          </a:p>
          <a:p>
            <a:pPr marL="342900" indent="-342900">
              <a:buFont typeface="Arial"/>
              <a:buChar char="•"/>
            </a:pPr>
            <a:r>
              <a:rPr lang="en-US" dirty="0"/>
              <a:t>Runs the optimizer.</a:t>
            </a:r>
          </a:p>
          <a:p>
            <a:pPr marL="342900" indent="-342900">
              <a:buFont typeface="Arial"/>
              <a:buChar char="•"/>
            </a:pPr>
            <a:r>
              <a:rPr lang="en-US" dirty="0"/>
              <a:t>Runs the actual query.</a:t>
            </a:r>
          </a:p>
          <a:p>
            <a:pPr marL="342900" indent="-342900">
              <a:buFont typeface="Arial"/>
              <a:buChar char="•"/>
            </a:pPr>
            <a:r>
              <a:rPr lang="en-US" dirty="0"/>
              <a:t>Returns results based on the actual query.</a:t>
            </a:r>
          </a:p>
          <a:p>
            <a:pPr marL="342900" indent="-342900">
              <a:buFont typeface="Arial"/>
              <a:buChar char="•"/>
            </a:pPr>
            <a:r>
              <a:rPr lang="en-US" dirty="0"/>
              <a:t>Obviously slower than just running EXPLAIN, but gives more correct results on what is happening with the data.</a:t>
            </a:r>
          </a:p>
          <a:p>
            <a:endParaRPr lang="en-US" dirty="0"/>
          </a:p>
          <a:p>
            <a:endParaRPr lang="en-US" dirty="0"/>
          </a:p>
        </p:txBody>
      </p:sp>
      <p:sp>
        <p:nvSpPr>
          <p:cNvPr id="3" name="Title 2"/>
          <p:cNvSpPr>
            <a:spLocks noGrp="1"/>
          </p:cNvSpPr>
          <p:nvPr>
            <p:ph type="title"/>
          </p:nvPr>
        </p:nvSpPr>
        <p:spPr/>
        <p:txBody>
          <a:bodyPr/>
          <a:lstStyle/>
          <a:p>
            <a:r>
              <a:rPr lang="en-US" dirty="0"/>
              <a:t>Analyze</a:t>
            </a:r>
          </a:p>
        </p:txBody>
      </p:sp>
    </p:spTree>
    <p:extLst>
      <p:ext uri="{BB962C8B-B14F-4D97-AF65-F5344CB8AC3E}">
        <p14:creationId xmlns:p14="http://schemas.microsoft.com/office/powerpoint/2010/main" val="2885456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a:buChar char="•"/>
            </a:pPr>
            <a:r>
              <a:rPr lang="en-US" dirty="0"/>
              <a:t>We are the Swiss National Research and Education Network.</a:t>
            </a:r>
          </a:p>
          <a:p>
            <a:pPr marL="342900" indent="-342900">
              <a:buFont typeface="Arial"/>
              <a:buChar char="•"/>
            </a:pPr>
            <a:r>
              <a:rPr lang="en-US" dirty="0"/>
              <a:t>We network the Institutes of Higher Education and Research to each other, and the rest of the world.</a:t>
            </a:r>
          </a:p>
          <a:p>
            <a:pPr marL="342900" indent="-342900">
              <a:buFont typeface="Arial"/>
              <a:buChar char="•"/>
            </a:pPr>
            <a:r>
              <a:rPr lang="en-US" dirty="0"/>
              <a:t>We provide additional services such as Federated Authentication, Video, and File Sharing to our Educational customers.</a:t>
            </a:r>
          </a:p>
          <a:p>
            <a:pPr marL="342900" indent="-342900">
              <a:buFont typeface="Arial"/>
              <a:buChar char="•"/>
            </a:pPr>
            <a:r>
              <a:rPr lang="en-US" dirty="0"/>
              <a:t>We manage the Top Level Domains for Switzerland (.</a:t>
            </a:r>
            <a:r>
              <a:rPr lang="en-US" dirty="0" err="1"/>
              <a:t>ch</a:t>
            </a:r>
            <a:r>
              <a:rPr lang="en-US" dirty="0"/>
              <a:t>) and Liechtenstein (.li).</a:t>
            </a:r>
          </a:p>
          <a:p>
            <a:pPr marL="342900" indent="-342900">
              <a:buFont typeface="Arial"/>
              <a:buChar char="•"/>
            </a:pPr>
            <a:r>
              <a:rPr lang="en-US" dirty="0"/>
              <a:t>We provide SWITCH-CERT security service.</a:t>
            </a:r>
          </a:p>
        </p:txBody>
      </p:sp>
      <p:sp>
        <p:nvSpPr>
          <p:cNvPr id="3" name="Title 2"/>
          <p:cNvSpPr>
            <a:spLocks noGrp="1"/>
          </p:cNvSpPr>
          <p:nvPr>
            <p:ph type="title"/>
          </p:nvPr>
        </p:nvSpPr>
        <p:spPr/>
        <p:txBody>
          <a:bodyPr/>
          <a:lstStyle/>
          <a:p>
            <a:r>
              <a:rPr lang="en-US" dirty="0"/>
              <a:t>SWITCH</a:t>
            </a:r>
          </a:p>
        </p:txBody>
      </p:sp>
    </p:spTree>
    <p:extLst>
      <p:ext uri="{BB962C8B-B14F-4D97-AF65-F5344CB8AC3E}">
        <p14:creationId xmlns:p14="http://schemas.microsoft.com/office/powerpoint/2010/main" val="36295333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To invoke an EXPLAIN plan just put EXPLAIN in front of the query, so for our problem query:</a:t>
            </a:r>
          </a:p>
          <a:p>
            <a:endParaRPr lang="en-US" dirty="0"/>
          </a:p>
          <a:p>
            <a:r>
              <a:rPr lang="en-US" sz="1200" dirty="0"/>
              <a:t>EXPLAIN SELECT `</a:t>
            </a:r>
            <a:r>
              <a:rPr lang="en-US" sz="1200" dirty="0" err="1"/>
              <a:t>oc_share`.`id</a:t>
            </a:r>
            <a:r>
              <a:rPr lang="en-US" sz="1200" dirty="0"/>
              <a:t>`, `</a:t>
            </a:r>
            <a:r>
              <a:rPr lang="en-US" sz="1200" dirty="0" err="1"/>
              <a:t>item_type</a:t>
            </a:r>
            <a:r>
              <a:rPr lang="en-US" sz="1200" dirty="0"/>
              <a:t>`, `</a:t>
            </a:r>
            <a:r>
              <a:rPr lang="en-US" sz="1200" dirty="0" err="1"/>
              <a:t>item_source</a:t>
            </a:r>
            <a:r>
              <a:rPr lang="en-US" sz="1200" dirty="0"/>
              <a:t>`, `</a:t>
            </a:r>
            <a:r>
              <a:rPr lang="en-US" sz="1200" dirty="0" err="1"/>
              <a:t>item_target`,`oc_share`.`parent</a:t>
            </a:r>
            <a:r>
              <a:rPr lang="en-US" sz="1200" dirty="0"/>
              <a:t>`, `</a:t>
            </a:r>
            <a:r>
              <a:rPr lang="en-US" sz="1200" dirty="0" err="1"/>
              <a:t>share_type</a:t>
            </a:r>
            <a:r>
              <a:rPr lang="en-US" sz="1200" dirty="0"/>
              <a:t>`, `</a:t>
            </a:r>
            <a:r>
              <a:rPr lang="en-US" sz="1200" dirty="0" err="1"/>
              <a:t>share_with</a:t>
            </a:r>
            <a:r>
              <a:rPr lang="en-US" sz="1200" dirty="0"/>
              <a:t>`,</a:t>
            </a:r>
          </a:p>
          <a:p>
            <a:r>
              <a:rPr lang="en-US" sz="1200" dirty="0"/>
              <a:t> `uid_owner`,`</a:t>
            </a:r>
            <a:r>
              <a:rPr lang="en-US" sz="1200" dirty="0" err="1"/>
              <a:t>file_source</a:t>
            </a:r>
            <a:r>
              <a:rPr lang="en-US" sz="1200" dirty="0"/>
              <a:t>`, `path`, `</a:t>
            </a:r>
            <a:r>
              <a:rPr lang="en-US" sz="1200" dirty="0" err="1"/>
              <a:t>file_target</a:t>
            </a:r>
            <a:r>
              <a:rPr lang="en-US" sz="1200" dirty="0"/>
              <a:t>`, `oc_share`.`permissions`,`</a:t>
            </a:r>
            <a:r>
              <a:rPr lang="en-US" sz="1200" dirty="0" err="1"/>
              <a:t>stime</a:t>
            </a:r>
            <a:r>
              <a:rPr lang="en-US" sz="1200" dirty="0"/>
              <a:t>`, `expiration`, `token`,</a:t>
            </a:r>
          </a:p>
          <a:p>
            <a:r>
              <a:rPr lang="en-US" sz="1200" dirty="0"/>
              <a:t> `storage`, `</a:t>
            </a:r>
            <a:r>
              <a:rPr lang="en-US" sz="1200" dirty="0" err="1"/>
              <a:t>mail_send`,`oc_storages`.`id</a:t>
            </a:r>
            <a:r>
              <a:rPr lang="en-US" sz="1200" dirty="0"/>
              <a:t>` AS `</a:t>
            </a:r>
            <a:r>
              <a:rPr lang="en-US" sz="1200" dirty="0" err="1"/>
              <a:t>storage_id</a:t>
            </a:r>
            <a:r>
              <a:rPr lang="en-US" sz="1200" dirty="0"/>
              <a:t>`, `oc_</a:t>
            </a:r>
            <a:r>
              <a:rPr lang="en-US" sz="1200" dirty="0" err="1"/>
              <a:t>filecache</a:t>
            </a:r>
            <a:r>
              <a:rPr lang="en-US" sz="1200" dirty="0"/>
              <a:t>`.`parent` as `</a:t>
            </a:r>
            <a:r>
              <a:rPr lang="en-US" sz="1200" dirty="0" err="1"/>
              <a:t>file_parent</a:t>
            </a:r>
            <a:r>
              <a:rPr lang="en-US" sz="1200" dirty="0"/>
              <a:t>` </a:t>
            </a:r>
          </a:p>
          <a:p>
            <a:r>
              <a:rPr lang="en-US" sz="1200" dirty="0"/>
              <a:t>FROM `</a:t>
            </a:r>
            <a:r>
              <a:rPr lang="en-US" sz="1200" dirty="0" err="1"/>
              <a:t>oc_share</a:t>
            </a:r>
            <a:r>
              <a:rPr lang="en-US" sz="1200" dirty="0"/>
              <a:t>` </a:t>
            </a:r>
          </a:p>
          <a:p>
            <a:r>
              <a:rPr lang="en-US" sz="1200" dirty="0"/>
              <a:t>INNER JOIN `</a:t>
            </a:r>
            <a:r>
              <a:rPr lang="en-US" sz="1200" dirty="0" err="1"/>
              <a:t>oc_filecache</a:t>
            </a:r>
            <a:r>
              <a:rPr lang="en-US" sz="1200" dirty="0"/>
              <a:t>` </a:t>
            </a:r>
          </a:p>
          <a:p>
            <a:r>
              <a:rPr lang="en-US" sz="1200" dirty="0"/>
              <a:t> ON `</a:t>
            </a:r>
            <a:r>
              <a:rPr lang="en-US" sz="1200" dirty="0" err="1"/>
              <a:t>file_source</a:t>
            </a:r>
            <a:r>
              <a:rPr lang="en-US" sz="1200" dirty="0"/>
              <a:t>` = `oc_</a:t>
            </a:r>
            <a:r>
              <a:rPr lang="en-US" sz="1200" dirty="0" err="1"/>
              <a:t>filecache</a:t>
            </a:r>
            <a:r>
              <a:rPr lang="en-US" sz="1200" dirty="0"/>
              <a:t>`.`</a:t>
            </a:r>
            <a:r>
              <a:rPr lang="en-US" sz="1200" dirty="0" err="1"/>
              <a:t>fileid</a:t>
            </a:r>
            <a:r>
              <a:rPr lang="en-US" sz="1200" dirty="0"/>
              <a:t>`  </a:t>
            </a:r>
          </a:p>
          <a:p>
            <a:r>
              <a:rPr lang="en-US" sz="1200" dirty="0"/>
              <a:t> AND `</a:t>
            </a:r>
            <a:r>
              <a:rPr lang="en-US" sz="1200" dirty="0" err="1"/>
              <a:t>file_target</a:t>
            </a:r>
            <a:r>
              <a:rPr lang="en-US" sz="1200" dirty="0"/>
              <a:t>` IS NOT NULL </a:t>
            </a:r>
          </a:p>
          <a:p>
            <a:r>
              <a:rPr lang="en-US" sz="1200" dirty="0"/>
              <a:t>INNER JOIN `</a:t>
            </a:r>
            <a:r>
              <a:rPr lang="en-US" sz="1200" dirty="0" err="1"/>
              <a:t>oc_storages</a:t>
            </a:r>
            <a:r>
              <a:rPr lang="en-US" sz="1200" dirty="0"/>
              <a:t>`</a:t>
            </a:r>
          </a:p>
          <a:p>
            <a:r>
              <a:rPr lang="en-US" sz="1200" dirty="0"/>
              <a:t> ON `</a:t>
            </a:r>
            <a:r>
              <a:rPr lang="en-US" sz="1200" dirty="0" err="1"/>
              <a:t>numeric_id</a:t>
            </a:r>
            <a:r>
              <a:rPr lang="en-US" sz="1200" dirty="0"/>
              <a:t>` = `oc_</a:t>
            </a:r>
            <a:r>
              <a:rPr lang="en-US" sz="1200" dirty="0" err="1"/>
              <a:t>filecache</a:t>
            </a:r>
            <a:r>
              <a:rPr lang="en-US" sz="1200" dirty="0"/>
              <a:t>`.`storage` </a:t>
            </a:r>
          </a:p>
          <a:p>
            <a:r>
              <a:rPr lang="en-US" sz="1200" dirty="0"/>
              <a:t> AND ((`</a:t>
            </a:r>
            <a:r>
              <a:rPr lang="en-US" sz="1200" dirty="0" err="1"/>
              <a:t>share_type</a:t>
            </a:r>
            <a:r>
              <a:rPr lang="en-US" sz="1200" dirty="0"/>
              <a:t>` in ('0', '2') </a:t>
            </a:r>
          </a:p>
          <a:p>
            <a:r>
              <a:rPr lang="en-US" sz="1200" dirty="0"/>
              <a:t>  AND `</a:t>
            </a:r>
            <a:r>
              <a:rPr lang="en-US" sz="1200" dirty="0" err="1"/>
              <a:t>share_with</a:t>
            </a:r>
            <a:r>
              <a:rPr lang="en-US" sz="1200" dirty="0"/>
              <a:t>` = '</a:t>
            </a:r>
            <a:r>
              <a:rPr lang="en-US" sz="1200" dirty="0" err="1"/>
              <a:t>username@switch.ch</a:t>
            </a:r>
            <a:r>
              <a:rPr lang="en-US" sz="1200" dirty="0"/>
              <a:t>') )</a:t>
            </a:r>
          </a:p>
          <a:p>
            <a:r>
              <a:rPr lang="en-US" sz="1200" dirty="0"/>
              <a:t> AND `</a:t>
            </a:r>
            <a:r>
              <a:rPr lang="en-US" sz="1200" dirty="0" err="1"/>
              <a:t>uid_owner</a:t>
            </a:r>
            <a:r>
              <a:rPr lang="en-US" sz="1200" dirty="0"/>
              <a:t>` != '</a:t>
            </a:r>
            <a:r>
              <a:rPr lang="en-US" sz="1200" dirty="0" err="1"/>
              <a:t>username@switch.ch</a:t>
            </a:r>
            <a:r>
              <a:rPr lang="en-US" sz="1200" dirty="0"/>
              <a:t>' </a:t>
            </a:r>
          </a:p>
          <a:p>
            <a:r>
              <a:rPr lang="en-US" sz="1200" dirty="0"/>
              <a:t>ORDER BY `</a:t>
            </a:r>
            <a:r>
              <a:rPr lang="en-US" sz="1200" dirty="0" err="1"/>
              <a:t>oc_share`.`id</a:t>
            </a:r>
            <a:r>
              <a:rPr lang="en-US" sz="1200" dirty="0"/>
              <a:t>` ASC</a:t>
            </a:r>
          </a:p>
          <a:p>
            <a:endParaRPr lang="en-US" dirty="0"/>
          </a:p>
        </p:txBody>
      </p:sp>
      <p:sp>
        <p:nvSpPr>
          <p:cNvPr id="3" name="Title 2"/>
          <p:cNvSpPr>
            <a:spLocks noGrp="1"/>
          </p:cNvSpPr>
          <p:nvPr>
            <p:ph type="title"/>
          </p:nvPr>
        </p:nvSpPr>
        <p:spPr/>
        <p:txBody>
          <a:bodyPr/>
          <a:lstStyle/>
          <a:p>
            <a:r>
              <a:rPr lang="en-US" dirty="0"/>
              <a:t>Explain</a:t>
            </a:r>
          </a:p>
        </p:txBody>
      </p:sp>
    </p:spTree>
    <p:extLst>
      <p:ext uri="{BB962C8B-B14F-4D97-AF65-F5344CB8AC3E}">
        <p14:creationId xmlns:p14="http://schemas.microsoft.com/office/powerpoint/2010/main" val="30528269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And the output is:</a:t>
            </a:r>
          </a:p>
          <a:p>
            <a:endParaRPr lang="en-US" sz="1050" dirty="0"/>
          </a:p>
          <a:p>
            <a:endParaRPr lang="en-US" sz="1050" dirty="0"/>
          </a:p>
          <a:p>
            <a:endParaRPr lang="en-US" sz="1050" dirty="0"/>
          </a:p>
        </p:txBody>
      </p:sp>
      <p:sp>
        <p:nvSpPr>
          <p:cNvPr id="3" name="Title 2"/>
          <p:cNvSpPr>
            <a:spLocks noGrp="1"/>
          </p:cNvSpPr>
          <p:nvPr>
            <p:ph type="title"/>
          </p:nvPr>
        </p:nvSpPr>
        <p:spPr/>
        <p:txBody>
          <a:bodyPr/>
          <a:lstStyle/>
          <a:p>
            <a:r>
              <a:rPr lang="en-US" dirty="0"/>
              <a:t>Explain</a:t>
            </a:r>
          </a:p>
        </p:txBody>
      </p:sp>
      <p:graphicFrame>
        <p:nvGraphicFramePr>
          <p:cNvPr id="4" name="Table 3"/>
          <p:cNvGraphicFramePr>
            <a:graphicFrameLocks noGrp="1"/>
          </p:cNvGraphicFramePr>
          <p:nvPr>
            <p:extLst>
              <p:ext uri="{D42A27DB-BD31-4B8C-83A1-F6EECF244321}">
                <p14:modId xmlns:p14="http://schemas.microsoft.com/office/powerpoint/2010/main" val="1869137948"/>
              </p:ext>
            </p:extLst>
          </p:nvPr>
        </p:nvGraphicFramePr>
        <p:xfrm>
          <a:off x="457201" y="2125980"/>
          <a:ext cx="8343900" cy="3095031"/>
        </p:xfrm>
        <a:graphic>
          <a:graphicData uri="http://schemas.openxmlformats.org/drawingml/2006/table">
            <a:tbl>
              <a:tblPr firstRow="1" bandRow="1">
                <a:tableStyleId>{7DF18680-E054-41AD-8BC1-D1AEF772440D}</a:tableStyleId>
              </a:tblPr>
              <a:tblGrid>
                <a:gridCol w="304800">
                  <a:extLst>
                    <a:ext uri="{9D8B030D-6E8A-4147-A177-3AD203B41FA5}">
                      <a16:colId xmlns:a16="http://schemas.microsoft.com/office/drawing/2014/main" val="20000"/>
                    </a:ext>
                  </a:extLst>
                </a:gridCol>
                <a:gridCol w="952500">
                  <a:extLst>
                    <a:ext uri="{9D8B030D-6E8A-4147-A177-3AD203B41FA5}">
                      <a16:colId xmlns:a16="http://schemas.microsoft.com/office/drawing/2014/main" val="20001"/>
                    </a:ext>
                  </a:extLst>
                </a:gridCol>
                <a:gridCol w="965200">
                  <a:extLst>
                    <a:ext uri="{9D8B030D-6E8A-4147-A177-3AD203B41FA5}">
                      <a16:colId xmlns:a16="http://schemas.microsoft.com/office/drawing/2014/main" val="20002"/>
                    </a:ext>
                  </a:extLst>
                </a:gridCol>
                <a:gridCol w="596900">
                  <a:extLst>
                    <a:ext uri="{9D8B030D-6E8A-4147-A177-3AD203B41FA5}">
                      <a16:colId xmlns:a16="http://schemas.microsoft.com/office/drawing/2014/main" val="20003"/>
                    </a:ext>
                  </a:extLst>
                </a:gridCol>
                <a:gridCol w="1498600">
                  <a:extLst>
                    <a:ext uri="{9D8B030D-6E8A-4147-A177-3AD203B41FA5}">
                      <a16:colId xmlns:a16="http://schemas.microsoft.com/office/drawing/2014/main" val="20004"/>
                    </a:ext>
                  </a:extLst>
                </a:gridCol>
                <a:gridCol w="787400">
                  <a:extLst>
                    <a:ext uri="{9D8B030D-6E8A-4147-A177-3AD203B41FA5}">
                      <a16:colId xmlns:a16="http://schemas.microsoft.com/office/drawing/2014/main" val="20005"/>
                    </a:ext>
                  </a:extLst>
                </a:gridCol>
                <a:gridCol w="723900">
                  <a:extLst>
                    <a:ext uri="{9D8B030D-6E8A-4147-A177-3AD203B41FA5}">
                      <a16:colId xmlns:a16="http://schemas.microsoft.com/office/drawing/2014/main" val="20006"/>
                    </a:ext>
                  </a:extLst>
                </a:gridCol>
                <a:gridCol w="1282700">
                  <a:extLst>
                    <a:ext uri="{9D8B030D-6E8A-4147-A177-3AD203B41FA5}">
                      <a16:colId xmlns:a16="http://schemas.microsoft.com/office/drawing/2014/main" val="20007"/>
                    </a:ext>
                  </a:extLst>
                </a:gridCol>
                <a:gridCol w="584200">
                  <a:extLst>
                    <a:ext uri="{9D8B030D-6E8A-4147-A177-3AD203B41FA5}">
                      <a16:colId xmlns:a16="http://schemas.microsoft.com/office/drawing/2014/main" val="20008"/>
                    </a:ext>
                  </a:extLst>
                </a:gridCol>
                <a:gridCol w="647700">
                  <a:extLst>
                    <a:ext uri="{9D8B030D-6E8A-4147-A177-3AD203B41FA5}">
                      <a16:colId xmlns:a16="http://schemas.microsoft.com/office/drawing/2014/main" val="20009"/>
                    </a:ext>
                  </a:extLst>
                </a:gridCol>
              </a:tblGrid>
              <a:tr h="680720">
                <a:tc>
                  <a:txBody>
                    <a:bodyPr/>
                    <a:lstStyle/>
                    <a:p>
                      <a:r>
                        <a:rPr lang="en-US" sz="1050" dirty="0"/>
                        <a:t>id</a:t>
                      </a:r>
                    </a:p>
                  </a:txBody>
                  <a:tcPr/>
                </a:tc>
                <a:tc>
                  <a:txBody>
                    <a:bodyPr/>
                    <a:lstStyle/>
                    <a:p>
                      <a:r>
                        <a:rPr lang="en-US" sz="1050" dirty="0" err="1"/>
                        <a:t>select_type</a:t>
                      </a:r>
                      <a:endParaRPr lang="en-US" sz="1050" dirty="0"/>
                    </a:p>
                  </a:txBody>
                  <a:tcPr/>
                </a:tc>
                <a:tc>
                  <a:txBody>
                    <a:bodyPr/>
                    <a:lstStyle/>
                    <a:p>
                      <a:r>
                        <a:rPr lang="en-US" sz="1050" dirty="0"/>
                        <a:t>table</a:t>
                      </a:r>
                    </a:p>
                  </a:txBody>
                  <a:tcPr/>
                </a:tc>
                <a:tc>
                  <a:txBody>
                    <a:bodyPr/>
                    <a:lstStyle/>
                    <a:p>
                      <a:r>
                        <a:rPr lang="en-US" sz="1050" dirty="0"/>
                        <a:t>type</a:t>
                      </a:r>
                    </a:p>
                  </a:txBody>
                  <a:tcPr/>
                </a:tc>
                <a:tc>
                  <a:txBody>
                    <a:bodyPr/>
                    <a:lstStyle/>
                    <a:p>
                      <a:r>
                        <a:rPr lang="en-US" sz="1050" dirty="0" err="1"/>
                        <a:t>possible_keys</a:t>
                      </a:r>
                      <a:endParaRPr lang="en-US" sz="1050" dirty="0"/>
                    </a:p>
                  </a:txBody>
                  <a:tcPr/>
                </a:tc>
                <a:tc>
                  <a:txBody>
                    <a:bodyPr/>
                    <a:lstStyle/>
                    <a:p>
                      <a:r>
                        <a:rPr lang="en-US" sz="1050" dirty="0"/>
                        <a:t>key</a:t>
                      </a:r>
                    </a:p>
                  </a:txBody>
                  <a:tcPr/>
                </a:tc>
                <a:tc>
                  <a:txBody>
                    <a:bodyPr/>
                    <a:lstStyle/>
                    <a:p>
                      <a:r>
                        <a:rPr lang="en-US" sz="1050" dirty="0" err="1"/>
                        <a:t>key_len</a:t>
                      </a:r>
                      <a:endParaRPr lang="en-US" sz="1050" dirty="0"/>
                    </a:p>
                  </a:txBody>
                  <a:tcPr/>
                </a:tc>
                <a:tc>
                  <a:txBody>
                    <a:bodyPr/>
                    <a:lstStyle/>
                    <a:p>
                      <a:r>
                        <a:rPr lang="en-US" sz="1050" dirty="0"/>
                        <a:t>ref</a:t>
                      </a:r>
                    </a:p>
                  </a:txBody>
                  <a:tcPr/>
                </a:tc>
                <a:tc>
                  <a:txBody>
                    <a:bodyPr/>
                    <a:lstStyle/>
                    <a:p>
                      <a:r>
                        <a:rPr lang="en-US" sz="1050" dirty="0"/>
                        <a:t>rows</a:t>
                      </a:r>
                    </a:p>
                  </a:txBody>
                  <a:tcPr/>
                </a:tc>
                <a:tc>
                  <a:txBody>
                    <a:bodyPr/>
                    <a:lstStyle/>
                    <a:p>
                      <a:r>
                        <a:rPr lang="en-US" sz="1050" dirty="0"/>
                        <a:t>Extra</a:t>
                      </a:r>
                    </a:p>
                  </a:txBody>
                  <a:tcPr/>
                </a:tc>
                <a:extLst>
                  <a:ext uri="{0D108BD9-81ED-4DB2-BD59-A6C34878D82A}">
                    <a16:rowId xmlns:a16="http://schemas.microsoft.com/office/drawing/2014/main" val="10000"/>
                  </a:ext>
                </a:extLst>
              </a:tr>
              <a:tr h="749300">
                <a:tc>
                  <a:txBody>
                    <a:bodyPr/>
                    <a:lstStyle/>
                    <a:p>
                      <a:r>
                        <a:rPr lang="en-US" sz="1050" dirty="0"/>
                        <a:t>1</a:t>
                      </a:r>
                    </a:p>
                  </a:txBody>
                  <a:tcPr/>
                </a:tc>
                <a:tc>
                  <a:txBody>
                    <a:bodyPr/>
                    <a:lstStyle/>
                    <a:p>
                      <a:r>
                        <a:rPr lang="en-US" sz="1050" dirty="0"/>
                        <a:t>SIMPLE</a:t>
                      </a:r>
                    </a:p>
                  </a:txBody>
                  <a:tcPr/>
                </a:tc>
                <a:tc>
                  <a:txBody>
                    <a:bodyPr/>
                    <a:lstStyle/>
                    <a:p>
                      <a:r>
                        <a:rPr lang="en-US" sz="1050" dirty="0" err="1"/>
                        <a:t>oc_share</a:t>
                      </a:r>
                      <a:endParaRPr lang="en-US" sz="1050" dirty="0"/>
                    </a:p>
                  </a:txBody>
                  <a:tcPr/>
                </a:tc>
                <a:tc>
                  <a:txBody>
                    <a:bodyPr/>
                    <a:lstStyle/>
                    <a:p>
                      <a:r>
                        <a:rPr lang="en-US" sz="1050" dirty="0"/>
                        <a:t>index</a:t>
                      </a:r>
                    </a:p>
                  </a:txBody>
                  <a:tcPr/>
                </a:tc>
                <a:tc>
                  <a:txBody>
                    <a:bodyPr/>
                    <a:lstStyle/>
                    <a:p>
                      <a:r>
                        <a:rPr lang="en-US" sz="1050" dirty="0" err="1"/>
                        <a:t>file_source_index</a:t>
                      </a:r>
                      <a:endParaRPr lang="en-US" sz="1050" dirty="0"/>
                    </a:p>
                  </a:txBody>
                  <a:tcPr/>
                </a:tc>
                <a:tc>
                  <a:txBody>
                    <a:bodyPr/>
                    <a:lstStyle/>
                    <a:p>
                      <a:r>
                        <a:rPr lang="en-US" sz="1050" dirty="0"/>
                        <a:t>PRIMARY</a:t>
                      </a:r>
                    </a:p>
                  </a:txBody>
                  <a:tcPr/>
                </a:tc>
                <a:tc>
                  <a:txBody>
                    <a:bodyPr/>
                    <a:lstStyle/>
                    <a:p>
                      <a:r>
                        <a:rPr lang="en-US" sz="1050" dirty="0"/>
                        <a:t>4</a:t>
                      </a:r>
                    </a:p>
                  </a:txBody>
                  <a:tcPr/>
                </a:tc>
                <a:tc>
                  <a:txBody>
                    <a:bodyPr/>
                    <a:lstStyle/>
                    <a:p>
                      <a:r>
                        <a:rPr lang="en-US" sz="1050" dirty="0"/>
                        <a:t>NULL</a:t>
                      </a:r>
                    </a:p>
                  </a:txBody>
                  <a:tcPr/>
                </a:tc>
                <a:tc>
                  <a:txBody>
                    <a:bodyPr/>
                    <a:lstStyle/>
                    <a:p>
                      <a:r>
                        <a:rPr lang="en-US" sz="1050" dirty="0"/>
                        <a:t>70305</a:t>
                      </a:r>
                    </a:p>
                  </a:txBody>
                  <a:tcPr/>
                </a:tc>
                <a:tc>
                  <a:txBody>
                    <a:bodyPr/>
                    <a:lstStyle/>
                    <a:p>
                      <a:r>
                        <a:rPr lang="en-US" sz="1050" dirty="0"/>
                        <a:t>Using where</a:t>
                      </a:r>
                    </a:p>
                  </a:txBody>
                  <a:tcPr/>
                </a:tc>
                <a:extLst>
                  <a:ext uri="{0D108BD9-81ED-4DB2-BD59-A6C34878D82A}">
                    <a16:rowId xmlns:a16="http://schemas.microsoft.com/office/drawing/2014/main" val="10001"/>
                  </a:ext>
                </a:extLst>
              </a:tr>
              <a:tr h="965200">
                <a:tc>
                  <a:txBody>
                    <a:bodyPr/>
                    <a:lstStyle/>
                    <a:p>
                      <a:r>
                        <a:rPr lang="en-US" sz="1050" dirty="0"/>
                        <a:t>1</a:t>
                      </a:r>
                    </a:p>
                  </a:txBody>
                  <a:tcPr/>
                </a:tc>
                <a:tc>
                  <a:txBody>
                    <a:bodyPr/>
                    <a:lstStyle/>
                    <a:p>
                      <a:r>
                        <a:rPr lang="en-US" sz="1050" dirty="0"/>
                        <a:t>SIMPLE</a:t>
                      </a:r>
                    </a:p>
                  </a:txBody>
                  <a:tcPr/>
                </a:tc>
                <a:tc>
                  <a:txBody>
                    <a:bodyPr/>
                    <a:lstStyle/>
                    <a:p>
                      <a:r>
                        <a:rPr lang="en-US" sz="1050" dirty="0" err="1"/>
                        <a:t>oc_filecache</a:t>
                      </a:r>
                      <a:endParaRPr lang="en-US" sz="1050" dirty="0"/>
                    </a:p>
                  </a:txBody>
                  <a:tcPr/>
                </a:tc>
                <a:tc>
                  <a:txBody>
                    <a:bodyPr/>
                    <a:lstStyle/>
                    <a:p>
                      <a:r>
                        <a:rPr lang="en-US" sz="1050" dirty="0" err="1"/>
                        <a:t>eq_ref</a:t>
                      </a:r>
                      <a:endParaRPr lang="en-US" sz="1050" dirty="0"/>
                    </a:p>
                  </a:txBody>
                  <a:tcPr/>
                </a:tc>
                <a:tc>
                  <a:txBody>
                    <a:bodyPr/>
                    <a:lstStyle/>
                    <a:p>
                      <a:r>
                        <a:rPr lang="en-US" sz="1050" dirty="0"/>
                        <a:t>PRIMARY,</a:t>
                      </a:r>
                      <a:r>
                        <a:rPr lang="en-US" sz="1050" baseline="0" dirty="0"/>
                        <a:t> </a:t>
                      </a:r>
                      <a:r>
                        <a:rPr lang="en-US" sz="1050" baseline="0" dirty="0" err="1"/>
                        <a:t>fs_storage_hash</a:t>
                      </a:r>
                      <a:r>
                        <a:rPr lang="en-US" sz="1050" baseline="0" dirty="0"/>
                        <a:t>, </a:t>
                      </a:r>
                      <a:r>
                        <a:rPr lang="en-US" sz="1050" baseline="0" dirty="0" err="1"/>
                        <a:t>fs_storage_mimetype</a:t>
                      </a:r>
                      <a:r>
                        <a:rPr lang="en-US" sz="1050" baseline="0" dirty="0"/>
                        <a:t>, </a:t>
                      </a:r>
                      <a:r>
                        <a:rPr lang="en-US" sz="1050" baseline="0" dirty="0" err="1"/>
                        <a:t>fs_storage_mimepart</a:t>
                      </a:r>
                      <a:r>
                        <a:rPr lang="en-US" sz="1050" baseline="0" dirty="0"/>
                        <a:t>, </a:t>
                      </a:r>
                      <a:r>
                        <a:rPr lang="en-US" sz="1050" baseline="0" dirty="0" err="1"/>
                        <a:t>fs_storage_size</a:t>
                      </a:r>
                      <a:endParaRPr lang="en-US" sz="1050" dirty="0"/>
                    </a:p>
                  </a:txBody>
                  <a:tcPr/>
                </a:tc>
                <a:tc>
                  <a:txBody>
                    <a:bodyPr/>
                    <a:lstStyle/>
                    <a:p>
                      <a:r>
                        <a:rPr lang="en-US" sz="1050" dirty="0"/>
                        <a:t>PRIMARY</a:t>
                      </a:r>
                    </a:p>
                  </a:txBody>
                  <a:tcPr/>
                </a:tc>
                <a:tc>
                  <a:txBody>
                    <a:bodyPr/>
                    <a:lstStyle/>
                    <a:p>
                      <a:r>
                        <a:rPr lang="en-US" sz="1050" dirty="0"/>
                        <a:t>4</a:t>
                      </a:r>
                    </a:p>
                  </a:txBody>
                  <a:tcPr/>
                </a:tc>
                <a:tc>
                  <a:txBody>
                    <a:bodyPr/>
                    <a:lstStyle/>
                    <a:p>
                      <a:r>
                        <a:rPr lang="en-US" sz="1050" dirty="0" err="1"/>
                        <a:t>owncloud.oc_share.file_source</a:t>
                      </a:r>
                      <a:endParaRPr lang="en-US" sz="1050" dirty="0"/>
                    </a:p>
                  </a:txBody>
                  <a:tcPr/>
                </a:tc>
                <a:tc>
                  <a:txBody>
                    <a:bodyPr/>
                    <a:lstStyle/>
                    <a:p>
                      <a:r>
                        <a:rPr lang="en-US" sz="1050" dirty="0"/>
                        <a:t>1</a:t>
                      </a:r>
                    </a:p>
                  </a:txBody>
                  <a:tcPr/>
                </a:tc>
                <a:tc>
                  <a:txBody>
                    <a:bodyPr/>
                    <a:lstStyle/>
                    <a:p>
                      <a:endParaRPr lang="en-US" sz="1050" dirty="0"/>
                    </a:p>
                  </a:txBody>
                  <a:tcPr/>
                </a:tc>
                <a:extLst>
                  <a:ext uri="{0D108BD9-81ED-4DB2-BD59-A6C34878D82A}">
                    <a16:rowId xmlns:a16="http://schemas.microsoft.com/office/drawing/2014/main" val="10002"/>
                  </a:ext>
                </a:extLst>
              </a:tr>
              <a:tr h="699811">
                <a:tc>
                  <a:txBody>
                    <a:bodyPr/>
                    <a:lstStyle/>
                    <a:p>
                      <a:r>
                        <a:rPr lang="en-US" sz="1050" dirty="0"/>
                        <a:t>1</a:t>
                      </a:r>
                    </a:p>
                  </a:txBody>
                  <a:tcPr/>
                </a:tc>
                <a:tc>
                  <a:txBody>
                    <a:bodyPr/>
                    <a:lstStyle/>
                    <a:p>
                      <a:r>
                        <a:rPr lang="en-US" sz="1050" dirty="0"/>
                        <a:t>SIMPLE</a:t>
                      </a:r>
                    </a:p>
                  </a:txBody>
                  <a:tcPr/>
                </a:tc>
                <a:tc>
                  <a:txBody>
                    <a:bodyPr/>
                    <a:lstStyle/>
                    <a:p>
                      <a:r>
                        <a:rPr lang="en-US" sz="1050" dirty="0" err="1"/>
                        <a:t>oc_storages</a:t>
                      </a:r>
                      <a:endParaRPr lang="en-US" sz="1050" dirty="0"/>
                    </a:p>
                  </a:txBody>
                  <a:tcPr/>
                </a:tc>
                <a:tc>
                  <a:txBody>
                    <a:bodyPr/>
                    <a:lstStyle/>
                    <a:p>
                      <a:r>
                        <a:rPr lang="en-US" sz="1050" dirty="0" err="1"/>
                        <a:t>eq_ref</a:t>
                      </a:r>
                      <a:endParaRPr lang="en-US" sz="1050" dirty="0"/>
                    </a:p>
                  </a:txBody>
                  <a:tcPr/>
                </a:tc>
                <a:tc>
                  <a:txBody>
                    <a:bodyPr/>
                    <a:lstStyle/>
                    <a:p>
                      <a:r>
                        <a:rPr lang="en-US" sz="1050" dirty="0"/>
                        <a:t>PRIMARY</a:t>
                      </a:r>
                    </a:p>
                  </a:txBody>
                  <a:tcPr/>
                </a:tc>
                <a:tc>
                  <a:txBody>
                    <a:bodyPr/>
                    <a:lstStyle/>
                    <a:p>
                      <a:r>
                        <a:rPr lang="en-US" sz="1050" dirty="0"/>
                        <a:t>PRIMARY</a:t>
                      </a:r>
                    </a:p>
                  </a:txBody>
                  <a:tcPr/>
                </a:tc>
                <a:tc>
                  <a:txBody>
                    <a:bodyPr/>
                    <a:lstStyle/>
                    <a:p>
                      <a:r>
                        <a:rPr lang="en-US" sz="1050" dirty="0"/>
                        <a:t>4</a:t>
                      </a:r>
                    </a:p>
                  </a:txBody>
                  <a:tcPr/>
                </a:tc>
                <a:tc>
                  <a:txBody>
                    <a:bodyPr/>
                    <a:lstStyle/>
                    <a:p>
                      <a:r>
                        <a:rPr lang="en-US" sz="1050" dirty="0" err="1"/>
                        <a:t>owncloud.oc_filecache.storage</a:t>
                      </a:r>
                      <a:endParaRPr lang="en-US" sz="1050" dirty="0"/>
                    </a:p>
                  </a:txBody>
                  <a:tcPr/>
                </a:tc>
                <a:tc>
                  <a:txBody>
                    <a:bodyPr/>
                    <a:lstStyle/>
                    <a:p>
                      <a:r>
                        <a:rPr lang="en-US" sz="1050" dirty="0"/>
                        <a:t>1</a:t>
                      </a:r>
                    </a:p>
                  </a:txBody>
                  <a:tcPr/>
                </a:tc>
                <a:tc>
                  <a:txBody>
                    <a:bodyPr/>
                    <a:lstStyle/>
                    <a:p>
                      <a:endParaRPr lang="en-US" sz="1050"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32492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31789" y="972610"/>
            <a:ext cx="8469312" cy="5227638"/>
          </a:xfrm>
        </p:spPr>
        <p:txBody>
          <a:bodyPr>
            <a:normAutofit/>
          </a:bodyPr>
          <a:lstStyle/>
          <a:p>
            <a:r>
              <a:rPr lang="en-US" dirty="0"/>
              <a:t>Our Problem is here:</a:t>
            </a:r>
          </a:p>
          <a:p>
            <a:endParaRPr lang="en-US" sz="1050" dirty="0"/>
          </a:p>
          <a:p>
            <a:endParaRPr lang="en-US" sz="1050" dirty="0"/>
          </a:p>
          <a:p>
            <a:endParaRPr lang="en-US" sz="1050" dirty="0"/>
          </a:p>
          <a:p>
            <a:endParaRPr lang="en-US" sz="1050" dirty="0"/>
          </a:p>
          <a:p>
            <a:endParaRPr lang="en-US" sz="1050" dirty="0"/>
          </a:p>
          <a:p>
            <a:endParaRPr lang="en-US" sz="1050" dirty="0"/>
          </a:p>
          <a:p>
            <a:endParaRPr lang="en-US" sz="1050" dirty="0"/>
          </a:p>
          <a:p>
            <a:r>
              <a:rPr lang="en-US" sz="2800" dirty="0"/>
              <a:t>What is the problem with this?</a:t>
            </a:r>
          </a:p>
          <a:p>
            <a:pPr marL="171450" indent="-171450">
              <a:buFont typeface="Arial"/>
              <a:buChar char="•"/>
            </a:pPr>
            <a:r>
              <a:rPr lang="en-US" dirty="0"/>
              <a:t>We are using the PRIMARY KEY index to retrieve 70305 rows, and this is the wrong index.</a:t>
            </a:r>
          </a:p>
          <a:p>
            <a:pPr marL="171450" indent="-171450">
              <a:buFont typeface="Arial"/>
              <a:buChar char="•"/>
            </a:pPr>
            <a:r>
              <a:rPr lang="en-US" dirty="0"/>
              <a:t>And then we are filtering on the output of this into a JOIN.</a:t>
            </a:r>
          </a:p>
          <a:p>
            <a:pPr marL="350837" lvl="1" indent="-171450">
              <a:buFont typeface="Arial"/>
              <a:buChar char="•"/>
            </a:pPr>
            <a:r>
              <a:rPr lang="en-US" dirty="0"/>
              <a:t>Note that the 'AND' operators in our join invokes an implicit 'WHERE' clause.</a:t>
            </a:r>
          </a:p>
          <a:p>
            <a:pPr marL="171450" indent="-171450">
              <a:buFont typeface="Arial"/>
              <a:buChar char="•"/>
            </a:pPr>
            <a:r>
              <a:rPr lang="en-US" dirty="0"/>
              <a:t>This is also our top query that we see from </a:t>
            </a:r>
            <a:r>
              <a:rPr lang="en-US" dirty="0" err="1"/>
              <a:t>MaxScale</a:t>
            </a:r>
            <a:endParaRPr lang="en-US" dirty="0"/>
          </a:p>
        </p:txBody>
      </p:sp>
      <p:sp>
        <p:nvSpPr>
          <p:cNvPr id="3" name="Title 2"/>
          <p:cNvSpPr>
            <a:spLocks noGrp="1"/>
          </p:cNvSpPr>
          <p:nvPr>
            <p:ph type="title"/>
          </p:nvPr>
        </p:nvSpPr>
        <p:spPr/>
        <p:txBody>
          <a:bodyPr/>
          <a:lstStyle/>
          <a:p>
            <a:r>
              <a:rPr lang="en-US" dirty="0"/>
              <a:t>Explain</a:t>
            </a:r>
          </a:p>
        </p:txBody>
      </p:sp>
      <p:graphicFrame>
        <p:nvGraphicFramePr>
          <p:cNvPr id="4" name="Table 3"/>
          <p:cNvGraphicFramePr>
            <a:graphicFrameLocks noGrp="1"/>
          </p:cNvGraphicFramePr>
          <p:nvPr>
            <p:extLst>
              <p:ext uri="{D42A27DB-BD31-4B8C-83A1-F6EECF244321}">
                <p14:modId xmlns:p14="http://schemas.microsoft.com/office/powerpoint/2010/main" val="3662432628"/>
              </p:ext>
            </p:extLst>
          </p:nvPr>
        </p:nvGraphicFramePr>
        <p:xfrm>
          <a:off x="457201" y="1676400"/>
          <a:ext cx="8343900" cy="939800"/>
        </p:xfrm>
        <a:graphic>
          <a:graphicData uri="http://schemas.openxmlformats.org/drawingml/2006/table">
            <a:tbl>
              <a:tblPr firstRow="1" bandRow="1">
                <a:tableStyleId>{7DF18680-E054-41AD-8BC1-D1AEF772440D}</a:tableStyleId>
              </a:tblPr>
              <a:tblGrid>
                <a:gridCol w="304800">
                  <a:extLst>
                    <a:ext uri="{9D8B030D-6E8A-4147-A177-3AD203B41FA5}">
                      <a16:colId xmlns:a16="http://schemas.microsoft.com/office/drawing/2014/main" val="20000"/>
                    </a:ext>
                  </a:extLst>
                </a:gridCol>
                <a:gridCol w="952500">
                  <a:extLst>
                    <a:ext uri="{9D8B030D-6E8A-4147-A177-3AD203B41FA5}">
                      <a16:colId xmlns:a16="http://schemas.microsoft.com/office/drawing/2014/main" val="20001"/>
                    </a:ext>
                  </a:extLst>
                </a:gridCol>
                <a:gridCol w="965200">
                  <a:extLst>
                    <a:ext uri="{9D8B030D-6E8A-4147-A177-3AD203B41FA5}">
                      <a16:colId xmlns:a16="http://schemas.microsoft.com/office/drawing/2014/main" val="20002"/>
                    </a:ext>
                  </a:extLst>
                </a:gridCol>
                <a:gridCol w="596900">
                  <a:extLst>
                    <a:ext uri="{9D8B030D-6E8A-4147-A177-3AD203B41FA5}">
                      <a16:colId xmlns:a16="http://schemas.microsoft.com/office/drawing/2014/main" val="20003"/>
                    </a:ext>
                  </a:extLst>
                </a:gridCol>
                <a:gridCol w="1498600">
                  <a:extLst>
                    <a:ext uri="{9D8B030D-6E8A-4147-A177-3AD203B41FA5}">
                      <a16:colId xmlns:a16="http://schemas.microsoft.com/office/drawing/2014/main" val="20004"/>
                    </a:ext>
                  </a:extLst>
                </a:gridCol>
                <a:gridCol w="787400">
                  <a:extLst>
                    <a:ext uri="{9D8B030D-6E8A-4147-A177-3AD203B41FA5}">
                      <a16:colId xmlns:a16="http://schemas.microsoft.com/office/drawing/2014/main" val="20005"/>
                    </a:ext>
                  </a:extLst>
                </a:gridCol>
                <a:gridCol w="723900">
                  <a:extLst>
                    <a:ext uri="{9D8B030D-6E8A-4147-A177-3AD203B41FA5}">
                      <a16:colId xmlns:a16="http://schemas.microsoft.com/office/drawing/2014/main" val="20006"/>
                    </a:ext>
                  </a:extLst>
                </a:gridCol>
                <a:gridCol w="1282700">
                  <a:extLst>
                    <a:ext uri="{9D8B030D-6E8A-4147-A177-3AD203B41FA5}">
                      <a16:colId xmlns:a16="http://schemas.microsoft.com/office/drawing/2014/main" val="20007"/>
                    </a:ext>
                  </a:extLst>
                </a:gridCol>
                <a:gridCol w="584200">
                  <a:extLst>
                    <a:ext uri="{9D8B030D-6E8A-4147-A177-3AD203B41FA5}">
                      <a16:colId xmlns:a16="http://schemas.microsoft.com/office/drawing/2014/main" val="20008"/>
                    </a:ext>
                  </a:extLst>
                </a:gridCol>
                <a:gridCol w="647700">
                  <a:extLst>
                    <a:ext uri="{9D8B030D-6E8A-4147-A177-3AD203B41FA5}">
                      <a16:colId xmlns:a16="http://schemas.microsoft.com/office/drawing/2014/main" val="20009"/>
                    </a:ext>
                  </a:extLst>
                </a:gridCol>
              </a:tblGrid>
              <a:tr h="471678">
                <a:tc>
                  <a:txBody>
                    <a:bodyPr/>
                    <a:lstStyle/>
                    <a:p>
                      <a:r>
                        <a:rPr lang="en-US" sz="1050" dirty="0"/>
                        <a:t>id</a:t>
                      </a:r>
                    </a:p>
                  </a:txBody>
                  <a:tcPr/>
                </a:tc>
                <a:tc>
                  <a:txBody>
                    <a:bodyPr/>
                    <a:lstStyle/>
                    <a:p>
                      <a:r>
                        <a:rPr lang="en-US" sz="1050" dirty="0" err="1"/>
                        <a:t>select_type</a:t>
                      </a:r>
                      <a:endParaRPr lang="en-US" sz="1050" dirty="0"/>
                    </a:p>
                  </a:txBody>
                  <a:tcPr/>
                </a:tc>
                <a:tc>
                  <a:txBody>
                    <a:bodyPr/>
                    <a:lstStyle/>
                    <a:p>
                      <a:r>
                        <a:rPr lang="en-US" sz="1050" dirty="0"/>
                        <a:t>table</a:t>
                      </a:r>
                    </a:p>
                  </a:txBody>
                  <a:tcPr/>
                </a:tc>
                <a:tc>
                  <a:txBody>
                    <a:bodyPr/>
                    <a:lstStyle/>
                    <a:p>
                      <a:r>
                        <a:rPr lang="en-US" sz="1050" dirty="0"/>
                        <a:t>type</a:t>
                      </a:r>
                    </a:p>
                  </a:txBody>
                  <a:tcPr/>
                </a:tc>
                <a:tc>
                  <a:txBody>
                    <a:bodyPr/>
                    <a:lstStyle/>
                    <a:p>
                      <a:r>
                        <a:rPr lang="en-US" sz="1050" dirty="0" err="1"/>
                        <a:t>possible_keys</a:t>
                      </a:r>
                      <a:endParaRPr lang="en-US" sz="1050" dirty="0"/>
                    </a:p>
                  </a:txBody>
                  <a:tcPr/>
                </a:tc>
                <a:tc>
                  <a:txBody>
                    <a:bodyPr/>
                    <a:lstStyle/>
                    <a:p>
                      <a:r>
                        <a:rPr lang="en-US" sz="1050" dirty="0"/>
                        <a:t>key</a:t>
                      </a:r>
                    </a:p>
                  </a:txBody>
                  <a:tcPr/>
                </a:tc>
                <a:tc>
                  <a:txBody>
                    <a:bodyPr/>
                    <a:lstStyle/>
                    <a:p>
                      <a:r>
                        <a:rPr lang="en-US" sz="1050" dirty="0" err="1"/>
                        <a:t>key_len</a:t>
                      </a:r>
                      <a:endParaRPr lang="en-US" sz="1050" dirty="0"/>
                    </a:p>
                  </a:txBody>
                  <a:tcPr/>
                </a:tc>
                <a:tc>
                  <a:txBody>
                    <a:bodyPr/>
                    <a:lstStyle/>
                    <a:p>
                      <a:r>
                        <a:rPr lang="en-US" sz="1050" dirty="0"/>
                        <a:t>ref</a:t>
                      </a:r>
                    </a:p>
                  </a:txBody>
                  <a:tcPr/>
                </a:tc>
                <a:tc>
                  <a:txBody>
                    <a:bodyPr/>
                    <a:lstStyle/>
                    <a:p>
                      <a:r>
                        <a:rPr lang="en-US" sz="1050" dirty="0"/>
                        <a:t>rows</a:t>
                      </a:r>
                    </a:p>
                  </a:txBody>
                  <a:tcPr/>
                </a:tc>
                <a:tc>
                  <a:txBody>
                    <a:bodyPr/>
                    <a:lstStyle/>
                    <a:p>
                      <a:r>
                        <a:rPr lang="en-US" sz="1050" dirty="0"/>
                        <a:t>Extra</a:t>
                      </a:r>
                    </a:p>
                  </a:txBody>
                  <a:tcPr/>
                </a:tc>
                <a:extLst>
                  <a:ext uri="{0D108BD9-81ED-4DB2-BD59-A6C34878D82A}">
                    <a16:rowId xmlns:a16="http://schemas.microsoft.com/office/drawing/2014/main" val="10000"/>
                  </a:ext>
                </a:extLst>
              </a:tr>
              <a:tr h="468122">
                <a:tc>
                  <a:txBody>
                    <a:bodyPr/>
                    <a:lstStyle/>
                    <a:p>
                      <a:r>
                        <a:rPr lang="en-US" sz="1050" dirty="0"/>
                        <a:t>1</a:t>
                      </a:r>
                    </a:p>
                  </a:txBody>
                  <a:tcPr/>
                </a:tc>
                <a:tc>
                  <a:txBody>
                    <a:bodyPr/>
                    <a:lstStyle/>
                    <a:p>
                      <a:r>
                        <a:rPr lang="en-US" sz="1050" dirty="0"/>
                        <a:t>SIMPLE</a:t>
                      </a:r>
                    </a:p>
                  </a:txBody>
                  <a:tcPr/>
                </a:tc>
                <a:tc>
                  <a:txBody>
                    <a:bodyPr/>
                    <a:lstStyle/>
                    <a:p>
                      <a:r>
                        <a:rPr lang="en-US" sz="1050" dirty="0" err="1"/>
                        <a:t>oc_share</a:t>
                      </a:r>
                      <a:endParaRPr lang="en-US" sz="1050" dirty="0"/>
                    </a:p>
                  </a:txBody>
                  <a:tcPr/>
                </a:tc>
                <a:tc>
                  <a:txBody>
                    <a:bodyPr/>
                    <a:lstStyle/>
                    <a:p>
                      <a:r>
                        <a:rPr lang="en-US" sz="1050" dirty="0"/>
                        <a:t>index</a:t>
                      </a:r>
                    </a:p>
                  </a:txBody>
                  <a:tcPr/>
                </a:tc>
                <a:tc>
                  <a:txBody>
                    <a:bodyPr/>
                    <a:lstStyle/>
                    <a:p>
                      <a:r>
                        <a:rPr lang="en-US" sz="1050" dirty="0" err="1"/>
                        <a:t>file_source_index</a:t>
                      </a:r>
                      <a:endParaRPr lang="en-US" sz="1050" dirty="0"/>
                    </a:p>
                  </a:txBody>
                  <a:tcPr/>
                </a:tc>
                <a:tc>
                  <a:txBody>
                    <a:bodyPr/>
                    <a:lstStyle/>
                    <a:p>
                      <a:r>
                        <a:rPr lang="en-US" sz="1050" dirty="0"/>
                        <a:t>PRIMARY</a:t>
                      </a:r>
                    </a:p>
                  </a:txBody>
                  <a:tcPr/>
                </a:tc>
                <a:tc>
                  <a:txBody>
                    <a:bodyPr/>
                    <a:lstStyle/>
                    <a:p>
                      <a:r>
                        <a:rPr lang="en-US" sz="1050" dirty="0"/>
                        <a:t>4</a:t>
                      </a:r>
                    </a:p>
                  </a:txBody>
                  <a:tcPr/>
                </a:tc>
                <a:tc>
                  <a:txBody>
                    <a:bodyPr/>
                    <a:lstStyle/>
                    <a:p>
                      <a:r>
                        <a:rPr lang="en-US" sz="1050" dirty="0"/>
                        <a:t>NULL</a:t>
                      </a:r>
                    </a:p>
                  </a:txBody>
                  <a:tcPr/>
                </a:tc>
                <a:tc>
                  <a:txBody>
                    <a:bodyPr/>
                    <a:lstStyle/>
                    <a:p>
                      <a:r>
                        <a:rPr lang="en-US" sz="1050" dirty="0"/>
                        <a:t>70305</a:t>
                      </a:r>
                    </a:p>
                  </a:txBody>
                  <a:tcPr/>
                </a:tc>
                <a:tc>
                  <a:txBody>
                    <a:bodyPr/>
                    <a:lstStyle/>
                    <a:p>
                      <a:r>
                        <a:rPr lang="en-US" sz="1050" dirty="0"/>
                        <a:t>Using where</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2122461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What is an index in an relational database?</a:t>
            </a:r>
          </a:p>
          <a:p>
            <a:endParaRPr lang="en-US" dirty="0"/>
          </a:p>
          <a:p>
            <a:pPr marL="342900" indent="-342900">
              <a:buFont typeface="Arial"/>
              <a:buChar char="•"/>
            </a:pPr>
            <a:r>
              <a:rPr lang="en-US" dirty="0"/>
              <a:t>An index is basically a key-value store using one or more columns as a key to retrieve rows in a database table.</a:t>
            </a:r>
          </a:p>
          <a:p>
            <a:pPr marL="342900" indent="-342900">
              <a:buFont typeface="Arial"/>
              <a:buChar char="•"/>
            </a:pPr>
            <a:r>
              <a:rPr lang="en-US" dirty="0"/>
              <a:t>PRIMARY KEY and UNIQUE constraints are enforced by indexes.</a:t>
            </a:r>
          </a:p>
          <a:p>
            <a:pPr marL="522287" lvl="1" indent="-342900">
              <a:buFont typeface="Arial"/>
              <a:buChar char="•"/>
            </a:pPr>
            <a:r>
              <a:rPr lang="en-US" dirty="0"/>
              <a:t>Be aware that MySQL/</a:t>
            </a:r>
            <a:r>
              <a:rPr lang="en-US" dirty="0" err="1"/>
              <a:t>MariaDB</a:t>
            </a:r>
            <a:r>
              <a:rPr lang="en-US" dirty="0"/>
              <a:t> do not handle NULLs as unique values in a UNIQUE constraint so unless You have UNIQUE and and NOT NULL constraints on the column you can still wind up with duplicate rows.</a:t>
            </a:r>
          </a:p>
          <a:p>
            <a:pPr marL="342900" indent="-342900">
              <a:buFont typeface="Arial"/>
              <a:buChar char="•"/>
            </a:pPr>
            <a:r>
              <a:rPr lang="en-US" dirty="0"/>
              <a:t>A missing index can really make your database slow, but unused/seldom used indexes will also consume resources.</a:t>
            </a:r>
          </a:p>
          <a:p>
            <a:pPr marL="342900" indent="-342900">
              <a:buFont typeface="Arial"/>
              <a:buChar char="•"/>
            </a:pPr>
            <a:r>
              <a:rPr lang="en-US" dirty="0"/>
              <a:t>Adding an index will lock your table during index creation.</a:t>
            </a:r>
          </a:p>
        </p:txBody>
      </p:sp>
      <p:sp>
        <p:nvSpPr>
          <p:cNvPr id="3" name="Title 2"/>
          <p:cNvSpPr>
            <a:spLocks noGrp="1"/>
          </p:cNvSpPr>
          <p:nvPr>
            <p:ph type="title"/>
          </p:nvPr>
        </p:nvSpPr>
        <p:spPr/>
        <p:txBody>
          <a:bodyPr/>
          <a:lstStyle/>
          <a:p>
            <a:r>
              <a:rPr lang="en-US" dirty="0"/>
              <a:t>Indexes</a:t>
            </a:r>
          </a:p>
        </p:txBody>
      </p:sp>
    </p:spTree>
    <p:extLst>
      <p:ext uri="{BB962C8B-B14F-4D97-AF65-F5344CB8AC3E}">
        <p14:creationId xmlns:p14="http://schemas.microsoft.com/office/powerpoint/2010/main" val="10677849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a:buChar char="•"/>
            </a:pPr>
            <a:r>
              <a:rPr lang="en-US" dirty="0"/>
              <a:t>Without going into too much detail, you can join tables to get results based on a combination of tables.  Usually you join based on common data in a column. Our query is doing this to find out who is sharing data.</a:t>
            </a:r>
          </a:p>
          <a:p>
            <a:pPr marL="342900" indent="-342900">
              <a:buFont typeface="Arial"/>
              <a:buChar char="•"/>
            </a:pPr>
            <a:r>
              <a:rPr lang="en-US" dirty="0"/>
              <a:t>When joining tables, you want to be sure that you have an index on the column you are joining, or the join will be slow.</a:t>
            </a:r>
          </a:p>
          <a:p>
            <a:pPr marL="342900" indent="-342900">
              <a:buFont typeface="Arial"/>
              <a:buChar char="•"/>
            </a:pPr>
            <a:r>
              <a:rPr lang="en-US" dirty="0"/>
              <a:t>You may also want indexes on the filters.</a:t>
            </a:r>
          </a:p>
          <a:p>
            <a:pPr marL="342900" indent="-342900">
              <a:buFont typeface="Arial"/>
              <a:buChar char="•"/>
            </a:pPr>
            <a:r>
              <a:rPr lang="en-US" dirty="0"/>
              <a:t>An improper join may result in a </a:t>
            </a:r>
            <a:r>
              <a:rPr lang="en-US" dirty="0" err="1"/>
              <a:t>cartesian</a:t>
            </a:r>
            <a:r>
              <a:rPr lang="en-US" dirty="0"/>
              <a:t> product, basically returning a set of all possible combinations of data in both tables.  Your filters might process this to be a correct result, but it will use a lot of resources.</a:t>
            </a:r>
          </a:p>
        </p:txBody>
      </p:sp>
      <p:sp>
        <p:nvSpPr>
          <p:cNvPr id="3" name="Title 2"/>
          <p:cNvSpPr>
            <a:spLocks noGrp="1"/>
          </p:cNvSpPr>
          <p:nvPr>
            <p:ph type="title"/>
          </p:nvPr>
        </p:nvSpPr>
        <p:spPr/>
        <p:txBody>
          <a:bodyPr/>
          <a:lstStyle/>
          <a:p>
            <a:r>
              <a:rPr lang="en-US" dirty="0"/>
              <a:t>Table Joins</a:t>
            </a:r>
          </a:p>
        </p:txBody>
      </p:sp>
    </p:spTree>
    <p:extLst>
      <p:ext uri="{BB962C8B-B14F-4D97-AF65-F5344CB8AC3E}">
        <p14:creationId xmlns:p14="http://schemas.microsoft.com/office/powerpoint/2010/main" val="30790091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Back to our problem query:</a:t>
            </a:r>
          </a:p>
          <a:p>
            <a:r>
              <a:rPr lang="en-US" sz="1200" dirty="0"/>
              <a:t> </a:t>
            </a:r>
          </a:p>
          <a:p>
            <a:r>
              <a:rPr lang="en-US" sz="1200" dirty="0"/>
              <a:t>SELECT `</a:t>
            </a:r>
            <a:r>
              <a:rPr lang="en-US" sz="1200" dirty="0" err="1"/>
              <a:t>oc_share`.`id</a:t>
            </a:r>
            <a:r>
              <a:rPr lang="en-US" sz="1200" dirty="0"/>
              <a:t>`, `</a:t>
            </a:r>
            <a:r>
              <a:rPr lang="en-US" sz="1200" dirty="0" err="1"/>
              <a:t>item_type</a:t>
            </a:r>
            <a:r>
              <a:rPr lang="en-US" sz="1200" dirty="0"/>
              <a:t>`, `</a:t>
            </a:r>
            <a:r>
              <a:rPr lang="en-US" sz="1200" dirty="0" err="1"/>
              <a:t>item_source</a:t>
            </a:r>
            <a:r>
              <a:rPr lang="en-US" sz="1200" dirty="0"/>
              <a:t>`, `</a:t>
            </a:r>
            <a:r>
              <a:rPr lang="en-US" sz="1200" dirty="0" err="1"/>
              <a:t>item_target`,`oc_share`.`parent</a:t>
            </a:r>
            <a:r>
              <a:rPr lang="en-US" sz="1200" dirty="0"/>
              <a:t>`, `</a:t>
            </a:r>
            <a:r>
              <a:rPr lang="en-US" sz="1200" dirty="0" err="1"/>
              <a:t>share_type</a:t>
            </a:r>
            <a:r>
              <a:rPr lang="en-US" sz="1200" dirty="0"/>
              <a:t>`, `</a:t>
            </a:r>
            <a:r>
              <a:rPr lang="en-US" sz="1200" dirty="0" err="1"/>
              <a:t>share_with</a:t>
            </a:r>
            <a:r>
              <a:rPr lang="en-US" sz="1200" dirty="0"/>
              <a:t>`,</a:t>
            </a:r>
          </a:p>
          <a:p>
            <a:r>
              <a:rPr lang="en-US" sz="1200" dirty="0"/>
              <a:t> `uid_owner`,`</a:t>
            </a:r>
            <a:r>
              <a:rPr lang="en-US" sz="1200" dirty="0" err="1"/>
              <a:t>file_source</a:t>
            </a:r>
            <a:r>
              <a:rPr lang="en-US" sz="1200" dirty="0"/>
              <a:t>`, `path`, `</a:t>
            </a:r>
            <a:r>
              <a:rPr lang="en-US" sz="1200" dirty="0" err="1"/>
              <a:t>file_target</a:t>
            </a:r>
            <a:r>
              <a:rPr lang="en-US" sz="1200" dirty="0"/>
              <a:t>`, `oc_share`.`permissions`,`</a:t>
            </a:r>
            <a:r>
              <a:rPr lang="en-US" sz="1200" dirty="0" err="1"/>
              <a:t>stime</a:t>
            </a:r>
            <a:r>
              <a:rPr lang="en-US" sz="1200" dirty="0"/>
              <a:t>`, `expiration`, `token`,</a:t>
            </a:r>
          </a:p>
          <a:p>
            <a:r>
              <a:rPr lang="en-US" sz="1200" dirty="0"/>
              <a:t> `storage`, `</a:t>
            </a:r>
            <a:r>
              <a:rPr lang="en-US" sz="1200" dirty="0" err="1"/>
              <a:t>mail_send`,`oc_storages`.`id</a:t>
            </a:r>
            <a:r>
              <a:rPr lang="en-US" sz="1200" dirty="0"/>
              <a:t>` AS `</a:t>
            </a:r>
            <a:r>
              <a:rPr lang="en-US" sz="1200" dirty="0" err="1"/>
              <a:t>storage_id</a:t>
            </a:r>
            <a:r>
              <a:rPr lang="en-US" sz="1200" dirty="0"/>
              <a:t>`, `oc_</a:t>
            </a:r>
            <a:r>
              <a:rPr lang="en-US" sz="1200" dirty="0" err="1"/>
              <a:t>filecache</a:t>
            </a:r>
            <a:r>
              <a:rPr lang="en-US" sz="1200" dirty="0"/>
              <a:t>`.`parent` as `</a:t>
            </a:r>
            <a:r>
              <a:rPr lang="en-US" sz="1200" dirty="0" err="1"/>
              <a:t>file_parent</a:t>
            </a:r>
            <a:r>
              <a:rPr lang="en-US" sz="1200" dirty="0"/>
              <a:t>` </a:t>
            </a:r>
          </a:p>
          <a:p>
            <a:r>
              <a:rPr lang="en-US" sz="1200" dirty="0"/>
              <a:t>FROM `</a:t>
            </a:r>
            <a:r>
              <a:rPr lang="en-US" sz="1200" dirty="0" err="1"/>
              <a:t>oc_share</a:t>
            </a:r>
            <a:r>
              <a:rPr lang="en-US" sz="1200" dirty="0"/>
              <a:t>` </a:t>
            </a:r>
          </a:p>
          <a:p>
            <a:r>
              <a:rPr lang="en-US" sz="1200" dirty="0"/>
              <a:t>INNER JOIN `</a:t>
            </a:r>
            <a:r>
              <a:rPr lang="en-US" sz="1200" dirty="0" err="1"/>
              <a:t>oc_filecache</a:t>
            </a:r>
            <a:r>
              <a:rPr lang="en-US" sz="1200" dirty="0"/>
              <a:t>` </a:t>
            </a:r>
          </a:p>
          <a:p>
            <a:r>
              <a:rPr lang="en-US" sz="1200" dirty="0"/>
              <a:t> ON `</a:t>
            </a:r>
            <a:r>
              <a:rPr lang="en-US" sz="1200" dirty="0" err="1"/>
              <a:t>file_source</a:t>
            </a:r>
            <a:r>
              <a:rPr lang="en-US" sz="1200" dirty="0"/>
              <a:t>` = `oc_</a:t>
            </a:r>
            <a:r>
              <a:rPr lang="en-US" sz="1200" dirty="0" err="1"/>
              <a:t>filecache</a:t>
            </a:r>
            <a:r>
              <a:rPr lang="en-US" sz="1200" dirty="0"/>
              <a:t>`.`</a:t>
            </a:r>
            <a:r>
              <a:rPr lang="en-US" sz="1200" dirty="0" err="1"/>
              <a:t>fileid</a:t>
            </a:r>
            <a:r>
              <a:rPr lang="en-US" sz="1200" dirty="0"/>
              <a:t>`  </a:t>
            </a:r>
          </a:p>
          <a:p>
            <a:r>
              <a:rPr lang="en-US" sz="1200" dirty="0"/>
              <a:t> AND `</a:t>
            </a:r>
            <a:r>
              <a:rPr lang="en-US" sz="1200" dirty="0" err="1"/>
              <a:t>file_target</a:t>
            </a:r>
            <a:r>
              <a:rPr lang="en-US" sz="1200" dirty="0"/>
              <a:t>` IS NOT NULL </a:t>
            </a:r>
          </a:p>
          <a:p>
            <a:r>
              <a:rPr lang="en-US" sz="1200" dirty="0"/>
              <a:t>INNER JOIN `</a:t>
            </a:r>
            <a:r>
              <a:rPr lang="en-US" sz="1200" dirty="0" err="1"/>
              <a:t>oc_storages</a:t>
            </a:r>
            <a:r>
              <a:rPr lang="en-US" sz="1200" dirty="0"/>
              <a:t>`</a:t>
            </a:r>
          </a:p>
          <a:p>
            <a:r>
              <a:rPr lang="en-US" sz="1200" dirty="0"/>
              <a:t> ON `</a:t>
            </a:r>
            <a:r>
              <a:rPr lang="en-US" sz="1200" dirty="0" err="1"/>
              <a:t>numeric_id</a:t>
            </a:r>
            <a:r>
              <a:rPr lang="en-US" sz="1200" dirty="0"/>
              <a:t>` = `oc_</a:t>
            </a:r>
            <a:r>
              <a:rPr lang="en-US" sz="1200" dirty="0" err="1"/>
              <a:t>filecache</a:t>
            </a:r>
            <a:r>
              <a:rPr lang="en-US" sz="1200" dirty="0"/>
              <a:t>`.`storage` </a:t>
            </a:r>
          </a:p>
          <a:p>
            <a:r>
              <a:rPr lang="en-US" sz="1200" dirty="0"/>
              <a:t> AND ((`</a:t>
            </a:r>
            <a:r>
              <a:rPr lang="en-US" sz="1200" dirty="0" err="1"/>
              <a:t>share_type</a:t>
            </a:r>
            <a:r>
              <a:rPr lang="en-US" sz="1200" dirty="0"/>
              <a:t>` in ('0', '2') </a:t>
            </a:r>
          </a:p>
          <a:p>
            <a:r>
              <a:rPr lang="en-US" sz="1200" dirty="0"/>
              <a:t>  AND `</a:t>
            </a:r>
            <a:r>
              <a:rPr lang="en-US" sz="1200" dirty="0" err="1"/>
              <a:t>share_with</a:t>
            </a:r>
            <a:r>
              <a:rPr lang="en-US" sz="1200" dirty="0"/>
              <a:t>` = '</a:t>
            </a:r>
            <a:r>
              <a:rPr lang="en-US" sz="1200" dirty="0" err="1"/>
              <a:t>username@switch.ch</a:t>
            </a:r>
            <a:r>
              <a:rPr lang="en-US" sz="1200" dirty="0"/>
              <a:t>') )</a:t>
            </a:r>
          </a:p>
          <a:p>
            <a:r>
              <a:rPr lang="en-US" sz="1200" dirty="0"/>
              <a:t> AND `</a:t>
            </a:r>
            <a:r>
              <a:rPr lang="en-US" sz="1200" dirty="0" err="1"/>
              <a:t>uid_owner</a:t>
            </a:r>
            <a:r>
              <a:rPr lang="en-US" sz="1200" dirty="0"/>
              <a:t>` != '</a:t>
            </a:r>
            <a:r>
              <a:rPr lang="en-US" sz="1200" dirty="0" err="1"/>
              <a:t>username@switch.ch</a:t>
            </a:r>
            <a:r>
              <a:rPr lang="en-US" sz="1200" dirty="0"/>
              <a:t>' </a:t>
            </a:r>
          </a:p>
          <a:p>
            <a:r>
              <a:rPr lang="en-US" sz="1200" dirty="0"/>
              <a:t>ORDER BY `</a:t>
            </a:r>
            <a:r>
              <a:rPr lang="en-US" sz="1200" dirty="0" err="1"/>
              <a:t>oc_share`.`id</a:t>
            </a:r>
            <a:r>
              <a:rPr lang="en-US" sz="1200" dirty="0"/>
              <a:t>` ASC</a:t>
            </a:r>
          </a:p>
          <a:p>
            <a:endParaRPr lang="en-US" sz="1200" dirty="0"/>
          </a:p>
          <a:p>
            <a:r>
              <a:rPr lang="en-US" dirty="0"/>
              <a:t>We know that the problem table is </a:t>
            </a:r>
            <a:r>
              <a:rPr lang="en-US" dirty="0" err="1"/>
              <a:t>oc_share</a:t>
            </a:r>
            <a:r>
              <a:rPr lang="en-US" dirty="0"/>
              <a:t>, and we're filtering using a value for the column </a:t>
            </a:r>
            <a:r>
              <a:rPr lang="en-US" dirty="0" err="1"/>
              <a:t>share_with</a:t>
            </a:r>
            <a:r>
              <a:rPr lang="en-US" dirty="0"/>
              <a:t>, there is no index on </a:t>
            </a:r>
            <a:r>
              <a:rPr lang="en-US" dirty="0" err="1"/>
              <a:t>share_with</a:t>
            </a:r>
            <a:r>
              <a:rPr lang="en-US" dirty="0"/>
              <a:t>.</a:t>
            </a:r>
          </a:p>
        </p:txBody>
      </p:sp>
      <p:sp>
        <p:nvSpPr>
          <p:cNvPr id="3" name="Title 2"/>
          <p:cNvSpPr>
            <a:spLocks noGrp="1"/>
          </p:cNvSpPr>
          <p:nvPr>
            <p:ph type="title"/>
          </p:nvPr>
        </p:nvSpPr>
        <p:spPr/>
        <p:txBody>
          <a:bodyPr/>
          <a:lstStyle/>
          <a:p>
            <a:r>
              <a:rPr lang="en-US" dirty="0"/>
              <a:t>Finding the missing index</a:t>
            </a:r>
          </a:p>
        </p:txBody>
      </p:sp>
    </p:spTree>
    <p:extLst>
      <p:ext uri="{BB962C8B-B14F-4D97-AF65-F5344CB8AC3E}">
        <p14:creationId xmlns:p14="http://schemas.microsoft.com/office/powerpoint/2010/main" val="25111227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The fix to this problem is to add the missing index on the table </a:t>
            </a:r>
            <a:r>
              <a:rPr lang="en-US" dirty="0" err="1"/>
              <a:t>oc_share</a:t>
            </a:r>
            <a:r>
              <a:rPr lang="en-US" dirty="0"/>
              <a:t> using the column </a:t>
            </a:r>
            <a:r>
              <a:rPr lang="en-US" dirty="0" err="1"/>
              <a:t>share_with</a:t>
            </a:r>
            <a:r>
              <a:rPr lang="en-US" dirty="0"/>
              <a:t>:</a:t>
            </a:r>
          </a:p>
          <a:p>
            <a:endParaRPr lang="en-US" dirty="0"/>
          </a:p>
          <a:p>
            <a:r>
              <a:rPr lang="en-US" sz="1800" dirty="0"/>
              <a:t>CREATE INDEX </a:t>
            </a:r>
            <a:r>
              <a:rPr lang="en-US" sz="1800" dirty="0" err="1"/>
              <a:t>share_with_index</a:t>
            </a:r>
            <a:r>
              <a:rPr lang="en-US" sz="1800" dirty="0"/>
              <a:t> ON </a:t>
            </a:r>
            <a:r>
              <a:rPr lang="en-US" sz="1800" dirty="0" err="1"/>
              <a:t>oc_share</a:t>
            </a:r>
            <a:r>
              <a:rPr lang="en-US" sz="1800" dirty="0"/>
              <a:t> (</a:t>
            </a:r>
            <a:r>
              <a:rPr lang="en-US" sz="1800" dirty="0" err="1"/>
              <a:t>share_with</a:t>
            </a:r>
            <a:r>
              <a:rPr lang="en-US" sz="1800" dirty="0"/>
              <a:t>);</a:t>
            </a:r>
          </a:p>
          <a:p>
            <a:endParaRPr lang="en-US" sz="1800" dirty="0"/>
          </a:p>
          <a:p>
            <a:r>
              <a:rPr lang="en-US" dirty="0"/>
              <a:t>The results from this were amazing...</a:t>
            </a:r>
          </a:p>
        </p:txBody>
      </p:sp>
      <p:sp>
        <p:nvSpPr>
          <p:cNvPr id="3" name="Title 2"/>
          <p:cNvSpPr>
            <a:spLocks noGrp="1"/>
          </p:cNvSpPr>
          <p:nvPr>
            <p:ph type="title"/>
          </p:nvPr>
        </p:nvSpPr>
        <p:spPr/>
        <p:txBody>
          <a:bodyPr/>
          <a:lstStyle/>
          <a:p>
            <a:r>
              <a:rPr lang="en-US" dirty="0"/>
              <a:t>The fix</a:t>
            </a:r>
          </a:p>
        </p:txBody>
      </p:sp>
    </p:spTree>
    <p:extLst>
      <p:ext uri="{BB962C8B-B14F-4D97-AF65-F5344CB8AC3E}">
        <p14:creationId xmlns:p14="http://schemas.microsoft.com/office/powerpoint/2010/main" val="22928593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Running explain on the query after the index is added:</a:t>
            </a:r>
          </a:p>
          <a:p>
            <a:endParaRPr lang="en-US" sz="1050" dirty="0"/>
          </a:p>
          <a:p>
            <a:endParaRPr lang="en-US" sz="1050" dirty="0"/>
          </a:p>
          <a:p>
            <a:endParaRPr lang="en-US" sz="1050" dirty="0"/>
          </a:p>
          <a:p>
            <a:endParaRPr lang="en-US" sz="1050" dirty="0"/>
          </a:p>
          <a:p>
            <a:endParaRPr lang="en-US" sz="1050" dirty="0"/>
          </a:p>
          <a:p>
            <a:endParaRPr lang="en-US" sz="1050" dirty="0"/>
          </a:p>
          <a:p>
            <a:endParaRPr lang="en-US" sz="1050" dirty="0"/>
          </a:p>
          <a:p>
            <a:endParaRPr lang="en-US" sz="1050" dirty="0"/>
          </a:p>
          <a:p>
            <a:endParaRPr lang="en-US" sz="1050" dirty="0"/>
          </a:p>
          <a:p>
            <a:endParaRPr lang="en-US" sz="1050" dirty="0"/>
          </a:p>
          <a:p>
            <a:endParaRPr lang="en-US" sz="1050" dirty="0"/>
          </a:p>
          <a:p>
            <a:endParaRPr lang="en-US" sz="1050" dirty="0"/>
          </a:p>
          <a:p>
            <a:endParaRPr lang="en-US" sz="1050" dirty="0"/>
          </a:p>
          <a:p>
            <a:endParaRPr lang="en-US" sz="1050" dirty="0"/>
          </a:p>
          <a:p>
            <a:endParaRPr lang="en-US" sz="1050" dirty="0"/>
          </a:p>
          <a:p>
            <a:endParaRPr lang="en-US" sz="1050" dirty="0"/>
          </a:p>
          <a:p>
            <a:endParaRPr lang="en-US" sz="1050" dirty="0"/>
          </a:p>
          <a:p>
            <a:endParaRPr lang="en-US" sz="1050" dirty="0"/>
          </a:p>
          <a:p>
            <a:endParaRPr lang="en-US" sz="1050" dirty="0"/>
          </a:p>
          <a:p>
            <a:r>
              <a:rPr lang="en-US" dirty="0"/>
              <a:t>This time, our first part of  query returns exactly ONE row instead of 70305</a:t>
            </a:r>
          </a:p>
        </p:txBody>
      </p:sp>
      <p:sp>
        <p:nvSpPr>
          <p:cNvPr id="3" name="Title 2"/>
          <p:cNvSpPr>
            <a:spLocks noGrp="1"/>
          </p:cNvSpPr>
          <p:nvPr>
            <p:ph type="title"/>
          </p:nvPr>
        </p:nvSpPr>
        <p:spPr/>
        <p:txBody>
          <a:bodyPr/>
          <a:lstStyle/>
          <a:p>
            <a:r>
              <a:rPr lang="en-US" dirty="0"/>
              <a:t>Explain after the index is added</a:t>
            </a:r>
          </a:p>
        </p:txBody>
      </p:sp>
      <p:graphicFrame>
        <p:nvGraphicFramePr>
          <p:cNvPr id="4" name="Table 3"/>
          <p:cNvGraphicFramePr>
            <a:graphicFrameLocks noGrp="1"/>
          </p:cNvGraphicFramePr>
          <p:nvPr>
            <p:extLst>
              <p:ext uri="{D42A27DB-BD31-4B8C-83A1-F6EECF244321}">
                <p14:modId xmlns:p14="http://schemas.microsoft.com/office/powerpoint/2010/main" val="1887891467"/>
              </p:ext>
            </p:extLst>
          </p:nvPr>
        </p:nvGraphicFramePr>
        <p:xfrm>
          <a:off x="457201" y="1922780"/>
          <a:ext cx="8343900" cy="2966720"/>
        </p:xfrm>
        <a:graphic>
          <a:graphicData uri="http://schemas.openxmlformats.org/drawingml/2006/table">
            <a:tbl>
              <a:tblPr firstRow="1" bandRow="1">
                <a:tableStyleId>{7DF18680-E054-41AD-8BC1-D1AEF772440D}</a:tableStyleId>
              </a:tblPr>
              <a:tblGrid>
                <a:gridCol w="304800">
                  <a:extLst>
                    <a:ext uri="{9D8B030D-6E8A-4147-A177-3AD203B41FA5}">
                      <a16:colId xmlns:a16="http://schemas.microsoft.com/office/drawing/2014/main" val="20000"/>
                    </a:ext>
                  </a:extLst>
                </a:gridCol>
                <a:gridCol w="952500">
                  <a:extLst>
                    <a:ext uri="{9D8B030D-6E8A-4147-A177-3AD203B41FA5}">
                      <a16:colId xmlns:a16="http://schemas.microsoft.com/office/drawing/2014/main" val="20001"/>
                    </a:ext>
                  </a:extLst>
                </a:gridCol>
                <a:gridCol w="965200">
                  <a:extLst>
                    <a:ext uri="{9D8B030D-6E8A-4147-A177-3AD203B41FA5}">
                      <a16:colId xmlns:a16="http://schemas.microsoft.com/office/drawing/2014/main" val="20002"/>
                    </a:ext>
                  </a:extLst>
                </a:gridCol>
                <a:gridCol w="596900">
                  <a:extLst>
                    <a:ext uri="{9D8B030D-6E8A-4147-A177-3AD203B41FA5}">
                      <a16:colId xmlns:a16="http://schemas.microsoft.com/office/drawing/2014/main" val="20003"/>
                    </a:ext>
                  </a:extLst>
                </a:gridCol>
                <a:gridCol w="1498600">
                  <a:extLst>
                    <a:ext uri="{9D8B030D-6E8A-4147-A177-3AD203B41FA5}">
                      <a16:colId xmlns:a16="http://schemas.microsoft.com/office/drawing/2014/main" val="20004"/>
                    </a:ext>
                  </a:extLst>
                </a:gridCol>
                <a:gridCol w="1244599">
                  <a:extLst>
                    <a:ext uri="{9D8B030D-6E8A-4147-A177-3AD203B41FA5}">
                      <a16:colId xmlns:a16="http://schemas.microsoft.com/office/drawing/2014/main" val="20005"/>
                    </a:ext>
                  </a:extLst>
                </a:gridCol>
                <a:gridCol w="787400">
                  <a:extLst>
                    <a:ext uri="{9D8B030D-6E8A-4147-A177-3AD203B41FA5}">
                      <a16:colId xmlns:a16="http://schemas.microsoft.com/office/drawing/2014/main" val="20006"/>
                    </a:ext>
                  </a:extLst>
                </a:gridCol>
                <a:gridCol w="977900">
                  <a:extLst>
                    <a:ext uri="{9D8B030D-6E8A-4147-A177-3AD203B41FA5}">
                      <a16:colId xmlns:a16="http://schemas.microsoft.com/office/drawing/2014/main" val="20007"/>
                    </a:ext>
                  </a:extLst>
                </a:gridCol>
                <a:gridCol w="508000">
                  <a:extLst>
                    <a:ext uri="{9D8B030D-6E8A-4147-A177-3AD203B41FA5}">
                      <a16:colId xmlns:a16="http://schemas.microsoft.com/office/drawing/2014/main" val="20008"/>
                    </a:ext>
                  </a:extLst>
                </a:gridCol>
                <a:gridCol w="508001">
                  <a:extLst>
                    <a:ext uri="{9D8B030D-6E8A-4147-A177-3AD203B41FA5}">
                      <a16:colId xmlns:a16="http://schemas.microsoft.com/office/drawing/2014/main" val="20009"/>
                    </a:ext>
                  </a:extLst>
                </a:gridCol>
              </a:tblGrid>
              <a:tr h="680720">
                <a:tc>
                  <a:txBody>
                    <a:bodyPr/>
                    <a:lstStyle/>
                    <a:p>
                      <a:r>
                        <a:rPr lang="en-US" sz="1050" dirty="0"/>
                        <a:t>id</a:t>
                      </a:r>
                    </a:p>
                  </a:txBody>
                  <a:tcPr/>
                </a:tc>
                <a:tc>
                  <a:txBody>
                    <a:bodyPr/>
                    <a:lstStyle/>
                    <a:p>
                      <a:r>
                        <a:rPr lang="en-US" sz="1050" dirty="0" err="1"/>
                        <a:t>select_type</a:t>
                      </a:r>
                      <a:endParaRPr lang="en-US" sz="1050" dirty="0"/>
                    </a:p>
                  </a:txBody>
                  <a:tcPr/>
                </a:tc>
                <a:tc>
                  <a:txBody>
                    <a:bodyPr/>
                    <a:lstStyle/>
                    <a:p>
                      <a:r>
                        <a:rPr lang="en-US" sz="1050" dirty="0"/>
                        <a:t>table</a:t>
                      </a:r>
                    </a:p>
                  </a:txBody>
                  <a:tcPr/>
                </a:tc>
                <a:tc>
                  <a:txBody>
                    <a:bodyPr/>
                    <a:lstStyle/>
                    <a:p>
                      <a:r>
                        <a:rPr lang="en-US" sz="1050" dirty="0"/>
                        <a:t>type</a:t>
                      </a:r>
                    </a:p>
                  </a:txBody>
                  <a:tcPr/>
                </a:tc>
                <a:tc>
                  <a:txBody>
                    <a:bodyPr/>
                    <a:lstStyle/>
                    <a:p>
                      <a:r>
                        <a:rPr lang="en-US" sz="1050" dirty="0" err="1"/>
                        <a:t>possible_keys</a:t>
                      </a:r>
                      <a:endParaRPr lang="en-US" sz="1050" dirty="0"/>
                    </a:p>
                  </a:txBody>
                  <a:tcPr/>
                </a:tc>
                <a:tc>
                  <a:txBody>
                    <a:bodyPr/>
                    <a:lstStyle/>
                    <a:p>
                      <a:r>
                        <a:rPr lang="en-US" sz="1050" dirty="0"/>
                        <a:t>key</a:t>
                      </a:r>
                    </a:p>
                  </a:txBody>
                  <a:tcPr/>
                </a:tc>
                <a:tc>
                  <a:txBody>
                    <a:bodyPr/>
                    <a:lstStyle/>
                    <a:p>
                      <a:r>
                        <a:rPr lang="en-US" sz="1050" dirty="0" err="1"/>
                        <a:t>key_len</a:t>
                      </a:r>
                      <a:endParaRPr lang="en-US" sz="1050" dirty="0"/>
                    </a:p>
                  </a:txBody>
                  <a:tcPr/>
                </a:tc>
                <a:tc>
                  <a:txBody>
                    <a:bodyPr/>
                    <a:lstStyle/>
                    <a:p>
                      <a:r>
                        <a:rPr lang="en-US" sz="1050" dirty="0"/>
                        <a:t>ref</a:t>
                      </a:r>
                    </a:p>
                  </a:txBody>
                  <a:tcPr/>
                </a:tc>
                <a:tc>
                  <a:txBody>
                    <a:bodyPr/>
                    <a:lstStyle/>
                    <a:p>
                      <a:r>
                        <a:rPr lang="en-US" sz="1050" dirty="0"/>
                        <a:t>rows</a:t>
                      </a:r>
                    </a:p>
                  </a:txBody>
                  <a:tcPr/>
                </a:tc>
                <a:tc>
                  <a:txBody>
                    <a:bodyPr/>
                    <a:lstStyle/>
                    <a:p>
                      <a:r>
                        <a:rPr lang="en-US" sz="1050" dirty="0"/>
                        <a:t>Extra</a:t>
                      </a:r>
                    </a:p>
                  </a:txBody>
                  <a:tcPr/>
                </a:tc>
                <a:extLst>
                  <a:ext uri="{0D108BD9-81ED-4DB2-BD59-A6C34878D82A}">
                    <a16:rowId xmlns:a16="http://schemas.microsoft.com/office/drawing/2014/main" val="10000"/>
                  </a:ext>
                </a:extLst>
              </a:tr>
              <a:tr h="749300">
                <a:tc>
                  <a:txBody>
                    <a:bodyPr/>
                    <a:lstStyle/>
                    <a:p>
                      <a:r>
                        <a:rPr lang="en-US" sz="1050" dirty="0"/>
                        <a:t>1</a:t>
                      </a:r>
                    </a:p>
                  </a:txBody>
                  <a:tcPr/>
                </a:tc>
                <a:tc>
                  <a:txBody>
                    <a:bodyPr/>
                    <a:lstStyle/>
                    <a:p>
                      <a:r>
                        <a:rPr lang="en-US" sz="1050" dirty="0"/>
                        <a:t>SIMPLE</a:t>
                      </a:r>
                    </a:p>
                  </a:txBody>
                  <a:tcPr/>
                </a:tc>
                <a:tc>
                  <a:txBody>
                    <a:bodyPr/>
                    <a:lstStyle/>
                    <a:p>
                      <a:r>
                        <a:rPr lang="en-US" sz="1050" dirty="0" err="1"/>
                        <a:t>oc_share</a:t>
                      </a:r>
                      <a:endParaRPr lang="en-US" sz="1050" dirty="0"/>
                    </a:p>
                  </a:txBody>
                  <a:tcPr/>
                </a:tc>
                <a:tc>
                  <a:txBody>
                    <a:bodyPr/>
                    <a:lstStyle/>
                    <a:p>
                      <a:r>
                        <a:rPr lang="en-US" sz="1050" dirty="0"/>
                        <a:t>ref</a:t>
                      </a:r>
                    </a:p>
                  </a:txBody>
                  <a:tcPr/>
                </a:tc>
                <a:tc>
                  <a:txBody>
                    <a:bodyPr/>
                    <a:lstStyle/>
                    <a:p>
                      <a:r>
                        <a:rPr lang="en-US" sz="1050" dirty="0" err="1"/>
                        <a:t>file_source_index</a:t>
                      </a:r>
                      <a:r>
                        <a:rPr lang="en-US" sz="1050" dirty="0"/>
                        <a:t>, </a:t>
                      </a:r>
                      <a:r>
                        <a:rPr lang="en-US" sz="1050" dirty="0" err="1"/>
                        <a:t>share_with_index</a:t>
                      </a:r>
                      <a:endParaRPr lang="en-US" sz="1050" dirty="0"/>
                    </a:p>
                  </a:txBody>
                  <a:tcPr/>
                </a:tc>
                <a:tc>
                  <a:txBody>
                    <a:bodyPr/>
                    <a:lstStyle/>
                    <a:p>
                      <a:r>
                        <a:rPr lang="en-US" sz="1050" dirty="0" err="1"/>
                        <a:t>share_with</a:t>
                      </a:r>
                      <a:r>
                        <a:rPr lang="en-US" sz="1050" baseline="0" dirty="0" err="1"/>
                        <a:t>_index</a:t>
                      </a:r>
                      <a:endParaRPr lang="en-US" sz="1050" dirty="0"/>
                    </a:p>
                  </a:txBody>
                  <a:tcPr/>
                </a:tc>
                <a:tc>
                  <a:txBody>
                    <a:bodyPr/>
                    <a:lstStyle/>
                    <a:p>
                      <a:r>
                        <a:rPr lang="en-US" sz="1050" dirty="0"/>
                        <a:t>768</a:t>
                      </a:r>
                    </a:p>
                  </a:txBody>
                  <a:tcPr/>
                </a:tc>
                <a:tc>
                  <a:txBody>
                    <a:bodyPr/>
                    <a:lstStyle/>
                    <a:p>
                      <a:r>
                        <a:rPr lang="en-US" sz="1050" dirty="0"/>
                        <a:t>NULL</a:t>
                      </a:r>
                    </a:p>
                  </a:txBody>
                  <a:tcPr/>
                </a:tc>
                <a:tc>
                  <a:txBody>
                    <a:bodyPr/>
                    <a:lstStyle/>
                    <a:p>
                      <a:r>
                        <a:rPr lang="en-US" sz="1050" dirty="0"/>
                        <a:t>1</a:t>
                      </a:r>
                    </a:p>
                  </a:txBody>
                  <a:tcPr/>
                </a:tc>
                <a:tc>
                  <a:txBody>
                    <a:bodyPr/>
                    <a:lstStyle/>
                    <a:p>
                      <a:r>
                        <a:rPr lang="en-US" sz="1050" dirty="0" err="1"/>
                        <a:t>const</a:t>
                      </a:r>
                      <a:endParaRPr lang="en-US" sz="1050" dirty="0"/>
                    </a:p>
                  </a:txBody>
                  <a:tcPr/>
                </a:tc>
                <a:extLst>
                  <a:ext uri="{0D108BD9-81ED-4DB2-BD59-A6C34878D82A}">
                    <a16:rowId xmlns:a16="http://schemas.microsoft.com/office/drawing/2014/main" val="10001"/>
                  </a:ext>
                </a:extLst>
              </a:tr>
              <a:tr h="965200">
                <a:tc>
                  <a:txBody>
                    <a:bodyPr/>
                    <a:lstStyle/>
                    <a:p>
                      <a:r>
                        <a:rPr lang="en-US" sz="1050" dirty="0"/>
                        <a:t>1</a:t>
                      </a:r>
                    </a:p>
                  </a:txBody>
                  <a:tcPr/>
                </a:tc>
                <a:tc>
                  <a:txBody>
                    <a:bodyPr/>
                    <a:lstStyle/>
                    <a:p>
                      <a:r>
                        <a:rPr lang="en-US" sz="1050" dirty="0"/>
                        <a:t>SIMPLE</a:t>
                      </a:r>
                    </a:p>
                  </a:txBody>
                  <a:tcPr/>
                </a:tc>
                <a:tc>
                  <a:txBody>
                    <a:bodyPr/>
                    <a:lstStyle/>
                    <a:p>
                      <a:r>
                        <a:rPr lang="en-US" sz="1050" dirty="0" err="1"/>
                        <a:t>oc_filecache</a:t>
                      </a:r>
                      <a:endParaRPr lang="en-US" sz="1050" dirty="0"/>
                    </a:p>
                  </a:txBody>
                  <a:tcPr/>
                </a:tc>
                <a:tc>
                  <a:txBody>
                    <a:bodyPr/>
                    <a:lstStyle/>
                    <a:p>
                      <a:r>
                        <a:rPr lang="en-US" sz="1050" dirty="0" err="1"/>
                        <a:t>eq_ref</a:t>
                      </a:r>
                      <a:endParaRPr lang="en-US" sz="1050" dirty="0"/>
                    </a:p>
                  </a:txBody>
                  <a:tcPr/>
                </a:tc>
                <a:tc>
                  <a:txBody>
                    <a:bodyPr/>
                    <a:lstStyle/>
                    <a:p>
                      <a:r>
                        <a:rPr lang="en-US" sz="1050" dirty="0"/>
                        <a:t>PRIMARY,</a:t>
                      </a:r>
                      <a:r>
                        <a:rPr lang="en-US" sz="1050" baseline="0" dirty="0"/>
                        <a:t> </a:t>
                      </a:r>
                      <a:r>
                        <a:rPr lang="en-US" sz="1050" baseline="0" dirty="0" err="1"/>
                        <a:t>fs_storage_hash</a:t>
                      </a:r>
                      <a:r>
                        <a:rPr lang="en-US" sz="1050" baseline="0" dirty="0"/>
                        <a:t>, </a:t>
                      </a:r>
                      <a:r>
                        <a:rPr lang="en-US" sz="1050" baseline="0" dirty="0" err="1"/>
                        <a:t>fs_storage_mimetype</a:t>
                      </a:r>
                      <a:r>
                        <a:rPr lang="en-US" sz="1050" baseline="0" dirty="0"/>
                        <a:t>, </a:t>
                      </a:r>
                      <a:r>
                        <a:rPr lang="en-US" sz="1050" baseline="0" dirty="0" err="1"/>
                        <a:t>fs_storage_mimepart</a:t>
                      </a:r>
                      <a:r>
                        <a:rPr lang="en-US" sz="1050" baseline="0" dirty="0"/>
                        <a:t>, </a:t>
                      </a:r>
                      <a:r>
                        <a:rPr lang="en-US" sz="1050" baseline="0" dirty="0" err="1"/>
                        <a:t>fs_storage_size</a:t>
                      </a:r>
                      <a:endParaRPr lang="en-US" sz="1050" dirty="0"/>
                    </a:p>
                  </a:txBody>
                  <a:tcPr/>
                </a:tc>
                <a:tc>
                  <a:txBody>
                    <a:bodyPr/>
                    <a:lstStyle/>
                    <a:p>
                      <a:r>
                        <a:rPr lang="en-US" sz="1050" dirty="0"/>
                        <a:t>PRIMARY</a:t>
                      </a:r>
                    </a:p>
                  </a:txBody>
                  <a:tcPr/>
                </a:tc>
                <a:tc>
                  <a:txBody>
                    <a:bodyPr/>
                    <a:lstStyle/>
                    <a:p>
                      <a:r>
                        <a:rPr lang="en-US" sz="1050" dirty="0"/>
                        <a:t>4</a:t>
                      </a:r>
                    </a:p>
                  </a:txBody>
                  <a:tcPr/>
                </a:tc>
                <a:tc>
                  <a:txBody>
                    <a:bodyPr/>
                    <a:lstStyle/>
                    <a:p>
                      <a:r>
                        <a:rPr lang="en-US" sz="1050" dirty="0" err="1"/>
                        <a:t>owncloud.oc_share.file_source</a:t>
                      </a:r>
                      <a:endParaRPr lang="en-US" sz="1050" dirty="0"/>
                    </a:p>
                  </a:txBody>
                  <a:tcPr/>
                </a:tc>
                <a:tc>
                  <a:txBody>
                    <a:bodyPr/>
                    <a:lstStyle/>
                    <a:p>
                      <a:r>
                        <a:rPr lang="en-US" sz="1050" dirty="0"/>
                        <a:t>1</a:t>
                      </a:r>
                    </a:p>
                  </a:txBody>
                  <a:tcPr/>
                </a:tc>
                <a:tc>
                  <a:txBody>
                    <a:bodyPr/>
                    <a:lstStyle/>
                    <a:p>
                      <a:endParaRPr lang="en-US" sz="1050" dirty="0"/>
                    </a:p>
                  </a:txBody>
                  <a:tcPr/>
                </a:tc>
                <a:extLst>
                  <a:ext uri="{0D108BD9-81ED-4DB2-BD59-A6C34878D82A}">
                    <a16:rowId xmlns:a16="http://schemas.microsoft.com/office/drawing/2014/main" val="10002"/>
                  </a:ext>
                </a:extLst>
              </a:tr>
              <a:tr h="368300">
                <a:tc>
                  <a:txBody>
                    <a:bodyPr/>
                    <a:lstStyle/>
                    <a:p>
                      <a:r>
                        <a:rPr lang="en-US" sz="1050" dirty="0"/>
                        <a:t>1</a:t>
                      </a:r>
                    </a:p>
                  </a:txBody>
                  <a:tcPr/>
                </a:tc>
                <a:tc>
                  <a:txBody>
                    <a:bodyPr/>
                    <a:lstStyle/>
                    <a:p>
                      <a:r>
                        <a:rPr lang="en-US" sz="1050" dirty="0"/>
                        <a:t>SIMPLE</a:t>
                      </a:r>
                    </a:p>
                  </a:txBody>
                  <a:tcPr/>
                </a:tc>
                <a:tc>
                  <a:txBody>
                    <a:bodyPr/>
                    <a:lstStyle/>
                    <a:p>
                      <a:r>
                        <a:rPr lang="en-US" sz="1050" dirty="0" err="1"/>
                        <a:t>oc_storages</a:t>
                      </a:r>
                      <a:endParaRPr lang="en-US" sz="1050" dirty="0"/>
                    </a:p>
                  </a:txBody>
                  <a:tcPr/>
                </a:tc>
                <a:tc>
                  <a:txBody>
                    <a:bodyPr/>
                    <a:lstStyle/>
                    <a:p>
                      <a:r>
                        <a:rPr lang="en-US" sz="1050" dirty="0" err="1"/>
                        <a:t>eq_ref</a:t>
                      </a:r>
                      <a:endParaRPr lang="en-US" sz="1050" dirty="0"/>
                    </a:p>
                  </a:txBody>
                  <a:tcPr/>
                </a:tc>
                <a:tc>
                  <a:txBody>
                    <a:bodyPr/>
                    <a:lstStyle/>
                    <a:p>
                      <a:r>
                        <a:rPr lang="en-US" sz="1050" dirty="0"/>
                        <a:t>PRIMARY</a:t>
                      </a:r>
                    </a:p>
                  </a:txBody>
                  <a:tcPr/>
                </a:tc>
                <a:tc>
                  <a:txBody>
                    <a:bodyPr/>
                    <a:lstStyle/>
                    <a:p>
                      <a:r>
                        <a:rPr lang="en-US" sz="1050" dirty="0"/>
                        <a:t>PRIMARY</a:t>
                      </a:r>
                    </a:p>
                  </a:txBody>
                  <a:tcPr/>
                </a:tc>
                <a:tc>
                  <a:txBody>
                    <a:bodyPr/>
                    <a:lstStyle/>
                    <a:p>
                      <a:r>
                        <a:rPr lang="en-US" sz="1050" dirty="0"/>
                        <a:t>4</a:t>
                      </a:r>
                    </a:p>
                  </a:txBody>
                  <a:tcPr/>
                </a:tc>
                <a:tc>
                  <a:txBody>
                    <a:bodyPr/>
                    <a:lstStyle/>
                    <a:p>
                      <a:r>
                        <a:rPr lang="en-US" sz="1050" dirty="0" err="1"/>
                        <a:t>owncloud.oc_filecache.storage</a:t>
                      </a:r>
                      <a:endParaRPr lang="en-US" sz="1050" dirty="0"/>
                    </a:p>
                  </a:txBody>
                  <a:tcPr/>
                </a:tc>
                <a:tc>
                  <a:txBody>
                    <a:bodyPr/>
                    <a:lstStyle/>
                    <a:p>
                      <a:r>
                        <a:rPr lang="en-US" sz="1050" dirty="0"/>
                        <a:t>1</a:t>
                      </a:r>
                    </a:p>
                  </a:txBody>
                  <a:tcPr/>
                </a:tc>
                <a:tc>
                  <a:txBody>
                    <a:bodyPr/>
                    <a:lstStyle/>
                    <a:p>
                      <a:endParaRPr lang="en-US" sz="1050"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1039069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The results of implementing the fix</a:t>
            </a:r>
          </a:p>
        </p:txBody>
      </p:sp>
      <p:sp>
        <p:nvSpPr>
          <p:cNvPr id="5" name="TextBox 4"/>
          <p:cNvSpPr txBox="1"/>
          <p:nvPr/>
        </p:nvSpPr>
        <p:spPr>
          <a:xfrm>
            <a:off x="647700" y="1333500"/>
            <a:ext cx="8132666" cy="830997"/>
          </a:xfrm>
          <a:prstGeom prst="rect">
            <a:avLst/>
          </a:prstGeom>
          <a:noFill/>
        </p:spPr>
        <p:txBody>
          <a:bodyPr wrap="square" rtlCol="0">
            <a:spAutoFit/>
          </a:bodyPr>
          <a:lstStyle/>
          <a:p>
            <a:r>
              <a:rPr lang="en-US" sz="2400" dirty="0"/>
              <a:t>A </a:t>
            </a:r>
            <a:r>
              <a:rPr lang="en-US" sz="2400" dirty="0" err="1"/>
              <a:t>Grafana</a:t>
            </a:r>
            <a:r>
              <a:rPr lang="en-US" sz="2400" dirty="0"/>
              <a:t> chart of our average query response times after the change</a:t>
            </a:r>
          </a:p>
        </p:txBody>
      </p:sp>
      <p:pic>
        <p:nvPicPr>
          <p:cNvPr id="8" name="Picture 7" descr="Screen Shot 2017-08-30 at Aug 30, 2017 10.57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42297"/>
            <a:ext cx="9144000" cy="3846057"/>
          </a:xfrm>
          <a:prstGeom prst="rect">
            <a:avLst/>
          </a:prstGeom>
        </p:spPr>
      </p:pic>
    </p:spTree>
    <p:extLst>
      <p:ext uri="{BB962C8B-B14F-4D97-AF65-F5344CB8AC3E}">
        <p14:creationId xmlns:p14="http://schemas.microsoft.com/office/powerpoint/2010/main" val="6087789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The results of implementing the fix</a:t>
            </a:r>
          </a:p>
        </p:txBody>
      </p:sp>
      <p:sp>
        <p:nvSpPr>
          <p:cNvPr id="5" name="TextBox 4"/>
          <p:cNvSpPr txBox="1"/>
          <p:nvPr/>
        </p:nvSpPr>
        <p:spPr>
          <a:xfrm>
            <a:off x="350608" y="1219200"/>
            <a:ext cx="8622966" cy="461665"/>
          </a:xfrm>
          <a:prstGeom prst="rect">
            <a:avLst/>
          </a:prstGeom>
          <a:noFill/>
        </p:spPr>
        <p:txBody>
          <a:bodyPr wrap="square" rtlCol="0">
            <a:spAutoFit/>
          </a:bodyPr>
          <a:lstStyle/>
          <a:p>
            <a:r>
              <a:rPr lang="en-US" sz="2400" dirty="0"/>
              <a:t>And our </a:t>
            </a:r>
            <a:r>
              <a:rPr lang="en-US" sz="2400" dirty="0" err="1"/>
              <a:t>Grafana</a:t>
            </a:r>
            <a:r>
              <a:rPr lang="en-US" sz="2400" dirty="0"/>
              <a:t> chart of our CPU usage afterwards</a:t>
            </a:r>
          </a:p>
        </p:txBody>
      </p:sp>
      <p:pic>
        <p:nvPicPr>
          <p:cNvPr id="7" name="Picture 6" descr="Screen Shot 2017-08-30 at Aug 30, 2017 10.56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80865"/>
            <a:ext cx="9144000" cy="3552276"/>
          </a:xfrm>
          <a:prstGeom prst="rect">
            <a:avLst/>
          </a:prstGeom>
        </p:spPr>
      </p:pic>
    </p:spTree>
    <p:extLst>
      <p:ext uri="{BB962C8B-B14F-4D97-AF65-F5344CB8AC3E}">
        <p14:creationId xmlns:p14="http://schemas.microsoft.com/office/powerpoint/2010/main" val="2830877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752600" y="2768600"/>
            <a:ext cx="7454900" cy="1662687"/>
            <a:chOff x="1752600" y="2768600"/>
            <a:chExt cx="7454900" cy="1662687"/>
          </a:xfrm>
        </p:grpSpPr>
        <p:cxnSp>
          <p:nvCxnSpPr>
            <p:cNvPr id="28" name="Straight Connector 27"/>
            <p:cNvCxnSpPr/>
            <p:nvPr/>
          </p:nvCxnSpPr>
          <p:spPr>
            <a:xfrm flipV="1">
              <a:off x="1752600" y="3694395"/>
              <a:ext cx="1885950" cy="604206"/>
            </a:xfrm>
            <a:prstGeom prst="line">
              <a:avLst/>
            </a:prstGeom>
            <a:ln w="12700" cmpd="sng">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7" name="Rectangle 6"/>
            <p:cNvSpPr/>
            <p:nvPr/>
          </p:nvSpPr>
          <p:spPr>
            <a:xfrm>
              <a:off x="4635500" y="3113661"/>
              <a:ext cx="4572000" cy="961802"/>
            </a:xfrm>
            <a:prstGeom prst="rect">
              <a:avLst/>
            </a:prstGeom>
          </p:spPr>
          <p:txBody>
            <a:bodyPr>
              <a:spAutoFit/>
            </a:bodyPr>
            <a:lstStyle/>
            <a:p>
              <a:pPr>
                <a:spcBef>
                  <a:spcPts val="300"/>
                </a:spcBef>
                <a:defRPr/>
              </a:pPr>
              <a:r>
                <a:rPr lang="en-US" sz="2200" dirty="0">
                  <a:solidFill>
                    <a:srgbClr val="00247D"/>
                  </a:solidFill>
                  <a:latin typeface="Arial" charset="0"/>
                </a:rPr>
                <a:t>Extended community</a:t>
              </a:r>
            </a:p>
            <a:p>
              <a:pPr marL="271463" lvl="1" indent="-271463">
                <a:spcBef>
                  <a:spcPts val="300"/>
                </a:spcBef>
                <a:buFont typeface="Arial" charset="0"/>
                <a:buChar char="•"/>
                <a:defRPr/>
              </a:pPr>
              <a:r>
                <a:rPr lang="en-US" sz="1600" dirty="0">
                  <a:solidFill>
                    <a:srgbClr val="000000"/>
                  </a:solidFill>
                </a:rPr>
                <a:t>Other organizations involved in research      or education</a:t>
              </a:r>
              <a:endParaRPr lang="en-US" dirty="0">
                <a:solidFill>
                  <a:srgbClr val="FF0000"/>
                </a:solidFill>
              </a:endParaRPr>
            </a:p>
          </p:txBody>
        </p:sp>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0762" y="2768600"/>
              <a:ext cx="1662687" cy="1662687"/>
            </a:xfrm>
            <a:prstGeom prst="rect">
              <a:avLst/>
            </a:prstGeom>
          </p:spPr>
        </p:pic>
      </p:grpSp>
      <p:grpSp>
        <p:nvGrpSpPr>
          <p:cNvPr id="3" name="Group 2"/>
          <p:cNvGrpSpPr/>
          <p:nvPr/>
        </p:nvGrpSpPr>
        <p:grpSpPr>
          <a:xfrm>
            <a:off x="641856" y="1245106"/>
            <a:ext cx="6120134" cy="2742694"/>
            <a:chOff x="641856" y="1245106"/>
            <a:chExt cx="6120134" cy="2742694"/>
          </a:xfrm>
        </p:grpSpPr>
        <p:cxnSp>
          <p:nvCxnSpPr>
            <p:cNvPr id="24" name="Straight Connector 23"/>
            <p:cNvCxnSpPr/>
            <p:nvPr/>
          </p:nvCxnSpPr>
          <p:spPr>
            <a:xfrm flipH="1" flipV="1">
              <a:off x="1447800" y="2076450"/>
              <a:ext cx="103340" cy="1911350"/>
            </a:xfrm>
            <a:prstGeom prst="line">
              <a:avLst/>
            </a:prstGeom>
            <a:ln w="12700" cmpd="sng">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5" name="Rectangle 4"/>
            <p:cNvSpPr/>
            <p:nvPr/>
          </p:nvSpPr>
          <p:spPr>
            <a:xfrm>
              <a:off x="2189990" y="1616311"/>
              <a:ext cx="4572000" cy="1246495"/>
            </a:xfrm>
            <a:prstGeom prst="rect">
              <a:avLst/>
            </a:prstGeom>
          </p:spPr>
          <p:txBody>
            <a:bodyPr>
              <a:spAutoFit/>
            </a:bodyPr>
            <a:lstStyle/>
            <a:p>
              <a:pPr>
                <a:spcBef>
                  <a:spcPts val="300"/>
                </a:spcBef>
                <a:defRPr/>
              </a:pPr>
              <a:r>
                <a:rPr lang="en-US" sz="2200" dirty="0">
                  <a:solidFill>
                    <a:srgbClr val="00247D"/>
                  </a:solidFill>
                  <a:latin typeface="Arial" charset="0"/>
                </a:rPr>
                <a:t>SWITCH community</a:t>
              </a:r>
            </a:p>
            <a:p>
              <a:pPr marL="271463" lvl="1" indent="-271463">
                <a:spcBef>
                  <a:spcPts val="300"/>
                </a:spcBef>
                <a:buFont typeface="Arial" charset="0"/>
                <a:buChar char="•"/>
                <a:defRPr/>
              </a:pPr>
              <a:r>
                <a:rPr lang="en-US" sz="1600" dirty="0"/>
                <a:t>Swiss </a:t>
              </a:r>
              <a:r>
                <a:rPr lang="en-US" sz="1600" dirty="0">
                  <a:solidFill>
                    <a:srgbClr val="000000"/>
                  </a:solidFill>
                </a:rPr>
                <a:t>universities on tertiary level (academic sector) and their research institutions</a:t>
              </a:r>
            </a:p>
            <a:p>
              <a:pPr marL="271463" lvl="1" indent="-271463">
                <a:spcBef>
                  <a:spcPts val="300"/>
                </a:spcBef>
                <a:buFont typeface="Arial" charset="0"/>
                <a:buChar char="•"/>
                <a:defRPr/>
              </a:pPr>
              <a:endParaRPr lang="en-US" sz="1600" dirty="0">
                <a:latin typeface="Arial" charset="0"/>
              </a:endParaRPr>
            </a:p>
          </p:txBody>
        </p:sp>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856" y="1245106"/>
              <a:ext cx="1662687" cy="1662687"/>
            </a:xfrm>
            <a:prstGeom prst="rect">
              <a:avLst/>
            </a:prstGeom>
          </p:spPr>
        </p:pic>
      </p:grpSp>
      <p:grpSp>
        <p:nvGrpSpPr>
          <p:cNvPr id="9" name="Group 8"/>
          <p:cNvGrpSpPr/>
          <p:nvPr/>
        </p:nvGrpSpPr>
        <p:grpSpPr>
          <a:xfrm>
            <a:off x="1676400" y="4525737"/>
            <a:ext cx="6891106" cy="2622649"/>
            <a:chOff x="1676400" y="4525737"/>
            <a:chExt cx="6891106" cy="2622649"/>
          </a:xfrm>
        </p:grpSpPr>
        <p:cxnSp>
          <p:nvCxnSpPr>
            <p:cNvPr id="29" name="Straight Connector 28"/>
            <p:cNvCxnSpPr/>
            <p:nvPr/>
          </p:nvCxnSpPr>
          <p:spPr>
            <a:xfrm>
              <a:off x="1676400" y="4525737"/>
              <a:ext cx="1682750" cy="1324343"/>
            </a:xfrm>
            <a:prstGeom prst="line">
              <a:avLst/>
            </a:prstGeom>
            <a:ln w="12700" cmpd="sng">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6" name="Rectangle 5"/>
            <p:cNvSpPr/>
            <p:nvPr/>
          </p:nvSpPr>
          <p:spPr>
            <a:xfrm>
              <a:off x="3995506" y="5340199"/>
              <a:ext cx="4572000" cy="1808187"/>
            </a:xfrm>
            <a:prstGeom prst="rect">
              <a:avLst/>
            </a:prstGeom>
          </p:spPr>
          <p:txBody>
            <a:bodyPr>
              <a:spAutoFit/>
            </a:bodyPr>
            <a:lstStyle/>
            <a:p>
              <a:pPr>
                <a:spcBef>
                  <a:spcPts val="300"/>
                </a:spcBef>
                <a:defRPr/>
              </a:pPr>
              <a:r>
                <a:rPr lang="en-US" sz="2200" dirty="0">
                  <a:solidFill>
                    <a:srgbClr val="00247D"/>
                  </a:solidFill>
                  <a:latin typeface="Arial" charset="0"/>
                </a:rPr>
                <a:t>Commercial customers</a:t>
              </a:r>
            </a:p>
            <a:p>
              <a:pPr marL="285750" indent="-285750">
                <a:spcBef>
                  <a:spcPts val="300"/>
                </a:spcBef>
                <a:buFont typeface="Arial"/>
                <a:buChar char="•"/>
                <a:defRPr/>
              </a:pPr>
              <a:r>
                <a:rPr lang="en-US" sz="1600" dirty="0">
                  <a:solidFill>
                    <a:srgbClr val="000000"/>
                  </a:solidFill>
                </a:rPr>
                <a:t>Registrars of .</a:t>
              </a:r>
              <a:r>
                <a:rPr lang="en-US" sz="1600" dirty="0" err="1">
                  <a:solidFill>
                    <a:srgbClr val="000000"/>
                  </a:solidFill>
                </a:rPr>
                <a:t>ch</a:t>
              </a:r>
              <a:r>
                <a:rPr lang="en-US" sz="1600" dirty="0">
                  <a:solidFill>
                    <a:srgbClr val="000000"/>
                  </a:solidFill>
                </a:rPr>
                <a:t>- and .li-Domain-Names, Swiss financial institutions, research-related industry and government</a:t>
              </a:r>
            </a:p>
            <a:p>
              <a:pPr marL="285750" indent="-285750">
                <a:spcBef>
                  <a:spcPts val="300"/>
                </a:spcBef>
                <a:buFont typeface="Arial"/>
                <a:buChar char="•"/>
                <a:defRPr/>
              </a:pPr>
              <a:endParaRPr lang="en-US" sz="1600" dirty="0">
                <a:latin typeface="Arial" charset="0"/>
                <a:sym typeface="Wingdings" charset="0"/>
              </a:endParaRPr>
            </a:p>
            <a:p>
              <a:endParaRPr lang="en-US" dirty="0"/>
            </a:p>
          </p:txBody>
        </p:sp>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17587" y="4964394"/>
              <a:ext cx="1662687" cy="1662687"/>
            </a:xfrm>
            <a:prstGeom prst="rect">
              <a:avLst/>
            </a:prstGeom>
          </p:spPr>
        </p:pic>
      </p:grpSp>
      <p:grpSp>
        <p:nvGrpSpPr>
          <p:cNvPr id="2" name="Group 1"/>
          <p:cNvGrpSpPr/>
          <p:nvPr/>
        </p:nvGrpSpPr>
        <p:grpSpPr>
          <a:xfrm>
            <a:off x="-2962100" y="3078934"/>
            <a:ext cx="5898813" cy="2771146"/>
            <a:chOff x="-2962100" y="3078934"/>
            <a:chExt cx="5898813" cy="2771146"/>
          </a:xfrm>
        </p:grpSpPr>
        <p:pic>
          <p:nvPicPr>
            <p:cNvPr id="26" name="Picture 2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62100" y="3987800"/>
              <a:ext cx="4955127" cy="1368638"/>
            </a:xfrm>
            <a:prstGeom prst="rect">
              <a:avLst/>
            </a:prstGeom>
          </p:spPr>
        </p:pic>
        <p:pic>
          <p:nvPicPr>
            <p:cNvPr id="27" name="Picture 2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5567" y="3078934"/>
              <a:ext cx="2771146" cy="2771146"/>
            </a:xfrm>
            <a:prstGeom prst="rect">
              <a:avLst/>
            </a:prstGeom>
            <a:effectLst/>
          </p:spPr>
        </p:pic>
      </p:grpSp>
      <p:sp>
        <p:nvSpPr>
          <p:cNvPr id="10" name="Title 9"/>
          <p:cNvSpPr>
            <a:spLocks noGrp="1"/>
          </p:cNvSpPr>
          <p:nvPr>
            <p:ph type="title"/>
          </p:nvPr>
        </p:nvSpPr>
        <p:spPr/>
        <p:txBody>
          <a:bodyPr/>
          <a:lstStyle/>
          <a:p>
            <a:r>
              <a:rPr lang="en-US" dirty="0"/>
              <a:t>Our customers</a:t>
            </a:r>
          </a:p>
        </p:txBody>
      </p:sp>
    </p:spTree>
    <p:extLst>
      <p:ext uri="{BB962C8B-B14F-4D97-AF65-F5344CB8AC3E}">
        <p14:creationId xmlns:p14="http://schemas.microsoft.com/office/powerpoint/2010/main" val="1277394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a:buChar char="•"/>
            </a:pPr>
            <a:r>
              <a:rPr lang="en-US" dirty="0"/>
              <a:t>Database read node response time average went from 3 </a:t>
            </a:r>
            <a:r>
              <a:rPr lang="en-US" dirty="0" err="1"/>
              <a:t>ms</a:t>
            </a:r>
            <a:r>
              <a:rPr lang="en-US" dirty="0"/>
              <a:t> to about 0.15 </a:t>
            </a:r>
            <a:r>
              <a:rPr lang="en-US" dirty="0" err="1"/>
              <a:t>ms.</a:t>
            </a:r>
            <a:endParaRPr lang="en-US" dirty="0"/>
          </a:p>
          <a:p>
            <a:pPr marL="342900" indent="-342900">
              <a:buFont typeface="Arial"/>
              <a:buChar char="•"/>
            </a:pPr>
            <a:r>
              <a:rPr lang="en-US" dirty="0"/>
              <a:t>Database peak CPU usage went from 1200% to 200%.</a:t>
            </a:r>
          </a:p>
          <a:p>
            <a:pPr marL="342900" indent="-342900">
              <a:buFont typeface="Arial"/>
              <a:buChar char="•"/>
            </a:pPr>
            <a:r>
              <a:rPr lang="en-US" dirty="0"/>
              <a:t>Our database infrastructure became more stable.</a:t>
            </a:r>
          </a:p>
          <a:p>
            <a:pPr marL="342900" indent="-342900">
              <a:buFont typeface="Arial"/>
              <a:buChar char="•"/>
            </a:pPr>
            <a:r>
              <a:rPr lang="en-US" dirty="0"/>
              <a:t>Our </a:t>
            </a:r>
            <a:r>
              <a:rPr lang="en-US" dirty="0" err="1"/>
              <a:t>owncloud</a:t>
            </a:r>
            <a:r>
              <a:rPr lang="en-US" dirty="0"/>
              <a:t> </a:t>
            </a:r>
            <a:r>
              <a:rPr lang="en-US" dirty="0" err="1"/>
              <a:t>cron</a:t>
            </a:r>
            <a:r>
              <a:rPr lang="en-US" dirty="0"/>
              <a:t> jobs now run a bit faster.</a:t>
            </a:r>
          </a:p>
          <a:p>
            <a:pPr marL="342900" indent="-342900">
              <a:buFont typeface="Arial"/>
              <a:buChar char="•"/>
            </a:pPr>
            <a:r>
              <a:rPr lang="en-US" dirty="0"/>
              <a:t>We have reduced our number of database servers to three. We could reduce that further, but keep three for failover.</a:t>
            </a:r>
          </a:p>
          <a:p>
            <a:pPr marL="342900" indent="-342900">
              <a:buFont typeface="Arial"/>
              <a:buChar char="•"/>
            </a:pPr>
            <a:r>
              <a:rPr lang="en-US" dirty="0"/>
              <a:t>These three still use much fewer resources than they did before, with a database read node response time of about 0.2 </a:t>
            </a:r>
            <a:r>
              <a:rPr lang="en-US" dirty="0" err="1"/>
              <a:t>ms.</a:t>
            </a:r>
            <a:endParaRPr lang="en-US" dirty="0"/>
          </a:p>
        </p:txBody>
      </p:sp>
      <p:sp>
        <p:nvSpPr>
          <p:cNvPr id="3" name="Title 2"/>
          <p:cNvSpPr>
            <a:spLocks noGrp="1"/>
          </p:cNvSpPr>
          <p:nvPr>
            <p:ph type="title"/>
          </p:nvPr>
        </p:nvSpPr>
        <p:spPr/>
        <p:txBody>
          <a:bodyPr/>
          <a:lstStyle/>
          <a:p>
            <a:r>
              <a:rPr lang="en-US" dirty="0"/>
              <a:t>The aftermath</a:t>
            </a:r>
          </a:p>
        </p:txBody>
      </p:sp>
    </p:spTree>
    <p:extLst>
      <p:ext uri="{BB962C8B-B14F-4D97-AF65-F5344CB8AC3E}">
        <p14:creationId xmlns:p14="http://schemas.microsoft.com/office/powerpoint/2010/main" val="30419360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err="1"/>
              <a:t>PostgreSQL</a:t>
            </a:r>
            <a:r>
              <a:rPr lang="en-US" dirty="0"/>
              <a:t> provides the </a:t>
            </a:r>
            <a:r>
              <a:rPr lang="en-US" dirty="0" err="1"/>
              <a:t>pg_stat_statements</a:t>
            </a:r>
            <a:r>
              <a:rPr lang="en-US" dirty="0"/>
              <a:t> extension for viewing SQL query summary information.</a:t>
            </a:r>
          </a:p>
          <a:p>
            <a:endParaRPr lang="en-US" dirty="0"/>
          </a:p>
          <a:p>
            <a:r>
              <a:rPr lang="en-US" dirty="0"/>
              <a:t>Oracle has the Oracle Diagnostics Pack and Oracle Tuning Pack as part of their Oracle Enterprise Manager tool.</a:t>
            </a:r>
          </a:p>
          <a:p>
            <a:endParaRPr lang="en-US" dirty="0"/>
          </a:p>
          <a:p>
            <a:r>
              <a:rPr lang="en-US" dirty="0"/>
              <a:t>Both </a:t>
            </a:r>
            <a:r>
              <a:rPr lang="en-US" dirty="0" err="1"/>
              <a:t>PostgreSQL</a:t>
            </a:r>
            <a:r>
              <a:rPr lang="en-US" dirty="0"/>
              <a:t> and Oracle also have EXPLAIN capabilities.  </a:t>
            </a:r>
          </a:p>
        </p:txBody>
      </p:sp>
      <p:sp>
        <p:nvSpPr>
          <p:cNvPr id="3" name="Title 2"/>
          <p:cNvSpPr>
            <a:spLocks noGrp="1"/>
          </p:cNvSpPr>
          <p:nvPr>
            <p:ph type="title"/>
          </p:nvPr>
        </p:nvSpPr>
        <p:spPr/>
        <p:txBody>
          <a:bodyPr/>
          <a:lstStyle/>
          <a:p>
            <a:r>
              <a:rPr lang="en-US" dirty="0"/>
              <a:t>Other</a:t>
            </a:r>
            <a:r>
              <a:rPr lang="en-US" baseline="0" dirty="0"/>
              <a:t> database</a:t>
            </a:r>
            <a:r>
              <a:rPr lang="en-US" dirty="0"/>
              <a:t> products</a:t>
            </a:r>
            <a:r>
              <a:rPr lang="en-US" baseline="0" dirty="0"/>
              <a:t>?</a:t>
            </a:r>
            <a:endParaRPr lang="en-US" dirty="0"/>
          </a:p>
        </p:txBody>
      </p:sp>
    </p:spTree>
    <p:extLst>
      <p:ext uri="{BB962C8B-B14F-4D97-AF65-F5344CB8AC3E}">
        <p14:creationId xmlns:p14="http://schemas.microsoft.com/office/powerpoint/2010/main" val="16459817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5656101-D97C-3D4B-B6C3-89338CA22553}"/>
              </a:ext>
            </a:extLst>
          </p:cNvPr>
          <p:cNvSpPr>
            <a:spLocks noGrp="1"/>
          </p:cNvSpPr>
          <p:nvPr>
            <p:ph type="body" sz="quarter" idx="10"/>
          </p:nvPr>
        </p:nvSpPr>
        <p:spPr/>
        <p:txBody>
          <a:bodyPr/>
          <a:lstStyle/>
          <a:p>
            <a:pPr marL="342900" indent="-342900">
              <a:buFont typeface="Arial" panose="020B0604020202020204" pitchFamily="34" charset="0"/>
              <a:buChar char="•"/>
            </a:pPr>
            <a:r>
              <a:rPr lang="en-US" dirty="0"/>
              <a:t>Query profiling in </a:t>
            </a:r>
            <a:r>
              <a:rPr lang="en-US" dirty="0" err="1"/>
              <a:t>MariaDB</a:t>
            </a:r>
            <a:r>
              <a:rPr lang="en-US" dirty="0"/>
              <a:t> can also be useful to see how your queries are running</a:t>
            </a:r>
          </a:p>
          <a:p>
            <a:pPr marL="342900" indent="-342900">
              <a:buFont typeface="Arial" panose="020B0604020202020204" pitchFamily="34" charset="0"/>
              <a:buChar char="•"/>
            </a:pPr>
            <a:r>
              <a:rPr lang="en-US" dirty="0"/>
              <a:t>Set in a SQL session</a:t>
            </a:r>
          </a:p>
          <a:p>
            <a:pPr marL="522287" lvl="1" indent="-342900">
              <a:buFont typeface="Arial" panose="020B0604020202020204" pitchFamily="34" charset="0"/>
              <a:buChar char="•"/>
            </a:pPr>
            <a:r>
              <a:rPr lang="en-US" dirty="0"/>
              <a:t>‘SET profiling = 1;</a:t>
            </a:r>
          </a:p>
          <a:p>
            <a:pPr marL="342900" indent="-342900">
              <a:buFont typeface="Arial" panose="020B0604020202020204" pitchFamily="34" charset="0"/>
              <a:buChar char="•"/>
            </a:pPr>
            <a:r>
              <a:rPr lang="en-US" dirty="0"/>
              <a:t>You can then run your query and then run the SQL command SHOW PROFILES to see how long your queries take.</a:t>
            </a:r>
          </a:p>
          <a:p>
            <a:pPr marL="342900" indent="-342900">
              <a:buFont typeface="Arial" panose="020B0604020202020204" pitchFamily="34" charset="0"/>
              <a:buChar char="•"/>
            </a:pPr>
            <a:r>
              <a:rPr lang="en-US" dirty="0"/>
              <a:t>More information at: https://</a:t>
            </a:r>
            <a:r>
              <a:rPr lang="en-US" dirty="0" err="1"/>
              <a:t>mariadb.com</a:t>
            </a:r>
            <a:r>
              <a:rPr lang="en-US" dirty="0"/>
              <a:t>/kb/</a:t>
            </a:r>
            <a:r>
              <a:rPr lang="en-US" dirty="0" err="1"/>
              <a:t>en</a:t>
            </a:r>
            <a:r>
              <a:rPr lang="en-US" dirty="0"/>
              <a:t>/library/show-profile</a:t>
            </a:r>
          </a:p>
        </p:txBody>
      </p:sp>
      <p:sp>
        <p:nvSpPr>
          <p:cNvPr id="3" name="Title 2">
            <a:extLst>
              <a:ext uri="{FF2B5EF4-FFF2-40B4-BE49-F238E27FC236}">
                <a16:creationId xmlns:a16="http://schemas.microsoft.com/office/drawing/2014/main" id="{F28951A9-842B-E146-9F57-60E669C7CE6E}"/>
              </a:ext>
            </a:extLst>
          </p:cNvPr>
          <p:cNvSpPr>
            <a:spLocks noGrp="1"/>
          </p:cNvSpPr>
          <p:nvPr>
            <p:ph type="title"/>
          </p:nvPr>
        </p:nvSpPr>
        <p:spPr/>
        <p:txBody>
          <a:bodyPr/>
          <a:lstStyle/>
          <a:p>
            <a:r>
              <a:rPr lang="en-US" dirty="0"/>
              <a:t>Profiling</a:t>
            </a:r>
          </a:p>
        </p:txBody>
      </p:sp>
    </p:spTree>
    <p:extLst>
      <p:ext uri="{BB962C8B-B14F-4D97-AF65-F5344CB8AC3E}">
        <p14:creationId xmlns:p14="http://schemas.microsoft.com/office/powerpoint/2010/main" val="9262739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FD27BD7-F272-234E-AD4F-374970F87E81}"/>
              </a:ext>
            </a:extLst>
          </p:cNvPr>
          <p:cNvSpPr>
            <a:spLocks noGrp="1"/>
          </p:cNvSpPr>
          <p:nvPr>
            <p:ph type="body" sz="quarter" idx="10"/>
          </p:nvPr>
        </p:nvSpPr>
        <p:spPr/>
        <p:txBody>
          <a:bodyPr>
            <a:normAutofit fontScale="25000" lnSpcReduction="20000"/>
          </a:bodyPr>
          <a:lstStyle/>
          <a:p>
            <a:r>
              <a:rPr lang="en-US" sz="4000" dirty="0" err="1">
                <a:latin typeface="Courier" pitchFamily="2" charset="0"/>
              </a:rPr>
              <a:t>MariaDB</a:t>
            </a:r>
            <a:r>
              <a:rPr lang="en-US" sz="4000" dirty="0">
                <a:latin typeface="Courier" pitchFamily="2" charset="0"/>
              </a:rPr>
              <a:t> [</a:t>
            </a:r>
            <a:r>
              <a:rPr lang="en-US" sz="4000" dirty="0" err="1">
                <a:latin typeface="Courier" pitchFamily="2" charset="0"/>
              </a:rPr>
              <a:t>owncloud</a:t>
            </a:r>
            <a:r>
              <a:rPr lang="en-US" sz="4000" dirty="0">
                <a:latin typeface="Courier" pitchFamily="2" charset="0"/>
              </a:rPr>
              <a:t>]&gt;SET profiling = 1;</a:t>
            </a:r>
          </a:p>
          <a:p>
            <a:r>
              <a:rPr lang="en-US" sz="4000" dirty="0">
                <a:latin typeface="Courier" pitchFamily="2" charset="0"/>
              </a:rPr>
              <a:t>Query OK, 0 rows affected (0.00 sec)</a:t>
            </a:r>
          </a:p>
          <a:p>
            <a:br>
              <a:rPr lang="en-US" sz="4000" dirty="0">
                <a:latin typeface="Courier" pitchFamily="2" charset="0"/>
              </a:rPr>
            </a:br>
            <a:endParaRPr lang="en-US" sz="4000" dirty="0">
              <a:latin typeface="Courier" pitchFamily="2" charset="0"/>
            </a:endParaRPr>
          </a:p>
          <a:p>
            <a:r>
              <a:rPr lang="en-US" sz="4000" dirty="0" err="1">
                <a:latin typeface="Courier" pitchFamily="2" charset="0"/>
              </a:rPr>
              <a:t>MariaDB</a:t>
            </a:r>
            <a:r>
              <a:rPr lang="en-US" sz="4000" dirty="0">
                <a:latin typeface="Courier" pitchFamily="2" charset="0"/>
              </a:rPr>
              <a:t> [</a:t>
            </a:r>
            <a:r>
              <a:rPr lang="en-US" sz="4000" dirty="0" err="1">
                <a:latin typeface="Courier" pitchFamily="2" charset="0"/>
              </a:rPr>
              <a:t>owncloud</a:t>
            </a:r>
            <a:r>
              <a:rPr lang="en-US" sz="4000" dirty="0">
                <a:latin typeface="Courier" pitchFamily="2" charset="0"/>
              </a:rPr>
              <a:t>]&gt;select count(*) from </a:t>
            </a:r>
            <a:r>
              <a:rPr lang="en-US" sz="4000" dirty="0" err="1">
                <a:latin typeface="Courier" pitchFamily="2" charset="0"/>
              </a:rPr>
              <a:t>oc_share_external</a:t>
            </a:r>
            <a:r>
              <a:rPr lang="en-US" sz="4000" dirty="0">
                <a:latin typeface="Courier" pitchFamily="2" charset="0"/>
              </a:rPr>
              <a:t> where owner='</a:t>
            </a:r>
            <a:r>
              <a:rPr lang="en-US" sz="4000" dirty="0" err="1">
                <a:latin typeface="Courier" pitchFamily="2" charset="0"/>
              </a:rPr>
              <a:t>gregory.vernon@switch.ch</a:t>
            </a:r>
            <a:r>
              <a:rPr lang="en-US" sz="4000" dirty="0">
                <a:latin typeface="Courier" pitchFamily="2" charset="0"/>
              </a:rPr>
              <a:t>';                                                         </a:t>
            </a:r>
          </a:p>
          <a:p>
            <a:r>
              <a:rPr lang="en-US" sz="4000" dirty="0">
                <a:latin typeface="Courier" pitchFamily="2" charset="0"/>
              </a:rPr>
              <a:t>+----------+</a:t>
            </a:r>
          </a:p>
          <a:p>
            <a:r>
              <a:rPr lang="en-US" sz="4000" dirty="0">
                <a:latin typeface="Courier" pitchFamily="2" charset="0"/>
              </a:rPr>
              <a:t>| count(*) |</a:t>
            </a:r>
          </a:p>
          <a:p>
            <a:r>
              <a:rPr lang="en-US" sz="4000" dirty="0">
                <a:latin typeface="Courier" pitchFamily="2" charset="0"/>
              </a:rPr>
              <a:t>+----------+</a:t>
            </a:r>
          </a:p>
          <a:p>
            <a:r>
              <a:rPr lang="en-US" sz="4000" dirty="0">
                <a:latin typeface="Courier" pitchFamily="2" charset="0"/>
              </a:rPr>
              <a:t>|       0  |</a:t>
            </a:r>
          </a:p>
          <a:p>
            <a:r>
              <a:rPr lang="en-US" sz="4000" dirty="0">
                <a:latin typeface="Courier" pitchFamily="2" charset="0"/>
              </a:rPr>
              <a:t>+----------+</a:t>
            </a:r>
          </a:p>
          <a:p>
            <a:r>
              <a:rPr lang="en-US" sz="4000" dirty="0">
                <a:latin typeface="Courier" pitchFamily="2" charset="0"/>
              </a:rPr>
              <a:t>1 row in set (0.00 sec)</a:t>
            </a:r>
            <a:br>
              <a:rPr lang="en-US" sz="4000" dirty="0">
                <a:latin typeface="Courier" pitchFamily="2" charset="0"/>
              </a:rPr>
            </a:br>
            <a:endParaRPr lang="en-US" sz="4000" dirty="0">
              <a:latin typeface="Courier" pitchFamily="2" charset="0"/>
            </a:endParaRPr>
          </a:p>
          <a:p>
            <a:r>
              <a:rPr lang="en-US" sz="4000" dirty="0" err="1">
                <a:latin typeface="Courier" pitchFamily="2" charset="0"/>
              </a:rPr>
              <a:t>MariaDB</a:t>
            </a:r>
            <a:r>
              <a:rPr lang="en-US" sz="4000" dirty="0">
                <a:latin typeface="Courier" pitchFamily="2" charset="0"/>
              </a:rPr>
              <a:t> [</a:t>
            </a:r>
            <a:r>
              <a:rPr lang="en-US" sz="4000" dirty="0" err="1">
                <a:latin typeface="Courier" pitchFamily="2" charset="0"/>
              </a:rPr>
              <a:t>owncloud</a:t>
            </a:r>
            <a:r>
              <a:rPr lang="en-US" sz="4000" dirty="0">
                <a:latin typeface="Courier" pitchFamily="2" charset="0"/>
              </a:rPr>
              <a:t>]&gt;select count(*) from </a:t>
            </a:r>
            <a:r>
              <a:rPr lang="en-US" sz="4000" dirty="0" err="1">
                <a:latin typeface="Courier" pitchFamily="2" charset="0"/>
              </a:rPr>
              <a:t>oc_share_external</a:t>
            </a:r>
            <a:r>
              <a:rPr lang="en-US" sz="4000" dirty="0">
                <a:latin typeface="Courier" pitchFamily="2" charset="0"/>
              </a:rPr>
              <a:t>;                                                                                                 </a:t>
            </a:r>
          </a:p>
          <a:p>
            <a:r>
              <a:rPr lang="en-US" sz="4000" dirty="0">
                <a:latin typeface="Courier" pitchFamily="2" charset="0"/>
              </a:rPr>
              <a:t>+----------+</a:t>
            </a:r>
          </a:p>
          <a:p>
            <a:r>
              <a:rPr lang="en-US" sz="4000" dirty="0">
                <a:latin typeface="Courier" pitchFamily="2" charset="0"/>
              </a:rPr>
              <a:t>| count(*) |</a:t>
            </a:r>
          </a:p>
          <a:p>
            <a:r>
              <a:rPr lang="en-US" sz="4000" dirty="0">
                <a:latin typeface="Courier" pitchFamily="2" charset="0"/>
              </a:rPr>
              <a:t>+----------+</a:t>
            </a:r>
          </a:p>
          <a:p>
            <a:r>
              <a:rPr lang="en-US" sz="4000" dirty="0">
                <a:latin typeface="Courier" pitchFamily="2" charset="0"/>
              </a:rPr>
              <a:t>|     730  |</a:t>
            </a:r>
          </a:p>
          <a:p>
            <a:r>
              <a:rPr lang="en-US" sz="4000" dirty="0">
                <a:latin typeface="Courier" pitchFamily="2" charset="0"/>
              </a:rPr>
              <a:t>+----------+</a:t>
            </a:r>
          </a:p>
          <a:p>
            <a:r>
              <a:rPr lang="en-US" sz="4000" dirty="0">
                <a:latin typeface="Courier" pitchFamily="2" charset="0"/>
              </a:rPr>
              <a:t>1 row in set (0.00 sec)</a:t>
            </a:r>
          </a:p>
          <a:p>
            <a:endParaRPr lang="en-US" sz="4000" dirty="0">
              <a:latin typeface="Courier" pitchFamily="2" charset="0"/>
            </a:endParaRPr>
          </a:p>
          <a:p>
            <a:r>
              <a:rPr lang="en-US" sz="4000" dirty="0" err="1">
                <a:latin typeface="Courier" pitchFamily="2" charset="0"/>
              </a:rPr>
              <a:t>MariaDB</a:t>
            </a:r>
            <a:r>
              <a:rPr lang="en-US" sz="4000" dirty="0">
                <a:latin typeface="Courier" pitchFamily="2" charset="0"/>
              </a:rPr>
              <a:t> [</a:t>
            </a:r>
            <a:r>
              <a:rPr lang="en-US" sz="4000" dirty="0" err="1">
                <a:latin typeface="Courier" pitchFamily="2" charset="0"/>
              </a:rPr>
              <a:t>owncloud</a:t>
            </a:r>
            <a:r>
              <a:rPr lang="en-US" sz="4000" dirty="0">
                <a:latin typeface="Courier" pitchFamily="2" charset="0"/>
              </a:rPr>
              <a:t>]&gt;SHOW PROFILES;</a:t>
            </a:r>
          </a:p>
          <a:p>
            <a:r>
              <a:rPr lang="en-US" sz="4000" dirty="0">
                <a:latin typeface="Courier" pitchFamily="2" charset="0"/>
              </a:rPr>
              <a:t>+----------+------------+-------------------------------------------------------------------------------+</a:t>
            </a:r>
          </a:p>
          <a:p>
            <a:r>
              <a:rPr lang="en-US" sz="4000" dirty="0">
                <a:latin typeface="Courier" pitchFamily="2" charset="0"/>
              </a:rPr>
              <a:t>| </a:t>
            </a:r>
            <a:r>
              <a:rPr lang="en-US" sz="4000" dirty="0" err="1">
                <a:latin typeface="Courier" pitchFamily="2" charset="0"/>
              </a:rPr>
              <a:t>Query_ID</a:t>
            </a:r>
            <a:r>
              <a:rPr lang="en-US" sz="4000" dirty="0">
                <a:latin typeface="Courier" pitchFamily="2" charset="0"/>
              </a:rPr>
              <a:t> | Duration   | Query                                                                         |</a:t>
            </a:r>
          </a:p>
          <a:p>
            <a:r>
              <a:rPr lang="en-US" sz="4000" dirty="0">
                <a:latin typeface="Courier" pitchFamily="2" charset="0"/>
              </a:rPr>
              <a:t>+----------+------------+-------------------------------------------------------------------------------+</a:t>
            </a:r>
          </a:p>
          <a:p>
            <a:r>
              <a:rPr lang="en-US" sz="4000" dirty="0">
                <a:latin typeface="Courier" pitchFamily="2" charset="0"/>
              </a:rPr>
              <a:t>|        1 | 0.00408854 | select count(*) from </a:t>
            </a:r>
            <a:r>
              <a:rPr lang="en-US" sz="4000" dirty="0" err="1">
                <a:latin typeface="Courier" pitchFamily="2" charset="0"/>
              </a:rPr>
              <a:t>oc_share_external</a:t>
            </a:r>
            <a:r>
              <a:rPr lang="en-US" sz="4000" dirty="0">
                <a:latin typeface="Courier" pitchFamily="2" charset="0"/>
              </a:rPr>
              <a:t> where owner='</a:t>
            </a:r>
            <a:r>
              <a:rPr lang="en-US" sz="4000" dirty="0" err="1">
                <a:latin typeface="Courier" pitchFamily="2" charset="0"/>
              </a:rPr>
              <a:t>gregory.vernon@switch.ch</a:t>
            </a:r>
            <a:r>
              <a:rPr lang="en-US" sz="4000" dirty="0">
                <a:latin typeface="Courier" pitchFamily="2" charset="0"/>
              </a:rPr>
              <a:t>' |</a:t>
            </a:r>
          </a:p>
          <a:p>
            <a:r>
              <a:rPr lang="en-US" sz="4000" dirty="0">
                <a:latin typeface="Courier" pitchFamily="2" charset="0"/>
              </a:rPr>
              <a:t>|        2 | 0.00382607 | select count(*) from </a:t>
            </a:r>
            <a:r>
              <a:rPr lang="en-US" sz="4000" dirty="0" err="1">
                <a:latin typeface="Courier" pitchFamily="2" charset="0"/>
              </a:rPr>
              <a:t>oc_share_external</a:t>
            </a:r>
            <a:r>
              <a:rPr lang="en-US" sz="4000" dirty="0">
                <a:latin typeface="Courier" pitchFamily="2" charset="0"/>
              </a:rPr>
              <a:t>                                        |</a:t>
            </a:r>
          </a:p>
          <a:p>
            <a:r>
              <a:rPr lang="en-US" sz="4000" dirty="0">
                <a:latin typeface="Courier" pitchFamily="2" charset="0"/>
              </a:rPr>
              <a:t>+----------+------------+-------------------------------------------------------------------------------+</a:t>
            </a:r>
          </a:p>
          <a:p>
            <a:r>
              <a:rPr lang="en-US" sz="3400" dirty="0">
                <a:latin typeface="Courier" pitchFamily="2" charset="0"/>
              </a:rPr>
              <a:t>2 rows in set (0.00 sec)</a:t>
            </a:r>
          </a:p>
          <a:p>
            <a:endParaRPr lang="en-US" sz="5600" dirty="0">
              <a:latin typeface="Courier" pitchFamily="2" charset="0"/>
            </a:endParaRPr>
          </a:p>
        </p:txBody>
      </p:sp>
      <p:sp>
        <p:nvSpPr>
          <p:cNvPr id="3" name="Title 2">
            <a:extLst>
              <a:ext uri="{FF2B5EF4-FFF2-40B4-BE49-F238E27FC236}">
                <a16:creationId xmlns:a16="http://schemas.microsoft.com/office/drawing/2014/main" id="{043F1918-6DDC-F547-8B51-95A8AD134336}"/>
              </a:ext>
            </a:extLst>
          </p:cNvPr>
          <p:cNvSpPr>
            <a:spLocks noGrp="1"/>
          </p:cNvSpPr>
          <p:nvPr>
            <p:ph type="title"/>
          </p:nvPr>
        </p:nvSpPr>
        <p:spPr/>
        <p:txBody>
          <a:bodyPr/>
          <a:lstStyle/>
          <a:p>
            <a:r>
              <a:rPr lang="en-US" dirty="0"/>
              <a:t>Profiling Example</a:t>
            </a:r>
          </a:p>
        </p:txBody>
      </p:sp>
    </p:spTree>
    <p:extLst>
      <p:ext uri="{BB962C8B-B14F-4D97-AF65-F5344CB8AC3E}">
        <p14:creationId xmlns:p14="http://schemas.microsoft.com/office/powerpoint/2010/main" val="6268249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a:buChar char="•"/>
            </a:pPr>
            <a:r>
              <a:rPr lang="en-US" dirty="0"/>
              <a:t>Database issues can be hard to troubleshoot, if you don't know the tools. </a:t>
            </a:r>
          </a:p>
          <a:p>
            <a:pPr marL="342900" indent="-342900">
              <a:buFont typeface="Arial"/>
              <a:buChar char="•"/>
            </a:pPr>
            <a:r>
              <a:rPr lang="en-US" dirty="0"/>
              <a:t>MySQL's optimizer won't always run your query the way you think it should. Sometimes you need to think like the optimizer.</a:t>
            </a:r>
          </a:p>
          <a:p>
            <a:pPr marL="342900" indent="-342900">
              <a:buFont typeface="Arial"/>
              <a:buChar char="•"/>
            </a:pPr>
            <a:r>
              <a:rPr lang="en-US" dirty="0"/>
              <a:t>Your data is your data, so you may see different problems.</a:t>
            </a:r>
          </a:p>
          <a:p>
            <a:pPr marL="342900" indent="-342900">
              <a:buFont typeface="Arial"/>
              <a:buChar char="•"/>
            </a:pPr>
            <a:r>
              <a:rPr lang="en-US" dirty="0"/>
              <a:t>Your problem query might not show up in the slow query log, it might just be a little inefficient.</a:t>
            </a:r>
          </a:p>
          <a:p>
            <a:pPr marL="342900" indent="-342900">
              <a:buFont typeface="Arial"/>
              <a:buChar char="•"/>
            </a:pPr>
            <a:r>
              <a:rPr lang="en-US" dirty="0"/>
              <a:t>Missing indexes can cause you big problems, adding the right indexes can make your database much faster.</a:t>
            </a:r>
          </a:p>
          <a:p>
            <a:pPr marL="342900" indent="-342900">
              <a:buFont typeface="Arial"/>
              <a:buChar char="•"/>
            </a:pPr>
            <a:r>
              <a:rPr lang="en-US" dirty="0"/>
              <a:t>It’s useful to see how long your query takes, and profiling can help you with this.</a:t>
            </a:r>
          </a:p>
          <a:p>
            <a:pPr marL="342900" indent="-342900">
              <a:buFont typeface="Arial"/>
              <a:buChar char="•"/>
            </a:pPr>
            <a:endParaRPr lang="en-US" dirty="0"/>
          </a:p>
        </p:txBody>
      </p:sp>
      <p:sp>
        <p:nvSpPr>
          <p:cNvPr id="3" name="Title 2"/>
          <p:cNvSpPr>
            <a:spLocks noGrp="1"/>
          </p:cNvSpPr>
          <p:nvPr>
            <p:ph type="title"/>
          </p:nvPr>
        </p:nvSpPr>
        <p:spPr/>
        <p:txBody>
          <a:bodyPr/>
          <a:lstStyle/>
          <a:p>
            <a:r>
              <a:rPr lang="en-US" dirty="0"/>
              <a:t>Summary</a:t>
            </a:r>
          </a:p>
        </p:txBody>
      </p:sp>
    </p:spTree>
    <p:extLst>
      <p:ext uri="{BB962C8B-B14F-4D97-AF65-F5344CB8AC3E}">
        <p14:creationId xmlns:p14="http://schemas.microsoft.com/office/powerpoint/2010/main" val="11196955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Email: </a:t>
            </a:r>
            <a:r>
              <a:rPr lang="en-US" dirty="0" err="1"/>
              <a:t>greg.vernon@switch.ch</a:t>
            </a:r>
            <a:endParaRPr lang="en-US" dirty="0"/>
          </a:p>
        </p:txBody>
      </p:sp>
      <p:sp>
        <p:nvSpPr>
          <p:cNvPr id="3" name="Title 2"/>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24479693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8AA14A9-9F21-7449-A0FE-D1CEB2E97057}"/>
              </a:ext>
            </a:extLst>
          </p:cNvPr>
          <p:cNvSpPr>
            <a:spLocks noGrp="1"/>
          </p:cNvSpPr>
          <p:nvPr>
            <p:ph type="body" sz="quarter" idx="10"/>
          </p:nvPr>
        </p:nvSpPr>
        <p:spPr/>
        <p:txBody>
          <a:bodyPr/>
          <a:lstStyle/>
          <a:p>
            <a:endParaRPr lang="en-US" dirty="0"/>
          </a:p>
        </p:txBody>
      </p:sp>
      <p:sp>
        <p:nvSpPr>
          <p:cNvPr id="3" name="Title 2">
            <a:extLst>
              <a:ext uri="{FF2B5EF4-FFF2-40B4-BE49-F238E27FC236}">
                <a16:creationId xmlns:a16="http://schemas.microsoft.com/office/drawing/2014/main" id="{A35CBCA9-149C-C143-9829-EF634624FA5F}"/>
              </a:ext>
            </a:extLst>
          </p:cNvPr>
          <p:cNvSpPr>
            <a:spLocks noGrp="1"/>
          </p:cNvSpPr>
          <p:nvPr>
            <p:ph type="title"/>
          </p:nvPr>
        </p:nvSpPr>
        <p:spPr/>
        <p:txBody>
          <a:bodyPr>
            <a:normAutofit fontScale="90000"/>
          </a:bodyPr>
          <a:lstStyle/>
          <a:p>
            <a:r>
              <a:rPr lang="en-US" dirty="0"/>
              <a:t>Just for fun: What are the spikes here?</a:t>
            </a:r>
          </a:p>
        </p:txBody>
      </p:sp>
      <p:pic>
        <p:nvPicPr>
          <p:cNvPr id="5" name="Picture 4">
            <a:extLst>
              <a:ext uri="{FF2B5EF4-FFF2-40B4-BE49-F238E27FC236}">
                <a16:creationId xmlns:a16="http://schemas.microsoft.com/office/drawing/2014/main" id="{4ED27553-4395-1841-90FB-774D8F67DB4C}"/>
              </a:ext>
            </a:extLst>
          </p:cNvPr>
          <p:cNvPicPr>
            <a:picLocks noChangeAspect="1"/>
          </p:cNvPicPr>
          <p:nvPr/>
        </p:nvPicPr>
        <p:blipFill>
          <a:blip r:embed="rId2"/>
          <a:stretch>
            <a:fillRect/>
          </a:stretch>
        </p:blipFill>
        <p:spPr>
          <a:xfrm>
            <a:off x="0" y="915842"/>
            <a:ext cx="9144000" cy="5026315"/>
          </a:xfrm>
          <a:prstGeom prst="rect">
            <a:avLst/>
          </a:prstGeom>
        </p:spPr>
      </p:pic>
    </p:spTree>
    <p:extLst>
      <p:ext uri="{BB962C8B-B14F-4D97-AF65-F5344CB8AC3E}">
        <p14:creationId xmlns:p14="http://schemas.microsoft.com/office/powerpoint/2010/main" val="21963854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45"/>
            <a:ext cx="9139017" cy="6869495"/>
          </a:xfrm>
          <a:prstGeom prst="rect">
            <a:avLst/>
          </a:prstGeom>
        </p:spPr>
      </p:pic>
      <p:sp>
        <p:nvSpPr>
          <p:cNvPr id="3" name="Rounded Rectangle 2"/>
          <p:cNvSpPr/>
          <p:nvPr/>
        </p:nvSpPr>
        <p:spPr>
          <a:xfrm>
            <a:off x="423334" y="5402109"/>
            <a:ext cx="4123267" cy="770467"/>
          </a:xfrm>
          <a:prstGeom prst="round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err="1"/>
              <a:t>www.switch.ch</a:t>
            </a:r>
            <a:r>
              <a:rPr lang="en-US" sz="2400" dirty="0"/>
              <a:t>/30years</a:t>
            </a:r>
          </a:p>
        </p:txBody>
      </p:sp>
      <p:pic>
        <p:nvPicPr>
          <p:cNvPr id="15" name="Picture 14" descr="1microsoft-internet-explorer-mouse-pointer-9493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0201412">
            <a:off x="3977136" y="5688876"/>
            <a:ext cx="967400" cy="967400"/>
          </a:xfrm>
          <a:prstGeom prst="rect">
            <a:avLst/>
          </a:prstGeom>
        </p:spPr>
      </p:pic>
      <p:sp>
        <p:nvSpPr>
          <p:cNvPr id="6" name="Rectangle 5"/>
          <p:cNvSpPr/>
          <p:nvPr/>
        </p:nvSpPr>
        <p:spPr>
          <a:xfrm>
            <a:off x="6697134" y="-2"/>
            <a:ext cx="1651001" cy="140546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4" name="Picture 3" descr="01-Vorlage-30-Jahre-SWITCH-RGB.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56283" y="8466"/>
            <a:ext cx="1346200" cy="1346200"/>
          </a:xfrm>
          <a:prstGeom prst="rect">
            <a:avLst/>
          </a:prstGeom>
        </p:spPr>
      </p:pic>
      <p:pic>
        <p:nvPicPr>
          <p:cNvPr id="8" name="Picture 7" descr="SWITCH-Background-darkblue.jpg"/>
          <p:cNvPicPr>
            <a:picLocks noChangeAspect="1"/>
          </p:cNvPicPr>
          <p:nvPr/>
        </p:nvPicPr>
        <p:blipFill>
          <a:blip r:embed="rId6">
            <a:alphaModFix amt="82000"/>
            <a:extLst>
              <a:ext uri="{28A0092B-C50C-407E-A947-70E740481C1C}">
                <a14:useLocalDpi xmlns:a14="http://schemas.microsoft.com/office/drawing/2010/main" val="0"/>
              </a:ext>
            </a:extLst>
          </a:blip>
          <a:stretch>
            <a:fillRect/>
          </a:stretch>
        </p:blipFill>
        <p:spPr>
          <a:xfrm>
            <a:off x="0" y="1507067"/>
            <a:ext cx="9144000" cy="2264305"/>
          </a:xfrm>
          <a:prstGeom prst="rect">
            <a:avLst/>
          </a:prstGeom>
        </p:spPr>
      </p:pic>
      <p:sp>
        <p:nvSpPr>
          <p:cNvPr id="7" name="Rectangle 6"/>
          <p:cNvSpPr/>
          <p:nvPr/>
        </p:nvSpPr>
        <p:spPr>
          <a:xfrm>
            <a:off x="423334" y="1912059"/>
            <a:ext cx="8297332" cy="1505027"/>
          </a:xfrm>
          <a:prstGeom prst="rect">
            <a:avLst/>
          </a:prstGeom>
          <a:effectLst/>
        </p:spPr>
        <p:txBody>
          <a:bodyPr wrap="square">
            <a:spAutoFit/>
          </a:bodyPr>
          <a:lstStyle/>
          <a:p>
            <a:pPr>
              <a:lnSpc>
                <a:spcPct val="130000"/>
              </a:lnSpc>
            </a:pPr>
            <a:r>
              <a:rPr lang="de-CH" sz="3600" dirty="0">
                <a:solidFill>
                  <a:schemeClr val="bg1"/>
                </a:solidFill>
                <a:latin typeface="+mj-lt"/>
                <a:cs typeface="Georgia"/>
              </a:rPr>
              <a:t>SWITCH – an integral </a:t>
            </a:r>
            <a:r>
              <a:rPr lang="de-CH" sz="3600" dirty="0" err="1">
                <a:solidFill>
                  <a:schemeClr val="bg1"/>
                </a:solidFill>
                <a:latin typeface="+mj-lt"/>
                <a:cs typeface="Georgia"/>
              </a:rPr>
              <a:t>part</a:t>
            </a:r>
            <a:r>
              <a:rPr lang="de-CH" sz="3600" dirty="0">
                <a:solidFill>
                  <a:schemeClr val="bg1"/>
                </a:solidFill>
                <a:latin typeface="+mj-lt"/>
                <a:cs typeface="Georgia"/>
              </a:rPr>
              <a:t> </a:t>
            </a:r>
            <a:r>
              <a:rPr lang="de-CH" sz="3600" dirty="0" err="1">
                <a:solidFill>
                  <a:schemeClr val="bg1"/>
                </a:solidFill>
                <a:latin typeface="+mj-lt"/>
                <a:cs typeface="Georgia"/>
              </a:rPr>
              <a:t>of</a:t>
            </a:r>
            <a:r>
              <a:rPr lang="de-CH" sz="3600" dirty="0">
                <a:solidFill>
                  <a:schemeClr val="bg1"/>
                </a:solidFill>
                <a:latin typeface="+mj-lt"/>
                <a:cs typeface="Georgia"/>
              </a:rPr>
              <a:t> </a:t>
            </a:r>
            <a:r>
              <a:rPr lang="de-CH" sz="3600" dirty="0" err="1">
                <a:solidFill>
                  <a:schemeClr val="bg1"/>
                </a:solidFill>
                <a:latin typeface="+mj-lt"/>
                <a:cs typeface="Georgia"/>
              </a:rPr>
              <a:t>the</a:t>
            </a:r>
            <a:r>
              <a:rPr lang="de-CH" sz="3600" dirty="0">
                <a:solidFill>
                  <a:schemeClr val="bg1"/>
                </a:solidFill>
                <a:latin typeface="+mj-lt"/>
                <a:cs typeface="Georgia"/>
              </a:rPr>
              <a:t> Swiss </a:t>
            </a:r>
            <a:r>
              <a:rPr lang="de-CH" sz="3600" dirty="0" err="1">
                <a:solidFill>
                  <a:schemeClr val="bg1"/>
                </a:solidFill>
                <a:latin typeface="+mj-lt"/>
                <a:cs typeface="Georgia"/>
              </a:rPr>
              <a:t>academic</a:t>
            </a:r>
            <a:r>
              <a:rPr lang="de-CH" sz="3600" dirty="0">
                <a:solidFill>
                  <a:schemeClr val="bg1"/>
                </a:solidFill>
                <a:latin typeface="+mj-lt"/>
                <a:cs typeface="Georgia"/>
              </a:rPr>
              <a:t> </a:t>
            </a:r>
            <a:r>
              <a:rPr lang="de-CH" sz="3600" dirty="0" err="1">
                <a:solidFill>
                  <a:schemeClr val="bg1"/>
                </a:solidFill>
                <a:latin typeface="+mj-lt"/>
                <a:cs typeface="Georgia"/>
              </a:rPr>
              <a:t>community</a:t>
            </a:r>
            <a:r>
              <a:rPr lang="de-CH" sz="3600" dirty="0">
                <a:solidFill>
                  <a:schemeClr val="bg1"/>
                </a:solidFill>
                <a:latin typeface="+mj-lt"/>
                <a:cs typeface="Georgia"/>
              </a:rPr>
              <a:t> </a:t>
            </a:r>
            <a:r>
              <a:rPr lang="de-CH" sz="3600" dirty="0" err="1">
                <a:solidFill>
                  <a:schemeClr val="bg1"/>
                </a:solidFill>
                <a:latin typeface="+mj-lt"/>
                <a:cs typeface="Georgia"/>
              </a:rPr>
              <a:t>since</a:t>
            </a:r>
            <a:r>
              <a:rPr lang="de-CH" sz="3600" dirty="0">
                <a:solidFill>
                  <a:schemeClr val="bg1"/>
                </a:solidFill>
                <a:latin typeface="+mj-lt"/>
                <a:cs typeface="Georgia"/>
              </a:rPr>
              <a:t> 1987. </a:t>
            </a:r>
          </a:p>
        </p:txBody>
      </p:sp>
    </p:spTree>
    <p:extLst>
      <p:ext uri="{BB962C8B-B14F-4D97-AF65-F5344CB8AC3E}">
        <p14:creationId xmlns:p14="http://schemas.microsoft.com/office/powerpoint/2010/main" val="3810289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a:buChar char="•"/>
            </a:pPr>
            <a:r>
              <a:rPr lang="en-US" dirty="0"/>
              <a:t>We were seeing corruption in our </a:t>
            </a:r>
            <a:r>
              <a:rPr lang="en-US" dirty="0" err="1"/>
              <a:t>ownCloud</a:t>
            </a:r>
            <a:r>
              <a:rPr lang="en-US" dirty="0"/>
              <a:t> instance.</a:t>
            </a:r>
          </a:p>
          <a:p>
            <a:pPr marL="342900" indent="-342900">
              <a:buFont typeface="Arial"/>
              <a:buChar char="•"/>
            </a:pPr>
            <a:r>
              <a:rPr lang="en-US" dirty="0"/>
              <a:t>Our database servers were struggling.  We had to add more read nodes to keep up with the load.</a:t>
            </a:r>
          </a:p>
          <a:p>
            <a:pPr marL="342900" indent="-342900">
              <a:buFont typeface="Arial"/>
              <a:buChar char="•"/>
            </a:pPr>
            <a:r>
              <a:rPr lang="en-US" dirty="0"/>
              <a:t>We saw issues with </a:t>
            </a:r>
            <a:r>
              <a:rPr lang="en-US" dirty="0" err="1"/>
              <a:t>MaxScale</a:t>
            </a:r>
            <a:r>
              <a:rPr lang="en-US" dirty="0"/>
              <a:t>, and suspected that </a:t>
            </a:r>
            <a:r>
              <a:rPr lang="en-US" dirty="0" err="1"/>
              <a:t>MaxScale</a:t>
            </a:r>
            <a:r>
              <a:rPr lang="en-US" dirty="0"/>
              <a:t> had a role in the corruption we were seeing.</a:t>
            </a:r>
          </a:p>
          <a:p>
            <a:pPr marL="342900" indent="-342900">
              <a:buFont typeface="Arial"/>
              <a:buChar char="•"/>
            </a:pPr>
            <a:r>
              <a:rPr lang="en-US" dirty="0"/>
              <a:t>The solution was a team effort between SWITCH and </a:t>
            </a:r>
            <a:r>
              <a:rPr lang="en-US" dirty="0" err="1"/>
              <a:t>ownCloud</a:t>
            </a:r>
            <a:r>
              <a:rPr lang="en-US" dirty="0"/>
              <a:t>.</a:t>
            </a:r>
          </a:p>
        </p:txBody>
      </p:sp>
      <p:sp>
        <p:nvSpPr>
          <p:cNvPr id="3" name="Title 2"/>
          <p:cNvSpPr>
            <a:spLocks noGrp="1"/>
          </p:cNvSpPr>
          <p:nvPr>
            <p:ph type="title"/>
          </p:nvPr>
        </p:nvSpPr>
        <p:spPr/>
        <p:txBody>
          <a:bodyPr/>
          <a:lstStyle/>
          <a:p>
            <a:r>
              <a:rPr lang="en-US" dirty="0"/>
              <a:t>The Problem</a:t>
            </a:r>
          </a:p>
        </p:txBody>
      </p:sp>
    </p:spTree>
    <p:extLst>
      <p:ext uri="{BB962C8B-B14F-4D97-AF65-F5344CB8AC3E}">
        <p14:creationId xmlns:p14="http://schemas.microsoft.com/office/powerpoint/2010/main" val="1799072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2000" dirty="0" err="1"/>
              <a:t>SWITCHdrive</a:t>
            </a:r>
            <a:r>
              <a:rPr lang="en-US" sz="2000" dirty="0"/>
              <a:t> is our branded </a:t>
            </a:r>
            <a:r>
              <a:rPr lang="en-US" sz="2000" dirty="0" err="1"/>
              <a:t>ownCloud</a:t>
            </a:r>
            <a:r>
              <a:rPr lang="en-US" sz="2000" dirty="0"/>
              <a:t> offering.  We had the following before the fix:</a:t>
            </a:r>
          </a:p>
          <a:p>
            <a:pPr marL="342900" indent="-342900">
              <a:buFont typeface="Arial"/>
              <a:buChar char="•"/>
            </a:pPr>
            <a:r>
              <a:rPr lang="en-US" sz="2000" dirty="0"/>
              <a:t>About 30,000 Users</a:t>
            </a:r>
          </a:p>
          <a:p>
            <a:pPr marL="342900" indent="-342900">
              <a:buFont typeface="Arial"/>
              <a:buChar char="•"/>
            </a:pPr>
            <a:r>
              <a:rPr lang="en-US" sz="2000" dirty="0"/>
              <a:t>105,000,000 files</a:t>
            </a:r>
          </a:p>
          <a:p>
            <a:pPr marL="342900" indent="-342900">
              <a:buFont typeface="Arial"/>
              <a:buChar char="•"/>
            </a:pPr>
            <a:r>
              <a:rPr lang="en-US" sz="2000" dirty="0"/>
              <a:t>100,000,000 rows in our </a:t>
            </a:r>
            <a:r>
              <a:rPr lang="en-US" sz="2000" dirty="0" err="1"/>
              <a:t>oc_filecache</a:t>
            </a:r>
            <a:r>
              <a:rPr lang="en-US" sz="2000" dirty="0"/>
              <a:t> table</a:t>
            </a:r>
          </a:p>
          <a:p>
            <a:pPr marL="342900" indent="-342900">
              <a:buFont typeface="Arial"/>
              <a:buChar char="•"/>
            </a:pPr>
            <a:r>
              <a:rPr lang="en-US" sz="2000" dirty="0"/>
              <a:t>6 </a:t>
            </a:r>
            <a:r>
              <a:rPr lang="en-US" sz="2000" dirty="0" err="1"/>
              <a:t>Mariadb</a:t>
            </a:r>
            <a:r>
              <a:rPr lang="en-US" sz="2000" dirty="0"/>
              <a:t> servers in a </a:t>
            </a:r>
            <a:r>
              <a:rPr lang="en-US" sz="2000" dirty="0" err="1"/>
              <a:t>Galera</a:t>
            </a:r>
            <a:r>
              <a:rPr lang="en-US" sz="2000" dirty="0"/>
              <a:t> cluster</a:t>
            </a:r>
          </a:p>
          <a:p>
            <a:pPr marL="342900" indent="-342900">
              <a:buFont typeface="Arial"/>
              <a:buChar char="•"/>
            </a:pPr>
            <a:r>
              <a:rPr lang="en-US" sz="2000" dirty="0"/>
              <a:t>9 Apache Servers(4 Sync/4 Web/1 Management)</a:t>
            </a:r>
          </a:p>
          <a:p>
            <a:pPr marL="342900" indent="-342900">
              <a:buFont typeface="Arial"/>
              <a:buChar char="•"/>
            </a:pPr>
            <a:r>
              <a:rPr lang="en-US" sz="2000" dirty="0" err="1"/>
              <a:t>Redis</a:t>
            </a:r>
            <a:endParaRPr lang="en-US" sz="2000" dirty="0"/>
          </a:p>
          <a:p>
            <a:pPr marL="342900" indent="-342900">
              <a:buFont typeface="Arial"/>
              <a:buChar char="•"/>
            </a:pPr>
            <a:r>
              <a:rPr lang="en-US" sz="2000" dirty="0"/>
              <a:t>3 LDAP Servers</a:t>
            </a:r>
          </a:p>
          <a:p>
            <a:pPr marL="342900" indent="-342900">
              <a:buFont typeface="Arial"/>
              <a:buChar char="•"/>
            </a:pPr>
            <a:r>
              <a:rPr lang="en-US" sz="2000" dirty="0"/>
              <a:t>6 NFS servers running atop CEPH</a:t>
            </a:r>
          </a:p>
          <a:p>
            <a:pPr marL="342900" indent="-342900">
              <a:buFont typeface="Arial"/>
              <a:buChar char="•"/>
            </a:pPr>
            <a:r>
              <a:rPr lang="en-US" sz="2000" dirty="0"/>
              <a:t>2 </a:t>
            </a:r>
            <a:r>
              <a:rPr lang="en-US" sz="2000" dirty="0" err="1"/>
              <a:t>HAproxy</a:t>
            </a:r>
            <a:r>
              <a:rPr lang="en-US" sz="2000" dirty="0"/>
              <a:t> load balancers</a:t>
            </a:r>
          </a:p>
          <a:p>
            <a:pPr marL="342900" indent="-342900">
              <a:buFont typeface="Arial"/>
              <a:buChar char="•"/>
            </a:pPr>
            <a:r>
              <a:rPr lang="en-US" sz="2000" dirty="0"/>
              <a:t>Monitoring (Graphite, ELK)</a:t>
            </a:r>
          </a:p>
          <a:p>
            <a:pPr marL="342900" indent="-342900">
              <a:buFont typeface="Arial"/>
              <a:buChar char="•"/>
            </a:pPr>
            <a:r>
              <a:rPr lang="en-US" sz="2000" dirty="0"/>
              <a:t>Runs atop </a:t>
            </a:r>
            <a:r>
              <a:rPr lang="en-US" sz="2000" dirty="0" err="1"/>
              <a:t>SWITCHengines</a:t>
            </a:r>
            <a:r>
              <a:rPr lang="en-US" sz="2000" dirty="0"/>
              <a:t>, our </a:t>
            </a:r>
            <a:r>
              <a:rPr lang="en-US" sz="2000" dirty="0" err="1"/>
              <a:t>OpenStack</a:t>
            </a:r>
            <a:r>
              <a:rPr lang="en-US" sz="2000" dirty="0"/>
              <a:t> offering</a:t>
            </a:r>
          </a:p>
          <a:p>
            <a:pPr marL="342900" indent="-342900">
              <a:buFont typeface="Arial"/>
              <a:buChar char="•"/>
            </a:pPr>
            <a:r>
              <a:rPr lang="en-US" sz="2000" dirty="0"/>
              <a:t>Most services are </a:t>
            </a:r>
            <a:r>
              <a:rPr lang="en-US" sz="2000" dirty="0" err="1"/>
              <a:t>Docker</a:t>
            </a:r>
            <a:r>
              <a:rPr lang="en-US" sz="2000" dirty="0"/>
              <a:t> containers</a:t>
            </a:r>
          </a:p>
          <a:p>
            <a:pPr marL="342900" indent="-342900">
              <a:buFont typeface="Arial"/>
              <a:buChar char="•"/>
            </a:pPr>
            <a:endParaRPr lang="en-US" dirty="0"/>
          </a:p>
          <a:p>
            <a:endParaRPr lang="en-US" dirty="0"/>
          </a:p>
        </p:txBody>
      </p:sp>
      <p:sp>
        <p:nvSpPr>
          <p:cNvPr id="3" name="Title 2"/>
          <p:cNvSpPr>
            <a:spLocks noGrp="1"/>
          </p:cNvSpPr>
          <p:nvPr>
            <p:ph type="title"/>
          </p:nvPr>
        </p:nvSpPr>
        <p:spPr/>
        <p:txBody>
          <a:bodyPr/>
          <a:lstStyle/>
          <a:p>
            <a:r>
              <a:rPr lang="en-US" dirty="0" err="1"/>
              <a:t>SWITCHdrive</a:t>
            </a:r>
            <a:endParaRPr lang="en-US" dirty="0"/>
          </a:p>
        </p:txBody>
      </p:sp>
    </p:spTree>
    <p:extLst>
      <p:ext uri="{BB962C8B-B14F-4D97-AF65-F5344CB8AC3E}">
        <p14:creationId xmlns:p14="http://schemas.microsoft.com/office/powerpoint/2010/main" val="3976027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rchitecture_diagr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7200" y="585522"/>
            <a:ext cx="5735759" cy="5408877"/>
          </a:xfrm>
          <a:prstGeom prst="rect">
            <a:avLst/>
          </a:prstGeom>
        </p:spPr>
      </p:pic>
    </p:spTree>
    <p:extLst>
      <p:ext uri="{BB962C8B-B14F-4D97-AF65-F5344CB8AC3E}">
        <p14:creationId xmlns:p14="http://schemas.microsoft.com/office/powerpoint/2010/main" val="163263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a:buChar char="•"/>
            </a:pPr>
            <a:r>
              <a:rPr lang="en-US" dirty="0" err="1"/>
              <a:t>MariaDB</a:t>
            </a:r>
            <a:r>
              <a:rPr lang="en-US" dirty="0"/>
              <a:t> 10</a:t>
            </a:r>
          </a:p>
          <a:p>
            <a:pPr marL="342900" indent="-342900">
              <a:buFont typeface="Arial"/>
              <a:buChar char="•"/>
            </a:pPr>
            <a:r>
              <a:rPr lang="en-US" dirty="0" err="1"/>
              <a:t>Galera</a:t>
            </a:r>
            <a:r>
              <a:rPr lang="en-US" dirty="0"/>
              <a:t> Cluster</a:t>
            </a:r>
          </a:p>
          <a:p>
            <a:pPr marL="342900" indent="-342900">
              <a:buFont typeface="Arial"/>
              <a:buChar char="•"/>
            </a:pPr>
            <a:r>
              <a:rPr lang="en-US" dirty="0"/>
              <a:t>1 Write Node</a:t>
            </a:r>
          </a:p>
          <a:p>
            <a:pPr marL="342900" indent="-342900">
              <a:buFont typeface="Arial"/>
              <a:buChar char="•"/>
            </a:pPr>
            <a:r>
              <a:rPr lang="en-US" dirty="0"/>
              <a:t>5 Read Nodes</a:t>
            </a:r>
          </a:p>
          <a:p>
            <a:pPr marL="342900" indent="-342900">
              <a:buFont typeface="Arial"/>
              <a:buChar char="•"/>
            </a:pPr>
            <a:r>
              <a:rPr lang="en-US" dirty="0" err="1"/>
              <a:t>MaxScale</a:t>
            </a:r>
            <a:r>
              <a:rPr lang="en-US" dirty="0"/>
              <a:t> on the Web/Sync/</a:t>
            </a:r>
            <a:r>
              <a:rPr lang="en-US" dirty="0" err="1"/>
              <a:t>Mgmt</a:t>
            </a:r>
            <a:r>
              <a:rPr lang="en-US" dirty="0"/>
              <a:t> servers for DB connection channeling</a:t>
            </a:r>
          </a:p>
          <a:p>
            <a:pPr marL="342900" indent="-342900">
              <a:buFont typeface="Arial"/>
              <a:buChar char="•"/>
            </a:pPr>
            <a:r>
              <a:rPr lang="en-US" dirty="0"/>
              <a:t>DB nodes are </a:t>
            </a:r>
            <a:r>
              <a:rPr lang="en-US" dirty="0" err="1"/>
              <a:t>Docker</a:t>
            </a:r>
            <a:r>
              <a:rPr lang="en-US" dirty="0"/>
              <a:t> containers</a:t>
            </a:r>
          </a:p>
          <a:p>
            <a:pPr marL="342900" indent="-342900">
              <a:buFont typeface="Arial"/>
              <a:buChar char="•"/>
            </a:pPr>
            <a:endParaRPr lang="en-US" dirty="0"/>
          </a:p>
        </p:txBody>
      </p:sp>
      <p:sp>
        <p:nvSpPr>
          <p:cNvPr id="3" name="Title 2"/>
          <p:cNvSpPr>
            <a:spLocks noGrp="1"/>
          </p:cNvSpPr>
          <p:nvPr>
            <p:ph type="title"/>
          </p:nvPr>
        </p:nvSpPr>
        <p:spPr/>
        <p:txBody>
          <a:bodyPr/>
          <a:lstStyle/>
          <a:p>
            <a:r>
              <a:rPr lang="en-US" dirty="0"/>
              <a:t>Database Environment</a:t>
            </a:r>
          </a:p>
        </p:txBody>
      </p:sp>
    </p:spTree>
    <p:extLst>
      <p:ext uri="{BB962C8B-B14F-4D97-AF65-F5344CB8AC3E}">
        <p14:creationId xmlns:p14="http://schemas.microsoft.com/office/powerpoint/2010/main" val="815533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a:buChar char="•"/>
            </a:pPr>
            <a:r>
              <a:rPr lang="en-US" dirty="0"/>
              <a:t>Synchronous replication</a:t>
            </a:r>
          </a:p>
          <a:p>
            <a:pPr marL="342900" indent="-342900">
              <a:buFont typeface="Arial"/>
              <a:buChar char="•"/>
            </a:pPr>
            <a:r>
              <a:rPr lang="en-US" dirty="0"/>
              <a:t>Multi-Master Capabilities, but we use single master with multiple read nodes to increase read bandwidth.</a:t>
            </a:r>
          </a:p>
          <a:p>
            <a:pPr marL="342900" indent="-342900">
              <a:buFont typeface="Arial"/>
              <a:buChar char="•"/>
            </a:pPr>
            <a:r>
              <a:rPr lang="en-US" dirty="0"/>
              <a:t>Automatic node handling, when nodes join or leave the cluster.</a:t>
            </a:r>
          </a:p>
          <a:p>
            <a:endParaRPr lang="en-US" dirty="0"/>
          </a:p>
        </p:txBody>
      </p:sp>
      <p:sp>
        <p:nvSpPr>
          <p:cNvPr id="3" name="Title 2"/>
          <p:cNvSpPr>
            <a:spLocks noGrp="1"/>
          </p:cNvSpPr>
          <p:nvPr>
            <p:ph type="title"/>
          </p:nvPr>
        </p:nvSpPr>
        <p:spPr/>
        <p:txBody>
          <a:bodyPr/>
          <a:lstStyle/>
          <a:p>
            <a:r>
              <a:rPr lang="en-US" dirty="0" err="1"/>
              <a:t>Galera</a:t>
            </a:r>
            <a:r>
              <a:rPr lang="en-US" dirty="0"/>
              <a:t> Cluster</a:t>
            </a:r>
          </a:p>
        </p:txBody>
      </p:sp>
    </p:spTree>
    <p:extLst>
      <p:ext uri="{BB962C8B-B14F-4D97-AF65-F5344CB8AC3E}">
        <p14:creationId xmlns:p14="http://schemas.microsoft.com/office/powerpoint/2010/main" val="945572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a:buChar char="•"/>
            </a:pPr>
            <a:r>
              <a:rPr lang="en-US" dirty="0" err="1"/>
              <a:t>MariaDB</a:t>
            </a:r>
            <a:r>
              <a:rPr lang="en-US" dirty="0"/>
              <a:t> Database Proxy</a:t>
            </a:r>
          </a:p>
          <a:p>
            <a:pPr marL="342900" indent="-342900">
              <a:buFont typeface="Arial"/>
              <a:buChar char="•"/>
            </a:pPr>
            <a:r>
              <a:rPr lang="en-US" dirty="0"/>
              <a:t>We use it to split reads from writes.</a:t>
            </a:r>
          </a:p>
          <a:p>
            <a:pPr marL="342900" indent="-342900">
              <a:buFont typeface="Arial"/>
              <a:buChar char="•"/>
            </a:pPr>
            <a:r>
              <a:rPr lang="en-US" dirty="0"/>
              <a:t>Automatic switchover when nodes fail/rejoin.</a:t>
            </a:r>
          </a:p>
          <a:p>
            <a:pPr marL="342900" indent="-342900">
              <a:buFont typeface="Arial"/>
              <a:buChar char="•"/>
            </a:pPr>
            <a:r>
              <a:rPr lang="en-US" dirty="0"/>
              <a:t>All writes go to the master, all reads to the replicas.</a:t>
            </a:r>
          </a:p>
          <a:p>
            <a:pPr marL="342900" indent="-342900">
              <a:buFont typeface="Arial"/>
              <a:buChar char="•"/>
            </a:pPr>
            <a:r>
              <a:rPr lang="en-US" dirty="0"/>
              <a:t>We use version 1.4.</a:t>
            </a:r>
          </a:p>
          <a:p>
            <a:pPr marL="342900" indent="-342900">
              <a:buFont typeface="Arial"/>
              <a:buChar char="•"/>
            </a:pPr>
            <a:r>
              <a:rPr lang="en-US" dirty="0"/>
              <a:t>New version, 2.1, requires purchasing a license for 3 or more server instances in production</a:t>
            </a:r>
          </a:p>
          <a:p>
            <a:pPr marL="342900" indent="-342900">
              <a:buFont typeface="Arial"/>
              <a:buChar char="•"/>
            </a:pPr>
            <a:r>
              <a:rPr lang="en-US" dirty="0" err="1"/>
              <a:t>ProxySQL</a:t>
            </a:r>
            <a:r>
              <a:rPr lang="en-US" dirty="0"/>
              <a:t> might be our future direction.</a:t>
            </a:r>
          </a:p>
        </p:txBody>
      </p:sp>
      <p:sp>
        <p:nvSpPr>
          <p:cNvPr id="3" name="Title 2"/>
          <p:cNvSpPr>
            <a:spLocks noGrp="1"/>
          </p:cNvSpPr>
          <p:nvPr>
            <p:ph type="title"/>
          </p:nvPr>
        </p:nvSpPr>
        <p:spPr/>
        <p:txBody>
          <a:bodyPr/>
          <a:lstStyle/>
          <a:p>
            <a:r>
              <a:rPr lang="en-US" dirty="0" err="1"/>
              <a:t>MaxScale</a:t>
            </a:r>
            <a:endParaRPr lang="en-US" dirty="0"/>
          </a:p>
        </p:txBody>
      </p:sp>
    </p:spTree>
    <p:extLst>
      <p:ext uri="{BB962C8B-B14F-4D97-AF65-F5344CB8AC3E}">
        <p14:creationId xmlns:p14="http://schemas.microsoft.com/office/powerpoint/2010/main" val="3687783997"/>
      </p:ext>
    </p:extLst>
  </p:cSld>
  <p:clrMapOvr>
    <a:masterClrMapping/>
  </p:clrMapOvr>
</p:sld>
</file>

<file path=ppt/theme/theme1.xml><?xml version="1.0" encoding="utf-8"?>
<a:theme xmlns:a="http://schemas.openxmlformats.org/drawingml/2006/main" name="01-SWITCH-Corporate_en">
  <a:themeElements>
    <a:clrScheme name="Custom 2">
      <a:dk1>
        <a:srgbClr val="000000"/>
      </a:dk1>
      <a:lt1>
        <a:srgbClr val="FFFFFF"/>
      </a:lt1>
      <a:dk2>
        <a:srgbClr val="00247D"/>
      </a:dk2>
      <a:lt2>
        <a:srgbClr val="7F91BF"/>
      </a:lt2>
      <a:accent1>
        <a:srgbClr val="F39900"/>
      </a:accent1>
      <a:accent2>
        <a:srgbClr val="F6C675"/>
      </a:accent2>
      <a:accent3>
        <a:srgbClr val="FF004B"/>
      </a:accent3>
      <a:accent4>
        <a:srgbClr val="FFF000"/>
      </a:accent4>
      <a:accent5>
        <a:srgbClr val="A3ABB1"/>
      </a:accent5>
      <a:accent6>
        <a:srgbClr val="CCD1D5"/>
      </a:accent6>
      <a:hlink>
        <a:srgbClr val="0099FF"/>
      </a:hlink>
      <a:folHlink>
        <a:srgbClr val="99006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äsentation4" id="{C4200062-269C-5744-9981-E68E81ED9A57}" vid="{8889539C-21D1-1346-9EC8-26F1E9B1BA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01-SWITCH-Corporate_en</Template>
  <TotalTime>28145</TotalTime>
  <Words>3546</Words>
  <Application>Microsoft Macintosh PowerPoint</Application>
  <PresentationFormat>On-screen Show (4:3)</PresentationFormat>
  <Paragraphs>453</Paragraphs>
  <Slides>37</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Courier</vt:lpstr>
      <vt:lpstr>Georgia</vt:lpstr>
      <vt:lpstr>Helvetica Neue</vt:lpstr>
      <vt:lpstr>Wingdings</vt:lpstr>
      <vt:lpstr>01-SWITCH-Corporate_en</vt:lpstr>
      <vt:lpstr>PowerPoint Presentation</vt:lpstr>
      <vt:lpstr>SWITCH</vt:lpstr>
      <vt:lpstr>Our customers</vt:lpstr>
      <vt:lpstr>The Problem</vt:lpstr>
      <vt:lpstr>SWITCHdrive</vt:lpstr>
      <vt:lpstr>PowerPoint Presentation</vt:lpstr>
      <vt:lpstr>Database Environment</vt:lpstr>
      <vt:lpstr>Galera Cluster</vt:lpstr>
      <vt:lpstr>MaxScale</vt:lpstr>
      <vt:lpstr>Tools to diagnose DB problems</vt:lpstr>
      <vt:lpstr>MySQL performance_schema</vt:lpstr>
      <vt:lpstr>MySQL performance_schema Top10 Queries</vt:lpstr>
      <vt:lpstr>MaxScale top queries</vt:lpstr>
      <vt:lpstr>MaxScale top queries </vt:lpstr>
      <vt:lpstr>MaxScale top queries</vt:lpstr>
      <vt:lpstr>MaxScale identifying top queries</vt:lpstr>
      <vt:lpstr>MaxScale identifying top queries</vt:lpstr>
      <vt:lpstr>Explain</vt:lpstr>
      <vt:lpstr>Analyze</vt:lpstr>
      <vt:lpstr>Explain</vt:lpstr>
      <vt:lpstr>Explain</vt:lpstr>
      <vt:lpstr>Explain</vt:lpstr>
      <vt:lpstr>Indexes</vt:lpstr>
      <vt:lpstr>Table Joins</vt:lpstr>
      <vt:lpstr>Finding the missing index</vt:lpstr>
      <vt:lpstr>The fix</vt:lpstr>
      <vt:lpstr>Explain after the index is added</vt:lpstr>
      <vt:lpstr>The results of implementing the fix</vt:lpstr>
      <vt:lpstr>The results of implementing the fix</vt:lpstr>
      <vt:lpstr>The aftermath</vt:lpstr>
      <vt:lpstr>Other database products?</vt:lpstr>
      <vt:lpstr>Profiling</vt:lpstr>
      <vt:lpstr>Profiling Example</vt:lpstr>
      <vt:lpstr>Summary</vt:lpstr>
      <vt:lpstr>Questions</vt:lpstr>
      <vt:lpstr>Just for fun: What are the spikes here?</vt:lpstr>
      <vt:lpstr>PowerPoint Presentation</vt:lpstr>
    </vt:vector>
  </TitlesOfParts>
  <Manager/>
  <Company>SWITCH</Company>
  <LinksUpToDate>false</LinksUpToDate>
  <SharedDoc>false</SharedDoc>
  <HyperlinkBase/>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Microsoft Office User</cp:lastModifiedBy>
  <cp:revision>425</cp:revision>
  <cp:lastPrinted>2016-12-23T09:22:21Z</cp:lastPrinted>
  <dcterms:created xsi:type="dcterms:W3CDTF">2011-04-04T13:54:55Z</dcterms:created>
  <dcterms:modified xsi:type="dcterms:W3CDTF">2018-01-30T13:22:16Z</dcterms:modified>
  <cp:category/>
</cp:coreProperties>
</file>