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36"/>
  </p:notesMasterIdLst>
  <p:handoutMasterIdLst>
    <p:handoutMasterId r:id="rId37"/>
  </p:handoutMasterIdLst>
  <p:sldIdLst>
    <p:sldId id="382" r:id="rId2"/>
    <p:sldId id="400" r:id="rId3"/>
    <p:sldId id="377" r:id="rId4"/>
    <p:sldId id="415" r:id="rId5"/>
    <p:sldId id="384" r:id="rId6"/>
    <p:sldId id="399" r:id="rId7"/>
    <p:sldId id="390" r:id="rId8"/>
    <p:sldId id="398" r:id="rId9"/>
    <p:sldId id="401" r:id="rId10"/>
    <p:sldId id="391" r:id="rId11"/>
    <p:sldId id="392" r:id="rId12"/>
    <p:sldId id="402" r:id="rId13"/>
    <p:sldId id="393" r:id="rId14"/>
    <p:sldId id="403" r:id="rId15"/>
    <p:sldId id="404" r:id="rId16"/>
    <p:sldId id="405" r:id="rId17"/>
    <p:sldId id="406" r:id="rId18"/>
    <p:sldId id="394" r:id="rId19"/>
    <p:sldId id="395" r:id="rId20"/>
    <p:sldId id="407" r:id="rId21"/>
    <p:sldId id="408" r:id="rId22"/>
    <p:sldId id="409" r:id="rId23"/>
    <p:sldId id="396" r:id="rId24"/>
    <p:sldId id="410" r:id="rId25"/>
    <p:sldId id="412" r:id="rId26"/>
    <p:sldId id="397" r:id="rId27"/>
    <p:sldId id="411" r:id="rId28"/>
    <p:sldId id="385" r:id="rId29"/>
    <p:sldId id="413" r:id="rId30"/>
    <p:sldId id="414" r:id="rId31"/>
    <p:sldId id="386" r:id="rId32"/>
    <p:sldId id="387" r:id="rId33"/>
    <p:sldId id="389" r:id="rId34"/>
    <p:sldId id="38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1" id="{E00D7543-60B1-794E-AA86-EEFC1934CE4F}">
          <p14:sldIdLst>
            <p14:sldId id="382"/>
            <p14:sldId id="400"/>
            <p14:sldId id="377"/>
            <p14:sldId id="415"/>
            <p14:sldId id="384"/>
            <p14:sldId id="399"/>
            <p14:sldId id="390"/>
            <p14:sldId id="398"/>
            <p14:sldId id="401"/>
            <p14:sldId id="391"/>
            <p14:sldId id="392"/>
            <p14:sldId id="402"/>
            <p14:sldId id="393"/>
            <p14:sldId id="403"/>
            <p14:sldId id="404"/>
            <p14:sldId id="405"/>
            <p14:sldId id="406"/>
            <p14:sldId id="394"/>
            <p14:sldId id="395"/>
            <p14:sldId id="407"/>
            <p14:sldId id="408"/>
            <p14:sldId id="409"/>
            <p14:sldId id="396"/>
            <p14:sldId id="410"/>
            <p14:sldId id="412"/>
            <p14:sldId id="397"/>
            <p14:sldId id="411"/>
            <p14:sldId id="385"/>
            <p14:sldId id="413"/>
            <p14:sldId id="414"/>
            <p14:sldId id="386"/>
            <p14:sldId id="387"/>
            <p14:sldId id="389"/>
            <p14:sldId id="3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DF6421"/>
    <a:srgbClr val="808080"/>
    <a:srgbClr val="F59900"/>
    <a:srgbClr val="F5FD00"/>
    <a:srgbClr val="272727"/>
    <a:srgbClr val="00247D"/>
    <a:srgbClr val="0B3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77080" autoAdjust="0"/>
  </p:normalViewPr>
  <p:slideViewPr>
    <p:cSldViewPr snapToGrid="0" snapToObjects="1">
      <p:cViewPr>
        <p:scale>
          <a:sx n="100" d="100"/>
          <a:sy n="100" d="100"/>
        </p:scale>
        <p:origin x="-1240" y="168"/>
      </p:cViewPr>
      <p:guideLst>
        <p:guide orient="horz" pos="790"/>
        <p:guide pos="2135"/>
      </p:guideLst>
    </p:cSldViewPr>
  </p:slideViewPr>
  <p:outlineViewPr>
    <p:cViewPr>
      <p:scale>
        <a:sx n="33" d="100"/>
        <a:sy n="33" d="100"/>
      </p:scale>
      <p:origin x="0" y="547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291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Helvetica Neue"/>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5B6933-0AD2-1847-A999-011E3820F712}" type="datetime1">
              <a:rPr lang="de-CH" smtClean="0">
                <a:latin typeface="Helvetica Neue"/>
              </a:rPr>
              <a:t>9/19/17</a:t>
            </a:fld>
            <a:endParaRPr lang="en-US" dirty="0">
              <a:latin typeface="Helvetica Neue"/>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Helvetica Neue"/>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ED7779-828D-344B-845F-D4C089DEE11E}" type="slidenum">
              <a:rPr lang="en-US" smtClean="0">
                <a:latin typeface="Helvetica Neue"/>
              </a:rPr>
              <a:t>‹#›</a:t>
            </a:fld>
            <a:endParaRPr lang="en-US" dirty="0">
              <a:latin typeface="Helvetica Neue"/>
            </a:endParaRPr>
          </a:p>
        </p:txBody>
      </p:sp>
    </p:spTree>
    <p:extLst>
      <p:ext uri="{BB962C8B-B14F-4D97-AF65-F5344CB8AC3E}">
        <p14:creationId xmlns:p14="http://schemas.microsoft.com/office/powerpoint/2010/main" val="19257859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Neue"/>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Neue"/>
              </a:defRPr>
            </a:lvl1pPr>
          </a:lstStyle>
          <a:p>
            <a:fld id="{D38C42EC-26CF-584C-B31A-61AF55B48916}" type="datetime1">
              <a:rPr lang="de-CH" smtClean="0"/>
              <a:t>9/19/17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Neue"/>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Neue"/>
              </a:defRPr>
            </a:lvl1pPr>
          </a:lstStyle>
          <a:p>
            <a:fld id="{67536575-D5E2-0543-994D-FC477E23BF14}" type="slidenum">
              <a:rPr lang="en-US" smtClean="0"/>
              <a:pPr/>
              <a:t>‹#›</a:t>
            </a:fld>
            <a:endParaRPr lang="en-US" dirty="0"/>
          </a:p>
        </p:txBody>
      </p:sp>
    </p:spTree>
    <p:extLst>
      <p:ext uri="{BB962C8B-B14F-4D97-AF65-F5344CB8AC3E}">
        <p14:creationId xmlns:p14="http://schemas.microsoft.com/office/powerpoint/2010/main" val="4013439653"/>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Helvetica Neue"/>
        <a:ea typeface="+mn-ea"/>
        <a:cs typeface="+mn-cs"/>
      </a:defRPr>
    </a:lvl1pPr>
    <a:lvl2pPr marL="457200" algn="l" defTabSz="457200" rtl="0" eaLnBrk="1" latinLnBrk="0" hangingPunct="1">
      <a:defRPr sz="1200" kern="1200">
        <a:solidFill>
          <a:schemeClr val="tx1"/>
        </a:solidFill>
        <a:latin typeface="Helvetica Neue"/>
        <a:ea typeface="+mn-ea"/>
        <a:cs typeface="+mn-cs"/>
      </a:defRPr>
    </a:lvl2pPr>
    <a:lvl3pPr marL="914400" algn="l" defTabSz="457200" rtl="0" eaLnBrk="1" latinLnBrk="0" hangingPunct="1">
      <a:defRPr sz="1200" kern="1200">
        <a:solidFill>
          <a:schemeClr val="tx1"/>
        </a:solidFill>
        <a:latin typeface="Helvetica Neue"/>
        <a:ea typeface="+mn-ea"/>
        <a:cs typeface="+mn-cs"/>
      </a:defRPr>
    </a:lvl3pPr>
    <a:lvl4pPr marL="1371600" algn="l" defTabSz="457200" rtl="0" eaLnBrk="1" latinLnBrk="0" hangingPunct="1">
      <a:defRPr sz="1200" kern="1200">
        <a:solidFill>
          <a:schemeClr val="tx1"/>
        </a:solidFill>
        <a:latin typeface="Helvetica Neue"/>
        <a:ea typeface="+mn-ea"/>
        <a:cs typeface="+mn-cs"/>
      </a:defRPr>
    </a:lvl4pPr>
    <a:lvl5pPr marL="1828800" algn="l" defTabSz="457200" rtl="0" eaLnBrk="1" latinLnBrk="0" hangingPunct="1">
      <a:defRPr sz="1200" kern="1200">
        <a:solidFill>
          <a:schemeClr val="tx1"/>
        </a:solidFill>
        <a:latin typeface="Helvetica Neue"/>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Startfolie</a:t>
            </a:r>
            <a:r>
              <a:rPr lang="en-US" dirty="0" smtClean="0"/>
              <a:t> fixes</a:t>
            </a:r>
            <a:r>
              <a:rPr lang="en-US" baseline="0" dirty="0" smtClean="0"/>
              <a:t> </a:t>
            </a:r>
            <a:r>
              <a:rPr lang="en-US" dirty="0" err="1" smtClean="0"/>
              <a:t>Bild</a:t>
            </a:r>
            <a:r>
              <a:rPr lang="en-US" dirty="0" smtClean="0"/>
              <a:t> </a:t>
            </a:r>
            <a:r>
              <a:rPr lang="en-US" dirty="0" err="1" smtClean="0"/>
              <a:t>Bsp</a:t>
            </a:r>
            <a:r>
              <a:rPr lang="en-US" dirty="0" smtClean="0"/>
              <a:t>. 1</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9/19/17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a:t>
            </a:fld>
            <a:endParaRPr lang="en-US" dirty="0"/>
          </a:p>
        </p:txBody>
      </p:sp>
    </p:spTree>
    <p:extLst>
      <p:ext uri="{BB962C8B-B14F-4D97-AF65-F5344CB8AC3E}">
        <p14:creationId xmlns:p14="http://schemas.microsoft.com/office/powerpoint/2010/main" val="2353778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interesting thing here, is that we are trying to fetch 70305</a:t>
            </a:r>
            <a:r>
              <a:rPr lang="en-US" baseline="0" dirty="0" smtClean="0"/>
              <a:t> rows out of the PRIMARY key.  And if this were a query we were running occasionally, it wouldn't be a problem, but this is our top query!  So, we also know it is using a where clause.... so...</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9/20/17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22</a:t>
            </a:fld>
            <a:endParaRPr lang="en-US" dirty="0"/>
          </a:p>
        </p:txBody>
      </p:sp>
    </p:spTree>
    <p:extLst>
      <p:ext uri="{BB962C8B-B14F-4D97-AF65-F5344CB8AC3E}">
        <p14:creationId xmlns:p14="http://schemas.microsoft.com/office/powerpoint/2010/main" val="1405230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38C42EC-26CF-584C-B31A-61AF55B48916}" type="datetime1">
              <a:rPr lang="de-CH" smtClean="0"/>
              <a:t>9/22/17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25</a:t>
            </a:fld>
            <a:endParaRPr lang="en-US" dirty="0"/>
          </a:p>
        </p:txBody>
      </p:sp>
    </p:spTree>
    <p:extLst>
      <p:ext uri="{BB962C8B-B14F-4D97-AF65-F5344CB8AC3E}">
        <p14:creationId xmlns:p14="http://schemas.microsoft.com/office/powerpoint/2010/main" val="2737193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38C42EC-26CF-584C-B31A-61AF55B48916}" type="datetime1">
              <a:rPr lang="de-CH" smtClean="0"/>
              <a:t>9/22/17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26</a:t>
            </a:fld>
            <a:endParaRPr lang="en-US" dirty="0"/>
          </a:p>
        </p:txBody>
      </p:sp>
    </p:spTree>
    <p:extLst>
      <p:ext uri="{BB962C8B-B14F-4D97-AF65-F5344CB8AC3E}">
        <p14:creationId xmlns:p14="http://schemas.microsoft.com/office/powerpoint/2010/main" val="4280836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interesting thing here, is that we are trying to fetch 70305</a:t>
            </a:r>
            <a:r>
              <a:rPr lang="en-US" baseline="0" dirty="0" smtClean="0"/>
              <a:t> rows out of the PRIMARY key.  And if this were a query we were running occasionally, it wouldn't be a problem, but this is our top query!  So, we also know it is using a where clause.... so...</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9/20/17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27</a:t>
            </a:fld>
            <a:endParaRPr lang="en-US" dirty="0"/>
          </a:p>
        </p:txBody>
      </p:sp>
    </p:spTree>
    <p:extLst>
      <p:ext uri="{BB962C8B-B14F-4D97-AF65-F5344CB8AC3E}">
        <p14:creationId xmlns:p14="http://schemas.microsoft.com/office/powerpoint/2010/main" val="1405230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z="1200" kern="1200" dirty="0" smtClean="0">
                <a:solidFill>
                  <a:schemeClr val="tx1"/>
                </a:solidFill>
                <a:effectLst/>
                <a:latin typeface="Helvetica Neue"/>
                <a:ea typeface="+mn-ea"/>
                <a:cs typeface="+mn-cs"/>
              </a:rPr>
              <a:t>SWITCH wird dieses Jahr 30 Jahre alt. Einen runden Geburtstag zu feiern ist stets auch eine gute Möglichkeit kurz zurück zu schauen, aber auch einen Blick in die Zukunft zu wagen. Alle Informationen rund um das </a:t>
            </a:r>
            <a:r>
              <a:rPr lang="de-CH" sz="1200" kern="1200" dirty="0" err="1" smtClean="0">
                <a:solidFill>
                  <a:schemeClr val="tx1"/>
                </a:solidFill>
                <a:effectLst/>
                <a:latin typeface="Helvetica Neue"/>
                <a:ea typeface="+mn-ea"/>
                <a:cs typeface="+mn-cs"/>
              </a:rPr>
              <a:t>Jubliäum</a:t>
            </a:r>
            <a:r>
              <a:rPr lang="de-CH" sz="1200" kern="1200" dirty="0" smtClean="0">
                <a:solidFill>
                  <a:schemeClr val="tx1"/>
                </a:solidFill>
                <a:effectLst/>
                <a:latin typeface="Helvetica Neue"/>
                <a:ea typeface="+mn-ea"/>
                <a:cs typeface="+mn-cs"/>
              </a:rPr>
              <a:t> finden Sie hier auf unserer Webseite: </a:t>
            </a:r>
            <a:r>
              <a:rPr lang="de-CH" sz="1200" kern="1200" dirty="0" err="1" smtClean="0">
                <a:solidFill>
                  <a:schemeClr val="tx1"/>
                </a:solidFill>
                <a:effectLst/>
                <a:latin typeface="Helvetica Neue"/>
                <a:ea typeface="+mn-ea"/>
                <a:cs typeface="+mn-cs"/>
              </a:rPr>
              <a:t>www.switch.ch</a:t>
            </a:r>
            <a:r>
              <a:rPr lang="de-CH" sz="1200" kern="1200" dirty="0" smtClean="0">
                <a:solidFill>
                  <a:schemeClr val="tx1"/>
                </a:solidFill>
                <a:effectLst/>
                <a:latin typeface="Helvetica Neue"/>
                <a:ea typeface="+mn-ea"/>
                <a:cs typeface="+mn-cs"/>
              </a:rPr>
              <a:t>/30years</a:t>
            </a:r>
            <a:r>
              <a:rPr lang="de-CH" dirty="0" smtClean="0">
                <a:effectLst/>
              </a:rPr>
              <a:t> </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9/19/17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34</a:t>
            </a:fld>
            <a:endParaRPr lang="en-US" dirty="0"/>
          </a:p>
        </p:txBody>
      </p:sp>
    </p:spTree>
    <p:extLst>
      <p:ext uri="{BB962C8B-B14F-4D97-AF65-F5344CB8AC3E}">
        <p14:creationId xmlns:p14="http://schemas.microsoft.com/office/powerpoint/2010/main" val="115301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Helvetica Neue"/>
              <a:ea typeface="+mn-ea"/>
              <a:cs typeface="+mn-cs"/>
            </a:endParaRPr>
          </a:p>
        </p:txBody>
      </p:sp>
      <p:sp>
        <p:nvSpPr>
          <p:cNvPr id="4" name="Date Placeholder 3"/>
          <p:cNvSpPr>
            <a:spLocks noGrp="1"/>
          </p:cNvSpPr>
          <p:nvPr>
            <p:ph type="dt" idx="10"/>
          </p:nvPr>
        </p:nvSpPr>
        <p:spPr/>
        <p:txBody>
          <a:bodyPr/>
          <a:lstStyle/>
          <a:p>
            <a:fld id="{D38C42EC-26CF-584C-B31A-61AF55B48916}" type="datetime1">
              <a:rPr lang="de-CH" smtClean="0"/>
              <a:t>9/19/17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3</a:t>
            </a:fld>
            <a:endParaRPr lang="en-US" dirty="0"/>
          </a:p>
        </p:txBody>
      </p:sp>
    </p:spTree>
    <p:extLst>
      <p:ext uri="{BB962C8B-B14F-4D97-AF65-F5344CB8AC3E}">
        <p14:creationId xmlns:p14="http://schemas.microsoft.com/office/powerpoint/2010/main" val="1996463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the crowd to identify who has their DB as their bottleneck.</a:t>
            </a:r>
          </a:p>
          <a:p>
            <a:endParaRPr lang="en-US" baseline="0" dirty="0" smtClean="0"/>
          </a:p>
          <a:p>
            <a:endParaRPr lang="en-US" baseline="0" dirty="0" smtClean="0"/>
          </a:p>
          <a:p>
            <a:r>
              <a:rPr lang="en-US" baseline="0" dirty="0" smtClean="0"/>
              <a:t>A quick background about myself here, especially about DB experience.</a:t>
            </a:r>
          </a:p>
          <a:p>
            <a:endParaRPr lang="en-US" baseline="0" dirty="0" smtClean="0"/>
          </a:p>
        </p:txBody>
      </p:sp>
      <p:sp>
        <p:nvSpPr>
          <p:cNvPr id="4" name="Date Placeholder 3"/>
          <p:cNvSpPr>
            <a:spLocks noGrp="1"/>
          </p:cNvSpPr>
          <p:nvPr>
            <p:ph type="dt" idx="10"/>
          </p:nvPr>
        </p:nvSpPr>
        <p:spPr/>
        <p:txBody>
          <a:bodyPr/>
          <a:lstStyle/>
          <a:p>
            <a:fld id="{D38C42EC-26CF-584C-B31A-61AF55B48916}" type="datetime1">
              <a:rPr lang="de-CH" smtClean="0"/>
              <a:t>9/22/17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4</a:t>
            </a:fld>
            <a:endParaRPr lang="en-US" dirty="0"/>
          </a:p>
        </p:txBody>
      </p:sp>
    </p:spTree>
    <p:extLst>
      <p:ext uri="{BB962C8B-B14F-4D97-AF65-F5344CB8AC3E}">
        <p14:creationId xmlns:p14="http://schemas.microsoft.com/office/powerpoint/2010/main" val="371566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had done this tutorial for </a:t>
            </a:r>
            <a:r>
              <a:rPr lang="en-US" baseline="0" dirty="0" err="1" smtClean="0"/>
              <a:t>Postgres</a:t>
            </a:r>
            <a:r>
              <a:rPr lang="en-US" baseline="0" dirty="0" smtClean="0"/>
              <a:t> about Troubleshooting, and knew how to use the </a:t>
            </a:r>
            <a:r>
              <a:rPr lang="en-US" baseline="0" dirty="0" err="1" smtClean="0"/>
              <a:t>pg_stat_statements</a:t>
            </a:r>
            <a:r>
              <a:rPr lang="en-US" baseline="0" dirty="0" smtClean="0"/>
              <a:t> stuff, but I didn't know what MySQL had</a:t>
            </a:r>
            <a:endParaRPr lang="en-US" dirty="0" smtClean="0"/>
          </a:p>
          <a:p>
            <a:endParaRPr lang="en-US" dirty="0"/>
          </a:p>
        </p:txBody>
      </p:sp>
      <p:sp>
        <p:nvSpPr>
          <p:cNvPr id="4" name="Date Placeholder 3"/>
          <p:cNvSpPr>
            <a:spLocks noGrp="1"/>
          </p:cNvSpPr>
          <p:nvPr>
            <p:ph type="dt" idx="10"/>
          </p:nvPr>
        </p:nvSpPr>
        <p:spPr/>
        <p:txBody>
          <a:bodyPr/>
          <a:lstStyle/>
          <a:p>
            <a:fld id="{D38C42EC-26CF-584C-B31A-61AF55B48916}" type="datetime1">
              <a:rPr lang="de-CH" smtClean="0"/>
              <a:t>9/22/17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10</a:t>
            </a:fld>
            <a:endParaRPr lang="en-US" dirty="0"/>
          </a:p>
        </p:txBody>
      </p:sp>
    </p:spTree>
    <p:extLst>
      <p:ext uri="{BB962C8B-B14F-4D97-AF65-F5344CB8AC3E}">
        <p14:creationId xmlns:p14="http://schemas.microsoft.com/office/powerpoint/2010/main" val="2999780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didn't use this, but we could have used it on the read nodes.  You</a:t>
            </a:r>
            <a:r>
              <a:rPr lang="en-US" baseline="0" dirty="0" smtClean="0"/>
              <a:t> have to look at each node independently.</a:t>
            </a:r>
          </a:p>
          <a:p>
            <a:endParaRPr lang="en-US" dirty="0"/>
          </a:p>
        </p:txBody>
      </p:sp>
      <p:sp>
        <p:nvSpPr>
          <p:cNvPr id="4" name="Date Placeholder 3"/>
          <p:cNvSpPr>
            <a:spLocks noGrp="1"/>
          </p:cNvSpPr>
          <p:nvPr>
            <p:ph type="dt" idx="10"/>
          </p:nvPr>
        </p:nvSpPr>
        <p:spPr/>
        <p:txBody>
          <a:bodyPr/>
          <a:lstStyle/>
          <a:p>
            <a:fld id="{D38C42EC-26CF-584C-B31A-61AF55B48916}" type="datetime1">
              <a:rPr lang="de-CH" smtClean="0"/>
              <a:t>9/20/17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11</a:t>
            </a:fld>
            <a:endParaRPr lang="en-US" dirty="0"/>
          </a:p>
        </p:txBody>
      </p:sp>
    </p:spTree>
    <p:extLst>
      <p:ext uri="{BB962C8B-B14F-4D97-AF65-F5344CB8AC3E}">
        <p14:creationId xmlns:p14="http://schemas.microsoft.com/office/powerpoint/2010/main" val="364221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38C42EC-26CF-584C-B31A-61AF55B48916}" type="datetime1">
              <a:rPr lang="de-CH" smtClean="0"/>
              <a:t>9/19/17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12</a:t>
            </a:fld>
            <a:endParaRPr lang="en-US" dirty="0"/>
          </a:p>
        </p:txBody>
      </p:sp>
    </p:spTree>
    <p:extLst>
      <p:ext uri="{BB962C8B-B14F-4D97-AF65-F5344CB8AC3E}">
        <p14:creationId xmlns:p14="http://schemas.microsoft.com/office/powerpoint/2010/main" val="311951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limited it to the top 5 queries</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9/19/17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16</a:t>
            </a:fld>
            <a:endParaRPr lang="en-US" dirty="0"/>
          </a:p>
        </p:txBody>
      </p:sp>
    </p:spTree>
    <p:extLst>
      <p:ext uri="{BB962C8B-B14F-4D97-AF65-F5344CB8AC3E}">
        <p14:creationId xmlns:p14="http://schemas.microsoft.com/office/powerpoint/2010/main" val="1719730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though,  just regular</a:t>
            </a:r>
            <a:r>
              <a:rPr lang="en-US" baseline="0" dirty="0" smtClean="0"/>
              <a:t> Explain does the job well enough, as we'll see.</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9/19/17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19</a:t>
            </a:fld>
            <a:endParaRPr lang="en-US" dirty="0"/>
          </a:p>
        </p:txBody>
      </p:sp>
    </p:spTree>
    <p:extLst>
      <p:ext uri="{BB962C8B-B14F-4D97-AF65-F5344CB8AC3E}">
        <p14:creationId xmlns:p14="http://schemas.microsoft.com/office/powerpoint/2010/main" val="298023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interesting thing here, is that we are trying to fetch 70305</a:t>
            </a:r>
            <a:r>
              <a:rPr lang="en-US" baseline="0" dirty="0" smtClean="0"/>
              <a:t> rows out of the PRIMARY key.  And if this were a query we were running occasionally, it wouldn't be a problem, but this is our top query!  So, we also know it is using a where clause.... so...</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9/19/17</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21</a:t>
            </a:fld>
            <a:endParaRPr lang="en-US" dirty="0"/>
          </a:p>
        </p:txBody>
      </p:sp>
    </p:spTree>
    <p:extLst>
      <p:ext uri="{BB962C8B-B14F-4D97-AF65-F5344CB8AC3E}">
        <p14:creationId xmlns:p14="http://schemas.microsoft.com/office/powerpoint/2010/main" val="1405230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Start-Slide-Bild-Fix">
    <p:spTree>
      <p:nvGrpSpPr>
        <p:cNvPr id="1" name=""/>
        <p:cNvGrpSpPr/>
        <p:nvPr/>
      </p:nvGrpSpPr>
      <p:grpSpPr>
        <a:xfrm>
          <a:off x="0" y="0"/>
          <a:ext cx="0" cy="0"/>
          <a:chOff x="0" y="0"/>
          <a:chExt cx="0" cy="0"/>
        </a:xfrm>
      </p:grpSpPr>
      <p:sp>
        <p:nvSpPr>
          <p:cNvPr id="3" name="Picture Placeholder 2"/>
          <p:cNvSpPr>
            <a:spLocks noGrp="1"/>
          </p:cNvSpPr>
          <p:nvPr>
            <p:ph type="pic" sz="quarter" idx="23"/>
          </p:nvPr>
        </p:nvSpPr>
        <p:spPr>
          <a:xfrm>
            <a:off x="0" y="537049"/>
            <a:ext cx="9144000" cy="2520000"/>
          </a:xfrm>
          <a:prstGeom prst="rect">
            <a:avLst/>
          </a:prstGeom>
        </p:spPr>
        <p:txBody>
          <a:bodyPr vert="horz"/>
          <a:lstStyle/>
          <a:p>
            <a:r>
              <a:rPr lang="en-US" smtClean="0"/>
              <a:t>Drag picture to placeholder or click icon to add</a:t>
            </a:r>
            <a:endParaRPr lang="en-US" dirty="0"/>
          </a:p>
        </p:txBody>
      </p:sp>
      <p:pic>
        <p:nvPicPr>
          <p:cNvPr id="8" name="Picture 7" descr="RGB_SWITCH_Logo_skalier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938" y="3428764"/>
            <a:ext cx="3385072" cy="784115"/>
          </a:xfrm>
          <a:prstGeom prst="rect">
            <a:avLst/>
          </a:prstGeom>
        </p:spPr>
      </p:pic>
      <p:sp>
        <p:nvSpPr>
          <p:cNvPr id="6" name="Text Placeholder 5"/>
          <p:cNvSpPr>
            <a:spLocks noGrp="1"/>
          </p:cNvSpPr>
          <p:nvPr>
            <p:ph type="body" sz="quarter" idx="19" hasCustomPrompt="1"/>
          </p:nvPr>
        </p:nvSpPr>
        <p:spPr>
          <a:xfrm>
            <a:off x="4639209" y="4423528"/>
            <a:ext cx="4674131" cy="288000"/>
          </a:xfrm>
          <a:prstGeom prst="rect">
            <a:avLst/>
          </a:prstGeom>
        </p:spPr>
        <p:txBody>
          <a:bodyPr lIns="0" tIns="0" rIns="0" bIns="0">
            <a:noAutofit/>
          </a:bodyPr>
          <a:lstStyle>
            <a:lvl1pPr marL="0" indent="0">
              <a:spcAft>
                <a:spcPts val="0"/>
              </a:spcAft>
              <a:buNone/>
              <a:defRPr sz="1800" baseline="0">
                <a:solidFill>
                  <a:schemeClr val="tx2"/>
                </a:solidFill>
              </a:defRPr>
            </a:lvl1pPr>
          </a:lstStyle>
          <a:p>
            <a:pPr lvl="0"/>
            <a:r>
              <a:rPr lang="de-CH" dirty="0" smtClean="0"/>
              <a:t>Vorname Name</a:t>
            </a:r>
          </a:p>
        </p:txBody>
      </p:sp>
      <p:sp>
        <p:nvSpPr>
          <p:cNvPr id="20" name="Text Placeholder 5"/>
          <p:cNvSpPr>
            <a:spLocks noGrp="1"/>
          </p:cNvSpPr>
          <p:nvPr>
            <p:ph type="body" sz="quarter" idx="21" hasCustomPrompt="1"/>
          </p:nvPr>
        </p:nvSpPr>
        <p:spPr>
          <a:xfrm>
            <a:off x="4639209" y="4713511"/>
            <a:ext cx="4674131" cy="288000"/>
          </a:xfrm>
          <a:prstGeom prst="rect">
            <a:avLst/>
          </a:prstGeom>
        </p:spPr>
        <p:txBody>
          <a:bodyPr lIns="0" tIns="0" rIns="0">
            <a:noAutofit/>
          </a:bodyPr>
          <a:lstStyle>
            <a:lvl1pPr marL="0" indent="0">
              <a:spcAft>
                <a:spcPts val="0"/>
              </a:spcAft>
              <a:buNone/>
              <a:defRPr sz="1800" baseline="0">
                <a:solidFill>
                  <a:schemeClr val="tx2"/>
                </a:solidFill>
              </a:defRPr>
            </a:lvl1pPr>
          </a:lstStyle>
          <a:p>
            <a:pPr lvl="0"/>
            <a:r>
              <a:rPr lang="de-CH" dirty="0" err="1" smtClean="0"/>
              <a:t>vorname.nachname@switch.ch</a:t>
            </a:r>
            <a:endParaRPr lang="de-CH" dirty="0" smtClean="0"/>
          </a:p>
        </p:txBody>
      </p:sp>
      <p:pic>
        <p:nvPicPr>
          <p:cNvPr id="17" name="Picture 16" descr="SwitchWinkel_RG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sp>
        <p:nvSpPr>
          <p:cNvPr id="19" name="Text Placeholder 5"/>
          <p:cNvSpPr>
            <a:spLocks noGrp="1"/>
          </p:cNvSpPr>
          <p:nvPr>
            <p:ph type="body" sz="quarter" idx="24" hasCustomPrompt="1"/>
          </p:nvPr>
        </p:nvSpPr>
        <p:spPr>
          <a:xfrm>
            <a:off x="4639209" y="5153845"/>
            <a:ext cx="4674131" cy="288000"/>
          </a:xfrm>
          <a:prstGeom prst="rect">
            <a:avLst/>
          </a:prstGeom>
        </p:spPr>
        <p:txBody>
          <a:bodyPr lIns="0" tIns="0" rIns="0">
            <a:noAutofit/>
          </a:bodyPr>
          <a:lstStyle>
            <a:lvl1pPr marL="0" indent="0">
              <a:spcAft>
                <a:spcPts val="0"/>
              </a:spcAft>
              <a:buNone/>
              <a:defRPr sz="1800" baseline="0">
                <a:solidFill>
                  <a:schemeClr val="tx1">
                    <a:lumMod val="75000"/>
                    <a:lumOff val="25000"/>
                  </a:schemeClr>
                </a:solidFill>
              </a:defRPr>
            </a:lvl1pPr>
          </a:lstStyle>
          <a:p>
            <a:pPr lvl="0"/>
            <a:r>
              <a:rPr lang="de-CH" dirty="0" smtClean="0"/>
              <a:t>Ort &amp; Datum der Präsentation</a:t>
            </a:r>
          </a:p>
        </p:txBody>
      </p:sp>
      <p:pic>
        <p:nvPicPr>
          <p:cNvPr id="9" name="Picture 8" descr="RGB_SWITCH_Logo_skalier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938" y="3428764"/>
            <a:ext cx="3385072" cy="784115"/>
          </a:xfrm>
          <a:prstGeom prst="rect">
            <a:avLst/>
          </a:prstGeom>
        </p:spPr>
      </p:pic>
      <p:pic>
        <p:nvPicPr>
          <p:cNvPr id="11" name="Picture 10" descr="SwitchWinkel_RG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pic>
        <p:nvPicPr>
          <p:cNvPr id="12" name="Picture 11" descr="RGB_SWITCH_Logo_skalierba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39938" y="3428764"/>
            <a:ext cx="3385072" cy="784115"/>
          </a:xfrm>
          <a:prstGeom prst="rect">
            <a:avLst/>
          </a:prstGeom>
        </p:spPr>
      </p:pic>
      <p:pic>
        <p:nvPicPr>
          <p:cNvPr id="13" name="Picture 12" descr="SwitchWinkel_RGB.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sp>
        <p:nvSpPr>
          <p:cNvPr id="15" name="Title Placeholder 1"/>
          <p:cNvSpPr txBox="1">
            <a:spLocks/>
          </p:cNvSpPr>
          <p:nvPr userDrawn="1"/>
        </p:nvSpPr>
        <p:spPr>
          <a:xfrm>
            <a:off x="686346" y="6504971"/>
            <a:ext cx="1149350" cy="276831"/>
          </a:xfrm>
          <a:prstGeom prst="rect">
            <a:avLst/>
          </a:prstGeom>
          <a:noFill/>
        </p:spPr>
        <p:txBody>
          <a:bodyPr vert="horz" wrap="none" lIns="0" tIns="0" rIns="0" bIns="0" rtlCol="0" anchor="ctr">
            <a:noAutofit/>
          </a:bodyPr>
          <a:lstStyle>
            <a:lvl1pPr marL="0" indent="265113" algn="l" defTabSz="457200" rtl="0" eaLnBrk="1" latinLnBrk="0" hangingPunct="1">
              <a:spcBef>
                <a:spcPct val="0"/>
              </a:spcBef>
              <a:buNone/>
              <a:defRPr sz="3600" b="0" i="0" kern="1200" baseline="0">
                <a:solidFill>
                  <a:schemeClr val="tx2"/>
                </a:solidFill>
                <a:latin typeface="Arial"/>
                <a:ea typeface="+mj-ea"/>
                <a:cs typeface="Arial"/>
              </a:defRPr>
            </a:lvl1pPr>
          </a:lstStyle>
          <a:p>
            <a:pPr marL="0" indent="0" algn="l"/>
            <a:r>
              <a:rPr lang="en-US" sz="900" dirty="0" smtClean="0">
                <a:solidFill>
                  <a:schemeClr val="tx1">
                    <a:lumMod val="75000"/>
                    <a:lumOff val="25000"/>
                  </a:schemeClr>
                </a:solidFill>
              </a:rPr>
              <a:t>© </a:t>
            </a:r>
            <a:r>
              <a:rPr lang="de-CH" sz="900" dirty="0" smtClean="0">
                <a:solidFill>
                  <a:schemeClr val="tx1">
                    <a:lumMod val="75000"/>
                    <a:lumOff val="25000"/>
                  </a:schemeClr>
                </a:solidFill>
              </a:rPr>
              <a:t>2017</a:t>
            </a:r>
            <a:r>
              <a:rPr lang="en-US" sz="900" dirty="0" smtClean="0">
                <a:solidFill>
                  <a:schemeClr val="tx1">
                    <a:lumMod val="75000"/>
                    <a:lumOff val="25000"/>
                  </a:schemeClr>
                </a:solidFill>
              </a:rPr>
              <a:t> SWITCH | </a:t>
            </a:r>
            <a:fld id="{7D94E19C-65DB-B947-944C-35C6800AC389}" type="slidenum">
              <a:rPr lang="en-GB" sz="900" smtClean="0">
                <a:solidFill>
                  <a:schemeClr val="tx1">
                    <a:lumMod val="75000"/>
                    <a:lumOff val="25000"/>
                  </a:schemeClr>
                </a:solidFill>
              </a:rPr>
              <a:pPr marL="0" indent="0" algn="l"/>
              <a:t>‹#›</a:t>
            </a:fld>
            <a:endParaRPr lang="en-US" sz="900" dirty="0">
              <a:solidFill>
                <a:schemeClr val="tx1">
                  <a:lumMod val="75000"/>
                  <a:lumOff val="25000"/>
                </a:schemeClr>
              </a:solidFill>
            </a:endParaRPr>
          </a:p>
        </p:txBody>
      </p:sp>
    </p:spTree>
    <p:extLst>
      <p:ext uri="{BB962C8B-B14F-4D97-AF65-F5344CB8AC3E}">
        <p14:creationId xmlns:p14="http://schemas.microsoft.com/office/powerpoint/2010/main" val="1148121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el und normaler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1789" y="1133476"/>
            <a:ext cx="8469312" cy="5227638"/>
          </a:xfrm>
        </p:spPr>
        <p:txBody>
          <a:bodyPr/>
          <a:lstStyle>
            <a:lvl1pPr marL="0" indent="0">
              <a:buNone/>
              <a:defRPr/>
            </a:lvl1pPr>
            <a:lvl2pPr marL="179387" indent="0">
              <a:buNone/>
              <a:defRPr/>
            </a:lvl2pPr>
            <a:lvl3pPr marL="358775" indent="0">
              <a:buNone/>
              <a:defRPr/>
            </a:lvl3pPr>
            <a:lvl4pPr marL="538162" indent="0">
              <a:buNone/>
              <a:defRPr/>
            </a:lvl4pPr>
            <a:lvl5pPr marL="717550" indent="0">
              <a:buNone/>
              <a:defRPr/>
            </a:lvl5pPr>
          </a:lstStyle>
          <a:p>
            <a:pPr lvl="0"/>
            <a:r>
              <a:rPr lang="de-CH" dirty="0" smtClean="0"/>
              <a:t>Lauftext (24p)</a:t>
            </a:r>
            <a:endParaRPr lang="en-US" dirty="0"/>
          </a:p>
        </p:txBody>
      </p:sp>
      <p:sp>
        <p:nvSpPr>
          <p:cNvPr id="7" name="Title Placeholder 4"/>
          <p:cNvSpPr>
            <a:spLocks noGrp="1"/>
          </p:cNvSpPr>
          <p:nvPr>
            <p:ph type="title"/>
          </p:nvPr>
        </p:nvSpPr>
        <p:spPr>
          <a:xfrm>
            <a:off x="350608" y="296864"/>
            <a:ext cx="7354059" cy="68527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69474731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ere Se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5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und normaler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1789" y="1133476"/>
            <a:ext cx="8469312" cy="5227638"/>
          </a:xfrm>
        </p:spPr>
        <p:txBody>
          <a:bodyPr/>
          <a:lstStyle>
            <a:lvl1pPr marL="0" indent="0">
              <a:buNone/>
              <a:defRPr/>
            </a:lvl1pPr>
            <a:lvl2pPr marL="179387" indent="0">
              <a:buNone/>
              <a:defRPr/>
            </a:lvl2pPr>
            <a:lvl3pPr marL="358775" indent="0">
              <a:buNone/>
              <a:defRPr/>
            </a:lvl3pPr>
            <a:lvl4pPr marL="538162" indent="0">
              <a:buNone/>
              <a:defRPr/>
            </a:lvl4pPr>
            <a:lvl5pPr marL="717550" indent="0">
              <a:buNone/>
              <a:defRPr/>
            </a:lvl5pPr>
          </a:lstStyle>
          <a:p>
            <a:pPr lvl="0"/>
            <a:r>
              <a:rPr lang="de-CH" dirty="0" smtClean="0"/>
              <a:t>Lauftext (24p)</a:t>
            </a:r>
            <a:endParaRPr lang="en-US" dirty="0"/>
          </a:p>
        </p:txBody>
      </p:sp>
      <p:sp>
        <p:nvSpPr>
          <p:cNvPr id="7" name="Title Placeholder 4"/>
          <p:cNvSpPr>
            <a:spLocks noGrp="1"/>
          </p:cNvSpPr>
          <p:nvPr>
            <p:ph type="title"/>
          </p:nvPr>
        </p:nvSpPr>
        <p:spPr>
          <a:xfrm>
            <a:off x="350608" y="296864"/>
            <a:ext cx="7354059" cy="68527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69474731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Leere Seite">
    <p:spTree>
      <p:nvGrpSpPr>
        <p:cNvPr id="1" name=""/>
        <p:cNvGrpSpPr/>
        <p:nvPr/>
      </p:nvGrpSpPr>
      <p:grpSpPr>
        <a:xfrm>
          <a:off x="0" y="0"/>
          <a:ext cx="0" cy="0"/>
          <a:chOff x="0" y="0"/>
          <a:chExt cx="0" cy="0"/>
        </a:xfrm>
      </p:grpSpPr>
      <p:pic>
        <p:nvPicPr>
          <p:cNvPr id="4" name="Picture 3" descr="SWITCH-Background-dark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39250" cy="6929438"/>
          </a:xfrm>
          <a:prstGeom prst="rect">
            <a:avLst/>
          </a:prstGeom>
        </p:spPr>
      </p:pic>
      <p:sp>
        <p:nvSpPr>
          <p:cNvPr id="7" name="Text Placeholder 2"/>
          <p:cNvSpPr>
            <a:spLocks noGrp="1"/>
          </p:cNvSpPr>
          <p:nvPr>
            <p:ph type="body" sz="quarter" idx="10" hasCustomPrompt="1"/>
          </p:nvPr>
        </p:nvSpPr>
        <p:spPr>
          <a:xfrm>
            <a:off x="350838" y="1133476"/>
            <a:ext cx="8450262" cy="5227637"/>
          </a:xfrm>
          <a:prstGeom prst="rect">
            <a:avLst/>
          </a:prstGeom>
        </p:spPr>
        <p:txBody>
          <a:bodyPr vert="horz"/>
          <a:lstStyle>
            <a:lvl1pPr marL="0" indent="0">
              <a:buNone/>
              <a:defRPr sz="2400" b="0">
                <a:solidFill>
                  <a:srgbClr val="FFFFFF"/>
                </a:solidFill>
              </a:defRPr>
            </a:lvl1pPr>
          </a:lstStyle>
          <a:p>
            <a:pPr lvl="0"/>
            <a:r>
              <a:rPr lang="de-CH" dirty="0" smtClean="0"/>
              <a:t>Text</a:t>
            </a:r>
          </a:p>
        </p:txBody>
      </p:sp>
      <p:sp>
        <p:nvSpPr>
          <p:cNvPr id="5" name="Title Placeholder 4"/>
          <p:cNvSpPr>
            <a:spLocks noGrp="1"/>
          </p:cNvSpPr>
          <p:nvPr>
            <p:ph type="title" hasCustomPrompt="1"/>
          </p:nvPr>
        </p:nvSpPr>
        <p:spPr>
          <a:xfrm>
            <a:off x="350608" y="296864"/>
            <a:ext cx="7354059" cy="685270"/>
          </a:xfrm>
          <a:prstGeom prst="rect">
            <a:avLst/>
          </a:prstGeom>
        </p:spPr>
        <p:txBody>
          <a:bodyPr vert="horz" lIns="91440" tIns="45720" rIns="91440" bIns="45720" rtlCol="0" anchor="ctr">
            <a:normAutofit/>
          </a:bodyPr>
          <a:lstStyle>
            <a:lvl1pPr>
              <a:defRPr>
                <a:solidFill>
                  <a:srgbClr val="FFFFFF"/>
                </a:solidFill>
              </a:defRPr>
            </a:lvl1pPr>
          </a:lstStyle>
          <a:p>
            <a:r>
              <a:rPr lang="de-CH" dirty="0" smtClean="0"/>
              <a:t>Titel (36p, weiss)</a:t>
            </a:r>
            <a:endParaRPr lang="en-US" dirty="0"/>
          </a:p>
        </p:txBody>
      </p:sp>
      <p:pic>
        <p:nvPicPr>
          <p:cNvPr id="6" name="Picture 5" descr="SWITCH-Background-darkblu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39250" cy="6929438"/>
          </a:xfrm>
          <a:prstGeom prst="rect">
            <a:avLst/>
          </a:prstGeom>
        </p:spPr>
      </p:pic>
    </p:spTree>
    <p:extLst>
      <p:ext uri="{BB962C8B-B14F-4D97-AF65-F5344CB8AC3E}">
        <p14:creationId xmlns:p14="http://schemas.microsoft.com/office/powerpoint/2010/main" val="302453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Leere Seit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39250" cy="6929437"/>
          </a:xfrm>
          <a:prstGeom prst="rect">
            <a:avLst/>
          </a:prstGeom>
        </p:spPr>
      </p:pic>
      <p:sp>
        <p:nvSpPr>
          <p:cNvPr id="7" name="Text Placeholder 2"/>
          <p:cNvSpPr>
            <a:spLocks noGrp="1"/>
          </p:cNvSpPr>
          <p:nvPr>
            <p:ph type="body" sz="quarter" idx="10" hasCustomPrompt="1"/>
          </p:nvPr>
        </p:nvSpPr>
        <p:spPr>
          <a:xfrm>
            <a:off x="350838" y="1133476"/>
            <a:ext cx="8450262" cy="5311776"/>
          </a:xfrm>
          <a:prstGeom prst="rect">
            <a:avLst/>
          </a:prstGeom>
        </p:spPr>
        <p:txBody>
          <a:bodyPr vert="horz"/>
          <a:lstStyle>
            <a:lvl1pPr marL="0" indent="0">
              <a:buNone/>
              <a:defRPr sz="2400" b="0">
                <a:solidFill>
                  <a:schemeClr val="tx1"/>
                </a:solidFill>
              </a:defRPr>
            </a:lvl1pPr>
          </a:lstStyle>
          <a:p>
            <a:pPr lvl="0"/>
            <a:r>
              <a:rPr lang="de-CH" dirty="0" smtClean="0"/>
              <a:t>Text</a:t>
            </a:r>
          </a:p>
        </p:txBody>
      </p:sp>
      <p:sp>
        <p:nvSpPr>
          <p:cNvPr id="5" name="Title Placeholder 4"/>
          <p:cNvSpPr>
            <a:spLocks noGrp="1"/>
          </p:cNvSpPr>
          <p:nvPr>
            <p:ph type="title" hasCustomPrompt="1"/>
          </p:nvPr>
        </p:nvSpPr>
        <p:spPr>
          <a:xfrm>
            <a:off x="350608" y="296864"/>
            <a:ext cx="7354059" cy="685270"/>
          </a:xfrm>
          <a:prstGeom prst="rect">
            <a:avLst/>
          </a:prstGeom>
        </p:spPr>
        <p:txBody>
          <a:bodyPr vert="horz" lIns="91440" tIns="45720" rIns="91440" bIns="45720" rtlCol="0" anchor="ctr">
            <a:normAutofit/>
          </a:bodyPr>
          <a:lstStyle>
            <a:lvl1pPr>
              <a:defRPr>
                <a:solidFill>
                  <a:srgbClr val="00247D"/>
                </a:solidFill>
              </a:defRPr>
            </a:lvl1pPr>
          </a:lstStyle>
          <a:p>
            <a:r>
              <a:rPr lang="de-CH" dirty="0" smtClean="0"/>
              <a:t>Titel (36p, blau)</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39250" cy="6929437"/>
          </a:xfrm>
          <a:prstGeom prst="rect">
            <a:avLst/>
          </a:prstGeom>
        </p:spPr>
      </p:pic>
    </p:spTree>
    <p:extLst>
      <p:ext uri="{BB962C8B-B14F-4D97-AF65-F5344CB8AC3E}">
        <p14:creationId xmlns:p14="http://schemas.microsoft.com/office/powerpoint/2010/main" val="369662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Zitat">
    <p:spTree>
      <p:nvGrpSpPr>
        <p:cNvPr id="1" name=""/>
        <p:cNvGrpSpPr/>
        <p:nvPr/>
      </p:nvGrpSpPr>
      <p:grpSpPr>
        <a:xfrm>
          <a:off x="0" y="0"/>
          <a:ext cx="0" cy="0"/>
          <a:chOff x="0" y="0"/>
          <a:chExt cx="0" cy="0"/>
        </a:xfrm>
      </p:grpSpPr>
      <p:sp>
        <p:nvSpPr>
          <p:cNvPr id="4" name="Rectangle 3"/>
          <p:cNvSpPr/>
          <p:nvPr/>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58892" y="1927159"/>
            <a:ext cx="4294459" cy="830997"/>
          </a:xfrm>
          <a:prstGeom prst="rect">
            <a:avLst/>
          </a:prstGeom>
          <a:noFill/>
        </p:spPr>
        <p:txBody>
          <a:bodyPr wrap="square" rtlCol="0">
            <a:spAutoFit/>
          </a:bodyPr>
          <a:lstStyle/>
          <a:p>
            <a:r>
              <a:rPr lang="en-US" sz="2400" b="0" i="1" dirty="0" err="1" smtClean="0">
                <a:solidFill>
                  <a:srgbClr val="DF6421"/>
                </a:solidFill>
                <a:latin typeface="Georgia"/>
                <a:cs typeface="Georgia"/>
              </a:rPr>
              <a:t>Ich</a:t>
            </a:r>
            <a:r>
              <a:rPr lang="en-US" sz="2400" b="0" i="1" dirty="0" smtClean="0">
                <a:solidFill>
                  <a:srgbClr val="DF6421"/>
                </a:solidFill>
                <a:latin typeface="Georgia"/>
                <a:cs typeface="Georgia"/>
              </a:rPr>
              <a:t> bin das </a:t>
            </a:r>
            <a:r>
              <a:rPr lang="en-US" sz="2400" b="0" i="1" dirty="0" err="1" smtClean="0">
                <a:solidFill>
                  <a:srgbClr val="DF6421"/>
                </a:solidFill>
                <a:latin typeface="Georgia"/>
                <a:cs typeface="Georgia"/>
              </a:rPr>
              <a:t>Zitat</a:t>
            </a:r>
            <a:r>
              <a:rPr lang="en-US" sz="2400" b="0" i="1" dirty="0" smtClean="0">
                <a:solidFill>
                  <a:srgbClr val="DF6421"/>
                </a:solidFill>
                <a:latin typeface="Georgia"/>
                <a:cs typeface="Georgia"/>
              </a:rPr>
              <a:t>, </a:t>
            </a:r>
            <a:r>
              <a:rPr lang="en-US" sz="2400" b="0" i="1" dirty="0" err="1" smtClean="0">
                <a:solidFill>
                  <a:srgbClr val="DF6421"/>
                </a:solidFill>
                <a:latin typeface="Georgia"/>
                <a:cs typeface="Georgia"/>
              </a:rPr>
              <a:t>darum</a:t>
            </a:r>
            <a:r>
              <a:rPr lang="en-US" sz="2400" b="0" i="1" dirty="0" smtClean="0">
                <a:solidFill>
                  <a:srgbClr val="DF6421"/>
                </a:solidFill>
                <a:latin typeface="Georgia"/>
                <a:cs typeface="Georgia"/>
              </a:rPr>
              <a:t> </a:t>
            </a:r>
            <a:r>
              <a:rPr lang="en-US" sz="2400" b="0" i="1" dirty="0" err="1" smtClean="0">
                <a:solidFill>
                  <a:srgbClr val="DF6421"/>
                </a:solidFill>
                <a:latin typeface="Georgia"/>
                <a:cs typeface="Georgia"/>
              </a:rPr>
              <a:t>ist</a:t>
            </a:r>
            <a:r>
              <a:rPr lang="en-US" sz="2400" b="0" i="1" baseline="0" dirty="0" smtClean="0">
                <a:solidFill>
                  <a:srgbClr val="DF6421"/>
                </a:solidFill>
                <a:latin typeface="Georgia"/>
                <a:cs typeface="Georgia"/>
              </a:rPr>
              <a:t> </a:t>
            </a:r>
            <a:r>
              <a:rPr lang="en-US" sz="2400" b="0" i="1" baseline="0" dirty="0" err="1" smtClean="0">
                <a:solidFill>
                  <a:srgbClr val="DF6421"/>
                </a:solidFill>
                <a:latin typeface="Georgia"/>
                <a:cs typeface="Georgia"/>
              </a:rPr>
              <a:t>es</a:t>
            </a:r>
            <a:r>
              <a:rPr lang="en-US" sz="2400" b="0" i="1" baseline="0" dirty="0" smtClean="0">
                <a:solidFill>
                  <a:srgbClr val="DF6421"/>
                </a:solidFill>
                <a:latin typeface="Georgia"/>
                <a:cs typeface="Georgia"/>
              </a:rPr>
              <a:t> orange und </a:t>
            </a:r>
            <a:r>
              <a:rPr lang="en-US" sz="2400" b="0" i="1" baseline="0" dirty="0" err="1" smtClean="0">
                <a:solidFill>
                  <a:srgbClr val="DF6421"/>
                </a:solidFill>
                <a:latin typeface="Georgia"/>
                <a:cs typeface="Georgia"/>
              </a:rPr>
              <a:t>kursiv</a:t>
            </a:r>
            <a:r>
              <a:rPr lang="en-US" sz="2400" b="0" i="1" baseline="0" dirty="0" smtClean="0">
                <a:solidFill>
                  <a:srgbClr val="DF6421"/>
                </a:solidFill>
                <a:latin typeface="Georgia"/>
                <a:cs typeface="Georgia"/>
              </a:rPr>
              <a:t>.</a:t>
            </a:r>
            <a:endParaRPr lang="en-US" sz="2400" b="0" i="1" dirty="0">
              <a:solidFill>
                <a:srgbClr val="DF6421"/>
              </a:solidFill>
              <a:latin typeface="Georgia"/>
              <a:cs typeface="Georgia"/>
            </a:endParaRPr>
          </a:p>
        </p:txBody>
      </p:sp>
      <p:sp>
        <p:nvSpPr>
          <p:cNvPr id="11" name="TextBox 10"/>
          <p:cNvSpPr txBox="1"/>
          <p:nvPr/>
        </p:nvSpPr>
        <p:spPr>
          <a:xfrm>
            <a:off x="858892" y="3065949"/>
            <a:ext cx="2732007" cy="369332"/>
          </a:xfrm>
          <a:prstGeom prst="rect">
            <a:avLst/>
          </a:prstGeom>
          <a:noFill/>
        </p:spPr>
        <p:txBody>
          <a:bodyPr wrap="square" rtlCol="0">
            <a:spAutoFit/>
          </a:bodyPr>
          <a:lstStyle/>
          <a:p>
            <a:r>
              <a:rPr lang="en-US" dirty="0" smtClean="0">
                <a:solidFill>
                  <a:srgbClr val="808080"/>
                </a:solidFill>
              </a:rPr>
              <a:t>– Max </a:t>
            </a:r>
            <a:r>
              <a:rPr lang="en-US" dirty="0" err="1" smtClean="0">
                <a:solidFill>
                  <a:srgbClr val="808080"/>
                </a:solidFill>
              </a:rPr>
              <a:t>Mustermann</a:t>
            </a:r>
            <a:endParaRPr lang="en-US" dirty="0">
              <a:solidFill>
                <a:srgbClr val="808080"/>
              </a:solidFill>
            </a:endParaRPr>
          </a:p>
        </p:txBody>
      </p:sp>
      <p:sp>
        <p:nvSpPr>
          <p:cNvPr id="6" name="Rectangle 5"/>
          <p:cNvSpPr/>
          <p:nvPr userDrawn="1"/>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userDrawn="1"/>
        </p:nvSpPr>
        <p:spPr>
          <a:xfrm>
            <a:off x="858892" y="1927159"/>
            <a:ext cx="4294459" cy="830997"/>
          </a:xfrm>
          <a:prstGeom prst="rect">
            <a:avLst/>
          </a:prstGeom>
          <a:noFill/>
        </p:spPr>
        <p:txBody>
          <a:bodyPr wrap="square" rtlCol="0">
            <a:spAutoFit/>
          </a:bodyPr>
          <a:lstStyle/>
          <a:p>
            <a:r>
              <a:rPr lang="en-US" sz="2400" b="0" i="1" dirty="0" err="1" smtClean="0">
                <a:solidFill>
                  <a:srgbClr val="DF6421"/>
                </a:solidFill>
                <a:latin typeface="Georgia"/>
                <a:cs typeface="Georgia"/>
              </a:rPr>
              <a:t>Ich</a:t>
            </a:r>
            <a:r>
              <a:rPr lang="en-US" sz="2400" b="0" i="1" dirty="0" smtClean="0">
                <a:solidFill>
                  <a:srgbClr val="DF6421"/>
                </a:solidFill>
                <a:latin typeface="Georgia"/>
                <a:cs typeface="Georgia"/>
              </a:rPr>
              <a:t> bin das </a:t>
            </a:r>
            <a:r>
              <a:rPr lang="en-US" sz="2400" b="0" i="1" dirty="0" err="1" smtClean="0">
                <a:solidFill>
                  <a:srgbClr val="DF6421"/>
                </a:solidFill>
                <a:latin typeface="Georgia"/>
                <a:cs typeface="Georgia"/>
              </a:rPr>
              <a:t>Zitat</a:t>
            </a:r>
            <a:r>
              <a:rPr lang="en-US" sz="2400" b="0" i="1" dirty="0" smtClean="0">
                <a:solidFill>
                  <a:srgbClr val="DF6421"/>
                </a:solidFill>
                <a:latin typeface="Georgia"/>
                <a:cs typeface="Georgia"/>
              </a:rPr>
              <a:t>, </a:t>
            </a:r>
            <a:r>
              <a:rPr lang="en-US" sz="2400" b="0" i="1" dirty="0" err="1" smtClean="0">
                <a:solidFill>
                  <a:srgbClr val="DF6421"/>
                </a:solidFill>
                <a:latin typeface="Georgia"/>
                <a:cs typeface="Georgia"/>
              </a:rPr>
              <a:t>darum</a:t>
            </a:r>
            <a:r>
              <a:rPr lang="en-US" sz="2400" b="0" i="1" dirty="0" smtClean="0">
                <a:solidFill>
                  <a:srgbClr val="DF6421"/>
                </a:solidFill>
                <a:latin typeface="Georgia"/>
                <a:cs typeface="Georgia"/>
              </a:rPr>
              <a:t> </a:t>
            </a:r>
            <a:r>
              <a:rPr lang="en-US" sz="2400" b="0" i="1" dirty="0" err="1" smtClean="0">
                <a:solidFill>
                  <a:srgbClr val="DF6421"/>
                </a:solidFill>
                <a:latin typeface="Georgia"/>
                <a:cs typeface="Georgia"/>
              </a:rPr>
              <a:t>ist</a:t>
            </a:r>
            <a:r>
              <a:rPr lang="en-US" sz="2400" b="0" i="1" baseline="0" dirty="0" smtClean="0">
                <a:solidFill>
                  <a:srgbClr val="DF6421"/>
                </a:solidFill>
                <a:latin typeface="Georgia"/>
                <a:cs typeface="Georgia"/>
              </a:rPr>
              <a:t> </a:t>
            </a:r>
            <a:r>
              <a:rPr lang="en-US" sz="2400" b="0" i="1" baseline="0" dirty="0" err="1" smtClean="0">
                <a:solidFill>
                  <a:srgbClr val="DF6421"/>
                </a:solidFill>
                <a:latin typeface="Georgia"/>
                <a:cs typeface="Georgia"/>
              </a:rPr>
              <a:t>es</a:t>
            </a:r>
            <a:r>
              <a:rPr lang="en-US" sz="2400" b="0" i="1" baseline="0" dirty="0" smtClean="0">
                <a:solidFill>
                  <a:srgbClr val="DF6421"/>
                </a:solidFill>
                <a:latin typeface="Georgia"/>
                <a:cs typeface="Georgia"/>
              </a:rPr>
              <a:t> orange und </a:t>
            </a:r>
            <a:r>
              <a:rPr lang="en-US" sz="2400" b="0" i="1" baseline="0" dirty="0" err="1" smtClean="0">
                <a:solidFill>
                  <a:srgbClr val="DF6421"/>
                </a:solidFill>
                <a:latin typeface="Georgia"/>
                <a:cs typeface="Georgia"/>
              </a:rPr>
              <a:t>kursiv</a:t>
            </a:r>
            <a:r>
              <a:rPr lang="en-US" sz="2400" b="0" i="1" baseline="0" dirty="0" smtClean="0">
                <a:solidFill>
                  <a:srgbClr val="DF6421"/>
                </a:solidFill>
                <a:latin typeface="Georgia"/>
                <a:cs typeface="Georgia"/>
              </a:rPr>
              <a:t>.</a:t>
            </a:r>
            <a:endParaRPr lang="en-US" sz="2400" b="0" i="1" dirty="0">
              <a:solidFill>
                <a:srgbClr val="DF6421"/>
              </a:solidFill>
              <a:latin typeface="Georgia"/>
              <a:cs typeface="Georgia"/>
            </a:endParaRPr>
          </a:p>
        </p:txBody>
      </p:sp>
      <p:sp>
        <p:nvSpPr>
          <p:cNvPr id="8" name="TextBox 7"/>
          <p:cNvSpPr txBox="1"/>
          <p:nvPr userDrawn="1"/>
        </p:nvSpPr>
        <p:spPr>
          <a:xfrm>
            <a:off x="858892" y="3065949"/>
            <a:ext cx="2732007" cy="369332"/>
          </a:xfrm>
          <a:prstGeom prst="rect">
            <a:avLst/>
          </a:prstGeom>
          <a:noFill/>
        </p:spPr>
        <p:txBody>
          <a:bodyPr wrap="square" rtlCol="0">
            <a:spAutoFit/>
          </a:bodyPr>
          <a:lstStyle/>
          <a:p>
            <a:r>
              <a:rPr lang="en-US" dirty="0" smtClean="0">
                <a:solidFill>
                  <a:srgbClr val="808080"/>
                </a:solidFill>
              </a:rPr>
              <a:t>– Max </a:t>
            </a:r>
            <a:r>
              <a:rPr lang="en-US" dirty="0" err="1" smtClean="0">
                <a:solidFill>
                  <a:srgbClr val="808080"/>
                </a:solidFill>
              </a:rPr>
              <a:t>Mustermann</a:t>
            </a:r>
            <a:endParaRPr lang="en-US" dirty="0">
              <a:solidFill>
                <a:srgbClr val="808080"/>
              </a:solidFill>
            </a:endParaRPr>
          </a:p>
        </p:txBody>
      </p:sp>
    </p:spTree>
    <p:extLst>
      <p:ext uri="{BB962C8B-B14F-4D97-AF65-F5344CB8AC3E}">
        <p14:creationId xmlns:p14="http://schemas.microsoft.com/office/powerpoint/2010/main" val="78412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Zitat">
    <p:spTree>
      <p:nvGrpSpPr>
        <p:cNvPr id="1" name=""/>
        <p:cNvGrpSpPr/>
        <p:nvPr/>
      </p:nvGrpSpPr>
      <p:grpSpPr>
        <a:xfrm>
          <a:off x="0" y="0"/>
          <a:ext cx="0" cy="0"/>
          <a:chOff x="0" y="0"/>
          <a:chExt cx="0" cy="0"/>
        </a:xfrm>
      </p:grpSpPr>
      <p:sp>
        <p:nvSpPr>
          <p:cNvPr id="4" name="Rectangle 3"/>
          <p:cNvSpPr/>
          <p:nvPr userDrawn="1"/>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userDrawn="1"/>
        </p:nvSpPr>
        <p:spPr>
          <a:xfrm>
            <a:off x="858892" y="1927159"/>
            <a:ext cx="4294459" cy="830997"/>
          </a:xfrm>
          <a:prstGeom prst="rect">
            <a:avLst/>
          </a:prstGeom>
          <a:noFill/>
        </p:spPr>
        <p:txBody>
          <a:bodyPr wrap="square" rtlCol="0">
            <a:spAutoFit/>
          </a:bodyPr>
          <a:lstStyle/>
          <a:p>
            <a:r>
              <a:rPr lang="en-US" sz="2400" b="0" i="1" dirty="0" err="1" smtClean="0">
                <a:solidFill>
                  <a:srgbClr val="DF6421"/>
                </a:solidFill>
                <a:latin typeface="Georgia"/>
                <a:cs typeface="Georgia"/>
              </a:rPr>
              <a:t>Ich</a:t>
            </a:r>
            <a:r>
              <a:rPr lang="en-US" sz="2400" b="0" i="1" dirty="0" smtClean="0">
                <a:solidFill>
                  <a:srgbClr val="DF6421"/>
                </a:solidFill>
                <a:latin typeface="Georgia"/>
                <a:cs typeface="Georgia"/>
              </a:rPr>
              <a:t> bin das </a:t>
            </a:r>
            <a:r>
              <a:rPr lang="en-US" sz="2400" b="0" i="1" dirty="0" err="1" smtClean="0">
                <a:solidFill>
                  <a:srgbClr val="DF6421"/>
                </a:solidFill>
                <a:latin typeface="Georgia"/>
                <a:cs typeface="Georgia"/>
              </a:rPr>
              <a:t>Zitat</a:t>
            </a:r>
            <a:r>
              <a:rPr lang="en-US" sz="2400" b="0" i="1" dirty="0" smtClean="0">
                <a:solidFill>
                  <a:srgbClr val="DF6421"/>
                </a:solidFill>
                <a:latin typeface="Georgia"/>
                <a:cs typeface="Georgia"/>
              </a:rPr>
              <a:t>, </a:t>
            </a:r>
            <a:r>
              <a:rPr lang="en-US" sz="2400" b="0" i="1" dirty="0" err="1" smtClean="0">
                <a:solidFill>
                  <a:srgbClr val="DF6421"/>
                </a:solidFill>
                <a:latin typeface="Georgia"/>
                <a:cs typeface="Georgia"/>
              </a:rPr>
              <a:t>darum</a:t>
            </a:r>
            <a:r>
              <a:rPr lang="en-US" sz="2400" b="0" i="1" dirty="0" smtClean="0">
                <a:solidFill>
                  <a:srgbClr val="DF6421"/>
                </a:solidFill>
                <a:latin typeface="Georgia"/>
                <a:cs typeface="Georgia"/>
              </a:rPr>
              <a:t> </a:t>
            </a:r>
            <a:r>
              <a:rPr lang="en-US" sz="2400" b="0" i="1" dirty="0" err="1" smtClean="0">
                <a:solidFill>
                  <a:srgbClr val="DF6421"/>
                </a:solidFill>
                <a:latin typeface="Georgia"/>
                <a:cs typeface="Georgia"/>
              </a:rPr>
              <a:t>ist</a:t>
            </a:r>
            <a:r>
              <a:rPr lang="en-US" sz="2400" b="0" i="1" baseline="0" dirty="0" smtClean="0">
                <a:solidFill>
                  <a:srgbClr val="DF6421"/>
                </a:solidFill>
                <a:latin typeface="Georgia"/>
                <a:cs typeface="Georgia"/>
              </a:rPr>
              <a:t> </a:t>
            </a:r>
            <a:r>
              <a:rPr lang="en-US" sz="2400" b="0" i="1" baseline="0" dirty="0" err="1" smtClean="0">
                <a:solidFill>
                  <a:srgbClr val="DF6421"/>
                </a:solidFill>
                <a:latin typeface="Georgia"/>
                <a:cs typeface="Georgia"/>
              </a:rPr>
              <a:t>es</a:t>
            </a:r>
            <a:r>
              <a:rPr lang="en-US" sz="2400" b="0" i="1" baseline="0" dirty="0" smtClean="0">
                <a:solidFill>
                  <a:srgbClr val="DF6421"/>
                </a:solidFill>
                <a:latin typeface="Georgia"/>
                <a:cs typeface="Georgia"/>
              </a:rPr>
              <a:t> orange und </a:t>
            </a:r>
            <a:r>
              <a:rPr lang="en-US" sz="2400" b="0" i="1" baseline="0" dirty="0" err="1" smtClean="0">
                <a:solidFill>
                  <a:srgbClr val="DF6421"/>
                </a:solidFill>
                <a:latin typeface="Georgia"/>
                <a:cs typeface="Georgia"/>
              </a:rPr>
              <a:t>kursiv</a:t>
            </a:r>
            <a:r>
              <a:rPr lang="en-US" sz="2400" b="0" i="1" baseline="0" dirty="0" smtClean="0">
                <a:solidFill>
                  <a:srgbClr val="DF6421"/>
                </a:solidFill>
                <a:latin typeface="Georgia"/>
                <a:cs typeface="Georgia"/>
              </a:rPr>
              <a:t>.</a:t>
            </a:r>
            <a:endParaRPr lang="en-US" sz="2400" b="0" i="1" dirty="0">
              <a:solidFill>
                <a:srgbClr val="DF6421"/>
              </a:solidFill>
              <a:latin typeface="Georgia"/>
              <a:cs typeface="Georgia"/>
            </a:endParaRPr>
          </a:p>
        </p:txBody>
      </p:sp>
      <p:sp>
        <p:nvSpPr>
          <p:cNvPr id="11" name="TextBox 10"/>
          <p:cNvSpPr txBox="1"/>
          <p:nvPr userDrawn="1"/>
        </p:nvSpPr>
        <p:spPr>
          <a:xfrm>
            <a:off x="858892" y="3065949"/>
            <a:ext cx="2732007" cy="369332"/>
          </a:xfrm>
          <a:prstGeom prst="rect">
            <a:avLst/>
          </a:prstGeom>
          <a:noFill/>
        </p:spPr>
        <p:txBody>
          <a:bodyPr wrap="square" rtlCol="0">
            <a:spAutoFit/>
          </a:bodyPr>
          <a:lstStyle/>
          <a:p>
            <a:r>
              <a:rPr lang="en-US" dirty="0" smtClean="0">
                <a:solidFill>
                  <a:srgbClr val="808080"/>
                </a:solidFill>
              </a:rPr>
              <a:t>– Max </a:t>
            </a:r>
            <a:r>
              <a:rPr lang="en-US" dirty="0" err="1" smtClean="0">
                <a:solidFill>
                  <a:srgbClr val="808080"/>
                </a:solidFill>
              </a:rPr>
              <a:t>Mustermann</a:t>
            </a:r>
            <a:endParaRPr lang="en-US" dirty="0">
              <a:solidFill>
                <a:srgbClr val="808080"/>
              </a:solidFill>
            </a:endParaRPr>
          </a:p>
        </p:txBody>
      </p:sp>
    </p:spTree>
    <p:extLst>
      <p:ext uri="{BB962C8B-B14F-4D97-AF65-F5344CB8AC3E}">
        <p14:creationId xmlns:p14="http://schemas.microsoft.com/office/powerpoint/2010/main" val="784124685"/>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emf"/><Relationship Id="rId11"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606" y="274638"/>
            <a:ext cx="8336194" cy="1143000"/>
          </a:xfrm>
          <a:prstGeom prst="rect">
            <a:avLst/>
          </a:prstGeom>
        </p:spPr>
        <p:txBody>
          <a:bodyPr vert="horz" lIns="91440" tIns="45720" rIns="91440" bIns="45720" rtlCol="0" anchor="ctr">
            <a:normAutofit/>
          </a:bodyPr>
          <a:lstStyle/>
          <a:p>
            <a:r>
              <a:rPr lang="en-US" noProof="0" smtClean="0"/>
              <a:t>Click to edit Master title style</a:t>
            </a:r>
            <a:endParaRPr lang="en-GB" noProof="0" dirty="0"/>
          </a:p>
        </p:txBody>
      </p:sp>
      <p:sp>
        <p:nvSpPr>
          <p:cNvPr id="3" name="Text Placeholder 2"/>
          <p:cNvSpPr>
            <a:spLocks noGrp="1"/>
          </p:cNvSpPr>
          <p:nvPr>
            <p:ph type="body" idx="1"/>
          </p:nvPr>
        </p:nvSpPr>
        <p:spPr>
          <a:xfrm>
            <a:off x="350606" y="1564584"/>
            <a:ext cx="8336194" cy="465206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pic>
        <p:nvPicPr>
          <p:cNvPr id="11" name="Picture 10" descr="RGB_SWITCH_Logo_skalierbar.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4097" y="268853"/>
            <a:ext cx="1041400" cy="241228"/>
          </a:xfrm>
          <a:prstGeom prst="rect">
            <a:avLst/>
          </a:prstGeom>
        </p:spPr>
      </p:pic>
      <p:pic>
        <p:nvPicPr>
          <p:cNvPr id="12" name="Picture 11" descr="SwitchWinkel_RGB.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pic>
        <p:nvPicPr>
          <p:cNvPr id="9" name="Picture 8" descr="SwitchWinkel_RGB.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pic>
        <p:nvPicPr>
          <p:cNvPr id="14" name="Picture 13" descr="SwitchWinkel_RGB.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sp>
        <p:nvSpPr>
          <p:cNvPr id="10" name="Title Placeholder 1"/>
          <p:cNvSpPr txBox="1">
            <a:spLocks/>
          </p:cNvSpPr>
          <p:nvPr/>
        </p:nvSpPr>
        <p:spPr>
          <a:xfrm>
            <a:off x="686346" y="6504971"/>
            <a:ext cx="1149350" cy="276831"/>
          </a:xfrm>
          <a:prstGeom prst="rect">
            <a:avLst/>
          </a:prstGeom>
          <a:noFill/>
        </p:spPr>
        <p:txBody>
          <a:bodyPr vert="horz" wrap="none" lIns="0" tIns="0" rIns="0" bIns="0" rtlCol="0" anchor="ctr">
            <a:noAutofit/>
          </a:bodyPr>
          <a:lstStyle>
            <a:lvl1pPr marL="0" indent="265113" algn="l" defTabSz="457200" rtl="0" eaLnBrk="1" latinLnBrk="0" hangingPunct="1">
              <a:spcBef>
                <a:spcPct val="0"/>
              </a:spcBef>
              <a:buNone/>
              <a:defRPr sz="3600" b="0" i="0" kern="1200" baseline="0">
                <a:solidFill>
                  <a:schemeClr val="tx2"/>
                </a:solidFill>
                <a:latin typeface="Arial"/>
                <a:ea typeface="+mj-ea"/>
                <a:cs typeface="Arial"/>
              </a:defRPr>
            </a:lvl1pPr>
          </a:lstStyle>
          <a:p>
            <a:pPr marL="0" indent="0" algn="l"/>
            <a:r>
              <a:rPr lang="en-US" sz="900" dirty="0" smtClean="0">
                <a:solidFill>
                  <a:schemeClr val="tx1">
                    <a:lumMod val="75000"/>
                    <a:lumOff val="25000"/>
                  </a:schemeClr>
                </a:solidFill>
              </a:rPr>
              <a:t>© </a:t>
            </a:r>
            <a:r>
              <a:rPr lang="de-CH" sz="900" dirty="0" smtClean="0">
                <a:solidFill>
                  <a:schemeClr val="tx1">
                    <a:lumMod val="75000"/>
                    <a:lumOff val="25000"/>
                  </a:schemeClr>
                </a:solidFill>
              </a:rPr>
              <a:t>2017</a:t>
            </a:r>
            <a:r>
              <a:rPr lang="en-US" sz="900" dirty="0" smtClean="0">
                <a:solidFill>
                  <a:schemeClr val="tx1">
                    <a:lumMod val="75000"/>
                    <a:lumOff val="25000"/>
                  </a:schemeClr>
                </a:solidFill>
              </a:rPr>
              <a:t> SWITCH | </a:t>
            </a:r>
            <a:fld id="{7D94E19C-65DB-B947-944C-35C6800AC389}" type="slidenum">
              <a:rPr lang="en-GB" sz="900" smtClean="0">
                <a:solidFill>
                  <a:schemeClr val="tx1">
                    <a:lumMod val="75000"/>
                    <a:lumOff val="25000"/>
                  </a:schemeClr>
                </a:solidFill>
              </a:rPr>
              <a:pPr marL="0" indent="0" algn="l"/>
              <a:t>‹#›</a:t>
            </a:fld>
            <a:endParaRPr lang="en-US" sz="900" dirty="0">
              <a:solidFill>
                <a:schemeClr val="tx1">
                  <a:lumMod val="75000"/>
                  <a:lumOff val="25000"/>
                </a:schemeClr>
              </a:solidFill>
            </a:endParaRPr>
          </a:p>
        </p:txBody>
      </p:sp>
    </p:spTree>
    <p:extLst>
      <p:ext uri="{BB962C8B-B14F-4D97-AF65-F5344CB8AC3E}">
        <p14:creationId xmlns:p14="http://schemas.microsoft.com/office/powerpoint/2010/main" val="3322008901"/>
      </p:ext>
    </p:extLst>
  </p:cSld>
  <p:clrMap bg1="lt1" tx1="dk1" bg2="lt2" tx2="dk2" accent1="accent1" accent2="accent2" accent3="accent3" accent4="accent4" accent5="accent5" accent6="accent6" hlink="hlink" folHlink="folHlink"/>
  <p:sldLayoutIdLst>
    <p:sldLayoutId id="2147483721" r:id="rId1"/>
    <p:sldLayoutId id="2147483723" r:id="rId2"/>
    <p:sldLayoutId id="2147483727" r:id="rId3"/>
    <p:sldLayoutId id="2147483731" r:id="rId4"/>
    <p:sldLayoutId id="2147483735" r:id="rId5"/>
    <p:sldLayoutId id="2147483736" r:id="rId6"/>
    <p:sldLayoutId id="2147483738" r:id="rId7"/>
    <p:sldLayoutId id="2147483708" r:id="rId8"/>
  </p:sldLayoutIdLst>
  <p:timing>
    <p:tnLst>
      <p:par>
        <p:cTn xmlns:p14="http://schemas.microsoft.com/office/powerpoint/2010/main" id="1" dur="indefinite" restart="never" nodeType="tmRoot"/>
      </p:par>
    </p:tnLst>
  </p:timing>
  <p:hf hdr="0" ftr="0"/>
  <p:txStyles>
    <p:titleStyle>
      <a:lvl1pPr marL="0" indent="0" algn="l" defTabSz="457200" rtl="0" eaLnBrk="1" latinLnBrk="0" hangingPunct="1">
        <a:spcBef>
          <a:spcPct val="0"/>
        </a:spcBef>
        <a:buNone/>
        <a:defRPr sz="3600" b="0" i="0" kern="1200" baseline="0">
          <a:solidFill>
            <a:srgbClr val="000099"/>
          </a:solidFill>
          <a:latin typeface="Arial"/>
          <a:ea typeface="+mj-ea"/>
          <a:cs typeface="Arial"/>
        </a:defRPr>
      </a:lvl1pPr>
    </p:titleStyle>
    <p:bodyStyle>
      <a:lvl1pPr marL="179388" indent="-179388"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358775" indent="-179388"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538163" indent="-179388"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717550" indent="-179388"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895350" indent="-1778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23"/>
          </p:nvPr>
        </p:nvPicPr>
        <p:blipFill>
          <a:blip r:embed="rId3">
            <a:extLst>
              <a:ext uri="{28A0092B-C50C-407E-A947-70E740481C1C}">
                <a14:useLocalDpi xmlns:a14="http://schemas.microsoft.com/office/drawing/2010/main" val="0"/>
              </a:ext>
            </a:extLst>
          </a:blip>
          <a:stretch>
            <a:fillRect/>
          </a:stretch>
        </p:blipFill>
        <p:spPr>
          <a:xfrm>
            <a:off x="0" y="539749"/>
            <a:ext cx="9144000" cy="2514600"/>
          </a:xfrm>
        </p:spPr>
      </p:pic>
      <p:sp>
        <p:nvSpPr>
          <p:cNvPr id="2" name="Text Placeholder 1"/>
          <p:cNvSpPr>
            <a:spLocks noGrp="1"/>
          </p:cNvSpPr>
          <p:nvPr>
            <p:ph type="body" sz="quarter" idx="19"/>
          </p:nvPr>
        </p:nvSpPr>
        <p:spPr/>
        <p:txBody>
          <a:bodyPr/>
          <a:lstStyle/>
          <a:p>
            <a:r>
              <a:rPr lang="en-US" dirty="0" smtClean="0"/>
              <a:t>Greg Vernon</a:t>
            </a:r>
            <a:endParaRPr lang="en-US" dirty="0"/>
          </a:p>
        </p:txBody>
      </p:sp>
      <p:sp>
        <p:nvSpPr>
          <p:cNvPr id="4" name="Text Placeholder 3"/>
          <p:cNvSpPr>
            <a:spLocks noGrp="1"/>
          </p:cNvSpPr>
          <p:nvPr>
            <p:ph type="body" sz="quarter" idx="21"/>
          </p:nvPr>
        </p:nvSpPr>
        <p:spPr/>
        <p:txBody>
          <a:bodyPr/>
          <a:lstStyle/>
          <a:p>
            <a:r>
              <a:rPr lang="en-US" dirty="0" err="1" smtClean="0"/>
              <a:t>greg.vernon@switch.ch</a:t>
            </a:r>
            <a:endParaRPr lang="en-US" dirty="0"/>
          </a:p>
        </p:txBody>
      </p:sp>
      <p:sp>
        <p:nvSpPr>
          <p:cNvPr id="6" name="Text Placeholder 5"/>
          <p:cNvSpPr>
            <a:spLocks noGrp="1"/>
          </p:cNvSpPr>
          <p:nvPr>
            <p:ph type="body" sz="quarter" idx="24"/>
          </p:nvPr>
        </p:nvSpPr>
        <p:spPr/>
        <p:txBody>
          <a:bodyPr/>
          <a:lstStyle/>
          <a:p>
            <a:r>
              <a:rPr lang="en-US" dirty="0" smtClean="0"/>
              <a:t>Nuremberg, 23 September 2017</a:t>
            </a:r>
            <a:endParaRPr lang="en-US" dirty="0"/>
          </a:p>
        </p:txBody>
      </p:sp>
      <p:sp>
        <p:nvSpPr>
          <p:cNvPr id="10" name="Title Placeholder 1"/>
          <p:cNvSpPr txBox="1">
            <a:spLocks/>
          </p:cNvSpPr>
          <p:nvPr/>
        </p:nvSpPr>
        <p:spPr>
          <a:xfrm>
            <a:off x="350608" y="1896536"/>
            <a:ext cx="7379459" cy="457200"/>
          </a:xfrm>
          <a:prstGeom prst="rect">
            <a:avLst/>
          </a:prstGeom>
        </p:spPr>
        <p:txBody>
          <a:bodyPr vert="horz" lIns="91440" tIns="0" rIns="91440" bIns="45720" rtlCol="0" anchor="t" anchorCtr="0">
            <a:noAutofit/>
          </a:bodyPr>
          <a:lstStyle>
            <a:lvl1pPr marL="0" indent="0" algn="l" defTabSz="457200" rtl="0" eaLnBrk="1" latinLnBrk="0" hangingPunct="1">
              <a:spcBef>
                <a:spcPct val="0"/>
              </a:spcBef>
              <a:buNone/>
              <a:defRPr sz="3600" b="0" i="0" kern="1200" baseline="0">
                <a:solidFill>
                  <a:srgbClr val="00247D"/>
                </a:solidFill>
                <a:latin typeface="Arial"/>
                <a:ea typeface="+mj-ea"/>
                <a:cs typeface="Arial"/>
              </a:defRPr>
            </a:lvl1pPr>
          </a:lstStyle>
          <a:p>
            <a:endParaRPr lang="en-US" sz="2400" dirty="0"/>
          </a:p>
        </p:txBody>
      </p:sp>
      <p:sp>
        <p:nvSpPr>
          <p:cNvPr id="11" name="Title Placeholder 1"/>
          <p:cNvSpPr txBox="1">
            <a:spLocks/>
          </p:cNvSpPr>
          <p:nvPr/>
        </p:nvSpPr>
        <p:spPr>
          <a:xfrm>
            <a:off x="350609" y="1225550"/>
            <a:ext cx="7379458" cy="586316"/>
          </a:xfrm>
          <a:prstGeom prst="rect">
            <a:avLst/>
          </a:prstGeom>
        </p:spPr>
        <p:txBody>
          <a:bodyPr vert="horz" lIns="91440" tIns="0" rIns="91440" bIns="45720" rtlCol="0" anchor="t" anchorCtr="0">
            <a:noAutofit/>
          </a:bodyPr>
          <a:lstStyle>
            <a:lvl1pPr marL="0" indent="0" algn="l" defTabSz="457200" rtl="0" eaLnBrk="1" latinLnBrk="0" hangingPunct="1">
              <a:spcBef>
                <a:spcPct val="0"/>
              </a:spcBef>
              <a:buNone/>
              <a:defRPr sz="3600" b="0" i="0" kern="1200" baseline="0">
                <a:solidFill>
                  <a:srgbClr val="00247D"/>
                </a:solidFill>
                <a:latin typeface="Arial"/>
                <a:ea typeface="+mj-ea"/>
                <a:cs typeface="Arial"/>
              </a:defRPr>
            </a:lvl1pPr>
          </a:lstStyle>
          <a:p>
            <a:r>
              <a:rPr lang="en-US" sz="3600" dirty="0" smtClean="0"/>
              <a:t>Improving </a:t>
            </a:r>
            <a:r>
              <a:rPr lang="en-US" sz="3600" dirty="0" err="1" smtClean="0"/>
              <a:t>ownCloud</a:t>
            </a:r>
            <a:r>
              <a:rPr lang="en-US" sz="3600" dirty="0" smtClean="0"/>
              <a:t> </a:t>
            </a:r>
            <a:r>
              <a:rPr lang="en-US" dirty="0" smtClean="0"/>
              <a:t>D</a:t>
            </a:r>
            <a:r>
              <a:rPr lang="en-US" sz="3600" dirty="0" smtClean="0"/>
              <a:t>atabase </a:t>
            </a:r>
            <a:r>
              <a:rPr lang="en-US" dirty="0"/>
              <a:t>P</a:t>
            </a:r>
            <a:r>
              <a:rPr lang="en-US" sz="3600" dirty="0" smtClean="0"/>
              <a:t>erformance</a:t>
            </a:r>
          </a:p>
        </p:txBody>
      </p:sp>
    </p:spTree>
    <p:extLst>
      <p:ext uri="{BB962C8B-B14F-4D97-AF65-F5344CB8AC3E}">
        <p14:creationId xmlns:p14="http://schemas.microsoft.com/office/powerpoint/2010/main" val="39712908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err="1" smtClean="0"/>
              <a:t>MaxScale</a:t>
            </a:r>
            <a:r>
              <a:rPr lang="en-US" dirty="0" smtClean="0"/>
              <a:t> top queries</a:t>
            </a:r>
          </a:p>
          <a:p>
            <a:pPr marL="342900" indent="-342900">
              <a:buFont typeface="Arial"/>
              <a:buChar char="•"/>
            </a:pPr>
            <a:r>
              <a:rPr lang="en-US" dirty="0" err="1" smtClean="0"/>
              <a:t>Mysql</a:t>
            </a:r>
            <a:r>
              <a:rPr lang="en-US" dirty="0" smtClean="0"/>
              <a:t> </a:t>
            </a:r>
            <a:r>
              <a:rPr lang="en-US" dirty="0" err="1" smtClean="0"/>
              <a:t>performance_schema</a:t>
            </a:r>
            <a:endParaRPr lang="en-US" dirty="0" smtClean="0"/>
          </a:p>
          <a:p>
            <a:pPr marL="342900" indent="-342900">
              <a:buFont typeface="Arial"/>
              <a:buChar char="•"/>
            </a:pPr>
            <a:r>
              <a:rPr lang="en-US" dirty="0" smtClean="0"/>
              <a:t>Explain</a:t>
            </a:r>
          </a:p>
          <a:p>
            <a:pPr marL="342900" indent="-342900">
              <a:buFont typeface="Arial"/>
              <a:buChar char="•"/>
            </a:pPr>
            <a:r>
              <a:rPr lang="en-US" dirty="0" smtClean="0"/>
              <a:t>Analyze</a:t>
            </a:r>
            <a:endParaRPr lang="en-US" dirty="0"/>
          </a:p>
        </p:txBody>
      </p:sp>
      <p:sp>
        <p:nvSpPr>
          <p:cNvPr id="3" name="Title 2"/>
          <p:cNvSpPr>
            <a:spLocks noGrp="1"/>
          </p:cNvSpPr>
          <p:nvPr>
            <p:ph type="title"/>
          </p:nvPr>
        </p:nvSpPr>
        <p:spPr/>
        <p:txBody>
          <a:bodyPr/>
          <a:lstStyle/>
          <a:p>
            <a:r>
              <a:rPr lang="en-US" dirty="0" smtClean="0"/>
              <a:t>Tools to </a:t>
            </a:r>
            <a:r>
              <a:rPr lang="en-US" dirty="0" smtClean="0"/>
              <a:t>diagnose</a:t>
            </a:r>
            <a:r>
              <a:rPr lang="en-US" baseline="0" dirty="0" smtClean="0"/>
              <a:t> DB problems</a:t>
            </a:r>
            <a:endParaRPr lang="en-US" dirty="0"/>
          </a:p>
        </p:txBody>
      </p:sp>
    </p:spTree>
    <p:extLst>
      <p:ext uri="{BB962C8B-B14F-4D97-AF65-F5344CB8AC3E}">
        <p14:creationId xmlns:p14="http://schemas.microsoft.com/office/powerpoint/2010/main" val="852757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342900" indent="-342900">
              <a:buFont typeface="Arial"/>
              <a:buChar char="•"/>
            </a:pPr>
            <a:r>
              <a:rPr lang="en-US" sz="2000" dirty="0" smtClean="0"/>
              <a:t>These are performance </a:t>
            </a:r>
            <a:r>
              <a:rPr lang="en-US" sz="2000" dirty="0" smtClean="0"/>
              <a:t>tables.</a:t>
            </a:r>
            <a:endParaRPr lang="en-US" sz="2000" dirty="0" smtClean="0"/>
          </a:p>
          <a:p>
            <a:pPr marL="342900" indent="-342900">
              <a:buFont typeface="Arial"/>
              <a:buChar char="•"/>
            </a:pPr>
            <a:r>
              <a:rPr lang="en-US" sz="2000" dirty="0" smtClean="0"/>
              <a:t>They contain a lot of </a:t>
            </a:r>
            <a:r>
              <a:rPr lang="en-US" sz="2000" dirty="0" smtClean="0"/>
              <a:t>information.</a:t>
            </a:r>
            <a:endParaRPr lang="en-US" sz="2000" dirty="0" smtClean="0"/>
          </a:p>
          <a:p>
            <a:pPr marL="342900" indent="-342900">
              <a:buFont typeface="Arial"/>
              <a:buChar char="•"/>
            </a:pPr>
            <a:r>
              <a:rPr lang="en-US" sz="2000" dirty="0" smtClean="0"/>
              <a:t>You should truncate the tables as needed to reset the </a:t>
            </a:r>
            <a:r>
              <a:rPr lang="en-US" sz="2000" dirty="0" smtClean="0"/>
              <a:t>counters.</a:t>
            </a:r>
            <a:endParaRPr lang="en-US" sz="2000" dirty="0" smtClean="0"/>
          </a:p>
          <a:p>
            <a:pPr marL="342900" indent="-342900">
              <a:buFont typeface="Arial"/>
              <a:buChar char="•"/>
            </a:pPr>
            <a:r>
              <a:rPr lang="en-US" sz="2000" dirty="0" smtClean="0"/>
              <a:t>Disabled by default in </a:t>
            </a:r>
            <a:r>
              <a:rPr lang="en-US" sz="2000" dirty="0" err="1" smtClean="0"/>
              <a:t>MariaDB</a:t>
            </a:r>
            <a:r>
              <a:rPr lang="en-US" sz="2000" dirty="0" smtClean="0"/>
              <a:t> </a:t>
            </a:r>
            <a:r>
              <a:rPr lang="en-US" sz="2000" dirty="0" smtClean="0"/>
              <a:t>10.0.12, enable </a:t>
            </a:r>
            <a:r>
              <a:rPr lang="en-US" sz="2000" dirty="0" smtClean="0"/>
              <a:t>by putting the following into your </a:t>
            </a:r>
            <a:r>
              <a:rPr lang="en-US" sz="2000" dirty="0" err="1" smtClean="0"/>
              <a:t>my.cnf</a:t>
            </a:r>
            <a:r>
              <a:rPr lang="en-US" sz="2000" dirty="0" smtClean="0"/>
              <a:t> file:</a:t>
            </a:r>
          </a:p>
          <a:p>
            <a:pPr marL="522287" lvl="1" indent="-342900">
              <a:buFont typeface="Arial"/>
              <a:buChar char="•"/>
            </a:pPr>
            <a:r>
              <a:rPr lang="en-US" dirty="0" err="1" smtClean="0"/>
              <a:t>performance_schema</a:t>
            </a:r>
            <a:r>
              <a:rPr lang="en-US" dirty="0" smtClean="0"/>
              <a:t>=on</a:t>
            </a:r>
          </a:p>
          <a:p>
            <a:pPr marL="342900" indent="-342900">
              <a:buFont typeface="Arial"/>
              <a:buChar char="•"/>
            </a:pPr>
            <a:r>
              <a:rPr lang="en-US" sz="2000" dirty="0" smtClean="0"/>
              <a:t>These views may show you problems that don't show up </a:t>
            </a:r>
            <a:r>
              <a:rPr lang="en-US" sz="2000" dirty="0" smtClean="0"/>
              <a:t>elsewhere.</a:t>
            </a:r>
            <a:endParaRPr lang="en-US" sz="2000" dirty="0" smtClean="0"/>
          </a:p>
          <a:p>
            <a:pPr marL="342900" indent="-342900">
              <a:buFont typeface="Arial"/>
              <a:buChar char="•"/>
            </a:pPr>
            <a:r>
              <a:rPr lang="en-US" sz="2000" dirty="0" err="1" smtClean="0"/>
              <a:t>events_statements_summary_by_digest</a:t>
            </a:r>
            <a:r>
              <a:rPr lang="en-US" sz="2000" dirty="0" smtClean="0"/>
              <a:t> is very </a:t>
            </a:r>
            <a:r>
              <a:rPr lang="en-US" sz="2000" dirty="0" smtClean="0"/>
              <a:t>interesting.</a:t>
            </a:r>
            <a:endParaRPr lang="en-US" sz="2000" dirty="0" smtClean="0"/>
          </a:p>
          <a:p>
            <a:pPr marL="342900" indent="-342900">
              <a:buFont typeface="Arial"/>
              <a:buChar char="•"/>
            </a:pPr>
            <a:r>
              <a:rPr lang="en-US" sz="2000" dirty="0" smtClean="0"/>
              <a:t>A good </a:t>
            </a:r>
            <a:r>
              <a:rPr lang="en-US" sz="2000" dirty="0" err="1" smtClean="0"/>
              <a:t>writeup</a:t>
            </a:r>
            <a:r>
              <a:rPr lang="en-US" sz="2000" dirty="0"/>
              <a:t> is at: http://</a:t>
            </a:r>
            <a:r>
              <a:rPr lang="en-US" sz="2000" dirty="0" err="1"/>
              <a:t>www.markleith.co.uk</a:t>
            </a:r>
            <a:r>
              <a:rPr lang="en-US" sz="2000" dirty="0"/>
              <a:t>/2012/07/04/</a:t>
            </a:r>
            <a:r>
              <a:rPr lang="en-US" sz="2000" dirty="0" err="1"/>
              <a:t>mysql</a:t>
            </a:r>
            <a:r>
              <a:rPr lang="en-US" sz="2000" dirty="0"/>
              <a:t>-performance-schema-statement-digests/</a:t>
            </a:r>
            <a:endParaRPr lang="en-US" sz="2000" dirty="0" smtClean="0"/>
          </a:p>
        </p:txBody>
      </p:sp>
      <p:sp>
        <p:nvSpPr>
          <p:cNvPr id="3" name="Title 2"/>
          <p:cNvSpPr>
            <a:spLocks noGrp="1"/>
          </p:cNvSpPr>
          <p:nvPr>
            <p:ph type="title"/>
          </p:nvPr>
        </p:nvSpPr>
        <p:spPr/>
        <p:txBody>
          <a:bodyPr/>
          <a:lstStyle/>
          <a:p>
            <a:r>
              <a:rPr lang="en-US" dirty="0" smtClean="0"/>
              <a:t>MySQL </a:t>
            </a:r>
            <a:r>
              <a:rPr lang="en-US" dirty="0" err="1" smtClean="0"/>
              <a:t>performance_schema</a:t>
            </a:r>
            <a:endParaRPr lang="en-US" dirty="0"/>
          </a:p>
        </p:txBody>
      </p:sp>
    </p:spTree>
    <p:extLst>
      <p:ext uri="{BB962C8B-B14F-4D97-AF65-F5344CB8AC3E}">
        <p14:creationId xmlns:p14="http://schemas.microsoft.com/office/powerpoint/2010/main" val="14258704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1600" dirty="0"/>
              <a:t>SELECT IF(LENGTH(DIGEST_TEXT) &gt; 64, CONCAT(LEFT(DIGEST_TEXT, 30), ' ... ', RIGHT(DIGEST_TEXT, 30)), DIGEST_TEXT) AS query,</a:t>
            </a:r>
          </a:p>
          <a:p>
            <a:r>
              <a:rPr lang="en-US" sz="1600" dirty="0"/>
              <a:t>       IF(SUM_NO_GOOD_INDEX_USED &gt; 0 OR SUM_NO_INDEX_USED &gt; 0, '*', '') AS </a:t>
            </a:r>
            <a:r>
              <a:rPr lang="en-US" sz="1600" dirty="0" err="1"/>
              <a:t>full_scan</a:t>
            </a:r>
            <a:r>
              <a:rPr lang="en-US" sz="1600" dirty="0"/>
              <a:t>,</a:t>
            </a:r>
          </a:p>
          <a:p>
            <a:r>
              <a:rPr lang="en-US" sz="1600" dirty="0"/>
              <a:t>       COUNT_STAR AS </a:t>
            </a:r>
            <a:r>
              <a:rPr lang="en-US" sz="1600" dirty="0" err="1"/>
              <a:t>exec_count</a:t>
            </a:r>
            <a:r>
              <a:rPr lang="en-US" sz="1600" dirty="0"/>
              <a:t>,</a:t>
            </a:r>
          </a:p>
          <a:p>
            <a:r>
              <a:rPr lang="en-US" sz="1600" dirty="0"/>
              <a:t>       SUM_ERRORS AS </a:t>
            </a:r>
            <a:r>
              <a:rPr lang="en-US" sz="1600" dirty="0" err="1"/>
              <a:t>err_count</a:t>
            </a:r>
            <a:r>
              <a:rPr lang="en-US" sz="1600" dirty="0"/>
              <a:t>,</a:t>
            </a:r>
          </a:p>
          <a:p>
            <a:r>
              <a:rPr lang="en-US" sz="1600" dirty="0"/>
              <a:t>       SUM_WARNINGS AS </a:t>
            </a:r>
            <a:r>
              <a:rPr lang="en-US" sz="1600" dirty="0" err="1"/>
              <a:t>warn_count</a:t>
            </a:r>
            <a:r>
              <a:rPr lang="en-US" sz="1600" dirty="0"/>
              <a:t>,</a:t>
            </a:r>
          </a:p>
          <a:p>
            <a:r>
              <a:rPr lang="en-US" sz="1600" dirty="0"/>
              <a:t>       SEC_TO_TIME(SUM_TIMER_WAIT/1000000000000) AS </a:t>
            </a:r>
            <a:r>
              <a:rPr lang="en-US" sz="1600" dirty="0" err="1"/>
              <a:t>exec_time_total</a:t>
            </a:r>
            <a:r>
              <a:rPr lang="en-US" sz="1600" dirty="0"/>
              <a:t>,</a:t>
            </a:r>
          </a:p>
          <a:p>
            <a:r>
              <a:rPr lang="en-US" sz="1600" dirty="0"/>
              <a:t>       SEC_TO_TIME(MAX_TIMER_WAIT/1000000000000) AS </a:t>
            </a:r>
            <a:r>
              <a:rPr lang="en-US" sz="1600" dirty="0" err="1"/>
              <a:t>exec_time_max</a:t>
            </a:r>
            <a:r>
              <a:rPr lang="en-US" sz="1600" dirty="0"/>
              <a:t>,</a:t>
            </a:r>
          </a:p>
          <a:p>
            <a:r>
              <a:rPr lang="en-US" sz="1600" dirty="0"/>
              <a:t>       (AVG_TIMER_WAIT/1000000000) AS </a:t>
            </a:r>
            <a:r>
              <a:rPr lang="en-US" sz="1600" dirty="0" err="1"/>
              <a:t>exec_time_avg_ms</a:t>
            </a:r>
            <a:r>
              <a:rPr lang="en-US" sz="1600" dirty="0"/>
              <a:t>,</a:t>
            </a:r>
          </a:p>
          <a:p>
            <a:r>
              <a:rPr lang="en-US" sz="1600" dirty="0"/>
              <a:t>       SUM_ROWS_SENT AS </a:t>
            </a:r>
            <a:r>
              <a:rPr lang="en-US" sz="1600" dirty="0" err="1"/>
              <a:t>rows_sent</a:t>
            </a:r>
            <a:r>
              <a:rPr lang="en-US" sz="1600" dirty="0"/>
              <a:t>,</a:t>
            </a:r>
          </a:p>
          <a:p>
            <a:r>
              <a:rPr lang="en-US" sz="1600" dirty="0"/>
              <a:t>       ROUND(SUM_ROWS_SENT / COUNT_STAR) AS </a:t>
            </a:r>
            <a:r>
              <a:rPr lang="en-US" sz="1600" dirty="0" err="1"/>
              <a:t>rows_sent_avg</a:t>
            </a:r>
            <a:r>
              <a:rPr lang="en-US" sz="1600" dirty="0"/>
              <a:t>,</a:t>
            </a:r>
          </a:p>
          <a:p>
            <a:r>
              <a:rPr lang="en-US" sz="1600" dirty="0"/>
              <a:t>       SUM_ROWS_EXAMINED AS </a:t>
            </a:r>
            <a:r>
              <a:rPr lang="en-US" sz="1600" dirty="0" err="1"/>
              <a:t>rows_scanned</a:t>
            </a:r>
            <a:r>
              <a:rPr lang="en-US" sz="1600" dirty="0"/>
              <a:t>,</a:t>
            </a:r>
          </a:p>
          <a:p>
            <a:r>
              <a:rPr lang="en-US" sz="1600" dirty="0"/>
              <a:t>       DIGEST AS digest</a:t>
            </a:r>
          </a:p>
          <a:p>
            <a:r>
              <a:rPr lang="en-US" sz="1600" dirty="0"/>
              <a:t>  FROM </a:t>
            </a:r>
            <a:r>
              <a:rPr lang="en-US" sz="1600" dirty="0" err="1"/>
              <a:t>performance_schema.events_statements_summary_by_digest</a:t>
            </a:r>
            <a:endParaRPr lang="en-US" sz="1600" dirty="0"/>
          </a:p>
          <a:p>
            <a:r>
              <a:rPr lang="en-US" sz="1600" dirty="0"/>
              <a:t>ORDER BY SUM_TIMER_WAIT DESC LIMIT </a:t>
            </a:r>
            <a:r>
              <a:rPr lang="en-US" sz="1600" dirty="0" smtClean="0"/>
              <a:t>10 \G</a:t>
            </a:r>
          </a:p>
          <a:p>
            <a:r>
              <a:rPr lang="en-US" sz="1600" dirty="0" smtClean="0"/>
              <a:t>(Source: </a:t>
            </a:r>
            <a:r>
              <a:rPr lang="en-US" sz="1600" dirty="0"/>
              <a:t>http://</a:t>
            </a:r>
            <a:r>
              <a:rPr lang="en-US" sz="1600" dirty="0" err="1"/>
              <a:t>www.markleith.co.uk</a:t>
            </a:r>
            <a:r>
              <a:rPr lang="en-US" sz="1600" dirty="0"/>
              <a:t>/2012/07/04/</a:t>
            </a:r>
            <a:r>
              <a:rPr lang="en-US" sz="1600" dirty="0" err="1"/>
              <a:t>mysql</a:t>
            </a:r>
            <a:r>
              <a:rPr lang="en-US" sz="1600" dirty="0"/>
              <a:t>-performance-schema-statement-digests</a:t>
            </a:r>
            <a:r>
              <a:rPr lang="en-US" sz="1600" dirty="0" smtClean="0"/>
              <a:t>/)</a:t>
            </a:r>
            <a:endParaRPr lang="en-US" sz="1600" dirty="0"/>
          </a:p>
          <a:p>
            <a:endParaRPr lang="en-US" sz="1600" dirty="0"/>
          </a:p>
        </p:txBody>
      </p:sp>
      <p:sp>
        <p:nvSpPr>
          <p:cNvPr id="3" name="Title 2"/>
          <p:cNvSpPr>
            <a:spLocks noGrp="1"/>
          </p:cNvSpPr>
          <p:nvPr>
            <p:ph type="title"/>
          </p:nvPr>
        </p:nvSpPr>
        <p:spPr/>
        <p:txBody>
          <a:bodyPr/>
          <a:lstStyle/>
          <a:p>
            <a:r>
              <a:rPr lang="en-US" dirty="0" smtClean="0"/>
              <a:t>MySQL </a:t>
            </a:r>
            <a:r>
              <a:rPr lang="en-US" dirty="0" err="1" smtClean="0"/>
              <a:t>performance_schema</a:t>
            </a:r>
            <a:r>
              <a:rPr lang="en-US" dirty="0" smtClean="0"/>
              <a:t> </a:t>
            </a:r>
            <a:r>
              <a:rPr lang="en-US" dirty="0" smtClean="0"/>
              <a:t>Top10 Queries</a:t>
            </a:r>
            <a:endParaRPr lang="en-US" dirty="0"/>
          </a:p>
        </p:txBody>
      </p:sp>
    </p:spTree>
    <p:extLst>
      <p:ext uri="{BB962C8B-B14F-4D97-AF65-F5344CB8AC3E}">
        <p14:creationId xmlns:p14="http://schemas.microsoft.com/office/powerpoint/2010/main" val="38158645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err="1" smtClean="0"/>
              <a:t>MaxScale</a:t>
            </a:r>
            <a:r>
              <a:rPr lang="en-US" dirty="0" smtClean="0"/>
              <a:t> has a query summary as well</a:t>
            </a:r>
          </a:p>
          <a:p>
            <a:pPr marL="342900" indent="-342900">
              <a:buFont typeface="Arial"/>
              <a:buChar char="•"/>
            </a:pPr>
            <a:r>
              <a:rPr lang="en-US" dirty="0" smtClean="0"/>
              <a:t>You will then end up with a top 10 summary filter for the logged session.</a:t>
            </a:r>
          </a:p>
          <a:p>
            <a:pPr marL="342900" indent="-342900">
              <a:buFont typeface="Arial"/>
              <a:buChar char="•"/>
            </a:pPr>
            <a:r>
              <a:rPr lang="en-US" dirty="0" smtClean="0"/>
              <a:t>Documentation for the filter </a:t>
            </a:r>
            <a:r>
              <a:rPr lang="en-US" dirty="0"/>
              <a:t>is at: </a:t>
            </a:r>
            <a:endParaRPr lang="en-US" dirty="0" smtClean="0"/>
          </a:p>
          <a:p>
            <a:pPr marL="522287" lvl="1" indent="-342900">
              <a:buFont typeface="Arial"/>
              <a:buChar char="•"/>
            </a:pPr>
            <a:r>
              <a:rPr lang="en-US" dirty="0" smtClean="0"/>
              <a:t>https</a:t>
            </a:r>
            <a:r>
              <a:rPr lang="en-US" dirty="0"/>
              <a:t>://</a:t>
            </a:r>
            <a:r>
              <a:rPr lang="en-US" dirty="0" err="1"/>
              <a:t>mariadb.com</a:t>
            </a:r>
            <a:r>
              <a:rPr lang="en-US" dirty="0"/>
              <a:t>/kb/en/</a:t>
            </a:r>
            <a:r>
              <a:rPr lang="en-US" dirty="0" err="1"/>
              <a:t>mariadb</a:t>
            </a:r>
            <a:r>
              <a:rPr lang="en-US" dirty="0"/>
              <a:t>-enterprise/mariadb-maxscale-14/</a:t>
            </a:r>
            <a:r>
              <a:rPr lang="en-US" dirty="0" err="1"/>
              <a:t>maxscale</a:t>
            </a:r>
            <a:r>
              <a:rPr lang="en-US" dirty="0"/>
              <a:t>-top-filter-overview/</a:t>
            </a:r>
            <a:endParaRPr lang="en-US" dirty="0" smtClean="0"/>
          </a:p>
          <a:p>
            <a:endParaRPr lang="en-US" dirty="0"/>
          </a:p>
          <a:p>
            <a:pPr marL="342900" indent="-342900">
              <a:buFont typeface="Arial"/>
              <a:buChar char="•"/>
            </a:pPr>
            <a:endParaRPr lang="en-US" dirty="0" smtClean="0"/>
          </a:p>
        </p:txBody>
      </p:sp>
      <p:sp>
        <p:nvSpPr>
          <p:cNvPr id="3" name="Title 2"/>
          <p:cNvSpPr>
            <a:spLocks noGrp="1"/>
          </p:cNvSpPr>
          <p:nvPr>
            <p:ph type="title"/>
          </p:nvPr>
        </p:nvSpPr>
        <p:spPr/>
        <p:txBody>
          <a:bodyPr/>
          <a:lstStyle/>
          <a:p>
            <a:r>
              <a:rPr lang="en-US" dirty="0" err="1" smtClean="0"/>
              <a:t>MaxScale</a:t>
            </a:r>
            <a:r>
              <a:rPr lang="en-US" dirty="0" smtClean="0"/>
              <a:t> top queries</a:t>
            </a:r>
            <a:endParaRPr lang="en-US" dirty="0"/>
          </a:p>
        </p:txBody>
      </p:sp>
    </p:spTree>
    <p:extLst>
      <p:ext uri="{BB962C8B-B14F-4D97-AF65-F5344CB8AC3E}">
        <p14:creationId xmlns:p14="http://schemas.microsoft.com/office/powerpoint/2010/main" val="31266105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 enable add the following to your /</a:t>
            </a:r>
            <a:r>
              <a:rPr lang="en-US" dirty="0" err="1" smtClean="0"/>
              <a:t>etc</a:t>
            </a:r>
            <a:r>
              <a:rPr lang="en-US" dirty="0" smtClean="0"/>
              <a:t>/</a:t>
            </a:r>
            <a:r>
              <a:rPr lang="en-US" dirty="0" err="1" smtClean="0"/>
              <a:t>maxscale.cnf</a:t>
            </a:r>
            <a:r>
              <a:rPr lang="en-US" dirty="0" smtClean="0"/>
              <a:t> file on your client systems:</a:t>
            </a:r>
          </a:p>
          <a:p>
            <a:endParaRPr lang="en-US" dirty="0"/>
          </a:p>
          <a:p>
            <a:pPr lvl="1"/>
            <a:r>
              <a:rPr lang="en-US" dirty="0"/>
              <a:t># uncomment the following to lines to activate the top10Logger</a:t>
            </a:r>
          </a:p>
          <a:p>
            <a:pPr lvl="1"/>
            <a:r>
              <a:rPr lang="en-US" dirty="0" err="1"/>
              <a:t>router_options</a:t>
            </a:r>
            <a:r>
              <a:rPr lang="en-US" dirty="0"/>
              <a:t>=running</a:t>
            </a:r>
          </a:p>
          <a:p>
            <a:pPr lvl="1"/>
            <a:r>
              <a:rPr lang="en-US" dirty="0"/>
              <a:t>filters=</a:t>
            </a:r>
            <a:r>
              <a:rPr lang="en-US" dirty="0" smtClean="0"/>
              <a:t>top10Logger</a:t>
            </a:r>
          </a:p>
        </p:txBody>
      </p:sp>
      <p:sp>
        <p:nvSpPr>
          <p:cNvPr id="3" name="Title 2"/>
          <p:cNvSpPr>
            <a:spLocks noGrp="1"/>
          </p:cNvSpPr>
          <p:nvPr>
            <p:ph type="title"/>
          </p:nvPr>
        </p:nvSpPr>
        <p:spPr/>
        <p:txBody>
          <a:bodyPr/>
          <a:lstStyle/>
          <a:p>
            <a:r>
              <a:rPr lang="en-US" dirty="0" err="1" smtClean="0"/>
              <a:t>MaxScale</a:t>
            </a:r>
            <a:r>
              <a:rPr lang="en-US" dirty="0" smtClean="0"/>
              <a:t> top queries	</a:t>
            </a:r>
            <a:endParaRPr lang="en-US" dirty="0"/>
          </a:p>
        </p:txBody>
      </p:sp>
    </p:spTree>
    <p:extLst>
      <p:ext uri="{BB962C8B-B14F-4D97-AF65-F5344CB8AC3E}">
        <p14:creationId xmlns:p14="http://schemas.microsoft.com/office/powerpoint/2010/main" val="9820426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smtClean="0"/>
              <a:t>This is what we did</a:t>
            </a:r>
          </a:p>
          <a:p>
            <a:pPr marL="342900" indent="-342900">
              <a:buFont typeface="Arial"/>
              <a:buChar char="•"/>
            </a:pPr>
            <a:r>
              <a:rPr lang="en-US" dirty="0" smtClean="0"/>
              <a:t>The results were impressive</a:t>
            </a:r>
            <a:endParaRPr lang="en-US" dirty="0"/>
          </a:p>
        </p:txBody>
      </p:sp>
      <p:sp>
        <p:nvSpPr>
          <p:cNvPr id="3" name="Title 2"/>
          <p:cNvSpPr>
            <a:spLocks noGrp="1"/>
          </p:cNvSpPr>
          <p:nvPr>
            <p:ph type="title"/>
          </p:nvPr>
        </p:nvSpPr>
        <p:spPr/>
        <p:txBody>
          <a:bodyPr/>
          <a:lstStyle/>
          <a:p>
            <a:r>
              <a:rPr lang="en-US" dirty="0" err="1" smtClean="0"/>
              <a:t>MaxScale</a:t>
            </a:r>
            <a:r>
              <a:rPr lang="en-US" dirty="0" smtClean="0"/>
              <a:t> top queries</a:t>
            </a:r>
            <a:endParaRPr lang="en-US" dirty="0"/>
          </a:p>
        </p:txBody>
      </p:sp>
    </p:spTree>
    <p:extLst>
      <p:ext uri="{BB962C8B-B14F-4D97-AF65-F5344CB8AC3E}">
        <p14:creationId xmlns:p14="http://schemas.microsoft.com/office/powerpoint/2010/main" val="322995656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050" dirty="0" smtClean="0"/>
              <a:t>[</a:t>
            </a:r>
            <a:r>
              <a:rPr lang="en-US" sz="1050" dirty="0"/>
              <a:t>root@drive-mgmt1 sessions]# cat top10.1181</a:t>
            </a:r>
          </a:p>
          <a:p>
            <a:r>
              <a:rPr lang="en-US" sz="1050" dirty="0"/>
              <a:t>Top 10 longest running queries in session.</a:t>
            </a:r>
          </a:p>
          <a:p>
            <a:r>
              <a:rPr lang="en-US" sz="1050" dirty="0"/>
              <a:t>=========================================</a:t>
            </a:r>
            <a:r>
              <a:rPr lang="en-US" sz="1050" dirty="0" smtClean="0"/>
              <a:t>=</a:t>
            </a:r>
            <a:endParaRPr lang="en-US" sz="1050" dirty="0"/>
          </a:p>
          <a:p>
            <a:r>
              <a:rPr lang="en-US" sz="1050" dirty="0"/>
              <a:t>Time (sec) | Query</a:t>
            </a:r>
          </a:p>
          <a:p>
            <a:r>
              <a:rPr lang="en-US" sz="1050" dirty="0"/>
              <a:t>-----------+-----------------------------------------------------------------</a:t>
            </a:r>
          </a:p>
          <a:p>
            <a:r>
              <a:rPr lang="en-US" sz="1050" dirty="0"/>
              <a:t>     0.078 |  SELECT `</a:t>
            </a:r>
            <a:r>
              <a:rPr lang="en-US" sz="1050" dirty="0" err="1"/>
              <a:t>oc_share`.`id</a:t>
            </a:r>
            <a:r>
              <a:rPr lang="en-US" sz="1050" dirty="0"/>
              <a:t>`, `</a:t>
            </a:r>
            <a:r>
              <a:rPr lang="en-US" sz="1050" dirty="0" err="1"/>
              <a:t>item_type</a:t>
            </a:r>
            <a:r>
              <a:rPr lang="en-US" sz="1050" dirty="0"/>
              <a:t>`, `</a:t>
            </a:r>
            <a:r>
              <a:rPr lang="en-US" sz="1050" dirty="0" err="1"/>
              <a:t>item_source</a:t>
            </a:r>
            <a:r>
              <a:rPr lang="en-US" sz="1050" dirty="0"/>
              <a:t>`, `</a:t>
            </a:r>
            <a:r>
              <a:rPr lang="en-US" sz="1050" dirty="0" err="1"/>
              <a:t>item_target`,`oc_share`.`parent</a:t>
            </a:r>
            <a:r>
              <a:rPr lang="en-US" sz="1050" dirty="0"/>
              <a:t>`, `</a:t>
            </a:r>
            <a:r>
              <a:rPr lang="en-US" sz="1050" dirty="0" err="1"/>
              <a:t>share_type</a:t>
            </a:r>
            <a:r>
              <a:rPr lang="en-US" sz="1050" dirty="0"/>
              <a:t>`, `</a:t>
            </a:r>
            <a:r>
              <a:rPr lang="en-US" sz="1050" dirty="0" err="1"/>
              <a:t>share_with</a:t>
            </a:r>
            <a:r>
              <a:rPr lang="en-US" sz="1050" dirty="0"/>
              <a:t>`, `uid_owner`,`</a:t>
            </a:r>
            <a:r>
              <a:rPr lang="en-US" sz="1050" dirty="0" err="1"/>
              <a:t>file_source</a:t>
            </a:r>
            <a:r>
              <a:rPr lang="en-US" sz="1050" dirty="0"/>
              <a:t>`, `path`, `</a:t>
            </a:r>
            <a:r>
              <a:rPr lang="en-US" sz="1050" dirty="0" err="1"/>
              <a:t>file_target</a:t>
            </a:r>
            <a:r>
              <a:rPr lang="en-US" sz="1050" dirty="0"/>
              <a:t>`, `oc_share`.`permissions`,`</a:t>
            </a:r>
            <a:r>
              <a:rPr lang="en-US" sz="1050" dirty="0" err="1"/>
              <a:t>stime</a:t>
            </a:r>
            <a:r>
              <a:rPr lang="en-US" sz="1050" dirty="0"/>
              <a:t>`, `expiration`, `token`, `storage`, `</a:t>
            </a:r>
            <a:r>
              <a:rPr lang="en-US" sz="1050" dirty="0" err="1"/>
              <a:t>mail_send`,`oc_storages`.`id</a:t>
            </a:r>
            <a:r>
              <a:rPr lang="en-US" sz="1050" dirty="0"/>
              <a:t>` AS `</a:t>
            </a:r>
            <a:r>
              <a:rPr lang="en-US" sz="1050" dirty="0" err="1"/>
              <a:t>storage_id</a:t>
            </a:r>
            <a:r>
              <a:rPr lang="en-US" sz="1050" dirty="0"/>
              <a:t>`, `oc_</a:t>
            </a:r>
            <a:r>
              <a:rPr lang="en-US" sz="1050" dirty="0" err="1"/>
              <a:t>filecache</a:t>
            </a:r>
            <a:r>
              <a:rPr lang="en-US" sz="1050" dirty="0"/>
              <a:t>`.`parent` as `</a:t>
            </a:r>
            <a:r>
              <a:rPr lang="en-US" sz="1050" dirty="0" err="1"/>
              <a:t>file_parent</a:t>
            </a:r>
            <a:r>
              <a:rPr lang="en-US" sz="1050" dirty="0"/>
              <a:t>` FROM `</a:t>
            </a:r>
            <a:r>
              <a:rPr lang="en-US" sz="1050" dirty="0" err="1"/>
              <a:t>oc_share</a:t>
            </a:r>
            <a:r>
              <a:rPr lang="en-US" sz="1050" dirty="0"/>
              <a:t>` INNER JOIN `</a:t>
            </a:r>
            <a:r>
              <a:rPr lang="en-US" sz="1050" dirty="0" err="1"/>
              <a:t>oc_filecache</a:t>
            </a:r>
            <a:r>
              <a:rPr lang="en-US" sz="1050" dirty="0"/>
              <a:t>` ON `</a:t>
            </a:r>
            <a:r>
              <a:rPr lang="en-US" sz="1050" dirty="0" err="1"/>
              <a:t>file_source</a:t>
            </a:r>
            <a:r>
              <a:rPr lang="en-US" sz="1050" dirty="0"/>
              <a:t>` = `oc_</a:t>
            </a:r>
            <a:r>
              <a:rPr lang="en-US" sz="1050" dirty="0" err="1"/>
              <a:t>filecache</a:t>
            </a:r>
            <a:r>
              <a:rPr lang="en-US" sz="1050" dirty="0"/>
              <a:t>`.`</a:t>
            </a:r>
            <a:r>
              <a:rPr lang="en-US" sz="1050" dirty="0" err="1"/>
              <a:t>fileid</a:t>
            </a:r>
            <a:r>
              <a:rPr lang="en-US" sz="1050" dirty="0"/>
              <a:t>`  AND `</a:t>
            </a:r>
            <a:r>
              <a:rPr lang="en-US" sz="1050" dirty="0" err="1"/>
              <a:t>file_target</a:t>
            </a:r>
            <a:r>
              <a:rPr lang="en-US" sz="1050" dirty="0"/>
              <a:t>` IS NOT NULL INNER JOIN `</a:t>
            </a:r>
            <a:r>
              <a:rPr lang="en-US" sz="1050" dirty="0" err="1"/>
              <a:t>oc_storages</a:t>
            </a:r>
            <a:r>
              <a:rPr lang="en-US" sz="1050" dirty="0"/>
              <a:t>` ON `</a:t>
            </a:r>
            <a:r>
              <a:rPr lang="en-US" sz="1050" dirty="0" err="1"/>
              <a:t>numeric_id</a:t>
            </a:r>
            <a:r>
              <a:rPr lang="en-US" sz="1050" dirty="0"/>
              <a:t>` = `oc_</a:t>
            </a:r>
            <a:r>
              <a:rPr lang="en-US" sz="1050" dirty="0" err="1"/>
              <a:t>filecache</a:t>
            </a:r>
            <a:r>
              <a:rPr lang="en-US" sz="1050" dirty="0"/>
              <a:t>`.`storage`  AND ((`</a:t>
            </a:r>
            <a:r>
              <a:rPr lang="en-US" sz="1050" dirty="0" err="1"/>
              <a:t>share_type</a:t>
            </a:r>
            <a:r>
              <a:rPr lang="en-US" sz="1050" dirty="0"/>
              <a:t>` in ('0', '2') AND `</a:t>
            </a:r>
            <a:r>
              <a:rPr lang="en-US" sz="1050" dirty="0" err="1"/>
              <a:t>share_with</a:t>
            </a:r>
            <a:r>
              <a:rPr lang="en-US" sz="1050" dirty="0"/>
              <a:t>` = '</a:t>
            </a:r>
            <a:r>
              <a:rPr lang="en-US" sz="1050" dirty="0" err="1"/>
              <a:t>username@switch.ch</a:t>
            </a:r>
            <a:r>
              <a:rPr lang="en-US" sz="1050" dirty="0"/>
              <a:t>') ) AND `</a:t>
            </a:r>
            <a:r>
              <a:rPr lang="en-US" sz="1050" dirty="0" err="1"/>
              <a:t>uid_owner</a:t>
            </a:r>
            <a:r>
              <a:rPr lang="en-US" sz="1050" dirty="0"/>
              <a:t>` != '</a:t>
            </a:r>
            <a:r>
              <a:rPr lang="en-US" sz="1050" dirty="0" err="1"/>
              <a:t>username@switch.ch</a:t>
            </a:r>
            <a:r>
              <a:rPr lang="en-US" sz="1050" dirty="0"/>
              <a:t>' ORDER BY `</a:t>
            </a:r>
            <a:r>
              <a:rPr lang="en-US" sz="1050" dirty="0" err="1"/>
              <a:t>oc_share`.`id</a:t>
            </a:r>
            <a:r>
              <a:rPr lang="en-US" sz="1050" dirty="0"/>
              <a:t>` ASC</a:t>
            </a:r>
          </a:p>
          <a:p>
            <a:r>
              <a:rPr lang="en-US" sz="1050" dirty="0"/>
              <a:t>     0.040 |  INSERT INTO `</a:t>
            </a:r>
            <a:r>
              <a:rPr lang="en-US" sz="1050" dirty="0" err="1"/>
              <a:t>oc_preferences</a:t>
            </a:r>
            <a:r>
              <a:rPr lang="en-US" sz="1050" dirty="0"/>
              <a:t>` (`</a:t>
            </a:r>
            <a:r>
              <a:rPr lang="en-US" sz="1050" dirty="0" err="1"/>
              <a:t>userid</a:t>
            </a:r>
            <a:r>
              <a:rPr lang="en-US" sz="1050" dirty="0"/>
              <a:t>`, `</a:t>
            </a:r>
            <a:r>
              <a:rPr lang="en-US" sz="1050" dirty="0" err="1"/>
              <a:t>appid</a:t>
            </a:r>
            <a:r>
              <a:rPr lang="en-US" sz="1050" dirty="0"/>
              <a:t>`, `</a:t>
            </a:r>
            <a:r>
              <a:rPr lang="en-US" sz="1050" dirty="0" err="1"/>
              <a:t>configkey</a:t>
            </a:r>
            <a:r>
              <a:rPr lang="en-US" sz="1050" dirty="0"/>
              <a:t>`, `</a:t>
            </a:r>
            <a:r>
              <a:rPr lang="en-US" sz="1050" dirty="0" err="1"/>
              <a:t>configvalue</a:t>
            </a:r>
            <a:r>
              <a:rPr lang="en-US" sz="1050" dirty="0"/>
              <a:t>`) VALUES('</a:t>
            </a:r>
            <a:r>
              <a:rPr lang="en-US" sz="1050" dirty="0" err="1"/>
              <a:t>username@switch.ch</a:t>
            </a:r>
            <a:r>
              <a:rPr lang="en-US" sz="1050" dirty="0"/>
              <a:t>', '</a:t>
            </a:r>
            <a:r>
              <a:rPr lang="en-US" sz="1050" dirty="0" err="1"/>
              <a:t>user_ldap</a:t>
            </a:r>
            <a:r>
              <a:rPr lang="en-US" sz="1050" dirty="0"/>
              <a:t>', '</a:t>
            </a:r>
            <a:r>
              <a:rPr lang="en-US" sz="1050" dirty="0" err="1"/>
              <a:t>homePath</a:t>
            </a:r>
            <a:r>
              <a:rPr lang="en-US" sz="1050" dirty="0"/>
              <a:t>', '')</a:t>
            </a:r>
          </a:p>
          <a:p>
            <a:r>
              <a:rPr lang="en-US" sz="1050" dirty="0"/>
              <a:t>     0.018 |  COMMIT </a:t>
            </a:r>
          </a:p>
          <a:p>
            <a:r>
              <a:rPr lang="en-US" sz="1050" dirty="0"/>
              <a:t>     0.013 |  START TRANSACTION</a:t>
            </a:r>
          </a:p>
          <a:p>
            <a:r>
              <a:rPr lang="en-US" sz="1050" dirty="0"/>
              <a:t>     0.012 |  SELECT `</a:t>
            </a:r>
            <a:r>
              <a:rPr lang="en-US" sz="1050" dirty="0" err="1"/>
              <a:t>fileid</a:t>
            </a:r>
            <a:r>
              <a:rPr lang="en-US" sz="1050" dirty="0"/>
              <a:t>`, `storage`, `path`, `parent`, `name`, `</a:t>
            </a:r>
            <a:r>
              <a:rPr lang="en-US" sz="1050" dirty="0" err="1"/>
              <a:t>mimetype</a:t>
            </a:r>
            <a:r>
              <a:rPr lang="en-US" sz="1050" dirty="0"/>
              <a:t>`, `</a:t>
            </a:r>
            <a:r>
              <a:rPr lang="en-US" sz="1050" dirty="0" err="1"/>
              <a:t>mimepart</a:t>
            </a:r>
            <a:r>
              <a:rPr lang="en-US" sz="1050" dirty="0"/>
              <a:t>`, `size`, `</a:t>
            </a:r>
            <a:r>
              <a:rPr lang="en-US" sz="1050" dirty="0" err="1"/>
              <a:t>mtime</a:t>
            </a:r>
            <a:r>
              <a:rPr lang="en-US" sz="1050" dirty="0"/>
              <a:t>`,</a:t>
            </a:r>
          </a:p>
          <a:p>
            <a:r>
              <a:rPr lang="en-US" sz="1050" dirty="0"/>
              <a:t>					   `</a:t>
            </a:r>
            <a:r>
              <a:rPr lang="en-US" sz="1050" dirty="0" err="1"/>
              <a:t>storage_mtime</a:t>
            </a:r>
            <a:r>
              <a:rPr lang="en-US" sz="1050" dirty="0"/>
              <a:t>`, `encrypted`, `</a:t>
            </a:r>
            <a:r>
              <a:rPr lang="en-US" sz="1050" dirty="0" err="1"/>
              <a:t>etag</a:t>
            </a:r>
            <a:r>
              <a:rPr lang="en-US" sz="1050" dirty="0"/>
              <a:t>`, `permissions`, `checksum`</a:t>
            </a:r>
          </a:p>
          <a:p>
            <a:r>
              <a:rPr lang="en-US" sz="1050" dirty="0"/>
              <a:t>				FROM `</a:t>
            </a:r>
            <a:r>
              <a:rPr lang="en-US" sz="1050" dirty="0" err="1"/>
              <a:t>oc_filecache</a:t>
            </a:r>
            <a:r>
              <a:rPr lang="en-US" sz="1050" dirty="0"/>
              <a:t>` WHERE `storage` = '4231' AND `</a:t>
            </a:r>
            <a:r>
              <a:rPr lang="en-US" sz="1050" dirty="0" err="1"/>
              <a:t>path_hash</a:t>
            </a:r>
            <a:r>
              <a:rPr lang="en-US" sz="1050" dirty="0"/>
              <a:t>` = </a:t>
            </a:r>
          </a:p>
          <a:p>
            <a:r>
              <a:rPr lang="en-US" sz="1050" dirty="0"/>
              <a:t>[...]</a:t>
            </a:r>
          </a:p>
          <a:p>
            <a:r>
              <a:rPr lang="en-US" sz="1050" dirty="0"/>
              <a:t>-----------+----------------------------------------------------------------</a:t>
            </a:r>
            <a:r>
              <a:rPr lang="en-US" sz="1050" dirty="0" smtClean="0"/>
              <a:t>-</a:t>
            </a:r>
            <a:endParaRPr lang="en-US" sz="1050" dirty="0"/>
          </a:p>
          <a:p>
            <a:r>
              <a:rPr lang="en-US" sz="1050" dirty="0"/>
              <a:t>Session started Wed Aug 30 06:14:49 2017</a:t>
            </a:r>
          </a:p>
          <a:p>
            <a:r>
              <a:rPr lang="en-US" sz="1050" dirty="0"/>
              <a:t>Connection from </a:t>
            </a:r>
            <a:r>
              <a:rPr lang="en-US" sz="1050" dirty="0" err="1"/>
              <a:t>localhost_from_socket</a:t>
            </a:r>
            <a:endParaRPr lang="en-US" sz="1050" dirty="0"/>
          </a:p>
          <a:p>
            <a:r>
              <a:rPr lang="en-US" sz="1050" dirty="0"/>
              <a:t>Username        </a:t>
            </a:r>
            <a:r>
              <a:rPr lang="en-US" sz="1050" dirty="0" err="1"/>
              <a:t>owncloud</a:t>
            </a:r>
            <a:endParaRPr lang="en-US" sz="1050" dirty="0"/>
          </a:p>
          <a:p>
            <a:endParaRPr lang="en-US" sz="1050" dirty="0"/>
          </a:p>
          <a:p>
            <a:r>
              <a:rPr lang="en-US" sz="1050" dirty="0"/>
              <a:t>Total of 14349 statements executed.</a:t>
            </a:r>
          </a:p>
          <a:p>
            <a:r>
              <a:rPr lang="en-US" sz="1050" dirty="0"/>
              <a:t>Total statement execution time      13.645 seconds</a:t>
            </a:r>
          </a:p>
          <a:p>
            <a:r>
              <a:rPr lang="en-US" sz="1050" dirty="0"/>
              <a:t>Average statement execution time     0.001 seconds</a:t>
            </a:r>
          </a:p>
          <a:p>
            <a:r>
              <a:rPr lang="en-US" sz="1050" dirty="0"/>
              <a:t>Total connection time               79.461 seconds</a:t>
            </a:r>
          </a:p>
        </p:txBody>
      </p:sp>
      <p:sp>
        <p:nvSpPr>
          <p:cNvPr id="3" name="Title 2"/>
          <p:cNvSpPr>
            <a:spLocks noGrp="1"/>
          </p:cNvSpPr>
          <p:nvPr>
            <p:ph type="title"/>
          </p:nvPr>
        </p:nvSpPr>
        <p:spPr/>
        <p:txBody>
          <a:bodyPr/>
          <a:lstStyle/>
          <a:p>
            <a:r>
              <a:rPr lang="en-US" dirty="0" err="1" smtClean="0"/>
              <a:t>MaxScale</a:t>
            </a:r>
            <a:r>
              <a:rPr lang="en-US" dirty="0" smtClean="0"/>
              <a:t> identifying top </a:t>
            </a:r>
            <a:r>
              <a:rPr lang="en-US" dirty="0" smtClean="0"/>
              <a:t>queries</a:t>
            </a:r>
            <a:endParaRPr lang="en-US" dirty="0"/>
          </a:p>
        </p:txBody>
      </p:sp>
    </p:spTree>
    <p:extLst>
      <p:ext uri="{BB962C8B-B14F-4D97-AF65-F5344CB8AC3E}">
        <p14:creationId xmlns:p14="http://schemas.microsoft.com/office/powerpoint/2010/main" val="22245335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THIS was our problem query!</a:t>
            </a:r>
          </a:p>
          <a:p>
            <a:endParaRPr lang="en-US" dirty="0" smtClean="0"/>
          </a:p>
          <a:p>
            <a:r>
              <a:rPr lang="en-US" sz="1200" dirty="0"/>
              <a:t>SELECT `</a:t>
            </a:r>
            <a:r>
              <a:rPr lang="en-US" sz="1200" dirty="0" err="1"/>
              <a:t>oc_share`.`id</a:t>
            </a:r>
            <a:r>
              <a:rPr lang="en-US" sz="1200" dirty="0"/>
              <a:t>`, `</a:t>
            </a:r>
            <a:r>
              <a:rPr lang="en-US" sz="1200" dirty="0" err="1"/>
              <a:t>item_type</a:t>
            </a:r>
            <a:r>
              <a:rPr lang="en-US" sz="1200" dirty="0"/>
              <a:t>`, `</a:t>
            </a:r>
            <a:r>
              <a:rPr lang="en-US" sz="1200" dirty="0" err="1"/>
              <a:t>item_source</a:t>
            </a:r>
            <a:r>
              <a:rPr lang="en-US" sz="1200" dirty="0"/>
              <a:t>`, `</a:t>
            </a:r>
            <a:r>
              <a:rPr lang="en-US" sz="1200" dirty="0" err="1"/>
              <a:t>item_target`,`oc_share`.`parent</a:t>
            </a:r>
            <a:r>
              <a:rPr lang="en-US" sz="1200" dirty="0"/>
              <a:t>`, `</a:t>
            </a:r>
            <a:r>
              <a:rPr lang="en-US" sz="1200" dirty="0" err="1"/>
              <a:t>share_type</a:t>
            </a:r>
            <a:r>
              <a:rPr lang="en-US" sz="1200" dirty="0"/>
              <a:t>`, `</a:t>
            </a:r>
            <a:r>
              <a:rPr lang="en-US" sz="1200" dirty="0" err="1"/>
              <a:t>share_with</a:t>
            </a:r>
            <a:r>
              <a:rPr lang="en-US" sz="1200" dirty="0"/>
              <a:t>`,</a:t>
            </a:r>
          </a:p>
          <a:p>
            <a:r>
              <a:rPr lang="en-US" sz="1200" dirty="0"/>
              <a:t> `uid_owner`,`</a:t>
            </a:r>
            <a:r>
              <a:rPr lang="en-US" sz="1200" dirty="0" err="1"/>
              <a:t>file_source</a:t>
            </a:r>
            <a:r>
              <a:rPr lang="en-US" sz="1200" dirty="0"/>
              <a:t>`, `path`, `</a:t>
            </a:r>
            <a:r>
              <a:rPr lang="en-US" sz="1200" dirty="0" err="1"/>
              <a:t>file_target</a:t>
            </a:r>
            <a:r>
              <a:rPr lang="en-US" sz="1200" dirty="0"/>
              <a:t>`, `oc_share`.`permissions`,`</a:t>
            </a:r>
            <a:r>
              <a:rPr lang="en-US" sz="1200" dirty="0" err="1"/>
              <a:t>stime</a:t>
            </a:r>
            <a:r>
              <a:rPr lang="en-US" sz="1200" dirty="0"/>
              <a:t>`, `expiration`, `token`,</a:t>
            </a:r>
          </a:p>
          <a:p>
            <a:r>
              <a:rPr lang="en-US" sz="1200" dirty="0"/>
              <a:t> `storage`, `</a:t>
            </a:r>
            <a:r>
              <a:rPr lang="en-US" sz="1200" dirty="0" err="1"/>
              <a:t>mail_send`,`oc_storages`.`id</a:t>
            </a:r>
            <a:r>
              <a:rPr lang="en-US" sz="1200" dirty="0"/>
              <a:t>` AS `</a:t>
            </a:r>
            <a:r>
              <a:rPr lang="en-US" sz="1200" dirty="0" err="1"/>
              <a:t>storage_id</a:t>
            </a:r>
            <a:r>
              <a:rPr lang="en-US" sz="1200" dirty="0"/>
              <a:t>`, `oc_</a:t>
            </a:r>
            <a:r>
              <a:rPr lang="en-US" sz="1200" dirty="0" err="1"/>
              <a:t>filecache</a:t>
            </a:r>
            <a:r>
              <a:rPr lang="en-US" sz="1200" dirty="0"/>
              <a:t>`.`parent` as `</a:t>
            </a:r>
            <a:r>
              <a:rPr lang="en-US" sz="1200" dirty="0" err="1"/>
              <a:t>file_parent</a:t>
            </a:r>
            <a:r>
              <a:rPr lang="en-US" sz="1200" dirty="0"/>
              <a:t>` </a:t>
            </a:r>
          </a:p>
          <a:p>
            <a:r>
              <a:rPr lang="en-US" sz="1200" dirty="0"/>
              <a:t>FROM `</a:t>
            </a:r>
            <a:r>
              <a:rPr lang="en-US" sz="1200" dirty="0" err="1"/>
              <a:t>oc_share</a:t>
            </a:r>
            <a:r>
              <a:rPr lang="en-US" sz="1200" dirty="0"/>
              <a:t>` </a:t>
            </a:r>
          </a:p>
          <a:p>
            <a:r>
              <a:rPr lang="en-US" sz="1200" dirty="0"/>
              <a:t>INNER JOIN `</a:t>
            </a:r>
            <a:r>
              <a:rPr lang="en-US" sz="1200" dirty="0" err="1"/>
              <a:t>oc_filecache</a:t>
            </a:r>
            <a:r>
              <a:rPr lang="en-US" sz="1200" dirty="0"/>
              <a:t>` </a:t>
            </a:r>
          </a:p>
          <a:p>
            <a:r>
              <a:rPr lang="en-US" sz="1200" dirty="0"/>
              <a:t> ON `</a:t>
            </a:r>
            <a:r>
              <a:rPr lang="en-US" sz="1200" dirty="0" err="1"/>
              <a:t>file_source</a:t>
            </a:r>
            <a:r>
              <a:rPr lang="en-US" sz="1200" dirty="0"/>
              <a:t>` = `oc_</a:t>
            </a:r>
            <a:r>
              <a:rPr lang="en-US" sz="1200" dirty="0" err="1"/>
              <a:t>filecache</a:t>
            </a:r>
            <a:r>
              <a:rPr lang="en-US" sz="1200" dirty="0"/>
              <a:t>`.`</a:t>
            </a:r>
            <a:r>
              <a:rPr lang="en-US" sz="1200" dirty="0" err="1"/>
              <a:t>fileid</a:t>
            </a:r>
            <a:r>
              <a:rPr lang="en-US" sz="1200" dirty="0"/>
              <a:t>`  </a:t>
            </a:r>
          </a:p>
          <a:p>
            <a:r>
              <a:rPr lang="en-US" sz="1200" dirty="0"/>
              <a:t> AND `</a:t>
            </a:r>
            <a:r>
              <a:rPr lang="en-US" sz="1200" dirty="0" err="1"/>
              <a:t>file_target</a:t>
            </a:r>
            <a:r>
              <a:rPr lang="en-US" sz="1200" dirty="0"/>
              <a:t>` IS NOT NULL </a:t>
            </a:r>
          </a:p>
          <a:p>
            <a:r>
              <a:rPr lang="en-US" sz="1200" dirty="0"/>
              <a:t>INNER JOIN `</a:t>
            </a:r>
            <a:r>
              <a:rPr lang="en-US" sz="1200" dirty="0" err="1"/>
              <a:t>oc_storages</a:t>
            </a:r>
            <a:r>
              <a:rPr lang="en-US" sz="1200" dirty="0"/>
              <a:t>`</a:t>
            </a:r>
          </a:p>
          <a:p>
            <a:r>
              <a:rPr lang="en-US" sz="1200" dirty="0"/>
              <a:t> ON `</a:t>
            </a:r>
            <a:r>
              <a:rPr lang="en-US" sz="1200" dirty="0" err="1"/>
              <a:t>numeric_id</a:t>
            </a:r>
            <a:r>
              <a:rPr lang="en-US" sz="1200" dirty="0"/>
              <a:t>` = `oc_</a:t>
            </a:r>
            <a:r>
              <a:rPr lang="en-US" sz="1200" dirty="0" err="1"/>
              <a:t>filecache</a:t>
            </a:r>
            <a:r>
              <a:rPr lang="en-US" sz="1200" dirty="0"/>
              <a:t>`.`storage` </a:t>
            </a:r>
          </a:p>
          <a:p>
            <a:r>
              <a:rPr lang="en-US" sz="1200" dirty="0"/>
              <a:t> AND ((`</a:t>
            </a:r>
            <a:r>
              <a:rPr lang="en-US" sz="1200" dirty="0" err="1"/>
              <a:t>share_type</a:t>
            </a:r>
            <a:r>
              <a:rPr lang="en-US" sz="1200" dirty="0"/>
              <a:t>` in ('0', '2') </a:t>
            </a:r>
          </a:p>
          <a:p>
            <a:r>
              <a:rPr lang="en-US" sz="1200" dirty="0"/>
              <a:t>  AND `</a:t>
            </a:r>
            <a:r>
              <a:rPr lang="en-US" sz="1200" dirty="0" err="1"/>
              <a:t>share_with</a:t>
            </a:r>
            <a:r>
              <a:rPr lang="en-US" sz="1200" dirty="0"/>
              <a:t>` = '</a:t>
            </a:r>
            <a:r>
              <a:rPr lang="en-US" sz="1200" dirty="0" err="1"/>
              <a:t>username@switch.ch</a:t>
            </a:r>
            <a:r>
              <a:rPr lang="en-US" sz="1200" dirty="0"/>
              <a:t>') )</a:t>
            </a:r>
          </a:p>
          <a:p>
            <a:r>
              <a:rPr lang="en-US" sz="1200" dirty="0"/>
              <a:t> AND `</a:t>
            </a:r>
            <a:r>
              <a:rPr lang="en-US" sz="1200" dirty="0" err="1"/>
              <a:t>uid_owner</a:t>
            </a:r>
            <a:r>
              <a:rPr lang="en-US" sz="1200" dirty="0"/>
              <a:t>` != '</a:t>
            </a:r>
            <a:r>
              <a:rPr lang="en-US" sz="1200" dirty="0" err="1"/>
              <a:t>username@switch.ch</a:t>
            </a:r>
            <a:r>
              <a:rPr lang="en-US" sz="1200" dirty="0"/>
              <a:t>' </a:t>
            </a:r>
          </a:p>
          <a:p>
            <a:r>
              <a:rPr lang="en-US" sz="1200" dirty="0"/>
              <a:t>ORDER BY `</a:t>
            </a:r>
            <a:r>
              <a:rPr lang="en-US" sz="1200" dirty="0" err="1"/>
              <a:t>oc_share`.`id</a:t>
            </a:r>
            <a:r>
              <a:rPr lang="en-US" sz="1200" dirty="0"/>
              <a:t>` </a:t>
            </a:r>
            <a:r>
              <a:rPr lang="en-US" sz="1200" dirty="0" smtClean="0"/>
              <a:t>ASC</a:t>
            </a:r>
          </a:p>
          <a:p>
            <a:endParaRPr lang="en-US" sz="1200" dirty="0"/>
          </a:p>
          <a:p>
            <a:endParaRPr lang="en-US" sz="1200" dirty="0" smtClean="0"/>
          </a:p>
          <a:p>
            <a:r>
              <a:rPr lang="en-US" dirty="0" smtClean="0"/>
              <a:t>But why is it our problem query?  What is wrong with it?  How can we fix it?</a:t>
            </a:r>
            <a:endParaRPr lang="en-US" dirty="0"/>
          </a:p>
        </p:txBody>
      </p:sp>
      <p:sp>
        <p:nvSpPr>
          <p:cNvPr id="3" name="Title 2"/>
          <p:cNvSpPr>
            <a:spLocks noGrp="1"/>
          </p:cNvSpPr>
          <p:nvPr>
            <p:ph type="title"/>
          </p:nvPr>
        </p:nvSpPr>
        <p:spPr/>
        <p:txBody>
          <a:bodyPr/>
          <a:lstStyle/>
          <a:p>
            <a:r>
              <a:rPr lang="en-US" dirty="0" err="1" smtClean="0"/>
              <a:t>MaxScale</a:t>
            </a:r>
            <a:r>
              <a:rPr lang="en-US" dirty="0" smtClean="0"/>
              <a:t> identifying top </a:t>
            </a:r>
            <a:r>
              <a:rPr lang="en-US" dirty="0" smtClean="0"/>
              <a:t>queries</a:t>
            </a:r>
            <a:endParaRPr lang="en-US" dirty="0"/>
          </a:p>
        </p:txBody>
      </p:sp>
    </p:spTree>
    <p:extLst>
      <p:ext uri="{BB962C8B-B14F-4D97-AF65-F5344CB8AC3E}">
        <p14:creationId xmlns:p14="http://schemas.microsoft.com/office/powerpoint/2010/main" val="318854393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smtClean="0"/>
              <a:t>The </a:t>
            </a:r>
            <a:r>
              <a:rPr lang="en-US" dirty="0" err="1" smtClean="0"/>
              <a:t>MariaDB</a:t>
            </a:r>
            <a:r>
              <a:rPr lang="en-US" dirty="0" smtClean="0"/>
              <a:t> EXPLAIN statement will give you an estimate on how your SQL statements will be run against the </a:t>
            </a:r>
            <a:r>
              <a:rPr lang="en-US" dirty="0" smtClean="0"/>
              <a:t>DB.</a:t>
            </a:r>
            <a:endParaRPr lang="en-US" dirty="0" smtClean="0"/>
          </a:p>
          <a:p>
            <a:pPr marL="342900" indent="-342900">
              <a:buFont typeface="Arial"/>
              <a:buChar char="•"/>
            </a:pPr>
            <a:r>
              <a:rPr lang="en-US" dirty="0" smtClean="0"/>
              <a:t>EXPLAIN EXTENDED will give you a estimate as to what percentage of the table rows will be filtered by the </a:t>
            </a:r>
            <a:r>
              <a:rPr lang="en-US" dirty="0" smtClean="0"/>
              <a:t>condition.</a:t>
            </a:r>
            <a:endParaRPr lang="en-US" dirty="0" smtClean="0"/>
          </a:p>
          <a:p>
            <a:pPr marL="342900" indent="-342900">
              <a:buFont typeface="Arial"/>
              <a:buChar char="•"/>
            </a:pPr>
            <a:r>
              <a:rPr lang="en-US" dirty="0" smtClean="0"/>
              <a:t>It will show you the steps used to get your result set, like:</a:t>
            </a:r>
          </a:p>
          <a:p>
            <a:pPr marL="522287" lvl="1" indent="-342900">
              <a:buFont typeface="Arial"/>
              <a:buChar char="•"/>
            </a:pPr>
            <a:r>
              <a:rPr lang="en-US" dirty="0" smtClean="0"/>
              <a:t>How many rows are returned at each step</a:t>
            </a:r>
          </a:p>
          <a:p>
            <a:pPr marL="522287" lvl="1" indent="-342900">
              <a:buFont typeface="Arial"/>
              <a:buChar char="•"/>
            </a:pPr>
            <a:r>
              <a:rPr lang="en-US" dirty="0" smtClean="0"/>
              <a:t>If sorts are being performed</a:t>
            </a:r>
          </a:p>
          <a:p>
            <a:pPr marL="522287" lvl="1" indent="-342900">
              <a:buFont typeface="Arial"/>
              <a:buChar char="•"/>
            </a:pPr>
            <a:r>
              <a:rPr lang="en-US" dirty="0" smtClean="0"/>
              <a:t>If a filter is being used</a:t>
            </a:r>
          </a:p>
          <a:p>
            <a:pPr marL="522287" lvl="1" indent="-342900">
              <a:buFont typeface="Arial"/>
              <a:buChar char="•"/>
            </a:pPr>
            <a:r>
              <a:rPr lang="en-US" dirty="0" smtClean="0"/>
              <a:t>If an index is being used</a:t>
            </a:r>
          </a:p>
          <a:p>
            <a:pPr marL="342900" indent="-342900">
              <a:buFont typeface="Arial"/>
              <a:buChar char="•"/>
            </a:pPr>
            <a:r>
              <a:rPr lang="en-US" dirty="0" smtClean="0"/>
              <a:t>There is also </a:t>
            </a:r>
            <a:r>
              <a:rPr lang="en-US" dirty="0" smtClean="0"/>
              <a:t>EXPLAIN </a:t>
            </a:r>
            <a:r>
              <a:rPr lang="en-US" dirty="0" smtClean="0"/>
              <a:t>FORMAT=JSON that gives </a:t>
            </a:r>
            <a:r>
              <a:rPr lang="en-US" dirty="0" smtClean="0"/>
              <a:t>JSON format </a:t>
            </a:r>
            <a:r>
              <a:rPr lang="en-US" dirty="0" smtClean="0"/>
              <a:t>back</a:t>
            </a:r>
          </a:p>
          <a:p>
            <a:endParaRPr lang="en-US" dirty="0" smtClean="0"/>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Explain</a:t>
            </a:r>
            <a:endParaRPr lang="en-US" dirty="0"/>
          </a:p>
        </p:txBody>
      </p:sp>
    </p:spTree>
    <p:extLst>
      <p:ext uri="{BB962C8B-B14F-4D97-AF65-F5344CB8AC3E}">
        <p14:creationId xmlns:p14="http://schemas.microsoft.com/office/powerpoint/2010/main" val="321060991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There is also an additional way to run Explain, formerly this was EXPLAIN ANALIZE, now it is just ANALIZE</a:t>
            </a:r>
          </a:p>
          <a:p>
            <a:pPr marL="342900" indent="-342900">
              <a:buFont typeface="Arial"/>
              <a:buChar char="•"/>
            </a:pPr>
            <a:r>
              <a:rPr lang="en-US" dirty="0" smtClean="0"/>
              <a:t>Can be run on any query you can run EXPLAIN </a:t>
            </a:r>
            <a:r>
              <a:rPr lang="en-US" dirty="0" smtClean="0"/>
              <a:t>on.</a:t>
            </a:r>
            <a:endParaRPr lang="en-US" dirty="0" smtClean="0"/>
          </a:p>
          <a:p>
            <a:pPr marL="342900" indent="-342900">
              <a:buFont typeface="Arial"/>
              <a:buChar char="•"/>
            </a:pPr>
            <a:r>
              <a:rPr lang="en-US" dirty="0" smtClean="0"/>
              <a:t>Runs the </a:t>
            </a:r>
            <a:r>
              <a:rPr lang="en-US" dirty="0" smtClean="0"/>
              <a:t>optimizer.</a:t>
            </a:r>
            <a:endParaRPr lang="en-US" dirty="0" smtClean="0"/>
          </a:p>
          <a:p>
            <a:pPr marL="342900" indent="-342900">
              <a:buFont typeface="Arial"/>
              <a:buChar char="•"/>
            </a:pPr>
            <a:r>
              <a:rPr lang="en-US" dirty="0" smtClean="0"/>
              <a:t>Runs the actual </a:t>
            </a:r>
            <a:r>
              <a:rPr lang="en-US" dirty="0" smtClean="0"/>
              <a:t>query.</a:t>
            </a:r>
            <a:endParaRPr lang="en-US" dirty="0" smtClean="0"/>
          </a:p>
          <a:p>
            <a:pPr marL="342900" indent="-342900">
              <a:buFont typeface="Arial"/>
              <a:buChar char="•"/>
            </a:pPr>
            <a:r>
              <a:rPr lang="en-US" dirty="0" smtClean="0"/>
              <a:t>Returns results based on the actual </a:t>
            </a:r>
            <a:r>
              <a:rPr lang="en-US" dirty="0" smtClean="0"/>
              <a:t>query.</a:t>
            </a:r>
            <a:endParaRPr lang="en-US" dirty="0" smtClean="0"/>
          </a:p>
          <a:p>
            <a:pPr marL="342900" indent="-342900">
              <a:buFont typeface="Arial"/>
              <a:buChar char="•"/>
            </a:pPr>
            <a:r>
              <a:rPr lang="en-US" dirty="0" smtClean="0"/>
              <a:t>Obviously slower than just running EXPLAIN, but gives more correct results on what is happening with the </a:t>
            </a:r>
            <a:r>
              <a:rPr lang="en-US" dirty="0" smtClean="0"/>
              <a:t>data.</a:t>
            </a:r>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Analyze</a:t>
            </a:r>
            <a:endParaRPr lang="en-US" dirty="0"/>
          </a:p>
        </p:txBody>
      </p:sp>
    </p:spTree>
    <p:extLst>
      <p:ext uri="{BB962C8B-B14F-4D97-AF65-F5344CB8AC3E}">
        <p14:creationId xmlns:p14="http://schemas.microsoft.com/office/powerpoint/2010/main" val="28854567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smtClean="0"/>
              <a:t>We are the Swiss National Research and Education </a:t>
            </a:r>
            <a:r>
              <a:rPr lang="en-US" dirty="0" smtClean="0"/>
              <a:t>Network.</a:t>
            </a:r>
            <a:endParaRPr lang="en-US" dirty="0" smtClean="0"/>
          </a:p>
          <a:p>
            <a:pPr marL="342900" indent="-342900">
              <a:buFont typeface="Arial"/>
              <a:buChar char="•"/>
            </a:pPr>
            <a:r>
              <a:rPr lang="en-US" dirty="0" smtClean="0"/>
              <a:t>We network the Institutes of Higher Education and Research to each other, and the rest of the </a:t>
            </a:r>
            <a:r>
              <a:rPr lang="en-US" dirty="0" smtClean="0"/>
              <a:t>world.</a:t>
            </a:r>
            <a:endParaRPr lang="en-US" dirty="0" smtClean="0"/>
          </a:p>
          <a:p>
            <a:pPr marL="342900" indent="-342900">
              <a:buFont typeface="Arial"/>
              <a:buChar char="•"/>
            </a:pPr>
            <a:r>
              <a:rPr lang="en-US" dirty="0" smtClean="0"/>
              <a:t>We provide additional services such as Federated Authentication, Video, and File Sharing to our Educational </a:t>
            </a:r>
            <a:r>
              <a:rPr lang="en-US" dirty="0" smtClean="0"/>
              <a:t>customers.</a:t>
            </a:r>
            <a:endParaRPr lang="en-US" dirty="0" smtClean="0"/>
          </a:p>
          <a:p>
            <a:pPr marL="342900" indent="-342900">
              <a:buFont typeface="Arial"/>
              <a:buChar char="•"/>
            </a:pPr>
            <a:r>
              <a:rPr lang="en-US" dirty="0" smtClean="0"/>
              <a:t>We manage the Top Level Domains for Switzerland (.</a:t>
            </a:r>
            <a:r>
              <a:rPr lang="en-US" dirty="0" err="1" smtClean="0"/>
              <a:t>ch</a:t>
            </a:r>
            <a:r>
              <a:rPr lang="en-US" dirty="0" smtClean="0"/>
              <a:t>) and Liechtenstein (.li</a:t>
            </a:r>
            <a:r>
              <a:rPr lang="en-US" dirty="0" smtClean="0"/>
              <a:t>).</a:t>
            </a:r>
          </a:p>
          <a:p>
            <a:pPr marL="342900" indent="-342900">
              <a:buFont typeface="Arial"/>
              <a:buChar char="•"/>
            </a:pPr>
            <a:r>
              <a:rPr lang="en-US" dirty="0" smtClean="0"/>
              <a:t>We provide SWITCH-CERT security service.</a:t>
            </a:r>
            <a:endParaRPr lang="en-US" dirty="0"/>
          </a:p>
        </p:txBody>
      </p:sp>
      <p:sp>
        <p:nvSpPr>
          <p:cNvPr id="3" name="Title 2"/>
          <p:cNvSpPr>
            <a:spLocks noGrp="1"/>
          </p:cNvSpPr>
          <p:nvPr>
            <p:ph type="title"/>
          </p:nvPr>
        </p:nvSpPr>
        <p:spPr/>
        <p:txBody>
          <a:bodyPr/>
          <a:lstStyle/>
          <a:p>
            <a:r>
              <a:rPr lang="en-US" dirty="0" smtClean="0"/>
              <a:t>SWITCH</a:t>
            </a:r>
            <a:endParaRPr lang="en-US" dirty="0"/>
          </a:p>
        </p:txBody>
      </p:sp>
    </p:spTree>
    <p:extLst>
      <p:ext uri="{BB962C8B-B14F-4D97-AF65-F5344CB8AC3E}">
        <p14:creationId xmlns:p14="http://schemas.microsoft.com/office/powerpoint/2010/main" val="36295333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 invoke an EXPLAIN plan just put EXPLAIN in front of the query, so for our problem query:</a:t>
            </a:r>
          </a:p>
          <a:p>
            <a:endParaRPr lang="en-US" dirty="0"/>
          </a:p>
          <a:p>
            <a:r>
              <a:rPr lang="en-US" sz="1200" dirty="0" smtClean="0"/>
              <a:t>EXPLAIN SELECT </a:t>
            </a:r>
            <a:r>
              <a:rPr lang="en-US" sz="1200" dirty="0"/>
              <a:t>`</a:t>
            </a:r>
            <a:r>
              <a:rPr lang="en-US" sz="1200" dirty="0" err="1"/>
              <a:t>oc_share`.`id</a:t>
            </a:r>
            <a:r>
              <a:rPr lang="en-US" sz="1200" dirty="0"/>
              <a:t>`, `</a:t>
            </a:r>
            <a:r>
              <a:rPr lang="en-US" sz="1200" dirty="0" err="1"/>
              <a:t>item_type</a:t>
            </a:r>
            <a:r>
              <a:rPr lang="en-US" sz="1200" dirty="0"/>
              <a:t>`, `</a:t>
            </a:r>
            <a:r>
              <a:rPr lang="en-US" sz="1200" dirty="0" err="1"/>
              <a:t>item_source</a:t>
            </a:r>
            <a:r>
              <a:rPr lang="en-US" sz="1200" dirty="0"/>
              <a:t>`, `</a:t>
            </a:r>
            <a:r>
              <a:rPr lang="en-US" sz="1200" dirty="0" err="1"/>
              <a:t>item_target`,`oc_share`.`parent</a:t>
            </a:r>
            <a:r>
              <a:rPr lang="en-US" sz="1200" dirty="0"/>
              <a:t>`, `</a:t>
            </a:r>
            <a:r>
              <a:rPr lang="en-US" sz="1200" dirty="0" err="1"/>
              <a:t>share_type</a:t>
            </a:r>
            <a:r>
              <a:rPr lang="en-US" sz="1200" dirty="0"/>
              <a:t>`, `</a:t>
            </a:r>
            <a:r>
              <a:rPr lang="en-US" sz="1200" dirty="0" err="1"/>
              <a:t>share_with</a:t>
            </a:r>
            <a:r>
              <a:rPr lang="en-US" sz="1200" dirty="0"/>
              <a:t>`,</a:t>
            </a:r>
          </a:p>
          <a:p>
            <a:r>
              <a:rPr lang="en-US" sz="1200" dirty="0"/>
              <a:t> `uid_owner`,`</a:t>
            </a:r>
            <a:r>
              <a:rPr lang="en-US" sz="1200" dirty="0" err="1"/>
              <a:t>file_source</a:t>
            </a:r>
            <a:r>
              <a:rPr lang="en-US" sz="1200" dirty="0"/>
              <a:t>`, `path`, `</a:t>
            </a:r>
            <a:r>
              <a:rPr lang="en-US" sz="1200" dirty="0" err="1"/>
              <a:t>file_target</a:t>
            </a:r>
            <a:r>
              <a:rPr lang="en-US" sz="1200" dirty="0"/>
              <a:t>`, `oc_share`.`permissions`,`</a:t>
            </a:r>
            <a:r>
              <a:rPr lang="en-US" sz="1200" dirty="0" err="1"/>
              <a:t>stime</a:t>
            </a:r>
            <a:r>
              <a:rPr lang="en-US" sz="1200" dirty="0"/>
              <a:t>`, `expiration`, `token`,</a:t>
            </a:r>
          </a:p>
          <a:p>
            <a:r>
              <a:rPr lang="en-US" sz="1200" dirty="0"/>
              <a:t> `storage`, `</a:t>
            </a:r>
            <a:r>
              <a:rPr lang="en-US" sz="1200" dirty="0" err="1"/>
              <a:t>mail_send`,`oc_storages`.`id</a:t>
            </a:r>
            <a:r>
              <a:rPr lang="en-US" sz="1200" dirty="0"/>
              <a:t>` AS `</a:t>
            </a:r>
            <a:r>
              <a:rPr lang="en-US" sz="1200" dirty="0" err="1"/>
              <a:t>storage_id</a:t>
            </a:r>
            <a:r>
              <a:rPr lang="en-US" sz="1200" dirty="0"/>
              <a:t>`, `oc_</a:t>
            </a:r>
            <a:r>
              <a:rPr lang="en-US" sz="1200" dirty="0" err="1"/>
              <a:t>filecache</a:t>
            </a:r>
            <a:r>
              <a:rPr lang="en-US" sz="1200" dirty="0"/>
              <a:t>`.`parent` as `</a:t>
            </a:r>
            <a:r>
              <a:rPr lang="en-US" sz="1200" dirty="0" err="1"/>
              <a:t>file_parent</a:t>
            </a:r>
            <a:r>
              <a:rPr lang="en-US" sz="1200" dirty="0"/>
              <a:t>` </a:t>
            </a:r>
          </a:p>
          <a:p>
            <a:r>
              <a:rPr lang="en-US" sz="1200" dirty="0"/>
              <a:t>FROM `</a:t>
            </a:r>
            <a:r>
              <a:rPr lang="en-US" sz="1200" dirty="0" err="1"/>
              <a:t>oc_share</a:t>
            </a:r>
            <a:r>
              <a:rPr lang="en-US" sz="1200" dirty="0"/>
              <a:t>` </a:t>
            </a:r>
          </a:p>
          <a:p>
            <a:r>
              <a:rPr lang="en-US" sz="1200" dirty="0"/>
              <a:t>INNER JOIN `</a:t>
            </a:r>
            <a:r>
              <a:rPr lang="en-US" sz="1200" dirty="0" err="1"/>
              <a:t>oc_filecache</a:t>
            </a:r>
            <a:r>
              <a:rPr lang="en-US" sz="1200" dirty="0"/>
              <a:t>` </a:t>
            </a:r>
          </a:p>
          <a:p>
            <a:r>
              <a:rPr lang="en-US" sz="1200" dirty="0"/>
              <a:t> ON `</a:t>
            </a:r>
            <a:r>
              <a:rPr lang="en-US" sz="1200" dirty="0" err="1"/>
              <a:t>file_source</a:t>
            </a:r>
            <a:r>
              <a:rPr lang="en-US" sz="1200" dirty="0"/>
              <a:t>` = `oc_</a:t>
            </a:r>
            <a:r>
              <a:rPr lang="en-US" sz="1200" dirty="0" err="1"/>
              <a:t>filecache</a:t>
            </a:r>
            <a:r>
              <a:rPr lang="en-US" sz="1200" dirty="0"/>
              <a:t>`.`</a:t>
            </a:r>
            <a:r>
              <a:rPr lang="en-US" sz="1200" dirty="0" err="1"/>
              <a:t>fileid</a:t>
            </a:r>
            <a:r>
              <a:rPr lang="en-US" sz="1200" dirty="0"/>
              <a:t>`  </a:t>
            </a:r>
          </a:p>
          <a:p>
            <a:r>
              <a:rPr lang="en-US" sz="1200" dirty="0"/>
              <a:t> AND `</a:t>
            </a:r>
            <a:r>
              <a:rPr lang="en-US" sz="1200" dirty="0" err="1"/>
              <a:t>file_target</a:t>
            </a:r>
            <a:r>
              <a:rPr lang="en-US" sz="1200" dirty="0"/>
              <a:t>` IS NOT NULL </a:t>
            </a:r>
          </a:p>
          <a:p>
            <a:r>
              <a:rPr lang="en-US" sz="1200" dirty="0"/>
              <a:t>INNER JOIN `</a:t>
            </a:r>
            <a:r>
              <a:rPr lang="en-US" sz="1200" dirty="0" err="1"/>
              <a:t>oc_storages</a:t>
            </a:r>
            <a:r>
              <a:rPr lang="en-US" sz="1200" dirty="0"/>
              <a:t>`</a:t>
            </a:r>
          </a:p>
          <a:p>
            <a:r>
              <a:rPr lang="en-US" sz="1200" dirty="0"/>
              <a:t> ON `</a:t>
            </a:r>
            <a:r>
              <a:rPr lang="en-US" sz="1200" dirty="0" err="1"/>
              <a:t>numeric_id</a:t>
            </a:r>
            <a:r>
              <a:rPr lang="en-US" sz="1200" dirty="0"/>
              <a:t>` = `oc_</a:t>
            </a:r>
            <a:r>
              <a:rPr lang="en-US" sz="1200" dirty="0" err="1"/>
              <a:t>filecache</a:t>
            </a:r>
            <a:r>
              <a:rPr lang="en-US" sz="1200" dirty="0"/>
              <a:t>`.`storage` </a:t>
            </a:r>
          </a:p>
          <a:p>
            <a:r>
              <a:rPr lang="en-US" sz="1200" dirty="0"/>
              <a:t> AND ((`</a:t>
            </a:r>
            <a:r>
              <a:rPr lang="en-US" sz="1200" dirty="0" err="1"/>
              <a:t>share_type</a:t>
            </a:r>
            <a:r>
              <a:rPr lang="en-US" sz="1200" dirty="0"/>
              <a:t>` in ('0', '2') </a:t>
            </a:r>
          </a:p>
          <a:p>
            <a:r>
              <a:rPr lang="en-US" sz="1200" dirty="0"/>
              <a:t>  AND `</a:t>
            </a:r>
            <a:r>
              <a:rPr lang="en-US" sz="1200" dirty="0" err="1"/>
              <a:t>share_with</a:t>
            </a:r>
            <a:r>
              <a:rPr lang="en-US" sz="1200" dirty="0"/>
              <a:t>` = '</a:t>
            </a:r>
            <a:r>
              <a:rPr lang="en-US" sz="1200" dirty="0" err="1"/>
              <a:t>username@switch.ch</a:t>
            </a:r>
            <a:r>
              <a:rPr lang="en-US" sz="1200" dirty="0"/>
              <a:t>') )</a:t>
            </a:r>
          </a:p>
          <a:p>
            <a:r>
              <a:rPr lang="en-US" sz="1200" dirty="0"/>
              <a:t> AND `</a:t>
            </a:r>
            <a:r>
              <a:rPr lang="en-US" sz="1200" dirty="0" err="1"/>
              <a:t>uid_owner</a:t>
            </a:r>
            <a:r>
              <a:rPr lang="en-US" sz="1200" dirty="0"/>
              <a:t>` != '</a:t>
            </a:r>
            <a:r>
              <a:rPr lang="en-US" sz="1200" dirty="0" err="1"/>
              <a:t>username@switch.ch</a:t>
            </a:r>
            <a:r>
              <a:rPr lang="en-US" sz="1200" dirty="0"/>
              <a:t>' </a:t>
            </a:r>
          </a:p>
          <a:p>
            <a:r>
              <a:rPr lang="en-US" sz="1200" dirty="0"/>
              <a:t>ORDER BY `</a:t>
            </a:r>
            <a:r>
              <a:rPr lang="en-US" sz="1200" dirty="0" err="1"/>
              <a:t>oc_share`.`id</a:t>
            </a:r>
            <a:r>
              <a:rPr lang="en-US" sz="1200" dirty="0"/>
              <a:t>` ASC</a:t>
            </a:r>
          </a:p>
          <a:p>
            <a:endParaRPr lang="en-US" dirty="0"/>
          </a:p>
        </p:txBody>
      </p:sp>
      <p:sp>
        <p:nvSpPr>
          <p:cNvPr id="3" name="Title 2"/>
          <p:cNvSpPr>
            <a:spLocks noGrp="1"/>
          </p:cNvSpPr>
          <p:nvPr>
            <p:ph type="title"/>
          </p:nvPr>
        </p:nvSpPr>
        <p:spPr/>
        <p:txBody>
          <a:bodyPr/>
          <a:lstStyle/>
          <a:p>
            <a:r>
              <a:rPr lang="en-US" dirty="0" smtClean="0"/>
              <a:t>Explain</a:t>
            </a:r>
            <a:endParaRPr lang="en-US" dirty="0"/>
          </a:p>
        </p:txBody>
      </p:sp>
    </p:spTree>
    <p:extLst>
      <p:ext uri="{BB962C8B-B14F-4D97-AF65-F5344CB8AC3E}">
        <p14:creationId xmlns:p14="http://schemas.microsoft.com/office/powerpoint/2010/main" val="305282694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And the output is:</a:t>
            </a:r>
          </a:p>
          <a:p>
            <a:endParaRPr lang="en-US" sz="1050" dirty="0"/>
          </a:p>
          <a:p>
            <a:endParaRPr lang="en-US" sz="1050" dirty="0"/>
          </a:p>
          <a:p>
            <a:endParaRPr lang="en-US" sz="1050" dirty="0"/>
          </a:p>
        </p:txBody>
      </p:sp>
      <p:sp>
        <p:nvSpPr>
          <p:cNvPr id="3" name="Title 2"/>
          <p:cNvSpPr>
            <a:spLocks noGrp="1"/>
          </p:cNvSpPr>
          <p:nvPr>
            <p:ph type="title"/>
          </p:nvPr>
        </p:nvSpPr>
        <p:spPr/>
        <p:txBody>
          <a:bodyPr/>
          <a:lstStyle/>
          <a:p>
            <a:r>
              <a:rPr lang="en-US" dirty="0" smtClean="0"/>
              <a:t>Explain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69137948"/>
              </p:ext>
            </p:extLst>
          </p:nvPr>
        </p:nvGraphicFramePr>
        <p:xfrm>
          <a:off x="457201" y="2125980"/>
          <a:ext cx="8343900" cy="3095031"/>
        </p:xfrm>
        <a:graphic>
          <a:graphicData uri="http://schemas.openxmlformats.org/drawingml/2006/table">
            <a:tbl>
              <a:tblPr firstRow="1" bandRow="1">
                <a:tableStyleId>{7DF18680-E054-41AD-8BC1-D1AEF772440D}</a:tableStyleId>
              </a:tblPr>
              <a:tblGrid>
                <a:gridCol w="304800"/>
                <a:gridCol w="952500"/>
                <a:gridCol w="965200"/>
                <a:gridCol w="596900"/>
                <a:gridCol w="1498600"/>
                <a:gridCol w="787400"/>
                <a:gridCol w="723900"/>
                <a:gridCol w="1282700"/>
                <a:gridCol w="584200"/>
                <a:gridCol w="647700"/>
              </a:tblGrid>
              <a:tr h="680720">
                <a:tc>
                  <a:txBody>
                    <a:bodyPr/>
                    <a:lstStyle/>
                    <a:p>
                      <a:r>
                        <a:rPr lang="en-US" sz="1050" dirty="0" smtClean="0"/>
                        <a:t>id</a:t>
                      </a:r>
                      <a:endParaRPr lang="en-US" sz="1050" dirty="0"/>
                    </a:p>
                  </a:txBody>
                  <a:tcPr/>
                </a:tc>
                <a:tc>
                  <a:txBody>
                    <a:bodyPr/>
                    <a:lstStyle/>
                    <a:p>
                      <a:r>
                        <a:rPr lang="en-US" sz="1050" dirty="0" err="1" smtClean="0"/>
                        <a:t>select_type</a:t>
                      </a:r>
                      <a:endParaRPr lang="en-US" sz="1050" dirty="0"/>
                    </a:p>
                  </a:txBody>
                  <a:tcPr/>
                </a:tc>
                <a:tc>
                  <a:txBody>
                    <a:bodyPr/>
                    <a:lstStyle/>
                    <a:p>
                      <a:r>
                        <a:rPr lang="en-US" sz="1050" dirty="0" smtClean="0"/>
                        <a:t>table</a:t>
                      </a:r>
                      <a:endParaRPr lang="en-US" sz="1050" dirty="0"/>
                    </a:p>
                  </a:txBody>
                  <a:tcPr/>
                </a:tc>
                <a:tc>
                  <a:txBody>
                    <a:bodyPr/>
                    <a:lstStyle/>
                    <a:p>
                      <a:r>
                        <a:rPr lang="en-US" sz="1050" dirty="0" smtClean="0"/>
                        <a:t>type</a:t>
                      </a:r>
                      <a:endParaRPr lang="en-US" sz="1050" dirty="0"/>
                    </a:p>
                  </a:txBody>
                  <a:tcPr/>
                </a:tc>
                <a:tc>
                  <a:txBody>
                    <a:bodyPr/>
                    <a:lstStyle/>
                    <a:p>
                      <a:r>
                        <a:rPr lang="en-US" sz="1050" dirty="0" err="1" smtClean="0"/>
                        <a:t>possible_keys</a:t>
                      </a:r>
                      <a:endParaRPr lang="en-US" sz="1050" dirty="0"/>
                    </a:p>
                  </a:txBody>
                  <a:tcPr/>
                </a:tc>
                <a:tc>
                  <a:txBody>
                    <a:bodyPr/>
                    <a:lstStyle/>
                    <a:p>
                      <a:r>
                        <a:rPr lang="en-US" sz="1050" dirty="0" smtClean="0"/>
                        <a:t>key</a:t>
                      </a:r>
                      <a:endParaRPr lang="en-US" sz="1050" dirty="0"/>
                    </a:p>
                  </a:txBody>
                  <a:tcPr/>
                </a:tc>
                <a:tc>
                  <a:txBody>
                    <a:bodyPr/>
                    <a:lstStyle/>
                    <a:p>
                      <a:r>
                        <a:rPr lang="en-US" sz="1050" dirty="0" err="1" smtClean="0"/>
                        <a:t>key_len</a:t>
                      </a:r>
                      <a:endParaRPr lang="en-US" sz="1050" dirty="0"/>
                    </a:p>
                  </a:txBody>
                  <a:tcPr/>
                </a:tc>
                <a:tc>
                  <a:txBody>
                    <a:bodyPr/>
                    <a:lstStyle/>
                    <a:p>
                      <a:r>
                        <a:rPr lang="en-US" sz="1050" dirty="0" smtClean="0"/>
                        <a:t>ref</a:t>
                      </a:r>
                      <a:endParaRPr lang="en-US" sz="1050" dirty="0"/>
                    </a:p>
                  </a:txBody>
                  <a:tcPr/>
                </a:tc>
                <a:tc>
                  <a:txBody>
                    <a:bodyPr/>
                    <a:lstStyle/>
                    <a:p>
                      <a:r>
                        <a:rPr lang="en-US" sz="1050" dirty="0" smtClean="0"/>
                        <a:t>rows</a:t>
                      </a:r>
                      <a:endParaRPr lang="en-US" sz="1050" dirty="0"/>
                    </a:p>
                  </a:txBody>
                  <a:tcPr/>
                </a:tc>
                <a:tc>
                  <a:txBody>
                    <a:bodyPr/>
                    <a:lstStyle/>
                    <a:p>
                      <a:r>
                        <a:rPr lang="en-US" sz="1050" dirty="0" smtClean="0"/>
                        <a:t>Extra</a:t>
                      </a:r>
                      <a:endParaRPr lang="en-US" sz="1050" dirty="0"/>
                    </a:p>
                  </a:txBody>
                  <a:tcPr/>
                </a:tc>
              </a:tr>
              <a:tr h="749300">
                <a:tc>
                  <a:txBody>
                    <a:bodyPr/>
                    <a:lstStyle/>
                    <a:p>
                      <a:r>
                        <a:rPr lang="en-US" sz="1050" dirty="0" smtClean="0"/>
                        <a:t>1</a:t>
                      </a:r>
                    </a:p>
                  </a:txBody>
                  <a:tcPr/>
                </a:tc>
                <a:tc>
                  <a:txBody>
                    <a:bodyPr/>
                    <a:lstStyle/>
                    <a:p>
                      <a:r>
                        <a:rPr lang="en-US" sz="1050" dirty="0" smtClean="0"/>
                        <a:t>SIMPLE</a:t>
                      </a:r>
                      <a:endParaRPr lang="en-US" sz="1050" dirty="0"/>
                    </a:p>
                  </a:txBody>
                  <a:tcPr/>
                </a:tc>
                <a:tc>
                  <a:txBody>
                    <a:bodyPr/>
                    <a:lstStyle/>
                    <a:p>
                      <a:r>
                        <a:rPr lang="en-US" sz="1050" dirty="0" err="1" smtClean="0"/>
                        <a:t>oc_share</a:t>
                      </a:r>
                      <a:endParaRPr lang="en-US" sz="1050" dirty="0"/>
                    </a:p>
                  </a:txBody>
                  <a:tcPr/>
                </a:tc>
                <a:tc>
                  <a:txBody>
                    <a:bodyPr/>
                    <a:lstStyle/>
                    <a:p>
                      <a:r>
                        <a:rPr lang="en-US" sz="1050" dirty="0" smtClean="0"/>
                        <a:t>index</a:t>
                      </a:r>
                      <a:endParaRPr lang="en-US" sz="1050" dirty="0"/>
                    </a:p>
                  </a:txBody>
                  <a:tcPr/>
                </a:tc>
                <a:tc>
                  <a:txBody>
                    <a:bodyPr/>
                    <a:lstStyle/>
                    <a:p>
                      <a:r>
                        <a:rPr lang="en-US" sz="1050" dirty="0" err="1" smtClean="0"/>
                        <a:t>file_source_index</a:t>
                      </a:r>
                      <a:endParaRPr lang="en-US" sz="1050" dirty="0"/>
                    </a:p>
                  </a:txBody>
                  <a:tcPr/>
                </a:tc>
                <a:tc>
                  <a:txBody>
                    <a:bodyPr/>
                    <a:lstStyle/>
                    <a:p>
                      <a:r>
                        <a:rPr lang="en-US" sz="1050" dirty="0" smtClean="0"/>
                        <a:t>PRIMARY</a:t>
                      </a:r>
                      <a:endParaRPr lang="en-US" sz="1050" dirty="0"/>
                    </a:p>
                  </a:txBody>
                  <a:tcPr/>
                </a:tc>
                <a:tc>
                  <a:txBody>
                    <a:bodyPr/>
                    <a:lstStyle/>
                    <a:p>
                      <a:r>
                        <a:rPr lang="en-US" sz="1050" dirty="0" smtClean="0"/>
                        <a:t>4</a:t>
                      </a:r>
                      <a:endParaRPr lang="en-US" sz="1050" dirty="0"/>
                    </a:p>
                  </a:txBody>
                  <a:tcPr/>
                </a:tc>
                <a:tc>
                  <a:txBody>
                    <a:bodyPr/>
                    <a:lstStyle/>
                    <a:p>
                      <a:r>
                        <a:rPr lang="en-US" sz="1050" dirty="0" smtClean="0"/>
                        <a:t>NULL</a:t>
                      </a:r>
                      <a:endParaRPr lang="en-US" sz="1050" dirty="0"/>
                    </a:p>
                  </a:txBody>
                  <a:tcPr/>
                </a:tc>
                <a:tc>
                  <a:txBody>
                    <a:bodyPr/>
                    <a:lstStyle/>
                    <a:p>
                      <a:r>
                        <a:rPr lang="en-US" sz="1050" dirty="0" smtClean="0"/>
                        <a:t>70305</a:t>
                      </a:r>
                      <a:endParaRPr lang="en-US" sz="1050" dirty="0"/>
                    </a:p>
                  </a:txBody>
                  <a:tcPr/>
                </a:tc>
                <a:tc>
                  <a:txBody>
                    <a:bodyPr/>
                    <a:lstStyle/>
                    <a:p>
                      <a:r>
                        <a:rPr lang="en-US" sz="1050" dirty="0" smtClean="0"/>
                        <a:t>Using where</a:t>
                      </a:r>
                      <a:endParaRPr lang="en-US" sz="1050" dirty="0"/>
                    </a:p>
                  </a:txBody>
                  <a:tcPr/>
                </a:tc>
              </a:tr>
              <a:tr h="965200">
                <a:tc>
                  <a:txBody>
                    <a:bodyPr/>
                    <a:lstStyle/>
                    <a:p>
                      <a:r>
                        <a:rPr lang="en-US" sz="1050" dirty="0" smtClean="0"/>
                        <a:t>1</a:t>
                      </a:r>
                      <a:endParaRPr lang="en-US" sz="1050" dirty="0"/>
                    </a:p>
                  </a:txBody>
                  <a:tcPr/>
                </a:tc>
                <a:tc>
                  <a:txBody>
                    <a:bodyPr/>
                    <a:lstStyle/>
                    <a:p>
                      <a:r>
                        <a:rPr lang="en-US" sz="1050" dirty="0" smtClean="0"/>
                        <a:t>SIMPLE</a:t>
                      </a:r>
                      <a:endParaRPr lang="en-US" sz="1050" dirty="0"/>
                    </a:p>
                  </a:txBody>
                  <a:tcPr/>
                </a:tc>
                <a:tc>
                  <a:txBody>
                    <a:bodyPr/>
                    <a:lstStyle/>
                    <a:p>
                      <a:r>
                        <a:rPr lang="en-US" sz="1050" dirty="0" err="1" smtClean="0"/>
                        <a:t>oc_filecache</a:t>
                      </a:r>
                      <a:endParaRPr lang="en-US" sz="1050" dirty="0"/>
                    </a:p>
                  </a:txBody>
                  <a:tcPr/>
                </a:tc>
                <a:tc>
                  <a:txBody>
                    <a:bodyPr/>
                    <a:lstStyle/>
                    <a:p>
                      <a:r>
                        <a:rPr lang="en-US" sz="1050" dirty="0" err="1" smtClean="0"/>
                        <a:t>eq_ref</a:t>
                      </a:r>
                      <a:endParaRPr lang="en-US" sz="1050" dirty="0"/>
                    </a:p>
                  </a:txBody>
                  <a:tcPr/>
                </a:tc>
                <a:tc>
                  <a:txBody>
                    <a:bodyPr/>
                    <a:lstStyle/>
                    <a:p>
                      <a:r>
                        <a:rPr lang="en-US" sz="1050" dirty="0" smtClean="0"/>
                        <a:t>PRIMARY,</a:t>
                      </a:r>
                      <a:r>
                        <a:rPr lang="en-US" sz="1050" baseline="0" dirty="0" smtClean="0"/>
                        <a:t> </a:t>
                      </a:r>
                      <a:r>
                        <a:rPr lang="en-US" sz="1050" baseline="0" dirty="0" err="1" smtClean="0"/>
                        <a:t>fs_storage_hash</a:t>
                      </a:r>
                      <a:r>
                        <a:rPr lang="en-US" sz="1050" baseline="0" dirty="0" smtClean="0"/>
                        <a:t>, </a:t>
                      </a:r>
                      <a:r>
                        <a:rPr lang="en-US" sz="1050" baseline="0" dirty="0" err="1" smtClean="0"/>
                        <a:t>fs_storage_mimetype</a:t>
                      </a:r>
                      <a:r>
                        <a:rPr lang="en-US" sz="1050" baseline="0" dirty="0" smtClean="0"/>
                        <a:t>, </a:t>
                      </a:r>
                      <a:r>
                        <a:rPr lang="en-US" sz="1050" baseline="0" dirty="0" err="1" smtClean="0"/>
                        <a:t>fs_storage_mimepart</a:t>
                      </a:r>
                      <a:r>
                        <a:rPr lang="en-US" sz="1050" baseline="0" dirty="0" smtClean="0"/>
                        <a:t>, </a:t>
                      </a:r>
                      <a:r>
                        <a:rPr lang="en-US" sz="1050" baseline="0" dirty="0" err="1" smtClean="0"/>
                        <a:t>fs_storage_size</a:t>
                      </a:r>
                      <a:endParaRPr lang="en-US" sz="1050" dirty="0"/>
                    </a:p>
                  </a:txBody>
                  <a:tcPr/>
                </a:tc>
                <a:tc>
                  <a:txBody>
                    <a:bodyPr/>
                    <a:lstStyle/>
                    <a:p>
                      <a:r>
                        <a:rPr lang="en-US" sz="1050" dirty="0" smtClean="0"/>
                        <a:t>PRIMARY</a:t>
                      </a:r>
                      <a:endParaRPr lang="en-US" sz="1050" dirty="0"/>
                    </a:p>
                  </a:txBody>
                  <a:tcPr/>
                </a:tc>
                <a:tc>
                  <a:txBody>
                    <a:bodyPr/>
                    <a:lstStyle/>
                    <a:p>
                      <a:r>
                        <a:rPr lang="en-US" sz="1050" dirty="0" smtClean="0"/>
                        <a:t>4</a:t>
                      </a:r>
                      <a:endParaRPr lang="en-US" sz="1050" dirty="0"/>
                    </a:p>
                  </a:txBody>
                  <a:tcPr/>
                </a:tc>
                <a:tc>
                  <a:txBody>
                    <a:bodyPr/>
                    <a:lstStyle/>
                    <a:p>
                      <a:r>
                        <a:rPr lang="en-US" sz="1050" dirty="0" err="1" smtClean="0"/>
                        <a:t>owncloud.oc_share.file_source</a:t>
                      </a:r>
                      <a:endParaRPr lang="en-US" sz="1050" dirty="0"/>
                    </a:p>
                  </a:txBody>
                  <a:tcPr/>
                </a:tc>
                <a:tc>
                  <a:txBody>
                    <a:bodyPr/>
                    <a:lstStyle/>
                    <a:p>
                      <a:r>
                        <a:rPr lang="en-US" sz="1050" dirty="0" smtClean="0"/>
                        <a:t>1</a:t>
                      </a:r>
                      <a:endParaRPr lang="en-US" sz="1050" dirty="0"/>
                    </a:p>
                  </a:txBody>
                  <a:tcPr/>
                </a:tc>
                <a:tc>
                  <a:txBody>
                    <a:bodyPr/>
                    <a:lstStyle/>
                    <a:p>
                      <a:endParaRPr lang="en-US" sz="1050" dirty="0"/>
                    </a:p>
                  </a:txBody>
                  <a:tcPr/>
                </a:tc>
              </a:tr>
              <a:tr h="699811">
                <a:tc>
                  <a:txBody>
                    <a:bodyPr/>
                    <a:lstStyle/>
                    <a:p>
                      <a:r>
                        <a:rPr lang="en-US" sz="1050" dirty="0" smtClean="0"/>
                        <a:t>1</a:t>
                      </a:r>
                      <a:endParaRPr lang="en-US" sz="1050" dirty="0"/>
                    </a:p>
                  </a:txBody>
                  <a:tcPr/>
                </a:tc>
                <a:tc>
                  <a:txBody>
                    <a:bodyPr/>
                    <a:lstStyle/>
                    <a:p>
                      <a:r>
                        <a:rPr lang="en-US" sz="1050" dirty="0" smtClean="0"/>
                        <a:t>SIMPLE</a:t>
                      </a:r>
                      <a:endParaRPr lang="en-US" sz="1050" dirty="0"/>
                    </a:p>
                  </a:txBody>
                  <a:tcPr/>
                </a:tc>
                <a:tc>
                  <a:txBody>
                    <a:bodyPr/>
                    <a:lstStyle/>
                    <a:p>
                      <a:r>
                        <a:rPr lang="en-US" sz="1050" dirty="0" err="1" smtClean="0"/>
                        <a:t>oc_storages</a:t>
                      </a:r>
                      <a:endParaRPr lang="en-US" sz="1050" dirty="0"/>
                    </a:p>
                  </a:txBody>
                  <a:tcPr/>
                </a:tc>
                <a:tc>
                  <a:txBody>
                    <a:bodyPr/>
                    <a:lstStyle/>
                    <a:p>
                      <a:r>
                        <a:rPr lang="en-US" sz="1050" dirty="0" err="1" smtClean="0"/>
                        <a:t>eq_ref</a:t>
                      </a:r>
                      <a:endParaRPr lang="en-US" sz="1050" dirty="0"/>
                    </a:p>
                  </a:txBody>
                  <a:tcPr/>
                </a:tc>
                <a:tc>
                  <a:txBody>
                    <a:bodyPr/>
                    <a:lstStyle/>
                    <a:p>
                      <a:r>
                        <a:rPr lang="en-US" sz="1050" dirty="0" smtClean="0"/>
                        <a:t>PRIMARY</a:t>
                      </a:r>
                      <a:endParaRPr lang="en-US" sz="1050" dirty="0"/>
                    </a:p>
                  </a:txBody>
                  <a:tcPr/>
                </a:tc>
                <a:tc>
                  <a:txBody>
                    <a:bodyPr/>
                    <a:lstStyle/>
                    <a:p>
                      <a:r>
                        <a:rPr lang="en-US" sz="1050" dirty="0" smtClean="0"/>
                        <a:t>PRIMARY</a:t>
                      </a:r>
                      <a:endParaRPr lang="en-US" sz="1050" dirty="0"/>
                    </a:p>
                  </a:txBody>
                  <a:tcPr/>
                </a:tc>
                <a:tc>
                  <a:txBody>
                    <a:bodyPr/>
                    <a:lstStyle/>
                    <a:p>
                      <a:r>
                        <a:rPr lang="en-US" sz="1050" dirty="0" smtClean="0"/>
                        <a:t>4</a:t>
                      </a:r>
                      <a:endParaRPr lang="en-US" sz="1050" dirty="0"/>
                    </a:p>
                  </a:txBody>
                  <a:tcPr/>
                </a:tc>
                <a:tc>
                  <a:txBody>
                    <a:bodyPr/>
                    <a:lstStyle/>
                    <a:p>
                      <a:r>
                        <a:rPr lang="en-US" sz="1050" dirty="0" err="1" smtClean="0"/>
                        <a:t>owncloud.oc_filecache.storage</a:t>
                      </a:r>
                      <a:endParaRPr lang="en-US" sz="1050" dirty="0"/>
                    </a:p>
                  </a:txBody>
                  <a:tcPr/>
                </a:tc>
                <a:tc>
                  <a:txBody>
                    <a:bodyPr/>
                    <a:lstStyle/>
                    <a:p>
                      <a:r>
                        <a:rPr lang="en-US" sz="1050" dirty="0" smtClean="0"/>
                        <a:t>1</a:t>
                      </a:r>
                      <a:endParaRPr lang="en-US" sz="1050" dirty="0"/>
                    </a:p>
                  </a:txBody>
                  <a:tcPr/>
                </a:tc>
                <a:tc>
                  <a:txBody>
                    <a:bodyPr/>
                    <a:lstStyle/>
                    <a:p>
                      <a:endParaRPr lang="en-US" sz="1050" dirty="0"/>
                    </a:p>
                  </a:txBody>
                  <a:tcPr/>
                </a:tc>
              </a:tr>
            </a:tbl>
          </a:graphicData>
        </a:graphic>
      </p:graphicFrame>
    </p:spTree>
    <p:extLst>
      <p:ext uri="{BB962C8B-B14F-4D97-AF65-F5344CB8AC3E}">
        <p14:creationId xmlns:p14="http://schemas.microsoft.com/office/powerpoint/2010/main" val="2432492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1789" y="972610"/>
            <a:ext cx="8469312" cy="5227638"/>
          </a:xfrm>
        </p:spPr>
        <p:txBody>
          <a:bodyPr>
            <a:normAutofit/>
          </a:bodyPr>
          <a:lstStyle/>
          <a:p>
            <a:r>
              <a:rPr lang="en-US" dirty="0" smtClean="0"/>
              <a:t>Our Problem is here:</a:t>
            </a:r>
            <a:endParaRPr lang="en-US" dirty="0"/>
          </a:p>
          <a:p>
            <a:endParaRPr lang="en-US" sz="1050" dirty="0"/>
          </a:p>
          <a:p>
            <a:endParaRPr lang="en-US" sz="1050" dirty="0"/>
          </a:p>
          <a:p>
            <a:endParaRPr lang="en-US" sz="1050" dirty="0" smtClean="0"/>
          </a:p>
          <a:p>
            <a:endParaRPr lang="en-US" sz="1050" dirty="0"/>
          </a:p>
          <a:p>
            <a:endParaRPr lang="en-US" sz="1050" dirty="0" smtClean="0"/>
          </a:p>
          <a:p>
            <a:endParaRPr lang="en-US" sz="1050" dirty="0"/>
          </a:p>
          <a:p>
            <a:endParaRPr lang="en-US" sz="1050" dirty="0" smtClean="0"/>
          </a:p>
          <a:p>
            <a:r>
              <a:rPr lang="en-US" sz="2800" dirty="0" smtClean="0"/>
              <a:t>What is the problem with this?</a:t>
            </a:r>
            <a:endParaRPr lang="en-US" sz="2800" dirty="0"/>
          </a:p>
          <a:p>
            <a:pPr marL="171450" indent="-171450">
              <a:buFont typeface="Arial"/>
              <a:buChar char="•"/>
            </a:pPr>
            <a:r>
              <a:rPr lang="en-US" dirty="0" smtClean="0"/>
              <a:t>We are using the PRIMARY KEY index to retrieve 70305 rows, and this is the wrong index.</a:t>
            </a:r>
          </a:p>
          <a:p>
            <a:pPr marL="171450" indent="-171450">
              <a:buFont typeface="Arial"/>
              <a:buChar char="•"/>
            </a:pPr>
            <a:r>
              <a:rPr lang="en-US" dirty="0" smtClean="0"/>
              <a:t>And then we are filtering on the output of this into a JOIN.</a:t>
            </a:r>
          </a:p>
          <a:p>
            <a:pPr marL="350837" lvl="1" indent="-171450">
              <a:buFont typeface="Arial"/>
              <a:buChar char="•"/>
            </a:pPr>
            <a:r>
              <a:rPr lang="en-US" dirty="0" smtClean="0"/>
              <a:t>Note that the 'AND' operators in our join invokes an implicit 'WHERE' clause.</a:t>
            </a:r>
            <a:endParaRPr lang="en-US" dirty="0" smtClean="0"/>
          </a:p>
          <a:p>
            <a:pPr marL="171450" indent="-171450">
              <a:buFont typeface="Arial"/>
              <a:buChar char="•"/>
            </a:pPr>
            <a:r>
              <a:rPr lang="en-US" dirty="0" smtClean="0"/>
              <a:t>This is also our top query that we see from </a:t>
            </a:r>
            <a:r>
              <a:rPr lang="en-US" dirty="0" err="1" smtClean="0"/>
              <a:t>MaxScale</a:t>
            </a:r>
            <a:endParaRPr lang="en-US" dirty="0" smtClean="0"/>
          </a:p>
        </p:txBody>
      </p:sp>
      <p:sp>
        <p:nvSpPr>
          <p:cNvPr id="3" name="Title 2"/>
          <p:cNvSpPr>
            <a:spLocks noGrp="1"/>
          </p:cNvSpPr>
          <p:nvPr>
            <p:ph type="title"/>
          </p:nvPr>
        </p:nvSpPr>
        <p:spPr/>
        <p:txBody>
          <a:bodyPr/>
          <a:lstStyle/>
          <a:p>
            <a:r>
              <a:rPr lang="en-US" dirty="0" smtClean="0"/>
              <a:t>Explain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62432628"/>
              </p:ext>
            </p:extLst>
          </p:nvPr>
        </p:nvGraphicFramePr>
        <p:xfrm>
          <a:off x="457201" y="1676400"/>
          <a:ext cx="8343900" cy="939800"/>
        </p:xfrm>
        <a:graphic>
          <a:graphicData uri="http://schemas.openxmlformats.org/drawingml/2006/table">
            <a:tbl>
              <a:tblPr firstRow="1" bandRow="1">
                <a:tableStyleId>{7DF18680-E054-41AD-8BC1-D1AEF772440D}</a:tableStyleId>
              </a:tblPr>
              <a:tblGrid>
                <a:gridCol w="304800"/>
                <a:gridCol w="952500"/>
                <a:gridCol w="965200"/>
                <a:gridCol w="596900"/>
                <a:gridCol w="1498600"/>
                <a:gridCol w="787400"/>
                <a:gridCol w="723900"/>
                <a:gridCol w="1282700"/>
                <a:gridCol w="584200"/>
                <a:gridCol w="647700"/>
              </a:tblGrid>
              <a:tr h="471678">
                <a:tc>
                  <a:txBody>
                    <a:bodyPr/>
                    <a:lstStyle/>
                    <a:p>
                      <a:r>
                        <a:rPr lang="en-US" sz="1050" dirty="0" smtClean="0"/>
                        <a:t>id</a:t>
                      </a:r>
                      <a:endParaRPr lang="en-US" sz="1050" dirty="0"/>
                    </a:p>
                  </a:txBody>
                  <a:tcPr/>
                </a:tc>
                <a:tc>
                  <a:txBody>
                    <a:bodyPr/>
                    <a:lstStyle/>
                    <a:p>
                      <a:r>
                        <a:rPr lang="en-US" sz="1050" dirty="0" err="1" smtClean="0"/>
                        <a:t>select_type</a:t>
                      </a:r>
                      <a:endParaRPr lang="en-US" sz="1050" dirty="0"/>
                    </a:p>
                  </a:txBody>
                  <a:tcPr/>
                </a:tc>
                <a:tc>
                  <a:txBody>
                    <a:bodyPr/>
                    <a:lstStyle/>
                    <a:p>
                      <a:r>
                        <a:rPr lang="en-US" sz="1050" dirty="0" smtClean="0"/>
                        <a:t>table</a:t>
                      </a:r>
                      <a:endParaRPr lang="en-US" sz="1050" dirty="0"/>
                    </a:p>
                  </a:txBody>
                  <a:tcPr/>
                </a:tc>
                <a:tc>
                  <a:txBody>
                    <a:bodyPr/>
                    <a:lstStyle/>
                    <a:p>
                      <a:r>
                        <a:rPr lang="en-US" sz="1050" dirty="0" smtClean="0"/>
                        <a:t>type</a:t>
                      </a:r>
                      <a:endParaRPr lang="en-US" sz="1050" dirty="0"/>
                    </a:p>
                  </a:txBody>
                  <a:tcPr/>
                </a:tc>
                <a:tc>
                  <a:txBody>
                    <a:bodyPr/>
                    <a:lstStyle/>
                    <a:p>
                      <a:r>
                        <a:rPr lang="en-US" sz="1050" dirty="0" err="1" smtClean="0"/>
                        <a:t>possible_keys</a:t>
                      </a:r>
                      <a:endParaRPr lang="en-US" sz="1050" dirty="0"/>
                    </a:p>
                  </a:txBody>
                  <a:tcPr/>
                </a:tc>
                <a:tc>
                  <a:txBody>
                    <a:bodyPr/>
                    <a:lstStyle/>
                    <a:p>
                      <a:r>
                        <a:rPr lang="en-US" sz="1050" dirty="0" smtClean="0"/>
                        <a:t>key</a:t>
                      </a:r>
                      <a:endParaRPr lang="en-US" sz="1050" dirty="0"/>
                    </a:p>
                  </a:txBody>
                  <a:tcPr/>
                </a:tc>
                <a:tc>
                  <a:txBody>
                    <a:bodyPr/>
                    <a:lstStyle/>
                    <a:p>
                      <a:r>
                        <a:rPr lang="en-US" sz="1050" dirty="0" err="1" smtClean="0"/>
                        <a:t>key_len</a:t>
                      </a:r>
                      <a:endParaRPr lang="en-US" sz="1050" dirty="0"/>
                    </a:p>
                  </a:txBody>
                  <a:tcPr/>
                </a:tc>
                <a:tc>
                  <a:txBody>
                    <a:bodyPr/>
                    <a:lstStyle/>
                    <a:p>
                      <a:r>
                        <a:rPr lang="en-US" sz="1050" dirty="0" smtClean="0"/>
                        <a:t>ref</a:t>
                      </a:r>
                      <a:endParaRPr lang="en-US" sz="1050" dirty="0"/>
                    </a:p>
                  </a:txBody>
                  <a:tcPr/>
                </a:tc>
                <a:tc>
                  <a:txBody>
                    <a:bodyPr/>
                    <a:lstStyle/>
                    <a:p>
                      <a:r>
                        <a:rPr lang="en-US" sz="1050" dirty="0" smtClean="0"/>
                        <a:t>rows</a:t>
                      </a:r>
                      <a:endParaRPr lang="en-US" sz="1050" dirty="0"/>
                    </a:p>
                  </a:txBody>
                  <a:tcPr/>
                </a:tc>
                <a:tc>
                  <a:txBody>
                    <a:bodyPr/>
                    <a:lstStyle/>
                    <a:p>
                      <a:r>
                        <a:rPr lang="en-US" sz="1050" dirty="0" smtClean="0"/>
                        <a:t>Extra</a:t>
                      </a:r>
                      <a:endParaRPr lang="en-US" sz="1050" dirty="0"/>
                    </a:p>
                  </a:txBody>
                  <a:tcPr/>
                </a:tc>
              </a:tr>
              <a:tr h="468122">
                <a:tc>
                  <a:txBody>
                    <a:bodyPr/>
                    <a:lstStyle/>
                    <a:p>
                      <a:r>
                        <a:rPr lang="en-US" sz="1050" dirty="0" smtClean="0"/>
                        <a:t>1</a:t>
                      </a:r>
                    </a:p>
                  </a:txBody>
                  <a:tcPr/>
                </a:tc>
                <a:tc>
                  <a:txBody>
                    <a:bodyPr/>
                    <a:lstStyle/>
                    <a:p>
                      <a:r>
                        <a:rPr lang="en-US" sz="1050" dirty="0" smtClean="0"/>
                        <a:t>SIMPLE</a:t>
                      </a:r>
                      <a:endParaRPr lang="en-US" sz="1050" dirty="0"/>
                    </a:p>
                  </a:txBody>
                  <a:tcPr/>
                </a:tc>
                <a:tc>
                  <a:txBody>
                    <a:bodyPr/>
                    <a:lstStyle/>
                    <a:p>
                      <a:r>
                        <a:rPr lang="en-US" sz="1050" dirty="0" err="1" smtClean="0"/>
                        <a:t>oc_share</a:t>
                      </a:r>
                      <a:endParaRPr lang="en-US" sz="1050" dirty="0"/>
                    </a:p>
                  </a:txBody>
                  <a:tcPr/>
                </a:tc>
                <a:tc>
                  <a:txBody>
                    <a:bodyPr/>
                    <a:lstStyle/>
                    <a:p>
                      <a:r>
                        <a:rPr lang="en-US" sz="1050" dirty="0" smtClean="0"/>
                        <a:t>index</a:t>
                      </a:r>
                      <a:endParaRPr lang="en-US" sz="1050" dirty="0"/>
                    </a:p>
                  </a:txBody>
                  <a:tcPr/>
                </a:tc>
                <a:tc>
                  <a:txBody>
                    <a:bodyPr/>
                    <a:lstStyle/>
                    <a:p>
                      <a:r>
                        <a:rPr lang="en-US" sz="1050" dirty="0" err="1" smtClean="0"/>
                        <a:t>file_source_index</a:t>
                      </a:r>
                      <a:endParaRPr lang="en-US" sz="1050" dirty="0"/>
                    </a:p>
                  </a:txBody>
                  <a:tcPr/>
                </a:tc>
                <a:tc>
                  <a:txBody>
                    <a:bodyPr/>
                    <a:lstStyle/>
                    <a:p>
                      <a:r>
                        <a:rPr lang="en-US" sz="1050" dirty="0" smtClean="0"/>
                        <a:t>PRIMARY</a:t>
                      </a:r>
                      <a:endParaRPr lang="en-US" sz="1050" dirty="0"/>
                    </a:p>
                  </a:txBody>
                  <a:tcPr/>
                </a:tc>
                <a:tc>
                  <a:txBody>
                    <a:bodyPr/>
                    <a:lstStyle/>
                    <a:p>
                      <a:r>
                        <a:rPr lang="en-US" sz="1050" dirty="0" smtClean="0"/>
                        <a:t>4</a:t>
                      </a:r>
                      <a:endParaRPr lang="en-US" sz="1050" dirty="0"/>
                    </a:p>
                  </a:txBody>
                  <a:tcPr/>
                </a:tc>
                <a:tc>
                  <a:txBody>
                    <a:bodyPr/>
                    <a:lstStyle/>
                    <a:p>
                      <a:r>
                        <a:rPr lang="en-US" sz="1050" dirty="0" smtClean="0"/>
                        <a:t>NULL</a:t>
                      </a:r>
                      <a:endParaRPr lang="en-US" sz="1050" dirty="0"/>
                    </a:p>
                  </a:txBody>
                  <a:tcPr/>
                </a:tc>
                <a:tc>
                  <a:txBody>
                    <a:bodyPr/>
                    <a:lstStyle/>
                    <a:p>
                      <a:r>
                        <a:rPr lang="en-US" sz="1050" dirty="0" smtClean="0"/>
                        <a:t>70305</a:t>
                      </a:r>
                      <a:endParaRPr lang="en-US" sz="1050" dirty="0"/>
                    </a:p>
                  </a:txBody>
                  <a:tcPr/>
                </a:tc>
                <a:tc>
                  <a:txBody>
                    <a:bodyPr/>
                    <a:lstStyle/>
                    <a:p>
                      <a:r>
                        <a:rPr lang="en-US" sz="1050" dirty="0" smtClean="0"/>
                        <a:t>Using where</a:t>
                      </a:r>
                      <a:endParaRPr lang="en-US" sz="1050" dirty="0"/>
                    </a:p>
                  </a:txBody>
                  <a:tcPr/>
                </a:tc>
              </a:tr>
            </a:tbl>
          </a:graphicData>
        </a:graphic>
      </p:graphicFrame>
    </p:spTree>
    <p:extLst>
      <p:ext uri="{BB962C8B-B14F-4D97-AF65-F5344CB8AC3E}">
        <p14:creationId xmlns:p14="http://schemas.microsoft.com/office/powerpoint/2010/main" val="121224612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an index in an relational database?</a:t>
            </a:r>
          </a:p>
          <a:p>
            <a:endParaRPr lang="en-US" dirty="0"/>
          </a:p>
          <a:p>
            <a:pPr marL="342900" indent="-342900">
              <a:buFont typeface="Arial"/>
              <a:buChar char="•"/>
            </a:pPr>
            <a:r>
              <a:rPr lang="en-US" dirty="0" smtClean="0"/>
              <a:t>An index is basically a key-value store using one or more columns as a key to retrieve rows in a database table.</a:t>
            </a:r>
          </a:p>
          <a:p>
            <a:pPr marL="342900" indent="-342900">
              <a:buFont typeface="Arial"/>
              <a:buChar char="•"/>
            </a:pPr>
            <a:r>
              <a:rPr lang="en-US" dirty="0" smtClean="0"/>
              <a:t>PRIMARY KEY and UNIQUE constraints are </a:t>
            </a:r>
            <a:r>
              <a:rPr lang="en-US" dirty="0" smtClean="0"/>
              <a:t>enforced by indexes.</a:t>
            </a:r>
          </a:p>
          <a:p>
            <a:pPr marL="522287" lvl="1" indent="-342900">
              <a:buFont typeface="Arial"/>
              <a:buChar char="•"/>
            </a:pPr>
            <a:r>
              <a:rPr lang="en-US" dirty="0" smtClean="0"/>
              <a:t>Be aware that MySQL/</a:t>
            </a:r>
            <a:r>
              <a:rPr lang="en-US" dirty="0" err="1" smtClean="0"/>
              <a:t>MariaDB</a:t>
            </a:r>
            <a:r>
              <a:rPr lang="en-US" dirty="0" smtClean="0"/>
              <a:t> do not handle NULLs as unique values in a UNIQUE constraint so unless You have UNIQUE and and NOT NULL constraints on the column you can still wind up with duplicate rows.</a:t>
            </a:r>
          </a:p>
          <a:p>
            <a:pPr marL="342900" indent="-342900">
              <a:buFont typeface="Arial"/>
              <a:buChar char="•"/>
            </a:pPr>
            <a:r>
              <a:rPr lang="en-US" dirty="0" smtClean="0"/>
              <a:t>A missing index can really make your database slow, but unused/seldom used indexes will also consume resources.</a:t>
            </a:r>
          </a:p>
          <a:p>
            <a:pPr marL="342900" indent="-342900">
              <a:buFont typeface="Arial"/>
              <a:buChar char="•"/>
            </a:pPr>
            <a:r>
              <a:rPr lang="en-US" dirty="0" smtClean="0"/>
              <a:t>Adding an index will lock your table during index creation.</a:t>
            </a:r>
            <a:endParaRPr lang="en-US" dirty="0"/>
          </a:p>
        </p:txBody>
      </p:sp>
      <p:sp>
        <p:nvSpPr>
          <p:cNvPr id="3" name="Title 2"/>
          <p:cNvSpPr>
            <a:spLocks noGrp="1"/>
          </p:cNvSpPr>
          <p:nvPr>
            <p:ph type="title"/>
          </p:nvPr>
        </p:nvSpPr>
        <p:spPr/>
        <p:txBody>
          <a:bodyPr/>
          <a:lstStyle/>
          <a:p>
            <a:r>
              <a:rPr lang="en-US" dirty="0" smtClean="0"/>
              <a:t>Indexes</a:t>
            </a:r>
            <a:endParaRPr lang="en-US" dirty="0"/>
          </a:p>
        </p:txBody>
      </p:sp>
    </p:spTree>
    <p:extLst>
      <p:ext uri="{BB962C8B-B14F-4D97-AF65-F5344CB8AC3E}">
        <p14:creationId xmlns:p14="http://schemas.microsoft.com/office/powerpoint/2010/main" val="106778492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smtClean="0"/>
              <a:t>Without going into too much detail, you can join tables to get results based on a combination of tables.  Usually you join based on common data in a column. Our query is doing this to find out who is sharing data.</a:t>
            </a:r>
            <a:endParaRPr lang="en-US" dirty="0"/>
          </a:p>
          <a:p>
            <a:pPr marL="342900" indent="-342900">
              <a:buFont typeface="Arial"/>
              <a:buChar char="•"/>
            </a:pPr>
            <a:r>
              <a:rPr lang="en-US" dirty="0" smtClean="0"/>
              <a:t>When joining tables, you want to be sure that you have an index on the column you are joining, or the join will be slow.</a:t>
            </a:r>
            <a:endParaRPr lang="en-US" dirty="0"/>
          </a:p>
          <a:p>
            <a:pPr marL="342900" indent="-342900">
              <a:buFont typeface="Arial"/>
              <a:buChar char="•"/>
            </a:pPr>
            <a:r>
              <a:rPr lang="en-US" dirty="0" smtClean="0"/>
              <a:t>You may also want indexes on the filters.</a:t>
            </a:r>
          </a:p>
          <a:p>
            <a:pPr marL="342900" indent="-342900">
              <a:buFont typeface="Arial"/>
              <a:buChar char="•"/>
            </a:pPr>
            <a:r>
              <a:rPr lang="en-US" dirty="0" smtClean="0"/>
              <a:t>An improper join may result in a </a:t>
            </a:r>
            <a:r>
              <a:rPr lang="en-US" dirty="0" err="1" smtClean="0"/>
              <a:t>cartesian</a:t>
            </a:r>
            <a:r>
              <a:rPr lang="en-US" dirty="0" smtClean="0"/>
              <a:t> product, basically returning a set of all possible combinations of data in both tables.  Your filters might process this to be a correct result, but it will use a lot of resources.</a:t>
            </a:r>
          </a:p>
        </p:txBody>
      </p:sp>
      <p:sp>
        <p:nvSpPr>
          <p:cNvPr id="3" name="Title 2"/>
          <p:cNvSpPr>
            <a:spLocks noGrp="1"/>
          </p:cNvSpPr>
          <p:nvPr>
            <p:ph type="title"/>
          </p:nvPr>
        </p:nvSpPr>
        <p:spPr/>
        <p:txBody>
          <a:bodyPr/>
          <a:lstStyle/>
          <a:p>
            <a:r>
              <a:rPr lang="en-US" dirty="0" smtClean="0"/>
              <a:t>Table Joins</a:t>
            </a:r>
            <a:endParaRPr lang="en-US" dirty="0"/>
          </a:p>
        </p:txBody>
      </p:sp>
    </p:spTree>
    <p:extLst>
      <p:ext uri="{BB962C8B-B14F-4D97-AF65-F5344CB8AC3E}">
        <p14:creationId xmlns:p14="http://schemas.microsoft.com/office/powerpoint/2010/main" val="307900913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Back to </a:t>
            </a:r>
            <a:r>
              <a:rPr lang="en-US" dirty="0" smtClean="0"/>
              <a:t>our problem </a:t>
            </a:r>
            <a:r>
              <a:rPr lang="en-US" dirty="0" smtClean="0"/>
              <a:t>query</a:t>
            </a:r>
            <a:r>
              <a:rPr lang="en-US" dirty="0" smtClean="0"/>
              <a:t>:</a:t>
            </a:r>
            <a:endParaRPr lang="en-US" dirty="0" smtClean="0"/>
          </a:p>
          <a:p>
            <a:r>
              <a:rPr lang="en-US" sz="1200" dirty="0"/>
              <a:t> </a:t>
            </a:r>
            <a:endParaRPr lang="en-US" sz="1200" dirty="0" smtClean="0"/>
          </a:p>
          <a:p>
            <a:r>
              <a:rPr lang="en-US" sz="1200" dirty="0" smtClean="0"/>
              <a:t>SELECT </a:t>
            </a:r>
            <a:r>
              <a:rPr lang="en-US" sz="1200" dirty="0"/>
              <a:t>`</a:t>
            </a:r>
            <a:r>
              <a:rPr lang="en-US" sz="1200" dirty="0" err="1"/>
              <a:t>oc_share`.`id</a:t>
            </a:r>
            <a:r>
              <a:rPr lang="en-US" sz="1200" dirty="0"/>
              <a:t>`, `</a:t>
            </a:r>
            <a:r>
              <a:rPr lang="en-US" sz="1200" dirty="0" err="1"/>
              <a:t>item_type</a:t>
            </a:r>
            <a:r>
              <a:rPr lang="en-US" sz="1200" dirty="0"/>
              <a:t>`, `</a:t>
            </a:r>
            <a:r>
              <a:rPr lang="en-US" sz="1200" dirty="0" err="1"/>
              <a:t>item_source</a:t>
            </a:r>
            <a:r>
              <a:rPr lang="en-US" sz="1200" dirty="0"/>
              <a:t>`, `</a:t>
            </a:r>
            <a:r>
              <a:rPr lang="en-US" sz="1200" dirty="0" err="1"/>
              <a:t>item_target`,`oc_share`.`parent</a:t>
            </a:r>
            <a:r>
              <a:rPr lang="en-US" sz="1200" dirty="0"/>
              <a:t>`, `</a:t>
            </a:r>
            <a:r>
              <a:rPr lang="en-US" sz="1200" dirty="0" err="1"/>
              <a:t>share_type</a:t>
            </a:r>
            <a:r>
              <a:rPr lang="en-US" sz="1200" dirty="0"/>
              <a:t>`, `</a:t>
            </a:r>
            <a:r>
              <a:rPr lang="en-US" sz="1200" dirty="0" err="1"/>
              <a:t>share_with</a:t>
            </a:r>
            <a:r>
              <a:rPr lang="en-US" sz="1200" dirty="0"/>
              <a:t>`,</a:t>
            </a:r>
          </a:p>
          <a:p>
            <a:r>
              <a:rPr lang="en-US" sz="1200" dirty="0"/>
              <a:t> `uid_owner`,`</a:t>
            </a:r>
            <a:r>
              <a:rPr lang="en-US" sz="1200" dirty="0" err="1"/>
              <a:t>file_source</a:t>
            </a:r>
            <a:r>
              <a:rPr lang="en-US" sz="1200" dirty="0"/>
              <a:t>`, `path`, `</a:t>
            </a:r>
            <a:r>
              <a:rPr lang="en-US" sz="1200" dirty="0" err="1"/>
              <a:t>file_target</a:t>
            </a:r>
            <a:r>
              <a:rPr lang="en-US" sz="1200" dirty="0"/>
              <a:t>`, `oc_share`.`permissions`,`</a:t>
            </a:r>
            <a:r>
              <a:rPr lang="en-US" sz="1200" dirty="0" err="1"/>
              <a:t>stime</a:t>
            </a:r>
            <a:r>
              <a:rPr lang="en-US" sz="1200" dirty="0"/>
              <a:t>`, `expiration`, `token`,</a:t>
            </a:r>
          </a:p>
          <a:p>
            <a:r>
              <a:rPr lang="en-US" sz="1200" dirty="0"/>
              <a:t> `storage`, `</a:t>
            </a:r>
            <a:r>
              <a:rPr lang="en-US" sz="1200" dirty="0" err="1"/>
              <a:t>mail_send`,`oc_storages`.`id</a:t>
            </a:r>
            <a:r>
              <a:rPr lang="en-US" sz="1200" dirty="0"/>
              <a:t>` AS `</a:t>
            </a:r>
            <a:r>
              <a:rPr lang="en-US" sz="1200" dirty="0" err="1"/>
              <a:t>storage_id</a:t>
            </a:r>
            <a:r>
              <a:rPr lang="en-US" sz="1200" dirty="0"/>
              <a:t>`, `oc_</a:t>
            </a:r>
            <a:r>
              <a:rPr lang="en-US" sz="1200" dirty="0" err="1"/>
              <a:t>filecache</a:t>
            </a:r>
            <a:r>
              <a:rPr lang="en-US" sz="1200" dirty="0"/>
              <a:t>`.`parent` as `</a:t>
            </a:r>
            <a:r>
              <a:rPr lang="en-US" sz="1200" dirty="0" err="1"/>
              <a:t>file_parent</a:t>
            </a:r>
            <a:r>
              <a:rPr lang="en-US" sz="1200" dirty="0"/>
              <a:t>` </a:t>
            </a:r>
          </a:p>
          <a:p>
            <a:r>
              <a:rPr lang="en-US" sz="1200" dirty="0"/>
              <a:t>FROM `</a:t>
            </a:r>
            <a:r>
              <a:rPr lang="en-US" sz="1200" dirty="0" err="1"/>
              <a:t>oc_share</a:t>
            </a:r>
            <a:r>
              <a:rPr lang="en-US" sz="1200" dirty="0"/>
              <a:t>` </a:t>
            </a:r>
          </a:p>
          <a:p>
            <a:r>
              <a:rPr lang="en-US" sz="1200" dirty="0"/>
              <a:t>INNER JOIN `</a:t>
            </a:r>
            <a:r>
              <a:rPr lang="en-US" sz="1200" dirty="0" err="1"/>
              <a:t>oc_filecache</a:t>
            </a:r>
            <a:r>
              <a:rPr lang="en-US" sz="1200" dirty="0"/>
              <a:t>` </a:t>
            </a:r>
          </a:p>
          <a:p>
            <a:r>
              <a:rPr lang="en-US" sz="1200" dirty="0"/>
              <a:t> ON `</a:t>
            </a:r>
            <a:r>
              <a:rPr lang="en-US" sz="1200" dirty="0" err="1"/>
              <a:t>file_source</a:t>
            </a:r>
            <a:r>
              <a:rPr lang="en-US" sz="1200" dirty="0"/>
              <a:t>` = `oc_</a:t>
            </a:r>
            <a:r>
              <a:rPr lang="en-US" sz="1200" dirty="0" err="1"/>
              <a:t>filecache</a:t>
            </a:r>
            <a:r>
              <a:rPr lang="en-US" sz="1200" dirty="0"/>
              <a:t>`.`</a:t>
            </a:r>
            <a:r>
              <a:rPr lang="en-US" sz="1200" dirty="0" err="1"/>
              <a:t>fileid</a:t>
            </a:r>
            <a:r>
              <a:rPr lang="en-US" sz="1200" dirty="0"/>
              <a:t>`  </a:t>
            </a:r>
          </a:p>
          <a:p>
            <a:r>
              <a:rPr lang="en-US" sz="1200" dirty="0"/>
              <a:t> AND `</a:t>
            </a:r>
            <a:r>
              <a:rPr lang="en-US" sz="1200" dirty="0" err="1"/>
              <a:t>file_target</a:t>
            </a:r>
            <a:r>
              <a:rPr lang="en-US" sz="1200" dirty="0"/>
              <a:t>` IS NOT NULL </a:t>
            </a:r>
          </a:p>
          <a:p>
            <a:r>
              <a:rPr lang="en-US" sz="1200" dirty="0"/>
              <a:t>INNER JOIN `</a:t>
            </a:r>
            <a:r>
              <a:rPr lang="en-US" sz="1200" dirty="0" err="1"/>
              <a:t>oc_storages</a:t>
            </a:r>
            <a:r>
              <a:rPr lang="en-US" sz="1200" dirty="0"/>
              <a:t>`</a:t>
            </a:r>
          </a:p>
          <a:p>
            <a:r>
              <a:rPr lang="en-US" sz="1200" dirty="0"/>
              <a:t> ON `</a:t>
            </a:r>
            <a:r>
              <a:rPr lang="en-US" sz="1200" dirty="0" err="1"/>
              <a:t>numeric_id</a:t>
            </a:r>
            <a:r>
              <a:rPr lang="en-US" sz="1200" dirty="0"/>
              <a:t>` = `oc_</a:t>
            </a:r>
            <a:r>
              <a:rPr lang="en-US" sz="1200" dirty="0" err="1"/>
              <a:t>filecache</a:t>
            </a:r>
            <a:r>
              <a:rPr lang="en-US" sz="1200" dirty="0"/>
              <a:t>`.`storage` </a:t>
            </a:r>
          </a:p>
          <a:p>
            <a:r>
              <a:rPr lang="en-US" sz="1200" dirty="0"/>
              <a:t> AND ((`</a:t>
            </a:r>
            <a:r>
              <a:rPr lang="en-US" sz="1200" dirty="0" err="1"/>
              <a:t>share_type</a:t>
            </a:r>
            <a:r>
              <a:rPr lang="en-US" sz="1200" dirty="0"/>
              <a:t>` in ('0', '2') </a:t>
            </a:r>
          </a:p>
          <a:p>
            <a:r>
              <a:rPr lang="en-US" sz="1200" dirty="0"/>
              <a:t>  AND `</a:t>
            </a:r>
            <a:r>
              <a:rPr lang="en-US" sz="1200" dirty="0" err="1"/>
              <a:t>share_with</a:t>
            </a:r>
            <a:r>
              <a:rPr lang="en-US" sz="1200" dirty="0"/>
              <a:t>` = '</a:t>
            </a:r>
            <a:r>
              <a:rPr lang="en-US" sz="1200" dirty="0" err="1"/>
              <a:t>username@switch.ch</a:t>
            </a:r>
            <a:r>
              <a:rPr lang="en-US" sz="1200" dirty="0"/>
              <a:t>') )</a:t>
            </a:r>
          </a:p>
          <a:p>
            <a:r>
              <a:rPr lang="en-US" sz="1200" dirty="0"/>
              <a:t> AND `</a:t>
            </a:r>
            <a:r>
              <a:rPr lang="en-US" sz="1200" dirty="0" err="1"/>
              <a:t>uid_owner</a:t>
            </a:r>
            <a:r>
              <a:rPr lang="en-US" sz="1200" dirty="0"/>
              <a:t>` != '</a:t>
            </a:r>
            <a:r>
              <a:rPr lang="en-US" sz="1200" dirty="0" err="1"/>
              <a:t>username@switch.ch</a:t>
            </a:r>
            <a:r>
              <a:rPr lang="en-US" sz="1200" dirty="0"/>
              <a:t>' </a:t>
            </a:r>
          </a:p>
          <a:p>
            <a:r>
              <a:rPr lang="en-US" sz="1200" dirty="0"/>
              <a:t>ORDER BY `</a:t>
            </a:r>
            <a:r>
              <a:rPr lang="en-US" sz="1200" dirty="0" err="1"/>
              <a:t>oc_share`.`id</a:t>
            </a:r>
            <a:r>
              <a:rPr lang="en-US" sz="1200" dirty="0"/>
              <a:t>` </a:t>
            </a:r>
            <a:r>
              <a:rPr lang="en-US" sz="1200" dirty="0" smtClean="0"/>
              <a:t>ASC</a:t>
            </a:r>
          </a:p>
          <a:p>
            <a:endParaRPr lang="en-US" sz="1200" dirty="0"/>
          </a:p>
          <a:p>
            <a:r>
              <a:rPr lang="en-US" dirty="0" smtClean="0"/>
              <a:t>We know that the problem table is </a:t>
            </a:r>
            <a:r>
              <a:rPr lang="en-US" dirty="0" err="1" smtClean="0"/>
              <a:t>oc_share</a:t>
            </a:r>
            <a:r>
              <a:rPr lang="en-US" dirty="0" smtClean="0"/>
              <a:t>, and we're filtering using a value for the column </a:t>
            </a:r>
            <a:r>
              <a:rPr lang="en-US" dirty="0" err="1" smtClean="0"/>
              <a:t>share_with</a:t>
            </a:r>
            <a:r>
              <a:rPr lang="en-US" dirty="0" smtClean="0"/>
              <a:t>, there is no index on </a:t>
            </a:r>
            <a:r>
              <a:rPr lang="en-US" dirty="0" err="1" smtClean="0"/>
              <a:t>share_with</a:t>
            </a:r>
            <a:r>
              <a:rPr lang="en-US" dirty="0" smtClean="0"/>
              <a:t>.</a:t>
            </a:r>
            <a:endParaRPr lang="en-US" dirty="0"/>
          </a:p>
        </p:txBody>
      </p:sp>
      <p:sp>
        <p:nvSpPr>
          <p:cNvPr id="3" name="Title 2"/>
          <p:cNvSpPr>
            <a:spLocks noGrp="1"/>
          </p:cNvSpPr>
          <p:nvPr>
            <p:ph type="title"/>
          </p:nvPr>
        </p:nvSpPr>
        <p:spPr/>
        <p:txBody>
          <a:bodyPr/>
          <a:lstStyle/>
          <a:p>
            <a:r>
              <a:rPr lang="en-US" dirty="0" smtClean="0"/>
              <a:t>Finding the missing index</a:t>
            </a:r>
            <a:endParaRPr lang="en-US" dirty="0"/>
          </a:p>
        </p:txBody>
      </p:sp>
    </p:spTree>
    <p:extLst>
      <p:ext uri="{BB962C8B-B14F-4D97-AF65-F5344CB8AC3E}">
        <p14:creationId xmlns:p14="http://schemas.microsoft.com/office/powerpoint/2010/main" val="25111227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fix to this problem is to add the missing index on the table </a:t>
            </a:r>
            <a:r>
              <a:rPr lang="en-US" dirty="0" err="1" smtClean="0"/>
              <a:t>oc_share</a:t>
            </a:r>
            <a:r>
              <a:rPr lang="en-US" dirty="0" smtClean="0"/>
              <a:t> using the column </a:t>
            </a:r>
            <a:r>
              <a:rPr lang="en-US" dirty="0" err="1" smtClean="0"/>
              <a:t>share_with</a:t>
            </a:r>
            <a:r>
              <a:rPr lang="en-US" dirty="0" smtClean="0"/>
              <a:t>:</a:t>
            </a:r>
          </a:p>
          <a:p>
            <a:endParaRPr lang="en-US" dirty="0"/>
          </a:p>
          <a:p>
            <a:r>
              <a:rPr lang="en-US" sz="1800" dirty="0"/>
              <a:t>CREATE INDEX </a:t>
            </a:r>
            <a:r>
              <a:rPr lang="en-US" sz="1800" dirty="0" err="1"/>
              <a:t>share_with_index</a:t>
            </a:r>
            <a:r>
              <a:rPr lang="en-US" sz="1800" dirty="0"/>
              <a:t> ON </a:t>
            </a:r>
            <a:r>
              <a:rPr lang="en-US" sz="1800" dirty="0" err="1"/>
              <a:t>oc_share</a:t>
            </a:r>
            <a:r>
              <a:rPr lang="en-US" sz="1800" dirty="0"/>
              <a:t> (</a:t>
            </a:r>
            <a:r>
              <a:rPr lang="en-US" sz="1800" dirty="0" err="1"/>
              <a:t>share_with</a:t>
            </a:r>
            <a:r>
              <a:rPr lang="en-US" sz="1800" dirty="0"/>
              <a:t>)</a:t>
            </a:r>
            <a:r>
              <a:rPr lang="en-US" sz="1800" dirty="0" smtClean="0"/>
              <a:t>;</a:t>
            </a:r>
          </a:p>
          <a:p>
            <a:endParaRPr lang="en-US" sz="1800" dirty="0"/>
          </a:p>
          <a:p>
            <a:r>
              <a:rPr lang="en-US" dirty="0" smtClean="0"/>
              <a:t>The results from this were amazing...</a:t>
            </a:r>
          </a:p>
        </p:txBody>
      </p:sp>
      <p:sp>
        <p:nvSpPr>
          <p:cNvPr id="3" name="Title 2"/>
          <p:cNvSpPr>
            <a:spLocks noGrp="1"/>
          </p:cNvSpPr>
          <p:nvPr>
            <p:ph type="title"/>
          </p:nvPr>
        </p:nvSpPr>
        <p:spPr/>
        <p:txBody>
          <a:bodyPr/>
          <a:lstStyle/>
          <a:p>
            <a:r>
              <a:rPr lang="en-US" dirty="0" smtClean="0"/>
              <a:t>The fix</a:t>
            </a:r>
            <a:endParaRPr lang="en-US" dirty="0"/>
          </a:p>
        </p:txBody>
      </p:sp>
    </p:spTree>
    <p:extLst>
      <p:ext uri="{BB962C8B-B14F-4D97-AF65-F5344CB8AC3E}">
        <p14:creationId xmlns:p14="http://schemas.microsoft.com/office/powerpoint/2010/main" val="22928593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Running explain on the query after the index is added:</a:t>
            </a:r>
            <a:endParaRPr lang="en-US" dirty="0"/>
          </a:p>
          <a:p>
            <a:endParaRPr lang="en-US" sz="1050" dirty="0"/>
          </a:p>
          <a:p>
            <a:endParaRPr lang="en-US" sz="1050" dirty="0"/>
          </a:p>
          <a:p>
            <a:endParaRPr lang="en-US" sz="1050" dirty="0" smtClean="0"/>
          </a:p>
          <a:p>
            <a:endParaRPr lang="en-US" sz="1050" dirty="0"/>
          </a:p>
          <a:p>
            <a:endParaRPr lang="en-US" sz="1050" dirty="0" smtClean="0"/>
          </a:p>
          <a:p>
            <a:endParaRPr lang="en-US" sz="1050" dirty="0"/>
          </a:p>
          <a:p>
            <a:endParaRPr lang="en-US" sz="1050" dirty="0" smtClean="0"/>
          </a:p>
          <a:p>
            <a:endParaRPr lang="en-US" sz="1050" dirty="0"/>
          </a:p>
          <a:p>
            <a:endParaRPr lang="en-US" sz="1050" dirty="0" smtClean="0"/>
          </a:p>
          <a:p>
            <a:endParaRPr lang="en-US" sz="1050" dirty="0"/>
          </a:p>
          <a:p>
            <a:endParaRPr lang="en-US" sz="1050" dirty="0" smtClean="0"/>
          </a:p>
          <a:p>
            <a:endParaRPr lang="en-US" sz="1050" dirty="0"/>
          </a:p>
          <a:p>
            <a:endParaRPr lang="en-US" sz="1050" dirty="0" smtClean="0"/>
          </a:p>
          <a:p>
            <a:endParaRPr lang="en-US" sz="1050" dirty="0"/>
          </a:p>
          <a:p>
            <a:endParaRPr lang="en-US" sz="1050" dirty="0" smtClean="0"/>
          </a:p>
          <a:p>
            <a:endParaRPr lang="en-US" sz="1050" dirty="0"/>
          </a:p>
          <a:p>
            <a:endParaRPr lang="en-US" sz="1050" dirty="0" smtClean="0"/>
          </a:p>
          <a:p>
            <a:endParaRPr lang="en-US" sz="1050" dirty="0"/>
          </a:p>
          <a:p>
            <a:endParaRPr lang="en-US" sz="1050" dirty="0" smtClean="0"/>
          </a:p>
          <a:p>
            <a:r>
              <a:rPr lang="en-US" dirty="0" smtClean="0"/>
              <a:t>This time, our first part of  query returns exactly ONE row instead of 70305</a:t>
            </a:r>
            <a:endParaRPr lang="en-US" dirty="0"/>
          </a:p>
        </p:txBody>
      </p:sp>
      <p:sp>
        <p:nvSpPr>
          <p:cNvPr id="3" name="Title 2"/>
          <p:cNvSpPr>
            <a:spLocks noGrp="1"/>
          </p:cNvSpPr>
          <p:nvPr>
            <p:ph type="title"/>
          </p:nvPr>
        </p:nvSpPr>
        <p:spPr/>
        <p:txBody>
          <a:bodyPr/>
          <a:lstStyle/>
          <a:p>
            <a:r>
              <a:rPr lang="en-US" dirty="0" smtClean="0"/>
              <a:t>Explain after the index is </a:t>
            </a:r>
            <a:r>
              <a:rPr lang="en-US" dirty="0" smtClean="0"/>
              <a:t>added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7891467"/>
              </p:ext>
            </p:extLst>
          </p:nvPr>
        </p:nvGraphicFramePr>
        <p:xfrm>
          <a:off x="457201" y="1922780"/>
          <a:ext cx="8343900" cy="2966720"/>
        </p:xfrm>
        <a:graphic>
          <a:graphicData uri="http://schemas.openxmlformats.org/drawingml/2006/table">
            <a:tbl>
              <a:tblPr firstRow="1" bandRow="1">
                <a:tableStyleId>{7DF18680-E054-41AD-8BC1-D1AEF772440D}</a:tableStyleId>
              </a:tblPr>
              <a:tblGrid>
                <a:gridCol w="304800"/>
                <a:gridCol w="952500"/>
                <a:gridCol w="965200"/>
                <a:gridCol w="596900"/>
                <a:gridCol w="1498600"/>
                <a:gridCol w="1244599"/>
                <a:gridCol w="787400"/>
                <a:gridCol w="977900"/>
                <a:gridCol w="508000"/>
                <a:gridCol w="508001"/>
              </a:tblGrid>
              <a:tr h="680720">
                <a:tc>
                  <a:txBody>
                    <a:bodyPr/>
                    <a:lstStyle/>
                    <a:p>
                      <a:r>
                        <a:rPr lang="en-US" sz="1050" dirty="0" smtClean="0"/>
                        <a:t>id</a:t>
                      </a:r>
                      <a:endParaRPr lang="en-US" sz="1050" dirty="0"/>
                    </a:p>
                  </a:txBody>
                  <a:tcPr/>
                </a:tc>
                <a:tc>
                  <a:txBody>
                    <a:bodyPr/>
                    <a:lstStyle/>
                    <a:p>
                      <a:r>
                        <a:rPr lang="en-US" sz="1050" dirty="0" err="1" smtClean="0"/>
                        <a:t>select_type</a:t>
                      </a:r>
                      <a:endParaRPr lang="en-US" sz="1050" dirty="0"/>
                    </a:p>
                  </a:txBody>
                  <a:tcPr/>
                </a:tc>
                <a:tc>
                  <a:txBody>
                    <a:bodyPr/>
                    <a:lstStyle/>
                    <a:p>
                      <a:r>
                        <a:rPr lang="en-US" sz="1050" dirty="0" smtClean="0"/>
                        <a:t>table</a:t>
                      </a:r>
                      <a:endParaRPr lang="en-US" sz="1050" dirty="0"/>
                    </a:p>
                  </a:txBody>
                  <a:tcPr/>
                </a:tc>
                <a:tc>
                  <a:txBody>
                    <a:bodyPr/>
                    <a:lstStyle/>
                    <a:p>
                      <a:r>
                        <a:rPr lang="en-US" sz="1050" dirty="0" smtClean="0"/>
                        <a:t>type</a:t>
                      </a:r>
                      <a:endParaRPr lang="en-US" sz="1050" dirty="0"/>
                    </a:p>
                  </a:txBody>
                  <a:tcPr/>
                </a:tc>
                <a:tc>
                  <a:txBody>
                    <a:bodyPr/>
                    <a:lstStyle/>
                    <a:p>
                      <a:r>
                        <a:rPr lang="en-US" sz="1050" dirty="0" err="1" smtClean="0"/>
                        <a:t>possible_keys</a:t>
                      </a:r>
                      <a:endParaRPr lang="en-US" sz="1050" dirty="0"/>
                    </a:p>
                  </a:txBody>
                  <a:tcPr/>
                </a:tc>
                <a:tc>
                  <a:txBody>
                    <a:bodyPr/>
                    <a:lstStyle/>
                    <a:p>
                      <a:r>
                        <a:rPr lang="en-US" sz="1050" dirty="0" smtClean="0"/>
                        <a:t>key</a:t>
                      </a:r>
                      <a:endParaRPr lang="en-US" sz="1050" dirty="0"/>
                    </a:p>
                  </a:txBody>
                  <a:tcPr/>
                </a:tc>
                <a:tc>
                  <a:txBody>
                    <a:bodyPr/>
                    <a:lstStyle/>
                    <a:p>
                      <a:r>
                        <a:rPr lang="en-US" sz="1050" dirty="0" err="1" smtClean="0"/>
                        <a:t>key_len</a:t>
                      </a:r>
                      <a:endParaRPr lang="en-US" sz="1050" dirty="0"/>
                    </a:p>
                  </a:txBody>
                  <a:tcPr/>
                </a:tc>
                <a:tc>
                  <a:txBody>
                    <a:bodyPr/>
                    <a:lstStyle/>
                    <a:p>
                      <a:r>
                        <a:rPr lang="en-US" sz="1050" dirty="0" smtClean="0"/>
                        <a:t>ref</a:t>
                      </a:r>
                      <a:endParaRPr lang="en-US" sz="1050" dirty="0"/>
                    </a:p>
                  </a:txBody>
                  <a:tcPr/>
                </a:tc>
                <a:tc>
                  <a:txBody>
                    <a:bodyPr/>
                    <a:lstStyle/>
                    <a:p>
                      <a:r>
                        <a:rPr lang="en-US" sz="1050" dirty="0" smtClean="0"/>
                        <a:t>rows</a:t>
                      </a:r>
                      <a:endParaRPr lang="en-US" sz="1050" dirty="0"/>
                    </a:p>
                  </a:txBody>
                  <a:tcPr/>
                </a:tc>
                <a:tc>
                  <a:txBody>
                    <a:bodyPr/>
                    <a:lstStyle/>
                    <a:p>
                      <a:r>
                        <a:rPr lang="en-US" sz="1050" dirty="0" smtClean="0"/>
                        <a:t>Extra</a:t>
                      </a:r>
                      <a:endParaRPr lang="en-US" sz="1050" dirty="0"/>
                    </a:p>
                  </a:txBody>
                  <a:tcPr/>
                </a:tc>
              </a:tr>
              <a:tr h="749300">
                <a:tc>
                  <a:txBody>
                    <a:bodyPr/>
                    <a:lstStyle/>
                    <a:p>
                      <a:r>
                        <a:rPr lang="en-US" sz="1050" dirty="0" smtClean="0"/>
                        <a:t>1</a:t>
                      </a:r>
                    </a:p>
                  </a:txBody>
                  <a:tcPr/>
                </a:tc>
                <a:tc>
                  <a:txBody>
                    <a:bodyPr/>
                    <a:lstStyle/>
                    <a:p>
                      <a:r>
                        <a:rPr lang="en-US" sz="1050" dirty="0" smtClean="0"/>
                        <a:t>SIMPLE</a:t>
                      </a:r>
                      <a:endParaRPr lang="en-US" sz="1050" dirty="0"/>
                    </a:p>
                  </a:txBody>
                  <a:tcPr/>
                </a:tc>
                <a:tc>
                  <a:txBody>
                    <a:bodyPr/>
                    <a:lstStyle/>
                    <a:p>
                      <a:r>
                        <a:rPr lang="en-US" sz="1050" dirty="0" err="1" smtClean="0"/>
                        <a:t>oc_share</a:t>
                      </a:r>
                      <a:endParaRPr lang="en-US" sz="1050" dirty="0"/>
                    </a:p>
                  </a:txBody>
                  <a:tcPr/>
                </a:tc>
                <a:tc>
                  <a:txBody>
                    <a:bodyPr/>
                    <a:lstStyle/>
                    <a:p>
                      <a:r>
                        <a:rPr lang="en-US" sz="1050" dirty="0" smtClean="0"/>
                        <a:t>ref</a:t>
                      </a:r>
                      <a:endParaRPr lang="en-US" sz="1050" dirty="0"/>
                    </a:p>
                  </a:txBody>
                  <a:tcPr/>
                </a:tc>
                <a:tc>
                  <a:txBody>
                    <a:bodyPr/>
                    <a:lstStyle/>
                    <a:p>
                      <a:r>
                        <a:rPr lang="en-US" sz="1050" dirty="0" err="1" smtClean="0"/>
                        <a:t>file_source_index</a:t>
                      </a:r>
                      <a:r>
                        <a:rPr lang="en-US" sz="1050" dirty="0" smtClean="0"/>
                        <a:t>, </a:t>
                      </a:r>
                      <a:r>
                        <a:rPr lang="en-US" sz="1050" dirty="0" err="1" smtClean="0"/>
                        <a:t>share_with_index</a:t>
                      </a:r>
                      <a:endParaRPr lang="en-US" sz="1050" dirty="0"/>
                    </a:p>
                  </a:txBody>
                  <a:tcPr/>
                </a:tc>
                <a:tc>
                  <a:txBody>
                    <a:bodyPr/>
                    <a:lstStyle/>
                    <a:p>
                      <a:r>
                        <a:rPr lang="en-US" sz="1050" dirty="0" err="1" smtClean="0"/>
                        <a:t>share_with</a:t>
                      </a:r>
                      <a:r>
                        <a:rPr lang="en-US" sz="1050" baseline="0" dirty="0" err="1" smtClean="0"/>
                        <a:t>_index</a:t>
                      </a:r>
                      <a:endParaRPr lang="en-US" sz="1050" dirty="0"/>
                    </a:p>
                  </a:txBody>
                  <a:tcPr/>
                </a:tc>
                <a:tc>
                  <a:txBody>
                    <a:bodyPr/>
                    <a:lstStyle/>
                    <a:p>
                      <a:r>
                        <a:rPr lang="en-US" sz="1050" dirty="0" smtClean="0"/>
                        <a:t>768</a:t>
                      </a:r>
                      <a:endParaRPr lang="en-US" sz="1050" dirty="0"/>
                    </a:p>
                  </a:txBody>
                  <a:tcPr/>
                </a:tc>
                <a:tc>
                  <a:txBody>
                    <a:bodyPr/>
                    <a:lstStyle/>
                    <a:p>
                      <a:r>
                        <a:rPr lang="en-US" sz="1050" dirty="0" smtClean="0"/>
                        <a:t>NULL</a:t>
                      </a:r>
                      <a:endParaRPr lang="en-US" sz="1050" dirty="0"/>
                    </a:p>
                  </a:txBody>
                  <a:tcPr/>
                </a:tc>
                <a:tc>
                  <a:txBody>
                    <a:bodyPr/>
                    <a:lstStyle/>
                    <a:p>
                      <a:r>
                        <a:rPr lang="en-US" sz="1050" dirty="0" smtClean="0"/>
                        <a:t>1</a:t>
                      </a:r>
                      <a:endParaRPr lang="en-US" sz="1050" dirty="0"/>
                    </a:p>
                  </a:txBody>
                  <a:tcPr/>
                </a:tc>
                <a:tc>
                  <a:txBody>
                    <a:bodyPr/>
                    <a:lstStyle/>
                    <a:p>
                      <a:r>
                        <a:rPr lang="en-US" sz="1050" dirty="0" err="1" smtClean="0"/>
                        <a:t>const</a:t>
                      </a:r>
                      <a:endParaRPr lang="en-US" sz="1050" dirty="0"/>
                    </a:p>
                  </a:txBody>
                  <a:tcPr/>
                </a:tc>
              </a:tr>
              <a:tr h="965200">
                <a:tc>
                  <a:txBody>
                    <a:bodyPr/>
                    <a:lstStyle/>
                    <a:p>
                      <a:r>
                        <a:rPr lang="en-US" sz="1050" dirty="0" smtClean="0"/>
                        <a:t>1</a:t>
                      </a:r>
                      <a:endParaRPr lang="en-US" sz="1050" dirty="0"/>
                    </a:p>
                  </a:txBody>
                  <a:tcPr/>
                </a:tc>
                <a:tc>
                  <a:txBody>
                    <a:bodyPr/>
                    <a:lstStyle/>
                    <a:p>
                      <a:r>
                        <a:rPr lang="en-US" sz="1050" dirty="0" smtClean="0"/>
                        <a:t>SIMPLE</a:t>
                      </a:r>
                      <a:endParaRPr lang="en-US" sz="1050" dirty="0"/>
                    </a:p>
                  </a:txBody>
                  <a:tcPr/>
                </a:tc>
                <a:tc>
                  <a:txBody>
                    <a:bodyPr/>
                    <a:lstStyle/>
                    <a:p>
                      <a:r>
                        <a:rPr lang="en-US" sz="1050" dirty="0" err="1" smtClean="0"/>
                        <a:t>oc_filecache</a:t>
                      </a:r>
                      <a:endParaRPr lang="en-US" sz="1050" dirty="0"/>
                    </a:p>
                  </a:txBody>
                  <a:tcPr/>
                </a:tc>
                <a:tc>
                  <a:txBody>
                    <a:bodyPr/>
                    <a:lstStyle/>
                    <a:p>
                      <a:r>
                        <a:rPr lang="en-US" sz="1050" dirty="0" err="1" smtClean="0"/>
                        <a:t>eq_ref</a:t>
                      </a:r>
                      <a:endParaRPr lang="en-US" sz="1050" dirty="0"/>
                    </a:p>
                  </a:txBody>
                  <a:tcPr/>
                </a:tc>
                <a:tc>
                  <a:txBody>
                    <a:bodyPr/>
                    <a:lstStyle/>
                    <a:p>
                      <a:r>
                        <a:rPr lang="en-US" sz="1050" dirty="0" smtClean="0"/>
                        <a:t>PRIMARY,</a:t>
                      </a:r>
                      <a:r>
                        <a:rPr lang="en-US" sz="1050" baseline="0" dirty="0" smtClean="0"/>
                        <a:t> </a:t>
                      </a:r>
                      <a:r>
                        <a:rPr lang="en-US" sz="1050" baseline="0" dirty="0" err="1" smtClean="0"/>
                        <a:t>fs_storage_hash</a:t>
                      </a:r>
                      <a:r>
                        <a:rPr lang="en-US" sz="1050" baseline="0" dirty="0" smtClean="0"/>
                        <a:t>, </a:t>
                      </a:r>
                      <a:r>
                        <a:rPr lang="en-US" sz="1050" baseline="0" dirty="0" err="1" smtClean="0"/>
                        <a:t>fs_storage_mimetype</a:t>
                      </a:r>
                      <a:r>
                        <a:rPr lang="en-US" sz="1050" baseline="0" dirty="0" smtClean="0"/>
                        <a:t>, </a:t>
                      </a:r>
                      <a:r>
                        <a:rPr lang="en-US" sz="1050" baseline="0" dirty="0" err="1" smtClean="0"/>
                        <a:t>fs_storage_mimepart</a:t>
                      </a:r>
                      <a:r>
                        <a:rPr lang="en-US" sz="1050" baseline="0" dirty="0" smtClean="0"/>
                        <a:t>, </a:t>
                      </a:r>
                      <a:r>
                        <a:rPr lang="en-US" sz="1050" baseline="0" dirty="0" err="1" smtClean="0"/>
                        <a:t>fs_storage_size</a:t>
                      </a:r>
                      <a:endParaRPr lang="en-US" sz="1050" dirty="0"/>
                    </a:p>
                  </a:txBody>
                  <a:tcPr/>
                </a:tc>
                <a:tc>
                  <a:txBody>
                    <a:bodyPr/>
                    <a:lstStyle/>
                    <a:p>
                      <a:r>
                        <a:rPr lang="en-US" sz="1050" dirty="0" smtClean="0"/>
                        <a:t>PRIMARY</a:t>
                      </a:r>
                      <a:endParaRPr lang="en-US" sz="1050" dirty="0"/>
                    </a:p>
                  </a:txBody>
                  <a:tcPr/>
                </a:tc>
                <a:tc>
                  <a:txBody>
                    <a:bodyPr/>
                    <a:lstStyle/>
                    <a:p>
                      <a:r>
                        <a:rPr lang="en-US" sz="1050" dirty="0" smtClean="0"/>
                        <a:t>4</a:t>
                      </a:r>
                      <a:endParaRPr lang="en-US" sz="1050" dirty="0"/>
                    </a:p>
                  </a:txBody>
                  <a:tcPr/>
                </a:tc>
                <a:tc>
                  <a:txBody>
                    <a:bodyPr/>
                    <a:lstStyle/>
                    <a:p>
                      <a:r>
                        <a:rPr lang="en-US" sz="1050" dirty="0" err="1" smtClean="0"/>
                        <a:t>owncloud.oc_share.file_source</a:t>
                      </a:r>
                      <a:endParaRPr lang="en-US" sz="1050" dirty="0"/>
                    </a:p>
                  </a:txBody>
                  <a:tcPr/>
                </a:tc>
                <a:tc>
                  <a:txBody>
                    <a:bodyPr/>
                    <a:lstStyle/>
                    <a:p>
                      <a:r>
                        <a:rPr lang="en-US" sz="1050" dirty="0" smtClean="0"/>
                        <a:t>1</a:t>
                      </a:r>
                      <a:endParaRPr lang="en-US" sz="1050" dirty="0"/>
                    </a:p>
                  </a:txBody>
                  <a:tcPr/>
                </a:tc>
                <a:tc>
                  <a:txBody>
                    <a:bodyPr/>
                    <a:lstStyle/>
                    <a:p>
                      <a:endParaRPr lang="en-US" sz="1050" dirty="0"/>
                    </a:p>
                  </a:txBody>
                  <a:tcPr/>
                </a:tc>
              </a:tr>
              <a:tr h="368300">
                <a:tc>
                  <a:txBody>
                    <a:bodyPr/>
                    <a:lstStyle/>
                    <a:p>
                      <a:r>
                        <a:rPr lang="en-US" sz="1050" dirty="0" smtClean="0"/>
                        <a:t>1</a:t>
                      </a:r>
                      <a:endParaRPr lang="en-US" sz="1050" dirty="0"/>
                    </a:p>
                  </a:txBody>
                  <a:tcPr/>
                </a:tc>
                <a:tc>
                  <a:txBody>
                    <a:bodyPr/>
                    <a:lstStyle/>
                    <a:p>
                      <a:r>
                        <a:rPr lang="en-US" sz="1050" dirty="0" smtClean="0"/>
                        <a:t>SIMPLE</a:t>
                      </a:r>
                      <a:endParaRPr lang="en-US" sz="1050" dirty="0"/>
                    </a:p>
                  </a:txBody>
                  <a:tcPr/>
                </a:tc>
                <a:tc>
                  <a:txBody>
                    <a:bodyPr/>
                    <a:lstStyle/>
                    <a:p>
                      <a:r>
                        <a:rPr lang="en-US" sz="1050" dirty="0" err="1" smtClean="0"/>
                        <a:t>oc_storages</a:t>
                      </a:r>
                      <a:endParaRPr lang="en-US" sz="1050" dirty="0"/>
                    </a:p>
                  </a:txBody>
                  <a:tcPr/>
                </a:tc>
                <a:tc>
                  <a:txBody>
                    <a:bodyPr/>
                    <a:lstStyle/>
                    <a:p>
                      <a:r>
                        <a:rPr lang="en-US" sz="1050" dirty="0" err="1" smtClean="0"/>
                        <a:t>eq_ref</a:t>
                      </a:r>
                      <a:endParaRPr lang="en-US" sz="1050" dirty="0"/>
                    </a:p>
                  </a:txBody>
                  <a:tcPr/>
                </a:tc>
                <a:tc>
                  <a:txBody>
                    <a:bodyPr/>
                    <a:lstStyle/>
                    <a:p>
                      <a:r>
                        <a:rPr lang="en-US" sz="1050" dirty="0" smtClean="0"/>
                        <a:t>PRIMARY</a:t>
                      </a:r>
                      <a:endParaRPr lang="en-US" sz="1050" dirty="0"/>
                    </a:p>
                  </a:txBody>
                  <a:tcPr/>
                </a:tc>
                <a:tc>
                  <a:txBody>
                    <a:bodyPr/>
                    <a:lstStyle/>
                    <a:p>
                      <a:r>
                        <a:rPr lang="en-US" sz="1050" dirty="0" smtClean="0"/>
                        <a:t>PRIMARY</a:t>
                      </a:r>
                      <a:endParaRPr lang="en-US" sz="1050" dirty="0"/>
                    </a:p>
                  </a:txBody>
                  <a:tcPr/>
                </a:tc>
                <a:tc>
                  <a:txBody>
                    <a:bodyPr/>
                    <a:lstStyle/>
                    <a:p>
                      <a:r>
                        <a:rPr lang="en-US" sz="1050" dirty="0" smtClean="0"/>
                        <a:t>4</a:t>
                      </a:r>
                      <a:endParaRPr lang="en-US" sz="1050" dirty="0"/>
                    </a:p>
                  </a:txBody>
                  <a:tcPr/>
                </a:tc>
                <a:tc>
                  <a:txBody>
                    <a:bodyPr/>
                    <a:lstStyle/>
                    <a:p>
                      <a:r>
                        <a:rPr lang="en-US" sz="1050" dirty="0" err="1" smtClean="0"/>
                        <a:t>owncloud.oc_filecache.storage</a:t>
                      </a:r>
                      <a:endParaRPr lang="en-US" sz="1050" dirty="0"/>
                    </a:p>
                  </a:txBody>
                  <a:tcPr/>
                </a:tc>
                <a:tc>
                  <a:txBody>
                    <a:bodyPr/>
                    <a:lstStyle/>
                    <a:p>
                      <a:r>
                        <a:rPr lang="en-US" sz="1050" dirty="0" smtClean="0"/>
                        <a:t>1</a:t>
                      </a:r>
                      <a:endParaRPr lang="en-US" sz="1050" dirty="0"/>
                    </a:p>
                  </a:txBody>
                  <a:tcPr/>
                </a:tc>
                <a:tc>
                  <a:txBody>
                    <a:bodyPr/>
                    <a:lstStyle/>
                    <a:p>
                      <a:endParaRPr lang="en-US" sz="1050" dirty="0"/>
                    </a:p>
                  </a:txBody>
                  <a:tcPr/>
                </a:tc>
              </a:tr>
            </a:tbl>
          </a:graphicData>
        </a:graphic>
      </p:graphicFrame>
    </p:spTree>
    <p:extLst>
      <p:ext uri="{BB962C8B-B14F-4D97-AF65-F5344CB8AC3E}">
        <p14:creationId xmlns:p14="http://schemas.microsoft.com/office/powerpoint/2010/main" val="21039069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results of implementing the fix</a:t>
            </a:r>
            <a:endParaRPr lang="en-US" dirty="0"/>
          </a:p>
        </p:txBody>
      </p:sp>
      <p:sp>
        <p:nvSpPr>
          <p:cNvPr id="5" name="TextBox 4"/>
          <p:cNvSpPr txBox="1"/>
          <p:nvPr/>
        </p:nvSpPr>
        <p:spPr>
          <a:xfrm>
            <a:off x="647700" y="1333500"/>
            <a:ext cx="8132666" cy="830997"/>
          </a:xfrm>
          <a:prstGeom prst="rect">
            <a:avLst/>
          </a:prstGeom>
          <a:noFill/>
        </p:spPr>
        <p:txBody>
          <a:bodyPr wrap="square" rtlCol="0">
            <a:spAutoFit/>
          </a:bodyPr>
          <a:lstStyle/>
          <a:p>
            <a:r>
              <a:rPr lang="en-US" sz="2400" dirty="0" smtClean="0"/>
              <a:t>A </a:t>
            </a:r>
            <a:r>
              <a:rPr lang="en-US" sz="2400" dirty="0" err="1" smtClean="0"/>
              <a:t>Grafana</a:t>
            </a:r>
            <a:r>
              <a:rPr lang="en-US" sz="2400" dirty="0" smtClean="0"/>
              <a:t> chart of our average query response times after the change</a:t>
            </a:r>
            <a:endParaRPr lang="en-US" sz="2400" dirty="0"/>
          </a:p>
        </p:txBody>
      </p:sp>
      <p:pic>
        <p:nvPicPr>
          <p:cNvPr id="8" name="Picture 7" descr="Screen Shot 2017-08-30 at Aug 30, 2017 10.57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2297"/>
            <a:ext cx="9144000" cy="3846057"/>
          </a:xfrm>
          <a:prstGeom prst="rect">
            <a:avLst/>
          </a:prstGeom>
        </p:spPr>
      </p:pic>
    </p:spTree>
    <p:extLst>
      <p:ext uri="{BB962C8B-B14F-4D97-AF65-F5344CB8AC3E}">
        <p14:creationId xmlns:p14="http://schemas.microsoft.com/office/powerpoint/2010/main" val="60877894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results of implementing the fix</a:t>
            </a:r>
            <a:endParaRPr lang="en-US" dirty="0"/>
          </a:p>
        </p:txBody>
      </p:sp>
      <p:sp>
        <p:nvSpPr>
          <p:cNvPr id="5" name="TextBox 4"/>
          <p:cNvSpPr txBox="1"/>
          <p:nvPr/>
        </p:nvSpPr>
        <p:spPr>
          <a:xfrm>
            <a:off x="350608" y="1219200"/>
            <a:ext cx="8622966" cy="461665"/>
          </a:xfrm>
          <a:prstGeom prst="rect">
            <a:avLst/>
          </a:prstGeom>
          <a:noFill/>
        </p:spPr>
        <p:txBody>
          <a:bodyPr wrap="square" rtlCol="0">
            <a:spAutoFit/>
          </a:bodyPr>
          <a:lstStyle/>
          <a:p>
            <a:r>
              <a:rPr lang="en-US" sz="2400" dirty="0" smtClean="0"/>
              <a:t>And our </a:t>
            </a:r>
            <a:r>
              <a:rPr lang="en-US" sz="2400" dirty="0" err="1" smtClean="0"/>
              <a:t>Grafana</a:t>
            </a:r>
            <a:r>
              <a:rPr lang="en-US" sz="2400" dirty="0" smtClean="0"/>
              <a:t> chart of our CPU usage afterwards</a:t>
            </a:r>
            <a:endParaRPr lang="en-US" sz="2400" dirty="0"/>
          </a:p>
        </p:txBody>
      </p:sp>
      <p:pic>
        <p:nvPicPr>
          <p:cNvPr id="7" name="Picture 6" descr="Screen Shot 2017-08-30 at Aug 30, 2017 10.56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865"/>
            <a:ext cx="9144000" cy="3552276"/>
          </a:xfrm>
          <a:prstGeom prst="rect">
            <a:avLst/>
          </a:prstGeom>
        </p:spPr>
      </p:pic>
    </p:spTree>
    <p:extLst>
      <p:ext uri="{BB962C8B-B14F-4D97-AF65-F5344CB8AC3E}">
        <p14:creationId xmlns:p14="http://schemas.microsoft.com/office/powerpoint/2010/main" val="28308776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52600" y="2768600"/>
            <a:ext cx="7454900" cy="1662687"/>
            <a:chOff x="1752600" y="2768600"/>
            <a:chExt cx="7454900" cy="1662687"/>
          </a:xfrm>
        </p:grpSpPr>
        <p:cxnSp>
          <p:nvCxnSpPr>
            <p:cNvPr id="28" name="Straight Connector 27"/>
            <p:cNvCxnSpPr/>
            <p:nvPr/>
          </p:nvCxnSpPr>
          <p:spPr>
            <a:xfrm flipV="1">
              <a:off x="1752600" y="3694395"/>
              <a:ext cx="1885950" cy="604206"/>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635500" y="3113661"/>
              <a:ext cx="4572000" cy="961802"/>
            </a:xfrm>
            <a:prstGeom prst="rect">
              <a:avLst/>
            </a:prstGeom>
          </p:spPr>
          <p:txBody>
            <a:bodyPr>
              <a:spAutoFit/>
            </a:bodyPr>
            <a:lstStyle/>
            <a:p>
              <a:pPr>
                <a:spcBef>
                  <a:spcPts val="300"/>
                </a:spcBef>
                <a:defRPr/>
              </a:pPr>
              <a:r>
                <a:rPr lang="en-US" sz="2200" dirty="0" smtClean="0">
                  <a:solidFill>
                    <a:srgbClr val="00247D"/>
                  </a:solidFill>
                  <a:latin typeface="Arial" charset="0"/>
                </a:rPr>
                <a:t>Extended community</a:t>
              </a:r>
              <a:endParaRPr lang="en-US" sz="2200" dirty="0">
                <a:solidFill>
                  <a:srgbClr val="00247D"/>
                </a:solidFill>
                <a:latin typeface="Arial" charset="0"/>
              </a:endParaRPr>
            </a:p>
            <a:p>
              <a:pPr marL="271463" lvl="1" indent="-271463">
                <a:spcBef>
                  <a:spcPts val="300"/>
                </a:spcBef>
                <a:buFont typeface="Arial" charset="0"/>
                <a:buChar char="•"/>
                <a:defRPr/>
              </a:pPr>
              <a:r>
                <a:rPr lang="en-US" sz="1600" dirty="0" smtClean="0">
                  <a:solidFill>
                    <a:srgbClr val="000000"/>
                  </a:solidFill>
                </a:rPr>
                <a:t>Other </a:t>
              </a:r>
              <a:r>
                <a:rPr lang="en-US" sz="1600" dirty="0">
                  <a:solidFill>
                    <a:srgbClr val="000000"/>
                  </a:solidFill>
                </a:rPr>
                <a:t>organizations involved in research  </a:t>
              </a:r>
              <a:r>
                <a:rPr lang="en-US" sz="1600" dirty="0" smtClean="0">
                  <a:solidFill>
                    <a:srgbClr val="000000"/>
                  </a:solidFill>
                </a:rPr>
                <a:t>    or education</a:t>
              </a:r>
              <a:endParaRPr lang="en-US" dirty="0">
                <a:solidFill>
                  <a:srgbClr val="FF00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762" y="2768600"/>
              <a:ext cx="1662687" cy="1662687"/>
            </a:xfrm>
            <a:prstGeom prst="rect">
              <a:avLst/>
            </a:prstGeom>
          </p:spPr>
        </p:pic>
      </p:grpSp>
      <p:grpSp>
        <p:nvGrpSpPr>
          <p:cNvPr id="3" name="Group 2"/>
          <p:cNvGrpSpPr/>
          <p:nvPr/>
        </p:nvGrpSpPr>
        <p:grpSpPr>
          <a:xfrm>
            <a:off x="641856" y="1245106"/>
            <a:ext cx="6120134" cy="2742694"/>
            <a:chOff x="641856" y="1245106"/>
            <a:chExt cx="6120134" cy="2742694"/>
          </a:xfrm>
        </p:grpSpPr>
        <p:cxnSp>
          <p:nvCxnSpPr>
            <p:cNvPr id="24" name="Straight Connector 23"/>
            <p:cNvCxnSpPr/>
            <p:nvPr/>
          </p:nvCxnSpPr>
          <p:spPr>
            <a:xfrm flipH="1" flipV="1">
              <a:off x="1447800" y="2076450"/>
              <a:ext cx="103340" cy="191135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2189990" y="1616311"/>
              <a:ext cx="4572000" cy="1246495"/>
            </a:xfrm>
            <a:prstGeom prst="rect">
              <a:avLst/>
            </a:prstGeom>
          </p:spPr>
          <p:txBody>
            <a:bodyPr>
              <a:spAutoFit/>
            </a:bodyPr>
            <a:lstStyle/>
            <a:p>
              <a:pPr>
                <a:spcBef>
                  <a:spcPts val="300"/>
                </a:spcBef>
                <a:defRPr/>
              </a:pPr>
              <a:r>
                <a:rPr lang="en-US" sz="2200" dirty="0" smtClean="0">
                  <a:solidFill>
                    <a:srgbClr val="00247D"/>
                  </a:solidFill>
                  <a:latin typeface="Arial" charset="0"/>
                </a:rPr>
                <a:t>SWITCH community</a:t>
              </a:r>
            </a:p>
            <a:p>
              <a:pPr marL="271463" lvl="1" indent="-271463">
                <a:spcBef>
                  <a:spcPts val="300"/>
                </a:spcBef>
                <a:buFont typeface="Arial" charset="0"/>
                <a:buChar char="•"/>
                <a:defRPr/>
              </a:pPr>
              <a:r>
                <a:rPr lang="en-US" sz="1600" dirty="0" smtClean="0"/>
                <a:t>Swiss </a:t>
              </a:r>
              <a:r>
                <a:rPr lang="en-US" sz="1600" dirty="0">
                  <a:solidFill>
                    <a:srgbClr val="000000"/>
                  </a:solidFill>
                </a:rPr>
                <a:t>universities on tertiary level (academic sector) and their research institutions</a:t>
              </a:r>
            </a:p>
            <a:p>
              <a:pPr marL="271463" lvl="1" indent="-271463">
                <a:spcBef>
                  <a:spcPts val="300"/>
                </a:spcBef>
                <a:buFont typeface="Arial" charset="0"/>
                <a:buChar char="•"/>
                <a:defRPr/>
              </a:pPr>
              <a:endParaRPr lang="en-US" sz="1600" dirty="0">
                <a:latin typeface="Arial" charset="0"/>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56" y="1245106"/>
              <a:ext cx="1662687" cy="1662687"/>
            </a:xfrm>
            <a:prstGeom prst="rect">
              <a:avLst/>
            </a:prstGeom>
          </p:spPr>
        </p:pic>
      </p:grpSp>
      <p:grpSp>
        <p:nvGrpSpPr>
          <p:cNvPr id="9" name="Group 8"/>
          <p:cNvGrpSpPr/>
          <p:nvPr/>
        </p:nvGrpSpPr>
        <p:grpSpPr>
          <a:xfrm>
            <a:off x="1676400" y="4525737"/>
            <a:ext cx="6891106" cy="2622649"/>
            <a:chOff x="1676400" y="4525737"/>
            <a:chExt cx="6891106" cy="2622649"/>
          </a:xfrm>
        </p:grpSpPr>
        <p:cxnSp>
          <p:nvCxnSpPr>
            <p:cNvPr id="29" name="Straight Connector 28"/>
            <p:cNvCxnSpPr/>
            <p:nvPr/>
          </p:nvCxnSpPr>
          <p:spPr>
            <a:xfrm>
              <a:off x="1676400" y="4525737"/>
              <a:ext cx="1682750" cy="1324343"/>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995506" y="5340199"/>
              <a:ext cx="4572000" cy="1808187"/>
            </a:xfrm>
            <a:prstGeom prst="rect">
              <a:avLst/>
            </a:prstGeom>
          </p:spPr>
          <p:txBody>
            <a:bodyPr>
              <a:spAutoFit/>
            </a:bodyPr>
            <a:lstStyle/>
            <a:p>
              <a:pPr>
                <a:spcBef>
                  <a:spcPts val="300"/>
                </a:spcBef>
                <a:defRPr/>
              </a:pPr>
              <a:r>
                <a:rPr lang="en-US" sz="2200" dirty="0" smtClean="0">
                  <a:solidFill>
                    <a:srgbClr val="00247D"/>
                  </a:solidFill>
                  <a:latin typeface="Arial" charset="0"/>
                </a:rPr>
                <a:t>Commercial customers</a:t>
              </a:r>
            </a:p>
            <a:p>
              <a:pPr marL="285750" indent="-285750">
                <a:spcBef>
                  <a:spcPts val="300"/>
                </a:spcBef>
                <a:buFont typeface="Arial"/>
                <a:buChar char="•"/>
                <a:defRPr/>
              </a:pPr>
              <a:r>
                <a:rPr lang="en-US" sz="1600" dirty="0" smtClean="0">
                  <a:solidFill>
                    <a:srgbClr val="000000"/>
                  </a:solidFill>
                </a:rPr>
                <a:t>Registrars of .</a:t>
              </a:r>
              <a:r>
                <a:rPr lang="en-US" sz="1600" dirty="0" err="1" smtClean="0">
                  <a:solidFill>
                    <a:srgbClr val="000000"/>
                  </a:solidFill>
                </a:rPr>
                <a:t>ch</a:t>
              </a:r>
              <a:r>
                <a:rPr lang="en-US" sz="1600" dirty="0" smtClean="0">
                  <a:solidFill>
                    <a:srgbClr val="000000"/>
                  </a:solidFill>
                </a:rPr>
                <a:t>- and .li-Domain-Names, Swiss financial institutions, research-related industry and government</a:t>
              </a:r>
            </a:p>
            <a:p>
              <a:pPr marL="285750" indent="-285750">
                <a:spcBef>
                  <a:spcPts val="300"/>
                </a:spcBef>
                <a:buFont typeface="Arial"/>
                <a:buChar char="•"/>
                <a:defRPr/>
              </a:pPr>
              <a:endParaRPr lang="en-US" sz="1600" dirty="0">
                <a:latin typeface="Arial" charset="0"/>
                <a:sym typeface="Wingdings" charset="0"/>
              </a:endParaRPr>
            </a:p>
            <a:p>
              <a:endParaRPr lang="en-US" dirty="0"/>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7587" y="4964394"/>
              <a:ext cx="1662687" cy="1662687"/>
            </a:xfrm>
            <a:prstGeom prst="rect">
              <a:avLst/>
            </a:prstGeom>
          </p:spPr>
        </p:pic>
      </p:grpSp>
      <p:grpSp>
        <p:nvGrpSpPr>
          <p:cNvPr id="2" name="Group 1"/>
          <p:cNvGrpSpPr/>
          <p:nvPr/>
        </p:nvGrpSpPr>
        <p:grpSpPr>
          <a:xfrm>
            <a:off x="-2962100" y="3078934"/>
            <a:ext cx="5898813" cy="2771146"/>
            <a:chOff x="-2962100" y="3078934"/>
            <a:chExt cx="5898813" cy="2771146"/>
          </a:xfrm>
        </p:grpSpPr>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2100" y="3987800"/>
              <a:ext cx="4955127" cy="1368638"/>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567" y="3078934"/>
              <a:ext cx="2771146" cy="2771146"/>
            </a:xfrm>
            <a:prstGeom prst="rect">
              <a:avLst/>
            </a:prstGeom>
            <a:effectLst/>
          </p:spPr>
        </p:pic>
      </p:grpSp>
      <p:sp>
        <p:nvSpPr>
          <p:cNvPr id="10" name="Title 9"/>
          <p:cNvSpPr>
            <a:spLocks noGrp="1"/>
          </p:cNvSpPr>
          <p:nvPr>
            <p:ph type="title"/>
          </p:nvPr>
        </p:nvSpPr>
        <p:spPr/>
        <p:txBody>
          <a:bodyPr/>
          <a:lstStyle/>
          <a:p>
            <a:r>
              <a:rPr lang="en-US" dirty="0" smtClean="0"/>
              <a:t>Our customers</a:t>
            </a:r>
            <a:endParaRPr lang="en-US" dirty="0"/>
          </a:p>
        </p:txBody>
      </p:sp>
    </p:spTree>
    <p:extLst>
      <p:ext uri="{BB962C8B-B14F-4D97-AF65-F5344CB8AC3E}">
        <p14:creationId xmlns:p14="http://schemas.microsoft.com/office/powerpoint/2010/main" val="12773942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smtClean="0"/>
              <a:t>Database read node response time average went from 3 </a:t>
            </a:r>
            <a:r>
              <a:rPr lang="en-US" dirty="0" err="1" smtClean="0"/>
              <a:t>ms</a:t>
            </a:r>
            <a:r>
              <a:rPr lang="en-US" dirty="0" smtClean="0"/>
              <a:t> to about 0.15 </a:t>
            </a:r>
            <a:r>
              <a:rPr lang="en-US" dirty="0" err="1" smtClean="0"/>
              <a:t>ms.</a:t>
            </a:r>
            <a:endParaRPr lang="en-US" dirty="0" smtClean="0"/>
          </a:p>
          <a:p>
            <a:pPr marL="342900" indent="-342900">
              <a:buFont typeface="Arial"/>
              <a:buChar char="•"/>
            </a:pPr>
            <a:r>
              <a:rPr lang="en-US" dirty="0" smtClean="0"/>
              <a:t>Database peak CPU usage went from 1200% to 200%.</a:t>
            </a:r>
            <a:endParaRPr lang="en-US" dirty="0"/>
          </a:p>
          <a:p>
            <a:pPr marL="342900" indent="-342900">
              <a:buFont typeface="Arial"/>
              <a:buChar char="•"/>
            </a:pPr>
            <a:r>
              <a:rPr lang="en-US" dirty="0" smtClean="0"/>
              <a:t>Our database infrastructure became more stable.</a:t>
            </a:r>
          </a:p>
          <a:p>
            <a:pPr marL="342900" indent="-342900">
              <a:buFont typeface="Arial"/>
              <a:buChar char="•"/>
            </a:pPr>
            <a:r>
              <a:rPr lang="en-US" dirty="0" smtClean="0"/>
              <a:t>Our </a:t>
            </a:r>
            <a:r>
              <a:rPr lang="en-US" dirty="0" err="1" smtClean="0"/>
              <a:t>owncloud</a:t>
            </a:r>
            <a:r>
              <a:rPr lang="en-US" dirty="0" smtClean="0"/>
              <a:t> </a:t>
            </a:r>
            <a:r>
              <a:rPr lang="en-US" dirty="0" err="1" smtClean="0"/>
              <a:t>cron</a:t>
            </a:r>
            <a:r>
              <a:rPr lang="en-US" dirty="0" smtClean="0"/>
              <a:t> jobs now run a bit faster.</a:t>
            </a:r>
          </a:p>
          <a:p>
            <a:pPr marL="342900" indent="-342900">
              <a:buFont typeface="Arial"/>
              <a:buChar char="•"/>
            </a:pPr>
            <a:r>
              <a:rPr lang="en-US" dirty="0" smtClean="0"/>
              <a:t>We have reduced our number of database servers to three. We could reduce that further, but keep three for failover.</a:t>
            </a:r>
          </a:p>
          <a:p>
            <a:pPr marL="342900" indent="-342900">
              <a:buFont typeface="Arial"/>
              <a:buChar char="•"/>
            </a:pPr>
            <a:r>
              <a:rPr lang="en-US" dirty="0" smtClean="0"/>
              <a:t>These three still use much fewer resources than they did before, with a database read node response time of about 0.2 </a:t>
            </a:r>
            <a:r>
              <a:rPr lang="en-US" dirty="0" err="1" smtClean="0"/>
              <a:t>ms.</a:t>
            </a:r>
            <a:endParaRPr lang="en-US" dirty="0"/>
          </a:p>
        </p:txBody>
      </p:sp>
      <p:sp>
        <p:nvSpPr>
          <p:cNvPr id="3" name="Title 2"/>
          <p:cNvSpPr>
            <a:spLocks noGrp="1"/>
          </p:cNvSpPr>
          <p:nvPr>
            <p:ph type="title"/>
          </p:nvPr>
        </p:nvSpPr>
        <p:spPr/>
        <p:txBody>
          <a:bodyPr/>
          <a:lstStyle/>
          <a:p>
            <a:r>
              <a:rPr lang="en-US" dirty="0" smtClean="0"/>
              <a:t>The aftermath</a:t>
            </a:r>
            <a:endParaRPr lang="en-US" dirty="0"/>
          </a:p>
        </p:txBody>
      </p:sp>
    </p:spTree>
    <p:extLst>
      <p:ext uri="{BB962C8B-B14F-4D97-AF65-F5344CB8AC3E}">
        <p14:creationId xmlns:p14="http://schemas.microsoft.com/office/powerpoint/2010/main" val="304193602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PostgreSQL</a:t>
            </a:r>
            <a:r>
              <a:rPr lang="en-US" dirty="0" smtClean="0"/>
              <a:t> provides the </a:t>
            </a:r>
            <a:r>
              <a:rPr lang="en-US" dirty="0" err="1" smtClean="0"/>
              <a:t>pg_stat_statements</a:t>
            </a:r>
            <a:r>
              <a:rPr lang="en-US" dirty="0" smtClean="0"/>
              <a:t> extension for viewing SQL query summary information.</a:t>
            </a:r>
          </a:p>
          <a:p>
            <a:endParaRPr lang="en-US" dirty="0"/>
          </a:p>
          <a:p>
            <a:r>
              <a:rPr lang="en-US" dirty="0" smtClean="0"/>
              <a:t>Oracle has the Oracle Diagnostics Pack and Oracle Tuning Pack as part of their Oracle Enterprise Manager tool.</a:t>
            </a:r>
          </a:p>
          <a:p>
            <a:endParaRPr lang="en-US" dirty="0"/>
          </a:p>
          <a:p>
            <a:r>
              <a:rPr lang="en-US" dirty="0" smtClean="0"/>
              <a:t>Both </a:t>
            </a:r>
            <a:r>
              <a:rPr lang="en-US" dirty="0" err="1" smtClean="0"/>
              <a:t>PostgreSQL</a:t>
            </a:r>
            <a:r>
              <a:rPr lang="en-US" dirty="0" smtClean="0"/>
              <a:t> and Oracle also have EXPLAIN capabilities.  </a:t>
            </a:r>
            <a:endParaRPr lang="en-US" dirty="0"/>
          </a:p>
        </p:txBody>
      </p:sp>
      <p:sp>
        <p:nvSpPr>
          <p:cNvPr id="3" name="Title 2"/>
          <p:cNvSpPr>
            <a:spLocks noGrp="1"/>
          </p:cNvSpPr>
          <p:nvPr>
            <p:ph type="title"/>
          </p:nvPr>
        </p:nvSpPr>
        <p:spPr/>
        <p:txBody>
          <a:bodyPr/>
          <a:lstStyle/>
          <a:p>
            <a:r>
              <a:rPr lang="en-US" dirty="0"/>
              <a:t>O</a:t>
            </a:r>
            <a:r>
              <a:rPr lang="en-US" dirty="0" smtClean="0"/>
              <a:t>ther</a:t>
            </a:r>
            <a:r>
              <a:rPr lang="en-US" baseline="0" dirty="0" smtClean="0"/>
              <a:t> database</a:t>
            </a:r>
            <a:r>
              <a:rPr lang="en-US" dirty="0" smtClean="0"/>
              <a:t> products</a:t>
            </a:r>
            <a:r>
              <a:rPr lang="en-US" baseline="0" dirty="0" smtClean="0"/>
              <a:t>?</a:t>
            </a:r>
            <a:endParaRPr lang="en-US" dirty="0"/>
          </a:p>
        </p:txBody>
      </p:sp>
    </p:spTree>
    <p:extLst>
      <p:ext uri="{BB962C8B-B14F-4D97-AF65-F5344CB8AC3E}">
        <p14:creationId xmlns:p14="http://schemas.microsoft.com/office/powerpoint/2010/main" val="164598173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smtClean="0"/>
              <a:t>Database issues can be hard to troubleshoot, if you don't know the tools. </a:t>
            </a:r>
          </a:p>
          <a:p>
            <a:pPr marL="342900" indent="-342900">
              <a:buFont typeface="Arial"/>
              <a:buChar char="•"/>
            </a:pPr>
            <a:r>
              <a:rPr lang="en-US" dirty="0" smtClean="0"/>
              <a:t>MySQL's optimizer won't always run your query the way you think it should. Sometimes you need to think like the optimizer</a:t>
            </a:r>
            <a:endParaRPr lang="en-US" dirty="0" smtClean="0"/>
          </a:p>
          <a:p>
            <a:pPr marL="342900" indent="-342900">
              <a:buFont typeface="Arial"/>
              <a:buChar char="•"/>
            </a:pPr>
            <a:r>
              <a:rPr lang="en-US" dirty="0" smtClean="0"/>
              <a:t>Your data is your data, so you may see different problems.</a:t>
            </a:r>
          </a:p>
          <a:p>
            <a:pPr marL="342900" indent="-342900">
              <a:buFont typeface="Arial"/>
              <a:buChar char="•"/>
            </a:pPr>
            <a:r>
              <a:rPr lang="en-US" dirty="0" smtClean="0"/>
              <a:t>Your problem query might not show up in the slow query log, it might just be a little inefficient.</a:t>
            </a:r>
          </a:p>
          <a:p>
            <a:pPr marL="342900" indent="-342900">
              <a:buFont typeface="Arial"/>
              <a:buChar char="•"/>
            </a:pPr>
            <a:r>
              <a:rPr lang="en-US" dirty="0" smtClean="0"/>
              <a:t>Missing indexes can cause you big problems, adding the right indexes can make your database much faster.</a:t>
            </a:r>
          </a:p>
          <a:p>
            <a:endParaRPr lang="en-US" dirty="0" smtClean="0"/>
          </a:p>
          <a:p>
            <a:pPr marL="342900" indent="-342900">
              <a:buFont typeface="Arial"/>
              <a:buChar char="•"/>
            </a:pPr>
            <a:endParaRPr lang="en-US" dirty="0" smtClean="0"/>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111969551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Email: </a:t>
            </a:r>
            <a:r>
              <a:rPr lang="en-US" dirty="0" err="1" smtClean="0"/>
              <a:t>greg.vernon@switch.ch</a:t>
            </a:r>
            <a:endParaRPr lang="en-US" dirty="0"/>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4479693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45"/>
            <a:ext cx="9139017" cy="6869495"/>
          </a:xfrm>
          <a:prstGeom prst="rect">
            <a:avLst/>
          </a:prstGeom>
        </p:spPr>
      </p:pic>
      <p:sp>
        <p:nvSpPr>
          <p:cNvPr id="3" name="Rounded Rectangle 2"/>
          <p:cNvSpPr/>
          <p:nvPr/>
        </p:nvSpPr>
        <p:spPr>
          <a:xfrm>
            <a:off x="423334" y="5402109"/>
            <a:ext cx="4123267" cy="770467"/>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t>www.switch.ch</a:t>
            </a:r>
            <a:r>
              <a:rPr lang="en-US" sz="2400" dirty="0" smtClean="0"/>
              <a:t>/30years</a:t>
            </a:r>
            <a:endParaRPr lang="en-US" sz="2400" dirty="0"/>
          </a:p>
        </p:txBody>
      </p:sp>
      <p:pic>
        <p:nvPicPr>
          <p:cNvPr id="15" name="Picture 14" descr="1microsoft-internet-explorer-mouse-pointer-949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01412">
            <a:off x="3977136" y="5688876"/>
            <a:ext cx="967400" cy="967400"/>
          </a:xfrm>
          <a:prstGeom prst="rect">
            <a:avLst/>
          </a:prstGeom>
        </p:spPr>
      </p:pic>
      <p:sp>
        <p:nvSpPr>
          <p:cNvPr id="6" name="Rectangle 5"/>
          <p:cNvSpPr/>
          <p:nvPr/>
        </p:nvSpPr>
        <p:spPr>
          <a:xfrm>
            <a:off x="6697134" y="-2"/>
            <a:ext cx="1651001" cy="14054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01-Vorlage-30-Jahre-SWITCH-RGB.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6283" y="8466"/>
            <a:ext cx="1346200" cy="1346200"/>
          </a:xfrm>
          <a:prstGeom prst="rect">
            <a:avLst/>
          </a:prstGeom>
        </p:spPr>
      </p:pic>
      <p:pic>
        <p:nvPicPr>
          <p:cNvPr id="8" name="Picture 7" descr="SWITCH-Background-darkblue.jpg"/>
          <p:cNvPicPr>
            <a:picLocks noChangeAspect="1"/>
          </p:cNvPicPr>
          <p:nvPr/>
        </p:nvPicPr>
        <p:blipFill>
          <a:blip r:embed="rId6">
            <a:alphaModFix amt="82000"/>
            <a:extLst>
              <a:ext uri="{28A0092B-C50C-407E-A947-70E740481C1C}">
                <a14:useLocalDpi xmlns:a14="http://schemas.microsoft.com/office/drawing/2010/main" val="0"/>
              </a:ext>
            </a:extLst>
          </a:blip>
          <a:stretch>
            <a:fillRect/>
          </a:stretch>
        </p:blipFill>
        <p:spPr>
          <a:xfrm>
            <a:off x="0" y="1507067"/>
            <a:ext cx="9144000" cy="2264305"/>
          </a:xfrm>
          <a:prstGeom prst="rect">
            <a:avLst/>
          </a:prstGeom>
        </p:spPr>
      </p:pic>
      <p:sp>
        <p:nvSpPr>
          <p:cNvPr id="7" name="Rectangle 6"/>
          <p:cNvSpPr/>
          <p:nvPr/>
        </p:nvSpPr>
        <p:spPr>
          <a:xfrm>
            <a:off x="423334" y="1912059"/>
            <a:ext cx="8297332" cy="1505027"/>
          </a:xfrm>
          <a:prstGeom prst="rect">
            <a:avLst/>
          </a:prstGeom>
          <a:effectLst/>
        </p:spPr>
        <p:txBody>
          <a:bodyPr wrap="square">
            <a:spAutoFit/>
          </a:bodyPr>
          <a:lstStyle/>
          <a:p>
            <a:pPr>
              <a:lnSpc>
                <a:spcPct val="130000"/>
              </a:lnSpc>
            </a:pPr>
            <a:r>
              <a:rPr lang="de-CH" sz="3600" dirty="0">
                <a:solidFill>
                  <a:schemeClr val="bg1"/>
                </a:solidFill>
                <a:latin typeface="+mj-lt"/>
                <a:cs typeface="Georgia"/>
              </a:rPr>
              <a:t>SWITCH – an integral </a:t>
            </a:r>
            <a:r>
              <a:rPr lang="de-CH" sz="3600" dirty="0" err="1">
                <a:solidFill>
                  <a:schemeClr val="bg1"/>
                </a:solidFill>
                <a:latin typeface="+mj-lt"/>
                <a:cs typeface="Georgia"/>
              </a:rPr>
              <a:t>part</a:t>
            </a:r>
            <a:r>
              <a:rPr lang="de-CH" sz="3600" dirty="0">
                <a:solidFill>
                  <a:schemeClr val="bg1"/>
                </a:solidFill>
                <a:latin typeface="+mj-lt"/>
                <a:cs typeface="Georgia"/>
              </a:rPr>
              <a:t> </a:t>
            </a:r>
            <a:r>
              <a:rPr lang="de-CH" sz="3600" dirty="0" err="1">
                <a:solidFill>
                  <a:schemeClr val="bg1"/>
                </a:solidFill>
                <a:latin typeface="+mj-lt"/>
                <a:cs typeface="Georgia"/>
              </a:rPr>
              <a:t>of</a:t>
            </a:r>
            <a:r>
              <a:rPr lang="de-CH" sz="3600" dirty="0">
                <a:solidFill>
                  <a:schemeClr val="bg1"/>
                </a:solidFill>
                <a:latin typeface="+mj-lt"/>
                <a:cs typeface="Georgia"/>
              </a:rPr>
              <a:t> </a:t>
            </a:r>
            <a:r>
              <a:rPr lang="de-CH" sz="3600" dirty="0" err="1">
                <a:solidFill>
                  <a:schemeClr val="bg1"/>
                </a:solidFill>
                <a:latin typeface="+mj-lt"/>
                <a:cs typeface="Georgia"/>
              </a:rPr>
              <a:t>the</a:t>
            </a:r>
            <a:r>
              <a:rPr lang="de-CH" sz="3600" dirty="0">
                <a:solidFill>
                  <a:schemeClr val="bg1"/>
                </a:solidFill>
                <a:latin typeface="+mj-lt"/>
                <a:cs typeface="Georgia"/>
              </a:rPr>
              <a:t> Swiss </a:t>
            </a:r>
            <a:r>
              <a:rPr lang="de-CH" sz="3600" dirty="0" err="1">
                <a:solidFill>
                  <a:schemeClr val="bg1"/>
                </a:solidFill>
                <a:latin typeface="+mj-lt"/>
                <a:cs typeface="Georgia"/>
              </a:rPr>
              <a:t>academic</a:t>
            </a:r>
            <a:r>
              <a:rPr lang="de-CH" sz="3600" dirty="0">
                <a:solidFill>
                  <a:schemeClr val="bg1"/>
                </a:solidFill>
                <a:latin typeface="+mj-lt"/>
                <a:cs typeface="Georgia"/>
              </a:rPr>
              <a:t> </a:t>
            </a:r>
            <a:r>
              <a:rPr lang="de-CH" sz="3600" dirty="0" err="1">
                <a:solidFill>
                  <a:schemeClr val="bg1"/>
                </a:solidFill>
                <a:latin typeface="+mj-lt"/>
                <a:cs typeface="Georgia"/>
              </a:rPr>
              <a:t>community</a:t>
            </a:r>
            <a:r>
              <a:rPr lang="de-CH" sz="3600" dirty="0">
                <a:solidFill>
                  <a:schemeClr val="bg1"/>
                </a:solidFill>
                <a:latin typeface="+mj-lt"/>
                <a:cs typeface="Georgia"/>
              </a:rPr>
              <a:t> </a:t>
            </a:r>
            <a:r>
              <a:rPr lang="de-CH" sz="3600" dirty="0" err="1">
                <a:solidFill>
                  <a:schemeClr val="bg1"/>
                </a:solidFill>
                <a:latin typeface="+mj-lt"/>
                <a:cs typeface="Georgia"/>
              </a:rPr>
              <a:t>since</a:t>
            </a:r>
            <a:r>
              <a:rPr lang="de-CH" sz="3600" dirty="0">
                <a:solidFill>
                  <a:schemeClr val="bg1"/>
                </a:solidFill>
                <a:latin typeface="+mj-lt"/>
                <a:cs typeface="Georgia"/>
              </a:rPr>
              <a:t> 1987. </a:t>
            </a:r>
          </a:p>
        </p:txBody>
      </p:sp>
    </p:spTree>
    <p:extLst>
      <p:ext uri="{BB962C8B-B14F-4D97-AF65-F5344CB8AC3E}">
        <p14:creationId xmlns:p14="http://schemas.microsoft.com/office/powerpoint/2010/main" val="38102895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smtClean="0"/>
              <a:t>We were seeing corruption in our </a:t>
            </a:r>
            <a:r>
              <a:rPr lang="en-US" dirty="0" err="1" smtClean="0"/>
              <a:t>ownCloud</a:t>
            </a:r>
            <a:r>
              <a:rPr lang="en-US" dirty="0" smtClean="0"/>
              <a:t> instance.</a:t>
            </a:r>
          </a:p>
          <a:p>
            <a:pPr marL="342900" indent="-342900">
              <a:buFont typeface="Arial"/>
              <a:buChar char="•"/>
            </a:pPr>
            <a:r>
              <a:rPr lang="en-US" dirty="0" smtClean="0"/>
              <a:t>Our database servers were struggling.  We had to add more read nodes to keep up with the load.</a:t>
            </a:r>
          </a:p>
          <a:p>
            <a:pPr marL="342900" indent="-342900">
              <a:buFont typeface="Arial"/>
              <a:buChar char="•"/>
            </a:pPr>
            <a:r>
              <a:rPr lang="en-US" dirty="0" smtClean="0"/>
              <a:t>We saw issues with </a:t>
            </a:r>
            <a:r>
              <a:rPr lang="en-US" dirty="0" err="1" smtClean="0"/>
              <a:t>MaxScale</a:t>
            </a:r>
            <a:r>
              <a:rPr lang="en-US" dirty="0" smtClean="0"/>
              <a:t>, and suspected that </a:t>
            </a:r>
            <a:r>
              <a:rPr lang="en-US" dirty="0" err="1" smtClean="0"/>
              <a:t>MaxScale</a:t>
            </a:r>
            <a:r>
              <a:rPr lang="en-US" dirty="0" smtClean="0"/>
              <a:t> had a role in the corruption we were seeing.</a:t>
            </a:r>
          </a:p>
          <a:p>
            <a:pPr marL="342900" indent="-342900">
              <a:buFont typeface="Arial"/>
              <a:buChar char="•"/>
            </a:pPr>
            <a:r>
              <a:rPr lang="en-US" dirty="0" smtClean="0"/>
              <a:t>The solution was a team effort between SWITCH and </a:t>
            </a:r>
            <a:r>
              <a:rPr lang="en-US" dirty="0" err="1" smtClean="0"/>
              <a:t>ownCloud</a:t>
            </a:r>
            <a:r>
              <a:rPr lang="en-US" dirty="0" smtClean="0"/>
              <a:t>.</a:t>
            </a:r>
          </a:p>
        </p:txBody>
      </p:sp>
      <p:sp>
        <p:nvSpPr>
          <p:cNvPr id="3" name="Title 2"/>
          <p:cNvSpPr>
            <a:spLocks noGrp="1"/>
          </p:cNvSpPr>
          <p:nvPr>
            <p:ph type="title"/>
          </p:nvPr>
        </p:nvSpPr>
        <p:spPr/>
        <p:txBody>
          <a:bodyPr/>
          <a:lstStyle/>
          <a:p>
            <a:r>
              <a:rPr lang="en-US" dirty="0" smtClean="0"/>
              <a:t>The Problem</a:t>
            </a:r>
            <a:endParaRPr lang="en-US" dirty="0"/>
          </a:p>
        </p:txBody>
      </p:sp>
    </p:spTree>
    <p:extLst>
      <p:ext uri="{BB962C8B-B14F-4D97-AF65-F5344CB8AC3E}">
        <p14:creationId xmlns:p14="http://schemas.microsoft.com/office/powerpoint/2010/main" val="17990726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err="1" smtClean="0"/>
              <a:t>SWITCHdrive</a:t>
            </a:r>
            <a:r>
              <a:rPr lang="en-US" sz="2000" dirty="0" smtClean="0"/>
              <a:t> is our branded </a:t>
            </a:r>
            <a:r>
              <a:rPr lang="en-US" sz="2000" dirty="0" err="1" smtClean="0"/>
              <a:t>ownCloud</a:t>
            </a:r>
            <a:r>
              <a:rPr lang="en-US" sz="2000" dirty="0" smtClean="0"/>
              <a:t> offering.  We have the following:</a:t>
            </a:r>
            <a:endParaRPr lang="en-US" sz="2000" dirty="0" smtClean="0"/>
          </a:p>
          <a:p>
            <a:pPr marL="342900" indent="-342900">
              <a:buFont typeface="Arial"/>
              <a:buChar char="•"/>
            </a:pPr>
            <a:r>
              <a:rPr lang="en-US" sz="2000" dirty="0" smtClean="0"/>
              <a:t>About 30,000 Users</a:t>
            </a:r>
          </a:p>
          <a:p>
            <a:pPr marL="342900" indent="-342900">
              <a:buFont typeface="Arial"/>
              <a:buChar char="•"/>
            </a:pPr>
            <a:r>
              <a:rPr lang="en-US" sz="2000" dirty="0" smtClean="0"/>
              <a:t>105,000,000 files</a:t>
            </a:r>
          </a:p>
          <a:p>
            <a:pPr marL="342900" indent="-342900">
              <a:buFont typeface="Arial"/>
              <a:buChar char="•"/>
            </a:pPr>
            <a:r>
              <a:rPr lang="en-US" sz="2000" dirty="0" smtClean="0"/>
              <a:t>100,000,000 rows in our </a:t>
            </a:r>
            <a:r>
              <a:rPr lang="en-US" sz="2000" dirty="0" err="1" smtClean="0"/>
              <a:t>oc_filecache</a:t>
            </a:r>
            <a:r>
              <a:rPr lang="en-US" sz="2000" dirty="0" smtClean="0"/>
              <a:t> table</a:t>
            </a:r>
          </a:p>
          <a:p>
            <a:pPr marL="342900" indent="-342900">
              <a:buFont typeface="Arial"/>
              <a:buChar char="•"/>
            </a:pPr>
            <a:r>
              <a:rPr lang="en-US" sz="2000" dirty="0" smtClean="0"/>
              <a:t>6 </a:t>
            </a:r>
            <a:r>
              <a:rPr lang="en-US" sz="2000" dirty="0" err="1" smtClean="0"/>
              <a:t>Mariadb</a:t>
            </a:r>
            <a:r>
              <a:rPr lang="en-US" sz="2000" dirty="0" smtClean="0"/>
              <a:t> </a:t>
            </a:r>
            <a:r>
              <a:rPr lang="en-US" sz="2000" dirty="0" smtClean="0"/>
              <a:t>servers in a </a:t>
            </a:r>
            <a:r>
              <a:rPr lang="en-US" sz="2000" dirty="0" err="1" smtClean="0"/>
              <a:t>Galera</a:t>
            </a:r>
            <a:r>
              <a:rPr lang="en-US" sz="2000" dirty="0" smtClean="0"/>
              <a:t> cluster</a:t>
            </a:r>
          </a:p>
          <a:p>
            <a:pPr marL="342900" indent="-342900">
              <a:buFont typeface="Arial"/>
              <a:buChar char="•"/>
            </a:pPr>
            <a:r>
              <a:rPr lang="en-US" sz="2000" dirty="0"/>
              <a:t>9</a:t>
            </a:r>
            <a:r>
              <a:rPr lang="en-US" sz="2000" dirty="0" smtClean="0"/>
              <a:t> Apache Servers(4 Sync/4 Web/1 Management)</a:t>
            </a:r>
          </a:p>
          <a:p>
            <a:pPr marL="342900" indent="-342900">
              <a:buFont typeface="Arial"/>
              <a:buChar char="•"/>
            </a:pPr>
            <a:r>
              <a:rPr lang="en-US" sz="2000" dirty="0" err="1"/>
              <a:t>R</a:t>
            </a:r>
            <a:r>
              <a:rPr lang="en-US" sz="2000" dirty="0" err="1" smtClean="0"/>
              <a:t>edis</a:t>
            </a:r>
            <a:endParaRPr lang="en-US" sz="2000" dirty="0" smtClean="0"/>
          </a:p>
          <a:p>
            <a:pPr marL="342900" indent="-342900">
              <a:buFont typeface="Arial"/>
              <a:buChar char="•"/>
            </a:pPr>
            <a:r>
              <a:rPr lang="en-US" sz="2000" dirty="0" smtClean="0"/>
              <a:t>3 LDAP Servers</a:t>
            </a:r>
            <a:endParaRPr lang="en-US" sz="2000" dirty="0" smtClean="0"/>
          </a:p>
          <a:p>
            <a:pPr marL="342900" indent="-342900">
              <a:buFont typeface="Arial"/>
              <a:buChar char="•"/>
            </a:pPr>
            <a:r>
              <a:rPr lang="en-US" sz="2000" dirty="0" smtClean="0"/>
              <a:t>6 NFS servers running atop CEPH</a:t>
            </a:r>
          </a:p>
          <a:p>
            <a:pPr marL="342900" indent="-342900">
              <a:buFont typeface="Arial"/>
              <a:buChar char="•"/>
            </a:pPr>
            <a:r>
              <a:rPr lang="en-US" sz="2000" dirty="0" smtClean="0"/>
              <a:t>2 </a:t>
            </a:r>
            <a:r>
              <a:rPr lang="en-US" sz="2000" dirty="0" err="1" smtClean="0"/>
              <a:t>HAproxy</a:t>
            </a:r>
            <a:r>
              <a:rPr lang="en-US" sz="2000" dirty="0" smtClean="0"/>
              <a:t> load balancers</a:t>
            </a:r>
            <a:endParaRPr lang="en-US" sz="2000" dirty="0" smtClean="0"/>
          </a:p>
          <a:p>
            <a:pPr marL="342900" indent="-342900">
              <a:buFont typeface="Arial"/>
              <a:buChar char="•"/>
            </a:pPr>
            <a:r>
              <a:rPr lang="en-US" sz="2000" dirty="0" smtClean="0"/>
              <a:t>Monitoring (Graphite, ELK</a:t>
            </a:r>
            <a:r>
              <a:rPr lang="en-US" sz="2000" dirty="0" smtClean="0"/>
              <a:t>)</a:t>
            </a:r>
          </a:p>
          <a:p>
            <a:pPr marL="342900" indent="-342900">
              <a:buFont typeface="Arial"/>
              <a:buChar char="•"/>
            </a:pPr>
            <a:r>
              <a:rPr lang="en-US" sz="2000" dirty="0" smtClean="0"/>
              <a:t>Runs atop </a:t>
            </a:r>
            <a:r>
              <a:rPr lang="en-US" sz="2000" dirty="0" err="1" smtClean="0"/>
              <a:t>SWITCHengines</a:t>
            </a:r>
            <a:r>
              <a:rPr lang="en-US" sz="2000" dirty="0" smtClean="0"/>
              <a:t>, our </a:t>
            </a:r>
            <a:r>
              <a:rPr lang="en-US" sz="2000" dirty="0" err="1" smtClean="0"/>
              <a:t>OpenStack</a:t>
            </a:r>
            <a:r>
              <a:rPr lang="en-US" sz="2000" dirty="0" smtClean="0"/>
              <a:t> offering</a:t>
            </a:r>
          </a:p>
          <a:p>
            <a:pPr marL="342900" indent="-342900">
              <a:buFont typeface="Arial"/>
              <a:buChar char="•"/>
            </a:pPr>
            <a:r>
              <a:rPr lang="en-US" sz="2000" dirty="0" smtClean="0"/>
              <a:t>Most services are </a:t>
            </a:r>
            <a:r>
              <a:rPr lang="en-US" sz="2000" dirty="0" err="1" smtClean="0"/>
              <a:t>Docker</a:t>
            </a:r>
            <a:r>
              <a:rPr lang="en-US" sz="2000" dirty="0" smtClean="0"/>
              <a:t> containers</a:t>
            </a:r>
            <a:endParaRPr lang="en-US" sz="2000" dirty="0" smtClean="0"/>
          </a:p>
          <a:p>
            <a:pPr marL="342900" indent="-342900">
              <a:buFont typeface="Arial"/>
              <a:buChar char="•"/>
            </a:pPr>
            <a:endParaRPr lang="en-US" dirty="0" smtClean="0"/>
          </a:p>
          <a:p>
            <a:endParaRPr lang="en-US" dirty="0"/>
          </a:p>
        </p:txBody>
      </p:sp>
      <p:sp>
        <p:nvSpPr>
          <p:cNvPr id="3" name="Title 2"/>
          <p:cNvSpPr>
            <a:spLocks noGrp="1"/>
          </p:cNvSpPr>
          <p:nvPr>
            <p:ph type="title"/>
          </p:nvPr>
        </p:nvSpPr>
        <p:spPr/>
        <p:txBody>
          <a:bodyPr/>
          <a:lstStyle/>
          <a:p>
            <a:r>
              <a:rPr lang="en-US" dirty="0" err="1" smtClean="0"/>
              <a:t>SWITCHdrive</a:t>
            </a:r>
            <a:endParaRPr lang="en-US" dirty="0"/>
          </a:p>
        </p:txBody>
      </p:sp>
    </p:spTree>
    <p:extLst>
      <p:ext uri="{BB962C8B-B14F-4D97-AF65-F5344CB8AC3E}">
        <p14:creationId xmlns:p14="http://schemas.microsoft.com/office/powerpoint/2010/main" val="39760279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chitecture_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0" y="585522"/>
            <a:ext cx="5735759" cy="5408877"/>
          </a:xfrm>
          <a:prstGeom prst="rect">
            <a:avLst/>
          </a:prstGeom>
        </p:spPr>
      </p:pic>
    </p:spTree>
    <p:extLst>
      <p:ext uri="{BB962C8B-B14F-4D97-AF65-F5344CB8AC3E}">
        <p14:creationId xmlns:p14="http://schemas.microsoft.com/office/powerpoint/2010/main" val="1632636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err="1" smtClean="0"/>
              <a:t>MariaDB</a:t>
            </a:r>
            <a:r>
              <a:rPr lang="en-US" dirty="0" smtClean="0"/>
              <a:t> 10</a:t>
            </a:r>
          </a:p>
          <a:p>
            <a:pPr marL="342900" indent="-342900">
              <a:buFont typeface="Arial"/>
              <a:buChar char="•"/>
            </a:pPr>
            <a:r>
              <a:rPr lang="en-US" dirty="0" err="1" smtClean="0"/>
              <a:t>Galera</a:t>
            </a:r>
            <a:r>
              <a:rPr lang="en-US" dirty="0" smtClean="0"/>
              <a:t> Cluster</a:t>
            </a:r>
          </a:p>
          <a:p>
            <a:pPr marL="342900" indent="-342900">
              <a:buFont typeface="Arial"/>
              <a:buChar char="•"/>
            </a:pPr>
            <a:r>
              <a:rPr lang="en-US" dirty="0" smtClean="0"/>
              <a:t>1 Write Node</a:t>
            </a:r>
          </a:p>
          <a:p>
            <a:pPr marL="342900" indent="-342900">
              <a:buFont typeface="Arial"/>
              <a:buChar char="•"/>
            </a:pPr>
            <a:r>
              <a:rPr lang="en-US" dirty="0" smtClean="0"/>
              <a:t>5 Read Nodes</a:t>
            </a:r>
          </a:p>
          <a:p>
            <a:pPr marL="342900" indent="-342900">
              <a:buFont typeface="Arial"/>
              <a:buChar char="•"/>
            </a:pPr>
            <a:r>
              <a:rPr lang="en-US" dirty="0" err="1" smtClean="0"/>
              <a:t>MaxScale</a:t>
            </a:r>
            <a:r>
              <a:rPr lang="en-US" dirty="0" smtClean="0"/>
              <a:t> on the Web/Sync/</a:t>
            </a:r>
            <a:r>
              <a:rPr lang="en-US" dirty="0" err="1" smtClean="0"/>
              <a:t>Mgmt</a:t>
            </a:r>
            <a:r>
              <a:rPr lang="en-US" dirty="0" smtClean="0"/>
              <a:t> servers for DB connection </a:t>
            </a:r>
            <a:r>
              <a:rPr lang="en-US" dirty="0" smtClean="0"/>
              <a:t>channeling</a:t>
            </a:r>
          </a:p>
          <a:p>
            <a:pPr marL="342900" indent="-342900">
              <a:buFont typeface="Arial"/>
              <a:buChar char="•"/>
            </a:pPr>
            <a:r>
              <a:rPr lang="en-US" dirty="0" smtClean="0"/>
              <a:t>DB nodes are </a:t>
            </a:r>
            <a:r>
              <a:rPr lang="en-US" dirty="0" err="1" smtClean="0"/>
              <a:t>Docker</a:t>
            </a:r>
            <a:r>
              <a:rPr lang="en-US" dirty="0" smtClean="0"/>
              <a:t> containers</a:t>
            </a:r>
            <a:endParaRPr lang="en-US" dirty="0" smtClean="0"/>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Database Environment</a:t>
            </a:r>
            <a:endParaRPr lang="en-US" dirty="0"/>
          </a:p>
        </p:txBody>
      </p:sp>
    </p:spTree>
    <p:extLst>
      <p:ext uri="{BB962C8B-B14F-4D97-AF65-F5344CB8AC3E}">
        <p14:creationId xmlns:p14="http://schemas.microsoft.com/office/powerpoint/2010/main" val="8155337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smtClean="0"/>
              <a:t>Synchronous replication</a:t>
            </a:r>
          </a:p>
          <a:p>
            <a:pPr marL="342900" indent="-342900">
              <a:buFont typeface="Arial"/>
              <a:buChar char="•"/>
            </a:pPr>
            <a:r>
              <a:rPr lang="en-US" dirty="0" smtClean="0"/>
              <a:t>Multi-Master Capabilities, but we use single master with multiple read nodes to increase read </a:t>
            </a:r>
            <a:r>
              <a:rPr lang="en-US" dirty="0" smtClean="0"/>
              <a:t>bandwidth.</a:t>
            </a:r>
            <a:endParaRPr lang="en-US" dirty="0" smtClean="0"/>
          </a:p>
          <a:p>
            <a:pPr marL="342900" indent="-342900">
              <a:buFont typeface="Arial"/>
              <a:buChar char="•"/>
            </a:pPr>
            <a:r>
              <a:rPr lang="en-US" dirty="0" smtClean="0"/>
              <a:t>Automatic node handling, when nodes join or leave the </a:t>
            </a:r>
            <a:r>
              <a:rPr lang="en-US" dirty="0" smtClean="0"/>
              <a:t>cluster.</a:t>
            </a:r>
            <a:endParaRPr lang="en-US" dirty="0" smtClean="0"/>
          </a:p>
          <a:p>
            <a:endParaRPr lang="en-US" dirty="0"/>
          </a:p>
        </p:txBody>
      </p:sp>
      <p:sp>
        <p:nvSpPr>
          <p:cNvPr id="3" name="Title 2"/>
          <p:cNvSpPr>
            <a:spLocks noGrp="1"/>
          </p:cNvSpPr>
          <p:nvPr>
            <p:ph type="title"/>
          </p:nvPr>
        </p:nvSpPr>
        <p:spPr/>
        <p:txBody>
          <a:bodyPr/>
          <a:lstStyle/>
          <a:p>
            <a:r>
              <a:rPr lang="en-US" dirty="0" err="1" smtClean="0"/>
              <a:t>Galera</a:t>
            </a:r>
            <a:r>
              <a:rPr lang="en-US" dirty="0" smtClean="0"/>
              <a:t> Cluster</a:t>
            </a:r>
            <a:endParaRPr lang="en-US" dirty="0"/>
          </a:p>
        </p:txBody>
      </p:sp>
    </p:spTree>
    <p:extLst>
      <p:ext uri="{BB962C8B-B14F-4D97-AF65-F5344CB8AC3E}">
        <p14:creationId xmlns:p14="http://schemas.microsoft.com/office/powerpoint/2010/main" val="9455726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err="1" smtClean="0"/>
              <a:t>MariaDB</a:t>
            </a:r>
            <a:r>
              <a:rPr lang="en-US" dirty="0" smtClean="0"/>
              <a:t> Database Proxy</a:t>
            </a:r>
          </a:p>
          <a:p>
            <a:pPr marL="342900" indent="-342900">
              <a:buFont typeface="Arial"/>
              <a:buChar char="•"/>
            </a:pPr>
            <a:r>
              <a:rPr lang="en-US" dirty="0" smtClean="0"/>
              <a:t>We use it to split reads from </a:t>
            </a:r>
            <a:r>
              <a:rPr lang="en-US" dirty="0" smtClean="0"/>
              <a:t>writes.</a:t>
            </a:r>
          </a:p>
          <a:p>
            <a:pPr marL="342900" indent="-342900">
              <a:buFont typeface="Arial"/>
              <a:buChar char="•"/>
            </a:pPr>
            <a:r>
              <a:rPr lang="en-US" dirty="0" smtClean="0"/>
              <a:t>Automatic switchover when nodes fail/rejoin.</a:t>
            </a:r>
            <a:endParaRPr lang="en-US" dirty="0" smtClean="0"/>
          </a:p>
          <a:p>
            <a:pPr marL="342900" indent="-342900">
              <a:buFont typeface="Arial"/>
              <a:buChar char="•"/>
            </a:pPr>
            <a:r>
              <a:rPr lang="en-US" dirty="0" smtClean="0"/>
              <a:t>All writes go to the master, all reads to the </a:t>
            </a:r>
            <a:r>
              <a:rPr lang="en-US" dirty="0" smtClean="0"/>
              <a:t>replicas.</a:t>
            </a:r>
            <a:endParaRPr lang="en-US" dirty="0" smtClean="0"/>
          </a:p>
          <a:p>
            <a:pPr marL="342900" indent="-342900">
              <a:buFont typeface="Arial"/>
              <a:buChar char="•"/>
            </a:pPr>
            <a:r>
              <a:rPr lang="en-US" dirty="0" smtClean="0"/>
              <a:t>We use version 1.4.</a:t>
            </a:r>
          </a:p>
          <a:p>
            <a:pPr marL="342900" indent="-342900">
              <a:buFont typeface="Arial"/>
              <a:buChar char="•"/>
            </a:pPr>
            <a:r>
              <a:rPr lang="en-US" dirty="0" smtClean="0"/>
              <a:t>New version, 2.1, requires purchasing a license for 3 or more server instances in production</a:t>
            </a:r>
          </a:p>
          <a:p>
            <a:pPr marL="342900" indent="-342900">
              <a:buFont typeface="Arial"/>
              <a:buChar char="•"/>
            </a:pPr>
            <a:r>
              <a:rPr lang="en-US" dirty="0" err="1" smtClean="0"/>
              <a:t>ProxySQL</a:t>
            </a:r>
            <a:r>
              <a:rPr lang="en-US" dirty="0" smtClean="0"/>
              <a:t> might be our future </a:t>
            </a:r>
            <a:r>
              <a:rPr lang="en-US" dirty="0" smtClean="0"/>
              <a:t>direction.</a:t>
            </a:r>
            <a:endParaRPr lang="en-US" dirty="0"/>
          </a:p>
        </p:txBody>
      </p:sp>
      <p:sp>
        <p:nvSpPr>
          <p:cNvPr id="3" name="Title 2"/>
          <p:cNvSpPr>
            <a:spLocks noGrp="1"/>
          </p:cNvSpPr>
          <p:nvPr>
            <p:ph type="title"/>
          </p:nvPr>
        </p:nvSpPr>
        <p:spPr/>
        <p:txBody>
          <a:bodyPr/>
          <a:lstStyle/>
          <a:p>
            <a:r>
              <a:rPr lang="en-US" dirty="0" err="1" smtClean="0"/>
              <a:t>MaxScale</a:t>
            </a:r>
            <a:endParaRPr lang="en-US" dirty="0"/>
          </a:p>
        </p:txBody>
      </p:sp>
    </p:spTree>
    <p:extLst>
      <p:ext uri="{BB962C8B-B14F-4D97-AF65-F5344CB8AC3E}">
        <p14:creationId xmlns:p14="http://schemas.microsoft.com/office/powerpoint/2010/main" val="36877839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01-SWITCH-Corporate_en">
  <a:themeElements>
    <a:clrScheme name="Custom 2">
      <a:dk1>
        <a:srgbClr val="000000"/>
      </a:dk1>
      <a:lt1>
        <a:srgbClr val="FFFFFF"/>
      </a:lt1>
      <a:dk2>
        <a:srgbClr val="00247D"/>
      </a:dk2>
      <a:lt2>
        <a:srgbClr val="7F91BF"/>
      </a:lt2>
      <a:accent1>
        <a:srgbClr val="F39900"/>
      </a:accent1>
      <a:accent2>
        <a:srgbClr val="F6C675"/>
      </a:accent2>
      <a:accent3>
        <a:srgbClr val="FF004B"/>
      </a:accent3>
      <a:accent4>
        <a:srgbClr val="FFF000"/>
      </a:accent4>
      <a:accent5>
        <a:srgbClr val="A3ABB1"/>
      </a:accent5>
      <a:accent6>
        <a:srgbClr val="CCD1D5"/>
      </a:accent6>
      <a:hlink>
        <a:srgbClr val="0099FF"/>
      </a:hlink>
      <a:folHlink>
        <a:srgbClr val="99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01-SWITCH-Corporate_en.potx</Template>
  <TotalTime>27820</TotalTime>
  <Words>3274</Words>
  <Application>Microsoft Macintosh PowerPoint</Application>
  <PresentationFormat>On-screen Show (4:3)</PresentationFormat>
  <Paragraphs>414</Paragraphs>
  <Slides>34</Slides>
  <Notes>14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01-SWITCH-Corporate_en</vt:lpstr>
      <vt:lpstr>PowerPoint Presentation</vt:lpstr>
      <vt:lpstr>SWITCH</vt:lpstr>
      <vt:lpstr>Our customers</vt:lpstr>
      <vt:lpstr>The Problem</vt:lpstr>
      <vt:lpstr>SWITCHdrive</vt:lpstr>
      <vt:lpstr>PowerPoint Presentation</vt:lpstr>
      <vt:lpstr>Database Environment</vt:lpstr>
      <vt:lpstr>Galera Cluster</vt:lpstr>
      <vt:lpstr>MaxScale</vt:lpstr>
      <vt:lpstr>Tools to diagnose DB problems</vt:lpstr>
      <vt:lpstr>MySQL performance_schema</vt:lpstr>
      <vt:lpstr>MySQL performance_schema Top10 Queries</vt:lpstr>
      <vt:lpstr>MaxScale top queries</vt:lpstr>
      <vt:lpstr>MaxScale top queries </vt:lpstr>
      <vt:lpstr>MaxScale top queries</vt:lpstr>
      <vt:lpstr>MaxScale identifying top queries</vt:lpstr>
      <vt:lpstr>MaxScale identifying top queries</vt:lpstr>
      <vt:lpstr>Explain</vt:lpstr>
      <vt:lpstr>Analyze</vt:lpstr>
      <vt:lpstr>Explain</vt:lpstr>
      <vt:lpstr>Explain</vt:lpstr>
      <vt:lpstr>Explain</vt:lpstr>
      <vt:lpstr>Indexes</vt:lpstr>
      <vt:lpstr>Table Joins</vt:lpstr>
      <vt:lpstr>Finding the missing index</vt:lpstr>
      <vt:lpstr>The fix</vt:lpstr>
      <vt:lpstr>Explain after the index is added</vt:lpstr>
      <vt:lpstr>The results of implementing the fix</vt:lpstr>
      <vt:lpstr>The results of implementing the fix</vt:lpstr>
      <vt:lpstr>The aftermath</vt:lpstr>
      <vt:lpstr>Other database products?</vt:lpstr>
      <vt:lpstr>Summary</vt:lpstr>
      <vt:lpstr>Questions</vt:lpstr>
      <vt:lpstr>PowerPoint Presentation</vt:lpstr>
    </vt:vector>
  </TitlesOfParts>
  <Manager/>
  <Company>SWITCH</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switch gast</cp:lastModifiedBy>
  <cp:revision>416</cp:revision>
  <cp:lastPrinted>2016-12-23T09:22:21Z</cp:lastPrinted>
  <dcterms:created xsi:type="dcterms:W3CDTF">2011-04-04T13:54:55Z</dcterms:created>
  <dcterms:modified xsi:type="dcterms:W3CDTF">2017-09-26T11:02:18Z</dcterms:modified>
  <cp:category/>
</cp:coreProperties>
</file>