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2"/>
    <p:sldId id="273" r:id="rId3"/>
    <p:sldId id="279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4" r:id="rId17"/>
    <p:sldId id="297" r:id="rId18"/>
    <p:sldId id="295" r:id="rId19"/>
    <p:sldId id="296" r:id="rId2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F7F7F"/>
    <a:srgbClr val="4A4946"/>
    <a:srgbClr val="EBEAE8"/>
    <a:srgbClr val="ECEBE9"/>
    <a:srgbClr val="030303"/>
    <a:srgbClr val="662E00"/>
    <a:srgbClr val="522D2D"/>
    <a:srgbClr val="4D2229"/>
    <a:srgbClr val="381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F86C22-8E68-C5A2-85C3-241A44177575}" v="491" dt="2023-04-05T16:07:14.103"/>
    <p1510:client id="{4BC74D3A-0DA4-9B13-5030-B38C9219904E}" v="5" dt="2023-04-05T15:17:52.869"/>
    <p1510:client id="{79670891-8B09-577B-2B52-A76F5E22DBD6}" v="24" dt="2023-03-23T13:09:23.751"/>
    <p1510:client id="{9CEFBF67-3129-FAB0-DFB4-B4650528C9AD}" v="205" dt="2023-03-27T20:49:02.107"/>
    <p1510:client id="{CE4763CF-95B0-8EDC-4C64-8B802BF5122E}" v="45" dt="2023-03-24T20:19:29.690"/>
    <p1510:client id="{E3098E66-CB57-5EC8-94AA-F31148E2C06F}" v="473" dt="2023-03-23T12:39:09.261"/>
    <p1510:client id="{E5245AAA-EEBA-0F1B-5768-E8F5FA4A1B92}" v="24" dt="2023-04-05T15:22:51.718"/>
    <p1510:client id="{FFD01718-2349-33F8-B8C5-14D2F9CBAD4B}" v="301" dt="2023-04-05T14:40:47.65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85214" y="943546"/>
            <a:ext cx="4674235" cy="2490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EBEA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Livro aberto com caneta na mesa">
            <a:extLst>
              <a:ext uri="{FF2B5EF4-FFF2-40B4-BE49-F238E27FC236}">
                <a16:creationId xmlns:a16="http://schemas.microsoft.com/office/drawing/2014/main" id="{69A09849-A8E1-B1E2-B6FB-2EB8526604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9818" b="7516"/>
          <a:stretch/>
        </p:blipFill>
        <p:spPr>
          <a:xfrm>
            <a:off x="180975" y="182880"/>
            <a:ext cx="11823637" cy="6499784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F4B4B8F2-EC39-BC5B-C889-67FC7AF06DCB}"/>
              </a:ext>
            </a:extLst>
          </p:cNvPr>
          <p:cNvSpPr txBox="1">
            <a:spLocks/>
          </p:cNvSpPr>
          <p:nvPr/>
        </p:nvSpPr>
        <p:spPr>
          <a:xfrm>
            <a:off x="838200" y="525195"/>
            <a:ext cx="10165218" cy="28065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spc="575">
                <a:solidFill>
                  <a:srgbClr val="FFFFFF"/>
                </a:solidFill>
              </a:rPr>
              <a:t>STUDIO </a:t>
            </a:r>
            <a:r>
              <a:rPr lang="en-US" sz="4000" b="1" kern="1200" spc="610">
                <a:solidFill>
                  <a:srgbClr val="FFFFFF"/>
                </a:solidFill>
              </a:rPr>
              <a:t>LANDING </a:t>
            </a:r>
            <a:r>
              <a:rPr lang="en-US" sz="4000" b="1" kern="1200" spc="520">
                <a:solidFill>
                  <a:srgbClr val="FFFFFF"/>
                </a:solidFill>
              </a:rPr>
              <a:t>PAGE</a:t>
            </a:r>
            <a:r>
              <a:rPr lang="en-US" sz="4000" b="1" kern="1200" spc="150">
                <a:solidFill>
                  <a:srgbClr val="FFFFFF"/>
                </a:solidFill>
              </a:rPr>
              <a:t> </a:t>
            </a:r>
            <a:r>
              <a:rPr lang="en-US" sz="4000" b="1" kern="1200" spc="610">
                <a:solidFill>
                  <a:srgbClr val="FFFFFF"/>
                </a:solidFill>
              </a:rPr>
              <a:t>DESIGN</a:t>
            </a:r>
            <a:endParaRPr lang="en-US" sz="4000" kern="1200">
              <a:solidFill>
                <a:srgbClr val="FFFFFF"/>
              </a:solidFill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49319DCD-A96D-D445-663C-0459D65116C9}"/>
              </a:ext>
            </a:extLst>
          </p:cNvPr>
          <p:cNvSpPr txBox="1"/>
          <p:nvPr/>
        </p:nvSpPr>
        <p:spPr>
          <a:xfrm>
            <a:off x="838200" y="3526300"/>
            <a:ext cx="10165218" cy="25884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R="8255" algn="l" rtl="0">
              <a:lnSpc>
                <a:spcPct val="90000"/>
              </a:lnSpc>
              <a:spcBef>
                <a:spcPts val="1000"/>
              </a:spcBef>
            </a:pPr>
            <a:r>
              <a:rPr lang="en-US" sz="2000" b="1" kern="1200" spc="125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Guia para </a:t>
            </a:r>
            <a:r>
              <a:rPr lang="en-US" sz="2000" b="1" kern="1200" spc="125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advogados</a:t>
            </a:r>
            <a:endParaRPr lang="en-US" sz="2000" kern="1200" dirty="0" err="1">
              <a:solidFill>
                <a:srgbClr val="FFFFFF"/>
              </a:solidFill>
              <a:latin typeface="+mn-lt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4858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BCBFC8-501E-AD7C-5FAF-EDF182F02BE6}"/>
              </a:ext>
            </a:extLst>
          </p:cNvPr>
          <p:cNvSpPr txBox="1"/>
          <p:nvPr/>
        </p:nvSpPr>
        <p:spPr>
          <a:xfrm>
            <a:off x="2227118" y="2612446"/>
            <a:ext cx="831099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 err="1"/>
              <a:t>Contato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Fornecer</a:t>
            </a:r>
            <a:r>
              <a:rPr lang="en-US" dirty="0"/>
              <a:t> um contato fácil e direto é fundamental para que o cliente possa entrar em contato e agendar uma consulta ou tirar dúvidas. É importante incluir informações como endereço, telefone, e- mail, horário de atendimento e número de WhatsApp. </a:t>
            </a:r>
            <a:endParaRPr lang="pt-BR" dirty="0"/>
          </a:p>
          <a:p>
            <a:pPr algn="l"/>
            <a:endParaRPr lang="en-US"/>
          </a:p>
          <a:p>
            <a:pPr algn="l"/>
            <a:r>
              <a:rPr lang="en-US" dirty="0"/>
              <a:t>O WhatsApp é </a:t>
            </a:r>
            <a:r>
              <a:rPr lang="en-US" dirty="0" err="1"/>
              <a:t>uma</a:t>
            </a:r>
            <a:r>
              <a:rPr lang="en-US" dirty="0"/>
              <a:t> ferramenta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utilizada</a:t>
            </a:r>
            <a:r>
              <a:rPr lang="en-US" dirty="0"/>
              <a:t> para </a:t>
            </a:r>
            <a:r>
              <a:rPr lang="en-US" dirty="0" err="1"/>
              <a:t>comunicação</a:t>
            </a:r>
            <a:r>
              <a:rPr lang="en-US" dirty="0"/>
              <a:t> entre </a:t>
            </a:r>
            <a:r>
              <a:rPr lang="en-US" dirty="0" err="1"/>
              <a:t>empresas</a:t>
            </a:r>
            <a:r>
              <a:rPr lang="en-US" dirty="0"/>
              <a:t> e </a:t>
            </a:r>
            <a:r>
              <a:rPr lang="en-US" dirty="0" err="1"/>
              <a:t>clientes</a:t>
            </a:r>
            <a:r>
              <a:rPr lang="en-US" dirty="0"/>
              <a:t>,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opção</a:t>
            </a:r>
            <a:r>
              <a:rPr lang="en-US" dirty="0"/>
              <a:t> </a:t>
            </a:r>
            <a:r>
              <a:rPr lang="en-US" dirty="0" err="1"/>
              <a:t>rápida</a:t>
            </a:r>
            <a:r>
              <a:rPr lang="en-US" dirty="0"/>
              <a:t> e </a:t>
            </a:r>
            <a:r>
              <a:rPr lang="en-US" dirty="0" err="1"/>
              <a:t>prática</a:t>
            </a:r>
            <a:r>
              <a:rPr lang="en-US" dirty="0"/>
              <a:t> para </a:t>
            </a:r>
            <a:r>
              <a:rPr lang="en-US" dirty="0" err="1"/>
              <a:t>tirar</a:t>
            </a:r>
            <a:r>
              <a:rPr lang="en-US" dirty="0"/>
              <a:t> </a:t>
            </a:r>
            <a:r>
              <a:rPr lang="en-US" dirty="0" err="1"/>
              <a:t>dúvidas</a:t>
            </a:r>
            <a:r>
              <a:rPr lang="en-US" dirty="0"/>
              <a:t> e </a:t>
            </a:r>
            <a:r>
              <a:rPr lang="en-US" dirty="0" err="1"/>
              <a:t>agendar</a:t>
            </a:r>
            <a:r>
              <a:rPr lang="en-US" dirty="0"/>
              <a:t> </a:t>
            </a:r>
            <a:r>
              <a:rPr lang="en-US" dirty="0" err="1"/>
              <a:t>consultas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3629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BCBFC8-501E-AD7C-5FAF-EDF182F02BE6}"/>
              </a:ext>
            </a:extLst>
          </p:cNvPr>
          <p:cNvSpPr txBox="1"/>
          <p:nvPr/>
        </p:nvSpPr>
        <p:spPr>
          <a:xfrm>
            <a:off x="2227118" y="2560491"/>
            <a:ext cx="831099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 err="1"/>
              <a:t>Domínio</a:t>
            </a:r>
            <a:r>
              <a:rPr lang="en-US" b="1" dirty="0"/>
              <a:t>:</a:t>
            </a:r>
            <a:r>
              <a:rPr lang="en-US" dirty="0"/>
              <a:t> O </a:t>
            </a:r>
            <a:r>
              <a:rPr lang="en-US" dirty="0" err="1"/>
              <a:t>domínio</a:t>
            </a:r>
            <a:r>
              <a:rPr lang="en-US" dirty="0"/>
              <a:t> é o endereço eletrônico que as pessoas usarão para acessar sua landing page e é uma parte essencial da sua presença online. </a:t>
            </a:r>
            <a:endParaRPr lang="pt-BR" dirty="0"/>
          </a:p>
          <a:p>
            <a:pPr algn="l"/>
            <a:endParaRPr lang="en-US"/>
          </a:p>
          <a:p>
            <a:pPr algn="l"/>
            <a:r>
              <a:rPr lang="en-US" dirty="0"/>
              <a:t>Se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um </a:t>
            </a:r>
            <a:r>
              <a:rPr lang="en-US" dirty="0" err="1"/>
              <a:t>domínio</a:t>
            </a:r>
            <a:r>
              <a:rPr lang="en-US" dirty="0"/>
              <a:t> </a:t>
            </a:r>
            <a:r>
              <a:rPr lang="en-US" dirty="0" err="1"/>
              <a:t>registrado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favor,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informe</a:t>
            </a:r>
            <a:r>
              <a:rPr lang="en-US" dirty="0"/>
              <a:t> as </a:t>
            </a:r>
            <a:r>
              <a:rPr lang="en-US" dirty="0" err="1"/>
              <a:t>credenciais</a:t>
            </a:r>
            <a:r>
              <a:rPr lang="en-US" dirty="0"/>
              <a:t> de </a:t>
            </a:r>
            <a:r>
              <a:rPr lang="en-US" dirty="0" err="1"/>
              <a:t>acesso</a:t>
            </a:r>
            <a:r>
              <a:rPr lang="en-US" dirty="0"/>
              <a:t>, para que </a:t>
            </a:r>
            <a:r>
              <a:rPr lang="en-US" dirty="0" err="1"/>
              <a:t>possamos</a:t>
            </a:r>
            <a:r>
              <a:rPr lang="en-US" dirty="0"/>
              <a:t> </a:t>
            </a:r>
            <a:r>
              <a:rPr lang="en-US" dirty="0" err="1"/>
              <a:t>configurar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landing page para que </a:t>
            </a:r>
            <a:r>
              <a:rPr lang="en-US" dirty="0" err="1"/>
              <a:t>ela</a:t>
            </a:r>
            <a:r>
              <a:rPr lang="en-US" dirty="0"/>
              <a:t> fique </a:t>
            </a:r>
            <a:r>
              <a:rPr lang="en-US" dirty="0" err="1"/>
              <a:t>acessível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domínio</a:t>
            </a:r>
            <a:r>
              <a:rPr lang="en-US" dirty="0"/>
              <a:t>. </a:t>
            </a:r>
            <a:endParaRPr lang="pt-BR" dirty="0"/>
          </a:p>
          <a:p>
            <a:pPr algn="l"/>
            <a:endParaRPr lang="en-US"/>
          </a:p>
          <a:p>
            <a:pPr algn="l"/>
            <a:r>
              <a:rPr lang="en-US" dirty="0" err="1"/>
              <a:t>Lembre</a:t>
            </a:r>
            <a:r>
              <a:rPr lang="en-US" dirty="0"/>
              <a:t>-se de que </a:t>
            </a:r>
            <a:r>
              <a:rPr lang="en-US" dirty="0" err="1"/>
              <a:t>ter</a:t>
            </a:r>
            <a:r>
              <a:rPr lang="en-US" dirty="0"/>
              <a:t> um </a:t>
            </a:r>
            <a:r>
              <a:rPr lang="en-US" dirty="0" err="1"/>
              <a:t>domínio</a:t>
            </a:r>
            <a:r>
              <a:rPr lang="en-US" dirty="0"/>
              <a:t> </a:t>
            </a:r>
            <a:r>
              <a:rPr lang="en-US" dirty="0" err="1"/>
              <a:t>personalizado</a:t>
            </a:r>
            <a:r>
              <a:rPr lang="en-US" dirty="0"/>
              <a:t> </a:t>
            </a:r>
            <a:r>
              <a:rPr lang="en-US" dirty="0" err="1"/>
              <a:t>ajuda</a:t>
            </a:r>
            <a:r>
              <a:rPr lang="en-US" dirty="0"/>
              <a:t> a </a:t>
            </a:r>
            <a:r>
              <a:rPr lang="en-US" dirty="0" err="1"/>
              <a:t>transmitir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credibilidade</a:t>
            </a:r>
            <a:r>
              <a:rPr lang="en-US" dirty="0"/>
              <a:t> e </a:t>
            </a:r>
            <a:r>
              <a:rPr lang="en-US" dirty="0" err="1"/>
              <a:t>profissionalismo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negócio</a:t>
            </a:r>
            <a:r>
              <a:rPr lang="en-US" dirty="0"/>
              <a:t>, </a:t>
            </a:r>
            <a:r>
              <a:rPr lang="en-US" dirty="0" err="1"/>
              <a:t>além</a:t>
            </a:r>
            <a:r>
              <a:rPr lang="en-US" dirty="0"/>
              <a:t> de </a:t>
            </a:r>
            <a:r>
              <a:rPr lang="en-US" dirty="0" err="1"/>
              <a:t>facilitar</a:t>
            </a:r>
            <a:r>
              <a:rPr lang="en-US" dirty="0"/>
              <a:t> a </a:t>
            </a:r>
            <a:r>
              <a:rPr lang="en-US" dirty="0" err="1"/>
              <a:t>localização</a:t>
            </a:r>
            <a:r>
              <a:rPr lang="en-US" dirty="0"/>
              <a:t> da </a:t>
            </a:r>
            <a:r>
              <a:rPr lang="en-US" dirty="0" err="1"/>
              <a:t>sua</a:t>
            </a:r>
            <a:r>
              <a:rPr lang="en-US" dirty="0"/>
              <a:t> landing page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5818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BCBFC8-501E-AD7C-5FAF-EDF182F02BE6}"/>
              </a:ext>
            </a:extLst>
          </p:cNvPr>
          <p:cNvSpPr txBox="1"/>
          <p:nvPr/>
        </p:nvSpPr>
        <p:spPr>
          <a:xfrm>
            <a:off x="2227118" y="2733673"/>
            <a:ext cx="831099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Foto: </a:t>
            </a:r>
            <a:r>
              <a:rPr lang="en-US" dirty="0" err="1"/>
              <a:t>Fornecer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,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se </a:t>
            </a:r>
            <a:r>
              <a:rPr lang="en-US" dirty="0" err="1"/>
              <a:t>houver</a:t>
            </a:r>
            <a:r>
              <a:rPr lang="en-US" dirty="0"/>
              <a:t>, de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advogados</a:t>
            </a:r>
            <a:r>
              <a:rPr lang="en-US" dirty="0"/>
              <a:t> do </a:t>
            </a:r>
            <a:r>
              <a:rPr lang="en-US" dirty="0" err="1"/>
              <a:t>escritório</a:t>
            </a:r>
            <a:r>
              <a:rPr lang="en-US" dirty="0"/>
              <a:t>. Essa é </a:t>
            </a:r>
            <a:r>
              <a:rPr lang="en-US" dirty="0" err="1"/>
              <a:t>uma</a:t>
            </a:r>
            <a:r>
              <a:rPr lang="en-US" dirty="0"/>
              <a:t> boa </a:t>
            </a:r>
            <a:r>
              <a:rPr lang="en-US" dirty="0" err="1"/>
              <a:t>prática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landing page </a:t>
            </a:r>
            <a:r>
              <a:rPr lang="en-US" dirty="0" err="1"/>
              <a:t>profissional</a:t>
            </a:r>
            <a:r>
              <a:rPr lang="en-US" dirty="0"/>
              <a:t>, pois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ajuda</a:t>
            </a:r>
            <a:r>
              <a:rPr lang="en-US" dirty="0"/>
              <a:t> a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conexão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pessoal</a:t>
            </a:r>
            <a:r>
              <a:rPr lang="en-US" dirty="0"/>
              <a:t> com o </a:t>
            </a:r>
            <a:r>
              <a:rPr lang="en-US" dirty="0" err="1"/>
              <a:t>potencial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 e a </a:t>
            </a:r>
            <a:r>
              <a:rPr lang="en-US" dirty="0" err="1"/>
              <a:t>transmitir</a:t>
            </a:r>
            <a:r>
              <a:rPr lang="en-US" dirty="0"/>
              <a:t> </a:t>
            </a:r>
            <a:r>
              <a:rPr lang="en-US" dirty="0" err="1"/>
              <a:t>confiança</a:t>
            </a:r>
            <a:r>
              <a:rPr lang="en-US" dirty="0"/>
              <a:t>. É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ressaltar</a:t>
            </a:r>
            <a:r>
              <a:rPr lang="en-US" dirty="0"/>
              <a:t> que a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ser </a:t>
            </a:r>
            <a:r>
              <a:rPr lang="en-US" dirty="0" err="1"/>
              <a:t>profissional</a:t>
            </a:r>
            <a:r>
              <a:rPr lang="en-US" dirty="0"/>
              <a:t> e </a:t>
            </a:r>
            <a:r>
              <a:rPr lang="en-US" dirty="0" err="1"/>
              <a:t>condizer</a:t>
            </a:r>
            <a:r>
              <a:rPr lang="en-US" dirty="0"/>
              <a:t> com a </a:t>
            </a:r>
            <a:r>
              <a:rPr lang="en-US" dirty="0" err="1"/>
              <a:t>imagem</a:t>
            </a:r>
            <a:r>
              <a:rPr lang="en-US" dirty="0"/>
              <a:t> que o </a:t>
            </a:r>
            <a:r>
              <a:rPr lang="en-US" dirty="0" err="1"/>
              <a:t>advogado</a:t>
            </a:r>
            <a:r>
              <a:rPr lang="en-US" dirty="0"/>
              <a:t> </a:t>
            </a:r>
            <a:r>
              <a:rPr lang="en-US" dirty="0" err="1"/>
              <a:t>deseja</a:t>
            </a:r>
            <a:r>
              <a:rPr lang="en-US" dirty="0"/>
              <a:t> </a:t>
            </a:r>
            <a:r>
              <a:rPr lang="en-US" dirty="0" err="1"/>
              <a:t>transmitir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6530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BCBFC8-501E-AD7C-5FAF-EDF182F02BE6}"/>
              </a:ext>
            </a:extLst>
          </p:cNvPr>
          <p:cNvSpPr txBox="1"/>
          <p:nvPr/>
        </p:nvSpPr>
        <p:spPr>
          <a:xfrm>
            <a:off x="2227118" y="2266082"/>
            <a:ext cx="8310995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Redes </a:t>
            </a:r>
            <a:r>
              <a:rPr lang="en-US" b="1" dirty="0" err="1"/>
              <a:t>sociais</a:t>
            </a:r>
            <a:r>
              <a:rPr lang="en-US" b="1" dirty="0"/>
              <a:t>:</a:t>
            </a:r>
            <a:r>
              <a:rPr lang="en-US" dirty="0"/>
              <a:t> A inclusão dos links das redes sociais do profissional ou do escritório de advocacia na landing page pode trazer diversos benefícios para a sua carreira ou negócio. </a:t>
            </a:r>
            <a:endParaRPr lang="pt-BR" dirty="0"/>
          </a:p>
          <a:p>
            <a:pPr algn="l"/>
            <a:endParaRPr lang="en-US"/>
          </a:p>
          <a:p>
            <a:pPr algn="l"/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, as redes </a:t>
            </a:r>
            <a:r>
              <a:rPr lang="en-US" dirty="0" err="1"/>
              <a:t>sociais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forma de </a:t>
            </a:r>
            <a:r>
              <a:rPr lang="en-US" dirty="0" err="1"/>
              <a:t>ampliar</a:t>
            </a:r>
            <a:r>
              <a:rPr lang="en-US" dirty="0"/>
              <a:t> 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presença</a:t>
            </a:r>
            <a:r>
              <a:rPr lang="en-US" dirty="0"/>
              <a:t> online e se </a:t>
            </a:r>
            <a:r>
              <a:rPr lang="en-US" dirty="0" err="1"/>
              <a:t>conectar</a:t>
            </a:r>
            <a:r>
              <a:rPr lang="en-US" dirty="0"/>
              <a:t> com um </a:t>
            </a:r>
            <a:r>
              <a:rPr lang="en-US" dirty="0" err="1"/>
              <a:t>público</a:t>
            </a:r>
            <a:r>
              <a:rPr lang="en-US" dirty="0"/>
              <a:t> </a:t>
            </a:r>
            <a:r>
              <a:rPr lang="en-US" dirty="0" err="1"/>
              <a:t>maior</a:t>
            </a:r>
            <a:r>
              <a:rPr lang="en-US" dirty="0"/>
              <a:t> e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diversificado</a:t>
            </a:r>
            <a:r>
              <a:rPr lang="en-US" dirty="0"/>
              <a:t>. Ao </a:t>
            </a:r>
            <a:r>
              <a:rPr lang="en-US" dirty="0" err="1"/>
              <a:t>incluir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links das </a:t>
            </a:r>
            <a:r>
              <a:rPr lang="en-US" dirty="0" err="1"/>
              <a:t>suas</a:t>
            </a:r>
            <a:r>
              <a:rPr lang="en-US" dirty="0"/>
              <a:t> redes </a:t>
            </a:r>
            <a:r>
              <a:rPr lang="en-US" dirty="0" err="1"/>
              <a:t>sociais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landing page,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visitantes</a:t>
            </a:r>
            <a:r>
              <a:rPr lang="en-US" dirty="0"/>
              <a:t> </a:t>
            </a:r>
            <a:r>
              <a:rPr lang="en-US" dirty="0" err="1"/>
              <a:t>poderão</a:t>
            </a:r>
            <a:r>
              <a:rPr lang="en-US" dirty="0"/>
              <a:t> </a:t>
            </a:r>
            <a:r>
              <a:rPr lang="en-US" dirty="0" err="1"/>
              <a:t>facilmente</a:t>
            </a:r>
            <a:r>
              <a:rPr lang="en-US" dirty="0"/>
              <a:t> </a:t>
            </a:r>
            <a:r>
              <a:rPr lang="en-US" dirty="0" err="1"/>
              <a:t>acessar</a:t>
            </a:r>
            <a:r>
              <a:rPr lang="en-US" dirty="0"/>
              <a:t>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perfis</a:t>
            </a:r>
            <a:r>
              <a:rPr lang="en-US" dirty="0"/>
              <a:t> e </a:t>
            </a:r>
            <a:r>
              <a:rPr lang="en-US" dirty="0" err="1"/>
              <a:t>conhecer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trabalho</a:t>
            </a:r>
            <a:r>
              <a:rPr lang="en-US" dirty="0"/>
              <a:t> e </a:t>
            </a:r>
            <a:r>
              <a:rPr lang="en-US" dirty="0" err="1"/>
              <a:t>estilo</a:t>
            </a:r>
            <a:r>
              <a:rPr lang="en-US" dirty="0"/>
              <a:t> de </a:t>
            </a:r>
            <a:r>
              <a:rPr lang="en-US" dirty="0" err="1"/>
              <a:t>atuação</a:t>
            </a:r>
            <a:r>
              <a:rPr lang="en-US" dirty="0"/>
              <a:t>. </a:t>
            </a:r>
          </a:p>
          <a:p>
            <a:pPr algn="l"/>
            <a:endParaRPr lang="en-US"/>
          </a:p>
          <a:p>
            <a:pPr algn="l"/>
            <a:r>
              <a:rPr lang="en-US" dirty="0" err="1"/>
              <a:t>Além</a:t>
            </a:r>
            <a:r>
              <a:rPr lang="en-US" dirty="0"/>
              <a:t> </a:t>
            </a:r>
            <a:r>
              <a:rPr lang="en-US" dirty="0" err="1"/>
              <a:t>disso</a:t>
            </a:r>
            <a:r>
              <a:rPr lang="en-US" dirty="0"/>
              <a:t>, as redes </a:t>
            </a:r>
            <a:r>
              <a:rPr lang="en-US" dirty="0" err="1"/>
              <a:t>sociais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forma de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relação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próxima</a:t>
            </a:r>
            <a:r>
              <a:rPr lang="en-US" dirty="0"/>
              <a:t> com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seguidores</a:t>
            </a:r>
            <a:r>
              <a:rPr lang="en-US" dirty="0"/>
              <a:t>, </a:t>
            </a:r>
            <a:r>
              <a:rPr lang="en-US" dirty="0" err="1"/>
              <a:t>fornecendo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relevantes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temas</a:t>
            </a:r>
            <a:r>
              <a:rPr lang="en-US" dirty="0"/>
              <a:t> do </a:t>
            </a:r>
            <a:r>
              <a:rPr lang="en-US" dirty="0" err="1"/>
              <a:t>universo</a:t>
            </a:r>
            <a:r>
              <a:rPr lang="en-US" dirty="0"/>
              <a:t> </a:t>
            </a:r>
            <a:r>
              <a:rPr lang="en-US" dirty="0" err="1"/>
              <a:t>jurídico</a:t>
            </a:r>
            <a:r>
              <a:rPr lang="en-US" dirty="0"/>
              <a:t>, </a:t>
            </a:r>
            <a:r>
              <a:rPr lang="en-US" dirty="0" err="1"/>
              <a:t>dicas</a:t>
            </a:r>
            <a:r>
              <a:rPr lang="en-US" dirty="0"/>
              <a:t> para resolver </a:t>
            </a:r>
            <a:r>
              <a:rPr lang="en-US" dirty="0" err="1"/>
              <a:t>questões</a:t>
            </a:r>
            <a:r>
              <a:rPr lang="en-US" dirty="0"/>
              <a:t> </a:t>
            </a:r>
            <a:r>
              <a:rPr lang="en-US" dirty="0" err="1"/>
              <a:t>jurídicas</a:t>
            </a:r>
            <a:r>
              <a:rPr lang="en-US" dirty="0"/>
              <a:t>, entre outros. </a:t>
            </a:r>
          </a:p>
          <a:p>
            <a:pPr algn="l"/>
            <a:endParaRPr lang="en-US"/>
          </a:p>
          <a:p>
            <a:pPr algn="l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784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BCBFC8-501E-AD7C-5FAF-EDF182F02BE6}"/>
              </a:ext>
            </a:extLst>
          </p:cNvPr>
          <p:cNvSpPr txBox="1"/>
          <p:nvPr/>
        </p:nvSpPr>
        <p:spPr>
          <a:xfrm>
            <a:off x="2227118" y="2733673"/>
            <a:ext cx="831099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Gmail:</a:t>
            </a:r>
            <a:r>
              <a:rPr lang="en-US" dirty="0"/>
              <a:t> Informe um gmail para que possamos liberar acesso, por meio dele ao Google Analytics. </a:t>
            </a:r>
            <a:endParaRPr lang="pt-BR"/>
          </a:p>
          <a:p>
            <a:pPr algn="l"/>
            <a:endParaRPr lang="en-US"/>
          </a:p>
          <a:p>
            <a:pPr algn="l"/>
            <a:r>
              <a:rPr lang="en-US" dirty="0"/>
              <a:t>Com </a:t>
            </a:r>
            <a:r>
              <a:rPr lang="en-US" dirty="0" err="1"/>
              <a:t>essa</a:t>
            </a:r>
            <a:r>
              <a:rPr lang="en-US" dirty="0"/>
              <a:t> ferramenta, 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obter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valiosas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o </a:t>
            </a:r>
            <a:r>
              <a:rPr lang="en-US" dirty="0" err="1"/>
              <a:t>tráfego</a:t>
            </a:r>
            <a:r>
              <a:rPr lang="en-US" dirty="0"/>
              <a:t> de </a:t>
            </a:r>
            <a:r>
              <a:rPr lang="en-US" dirty="0" err="1"/>
              <a:t>visitantes</a:t>
            </a:r>
            <a:r>
              <a:rPr lang="en-US" dirty="0"/>
              <a:t>, as </a:t>
            </a:r>
            <a:r>
              <a:rPr lang="en-US" dirty="0" err="1"/>
              <a:t>páginas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acessadas</a:t>
            </a:r>
            <a:r>
              <a:rPr lang="en-US" dirty="0"/>
              <a:t>, o tempo de </a:t>
            </a:r>
            <a:r>
              <a:rPr lang="en-US" dirty="0" err="1"/>
              <a:t>permanência</a:t>
            </a:r>
            <a:r>
              <a:rPr lang="en-US" dirty="0"/>
              <a:t> dos </a:t>
            </a:r>
            <a:r>
              <a:rPr lang="en-US" dirty="0" err="1"/>
              <a:t>usuários</a:t>
            </a:r>
            <a:r>
              <a:rPr lang="en-US" dirty="0"/>
              <a:t> no site, entre outros dados </a:t>
            </a:r>
            <a:r>
              <a:rPr lang="en-US" dirty="0" err="1"/>
              <a:t>importantes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7249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BCBFC8-501E-AD7C-5FAF-EDF182F02BE6}"/>
              </a:ext>
            </a:extLst>
          </p:cNvPr>
          <p:cNvSpPr txBox="1"/>
          <p:nvPr/>
        </p:nvSpPr>
        <p:spPr>
          <a:xfrm>
            <a:off x="2227118" y="2733673"/>
            <a:ext cx="831099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É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destacar</a:t>
            </a:r>
            <a:r>
              <a:rPr lang="en-US" dirty="0"/>
              <a:t> que </a:t>
            </a:r>
            <a:r>
              <a:rPr lang="en-US" dirty="0" err="1"/>
              <a:t>uma</a:t>
            </a:r>
            <a:r>
              <a:rPr lang="en-US" b="1" dirty="0"/>
              <a:t> landing page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construída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ajudar</a:t>
            </a:r>
            <a:r>
              <a:rPr lang="en-US" dirty="0"/>
              <a:t> um </a:t>
            </a:r>
            <a:r>
              <a:rPr lang="en-US" dirty="0" err="1"/>
              <a:t>advogado</a:t>
            </a:r>
            <a:r>
              <a:rPr lang="en-US" dirty="0"/>
              <a:t> a </a:t>
            </a:r>
            <a:r>
              <a:rPr lang="en-US" dirty="0" err="1"/>
              <a:t>alavancar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carreira</a:t>
            </a:r>
            <a:r>
              <a:rPr lang="en-US" dirty="0"/>
              <a:t>, </a:t>
            </a:r>
            <a:r>
              <a:rPr lang="en-US" dirty="0" err="1"/>
              <a:t>atraindo</a:t>
            </a:r>
            <a:r>
              <a:rPr lang="en-US" dirty="0"/>
              <a:t> </a:t>
            </a:r>
            <a:r>
              <a:rPr lang="en-US" dirty="0" err="1"/>
              <a:t>novos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 e </a:t>
            </a:r>
            <a:r>
              <a:rPr lang="en-US" dirty="0" err="1"/>
              <a:t>ampliando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visibilidade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internet. </a:t>
            </a:r>
            <a:r>
              <a:rPr lang="en-US" dirty="0" err="1"/>
              <a:t>Além</a:t>
            </a:r>
            <a:r>
              <a:rPr lang="en-US" dirty="0"/>
              <a:t> </a:t>
            </a:r>
            <a:r>
              <a:rPr lang="en-US" dirty="0" err="1"/>
              <a:t>disso</a:t>
            </a:r>
            <a:r>
              <a:rPr lang="en-US" dirty="0"/>
              <a:t>, </a:t>
            </a:r>
            <a:r>
              <a:rPr lang="en-US" dirty="0" err="1"/>
              <a:t>uma</a:t>
            </a:r>
            <a:r>
              <a:rPr lang="en-US" dirty="0"/>
              <a:t> landing page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uma</a:t>
            </a:r>
            <a:r>
              <a:rPr lang="en-US" dirty="0"/>
              <a:t> forma </a:t>
            </a:r>
            <a:r>
              <a:rPr lang="en-US" dirty="0" err="1"/>
              <a:t>eficaz</a:t>
            </a:r>
            <a:r>
              <a:rPr lang="en-US" dirty="0"/>
              <a:t> de se </a:t>
            </a:r>
            <a:r>
              <a:rPr lang="en-US" dirty="0" err="1"/>
              <a:t>diferenciar</a:t>
            </a:r>
            <a:r>
              <a:rPr lang="en-US" dirty="0"/>
              <a:t> da </a:t>
            </a:r>
            <a:r>
              <a:rPr lang="en-US" dirty="0" err="1"/>
              <a:t>concorrência</a:t>
            </a:r>
            <a:r>
              <a:rPr lang="en-US" dirty="0"/>
              <a:t>, </a:t>
            </a:r>
            <a:r>
              <a:rPr lang="en-US" dirty="0" err="1"/>
              <a:t>mostrando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diferenciais</a:t>
            </a:r>
            <a:r>
              <a:rPr lang="en-US" dirty="0"/>
              <a:t> do </a:t>
            </a:r>
            <a:r>
              <a:rPr lang="en-US" dirty="0" err="1"/>
              <a:t>escritório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a </a:t>
            </a:r>
            <a:r>
              <a:rPr lang="en-US" dirty="0" err="1"/>
              <a:t>experiência</a:t>
            </a:r>
            <a:r>
              <a:rPr lang="en-US" dirty="0"/>
              <a:t> e </a:t>
            </a:r>
            <a:r>
              <a:rPr lang="en-US" dirty="0" err="1"/>
              <a:t>competência</a:t>
            </a:r>
            <a:r>
              <a:rPr lang="en-US" dirty="0"/>
              <a:t>.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4313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F349B54-CEAB-78A0-CD2E-2625E86719DD}"/>
              </a:ext>
            </a:extLst>
          </p:cNvPr>
          <p:cNvSpPr txBox="1"/>
          <p:nvPr/>
        </p:nvSpPr>
        <p:spPr>
          <a:xfrm>
            <a:off x="2225387" y="2992871"/>
            <a:ext cx="896138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Após reunir todas as informações necessárias para a construção da sua landing </a:t>
            </a:r>
            <a:r>
              <a:rPr lang="pt-BR" dirty="0" err="1"/>
              <a:t>page</a:t>
            </a:r>
            <a:r>
              <a:rPr lang="pt-BR" dirty="0"/>
              <a:t>,</a:t>
            </a:r>
          </a:p>
          <a:p>
            <a:pPr algn="l"/>
            <a:r>
              <a:rPr lang="pt-BR" dirty="0"/>
              <a:t>o próximo passo é enviar essas informações para o nosso WhatsApp.</a:t>
            </a:r>
          </a:p>
          <a:p>
            <a:pPr algn="l"/>
            <a:endParaRPr lang="pt-BR"/>
          </a:p>
          <a:p>
            <a:pPr algn="l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379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F349B54-CEAB-78A0-CD2E-2625E86719DD}"/>
              </a:ext>
            </a:extLst>
          </p:cNvPr>
          <p:cNvSpPr txBox="1"/>
          <p:nvPr/>
        </p:nvSpPr>
        <p:spPr>
          <a:xfrm>
            <a:off x="2225387" y="2891271"/>
            <a:ext cx="896138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Assim que recebermos as informações, nossa equipe de design irá analisá-las</a:t>
            </a:r>
          </a:p>
          <a:p>
            <a:pPr algn="l"/>
            <a:r>
              <a:rPr lang="pt-BR" dirty="0"/>
              <a:t>cuidadosamente e criar uma landing </a:t>
            </a:r>
            <a:r>
              <a:rPr lang="pt-BR" dirty="0" err="1"/>
              <a:t>page</a:t>
            </a:r>
            <a:r>
              <a:rPr lang="pt-BR" dirty="0"/>
              <a:t> personalizada e eficaz para você. As</a:t>
            </a:r>
          </a:p>
          <a:p>
            <a:pPr algn="l"/>
            <a:r>
              <a:rPr lang="pt-BR" dirty="0"/>
              <a:t>informações que você nos enviará será usada como base para a criação da página,</a:t>
            </a:r>
          </a:p>
          <a:p>
            <a:pPr algn="l"/>
            <a:r>
              <a:rPr lang="pt-BR" dirty="0"/>
              <a:t>portanto, quanto mais detalhadas e precisas forem as informações, melhor será o</a:t>
            </a:r>
          </a:p>
          <a:p>
            <a:pPr algn="l"/>
            <a:r>
              <a:rPr lang="pt-BR" dirty="0"/>
              <a:t>resultado final.</a:t>
            </a:r>
          </a:p>
          <a:p>
            <a:pPr algn="l"/>
            <a:endParaRPr lang="pt-BR"/>
          </a:p>
          <a:p>
            <a:pPr algn="l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101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F349B54-CEAB-78A0-CD2E-2625E86719DD}"/>
              </a:ext>
            </a:extLst>
          </p:cNvPr>
          <p:cNvSpPr txBox="1"/>
          <p:nvPr/>
        </p:nvSpPr>
        <p:spPr>
          <a:xfrm>
            <a:off x="2067021" y="2621107"/>
            <a:ext cx="925772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  <a:p>
            <a:pPr algn="l"/>
            <a:endParaRPr lang="pt-BR"/>
          </a:p>
          <a:p>
            <a:pPr algn="l"/>
            <a:r>
              <a:rPr lang="pt-BR" dirty="0"/>
              <a:t>Caso tenha alguma dúvida sobre o processo ou necessite de orientação na coleta de</a:t>
            </a:r>
          </a:p>
          <a:p>
            <a:pPr algn="l"/>
            <a:r>
              <a:rPr lang="pt-BR" dirty="0"/>
              <a:t>informações, fique à vontade para entrar em contato conosco pelo WhatsApp. Nossa</a:t>
            </a:r>
          </a:p>
          <a:p>
            <a:pPr algn="l"/>
            <a:r>
              <a:rPr lang="pt-BR" dirty="0"/>
              <a:t>equipe estará pronta para ajudá-lo da melhor forma possível.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8424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F349B54-CEAB-78A0-CD2E-2625E86719DD}"/>
              </a:ext>
            </a:extLst>
          </p:cNvPr>
          <p:cNvSpPr txBox="1"/>
          <p:nvPr/>
        </p:nvSpPr>
        <p:spPr>
          <a:xfrm>
            <a:off x="2194021" y="2257041"/>
            <a:ext cx="8775122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  <a:p>
            <a:pPr algn="l"/>
            <a:r>
              <a:rPr lang="pt-BR" dirty="0"/>
              <a:t>Lembre-se de que uma landing </a:t>
            </a:r>
            <a:r>
              <a:rPr lang="pt-BR" dirty="0" err="1"/>
              <a:t>page</a:t>
            </a:r>
            <a:r>
              <a:rPr lang="pt-BR" dirty="0"/>
              <a:t> bem construída pode ajudá-lo a alavancar sua</a:t>
            </a:r>
          </a:p>
          <a:p>
            <a:pPr algn="l"/>
            <a:r>
              <a:rPr lang="pt-BR" dirty="0"/>
              <a:t>carreira como advogado, atraindo novos clientes e ampliando sua visibilidade na</a:t>
            </a:r>
          </a:p>
          <a:p>
            <a:pPr algn="l"/>
            <a:r>
              <a:rPr lang="pt-BR" dirty="0"/>
              <a:t>internet. Estamos ansiosos para trabalhar com você e criar a melhor página possível</a:t>
            </a:r>
          </a:p>
          <a:p>
            <a:pPr algn="l"/>
            <a:r>
              <a:rPr lang="pt-BR" dirty="0"/>
              <a:t>para o seu perfil profissional.</a:t>
            </a:r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r>
              <a:rPr lang="pt-BR" dirty="0"/>
              <a:t>Equipe Studio Landing Page Design.</a:t>
            </a:r>
          </a:p>
          <a:p>
            <a:pPr algn="l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53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2564123" y="2509696"/>
            <a:ext cx="7323526" cy="267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5080" algn="l" rtl="0">
              <a:lnSpc>
                <a:spcPct val="90000"/>
              </a:lnSpc>
              <a:spcBef>
                <a:spcPts val="55"/>
              </a:spcBef>
            </a:pPr>
            <a:r>
              <a:rPr lang="en-US" sz="2000" kern="1200" spc="14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sz="2000" kern="1200" spc="8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b="1" kern="12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landing</a:t>
            </a:r>
            <a:r>
              <a:rPr lang="en-US" sz="2000" b="1" kern="1200" spc="31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b="1" kern="1200" spc="204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page</a:t>
            </a:r>
            <a:r>
              <a:rPr lang="en-US" sz="2000" b="1" kern="1200" spc="27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4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é</a:t>
            </a:r>
            <a:r>
              <a:rPr lang="en-US" sz="2000" kern="1200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4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sz="2000" kern="1200"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6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ferramenta </a:t>
            </a:r>
            <a:r>
              <a:rPr lang="en-US" sz="2000" kern="1200" spc="9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importante</a:t>
            </a:r>
            <a:r>
              <a:rPr lang="en-US" sz="2000" kern="1200" spc="17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1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2000" kern="12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8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profissionais</a:t>
            </a:r>
            <a:r>
              <a:rPr lang="en-US" sz="2000" kern="1200" spc="27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7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2000" kern="1200" spc="10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0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desejam</a:t>
            </a:r>
            <a:r>
              <a:rPr lang="en-US" sz="2000" kern="1200" spc="10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9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aumentar</a:t>
            </a:r>
            <a:r>
              <a:rPr lang="en-US" sz="2000" kern="1200" spc="17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2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sua</a:t>
            </a:r>
            <a:r>
              <a:rPr lang="en-US" sz="2000" kern="1200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9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visibilidade</a:t>
            </a:r>
            <a:r>
              <a:rPr lang="en-US" sz="2000" kern="1200" spc="32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3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2000" kern="1200" spc="8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6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internet</a:t>
            </a:r>
            <a:r>
              <a:rPr lang="en-US" sz="2000" kern="1200" spc="12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4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e</a:t>
            </a:r>
            <a:r>
              <a:rPr lang="en-US" sz="2000" kern="1200"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-1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atrair</a:t>
            </a:r>
            <a:r>
              <a:rPr lang="en-US" sz="2000" kern="1200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2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novos</a:t>
            </a:r>
            <a:r>
              <a:rPr lang="en-US" sz="2000" kern="1200" spc="10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8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clientes</a:t>
            </a:r>
            <a:r>
              <a:rPr lang="en-US" sz="2000" kern="1200" spc="8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2000" kern="12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204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Como</a:t>
            </a:r>
            <a:r>
              <a:rPr lang="en-US" sz="2000" kern="12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4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agência</a:t>
            </a:r>
            <a:r>
              <a:rPr lang="en-US" sz="2000" kern="1200" spc="17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8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de</a:t>
            </a:r>
            <a:r>
              <a:rPr lang="en-US" sz="2000" kern="1200" spc="9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2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design, </a:t>
            </a:r>
            <a:r>
              <a:rPr lang="en-US" sz="2000" kern="1200" spc="12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entendemos</a:t>
            </a:r>
            <a:r>
              <a:rPr lang="en-US" sz="2000" kern="1200" spc="17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6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2000" kern="12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4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é</a:t>
            </a:r>
            <a:r>
              <a:rPr lang="en-US" sz="2000" kern="1200"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fundamental</a:t>
            </a:r>
            <a:r>
              <a:rPr lang="en-US" sz="2000" kern="1200" spc="19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7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coletar</a:t>
            </a:r>
            <a:r>
              <a:rPr lang="en-US" sz="2000" kern="1200" spc="7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informações</a:t>
            </a:r>
            <a:r>
              <a:rPr lang="en-US" sz="2000" kern="1200" spc="24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0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precisas</a:t>
            </a:r>
            <a:r>
              <a:rPr lang="en-US" sz="2000" kern="1200" spc="19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1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2000" kern="1200" spc="9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7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criar</a:t>
            </a:r>
            <a:r>
              <a:rPr lang="en-US" sz="2000" kern="1200" spc="114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4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sz="2000" kern="1200"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4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página</a:t>
            </a:r>
            <a:r>
              <a:rPr lang="en-US" sz="2000" kern="1200" spc="14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8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eficaz</a:t>
            </a:r>
            <a:r>
              <a:rPr lang="en-US" sz="2000" kern="1200" spc="17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1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2000" kern="1200" spc="8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5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cada</a:t>
            </a:r>
            <a:r>
              <a:rPr lang="en-US" sz="2000" kern="1200" spc="7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6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profissional</a:t>
            </a:r>
            <a:r>
              <a:rPr lang="en-US" sz="2000" kern="1200" spc="6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.</a:t>
            </a:r>
            <a:endParaRPr lang="en-US" sz="200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Calibri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5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2919146" y="2518355"/>
            <a:ext cx="7323526" cy="267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kern="1200" spc="65" dirty="0" err="1">
                <a:solidFill>
                  <a:schemeClr val="tx1"/>
                </a:solidFill>
              </a:rPr>
              <a:t>Todas</a:t>
            </a:r>
            <a:r>
              <a:rPr lang="en-US" sz="2000" kern="1200" spc="65" dirty="0">
                <a:solidFill>
                  <a:schemeClr val="tx1"/>
                </a:solidFill>
              </a:rPr>
              <a:t> as </a:t>
            </a:r>
            <a:r>
              <a:rPr lang="en-US" sz="2000" kern="1200" spc="65" dirty="0" err="1">
                <a:solidFill>
                  <a:schemeClr val="tx1"/>
                </a:solidFill>
              </a:rPr>
              <a:t>nossas</a:t>
            </a:r>
            <a:r>
              <a:rPr lang="en-US" sz="2000" kern="1200" spc="65" dirty="0">
                <a:solidFill>
                  <a:schemeClr val="tx1"/>
                </a:solidFill>
              </a:rPr>
              <a:t> </a:t>
            </a:r>
            <a:r>
              <a:rPr lang="en-US" sz="2000" b="1" kern="1200" spc="65" dirty="0">
                <a:solidFill>
                  <a:schemeClr val="tx1"/>
                </a:solidFill>
              </a:rPr>
              <a:t>landing pages</a:t>
            </a:r>
            <a:r>
              <a:rPr lang="en-US" sz="2000" kern="1200" spc="65" dirty="0">
                <a:solidFill>
                  <a:schemeClr val="tx1"/>
                </a:solidFill>
              </a:rPr>
              <a:t> </a:t>
            </a:r>
            <a:r>
              <a:rPr lang="en-US" sz="2000" kern="1200" spc="65" dirty="0" err="1">
                <a:solidFill>
                  <a:schemeClr val="tx1"/>
                </a:solidFill>
              </a:rPr>
              <a:t>possuem</a:t>
            </a:r>
            <a:r>
              <a:rPr lang="en-US" sz="2000" kern="1200" spc="65" dirty="0">
                <a:solidFill>
                  <a:schemeClr val="tx1"/>
                </a:solidFill>
              </a:rPr>
              <a:t> </a:t>
            </a:r>
            <a:r>
              <a:rPr lang="en-US" sz="2000" kern="1200" spc="65" dirty="0" err="1">
                <a:solidFill>
                  <a:schemeClr val="tx1"/>
                </a:solidFill>
              </a:rPr>
              <a:t>integração</a:t>
            </a:r>
            <a:r>
              <a:rPr lang="en-US" sz="2000" kern="1200" spc="65" dirty="0">
                <a:solidFill>
                  <a:schemeClr val="tx1"/>
                </a:solidFill>
              </a:rPr>
              <a:t> com o </a:t>
            </a:r>
            <a:r>
              <a:rPr lang="en-US" sz="2000" b="1" kern="1200" spc="65" dirty="0">
                <a:solidFill>
                  <a:schemeClr val="tx1"/>
                </a:solidFill>
              </a:rPr>
              <a:t>Google Analytics</a:t>
            </a:r>
            <a:r>
              <a:rPr lang="en-US" sz="2000" kern="1200" spc="65" dirty="0">
                <a:solidFill>
                  <a:schemeClr val="tx1"/>
                </a:solidFill>
              </a:rPr>
              <a:t>. Uma </a:t>
            </a:r>
            <a:r>
              <a:rPr lang="en-US" sz="2000" kern="1200" spc="65" dirty="0" err="1">
                <a:solidFill>
                  <a:schemeClr val="tx1"/>
                </a:solidFill>
              </a:rPr>
              <a:t>poderosa</a:t>
            </a:r>
            <a:r>
              <a:rPr lang="en-US" sz="2000" kern="1200" spc="65" dirty="0">
                <a:solidFill>
                  <a:schemeClr val="tx1"/>
                </a:solidFill>
              </a:rPr>
              <a:t> ferramenta de </a:t>
            </a:r>
            <a:r>
              <a:rPr lang="en-US" sz="2000" kern="1200" spc="65" dirty="0" err="1">
                <a:solidFill>
                  <a:schemeClr val="tx1"/>
                </a:solidFill>
              </a:rPr>
              <a:t>análise</a:t>
            </a:r>
            <a:r>
              <a:rPr lang="en-US" sz="2000" kern="1200" spc="65" dirty="0">
                <a:solidFill>
                  <a:schemeClr val="tx1"/>
                </a:solidFill>
              </a:rPr>
              <a:t> e </a:t>
            </a:r>
            <a:r>
              <a:rPr lang="en-US" sz="2000" kern="1200" spc="65" dirty="0" err="1">
                <a:solidFill>
                  <a:schemeClr val="tx1"/>
                </a:solidFill>
              </a:rPr>
              <a:t>monitoramento</a:t>
            </a:r>
            <a:r>
              <a:rPr lang="en-US" sz="2000" kern="1200" spc="65" dirty="0">
                <a:solidFill>
                  <a:schemeClr val="tx1"/>
                </a:solidFill>
              </a:rPr>
              <a:t>.</a:t>
            </a:r>
          </a:p>
          <a:p>
            <a:pPr marR="5080" algn="l">
              <a:lnSpc>
                <a:spcPct val="90000"/>
              </a:lnSpc>
              <a:spcBef>
                <a:spcPts val="55"/>
              </a:spcBef>
            </a:pPr>
            <a:endParaRPr lang="en-US" sz="2000" kern="1200" spc="65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Calibri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5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BCBFC8-501E-AD7C-5FAF-EDF182F02BE6}"/>
              </a:ext>
            </a:extLst>
          </p:cNvPr>
          <p:cNvSpPr txBox="1"/>
          <p:nvPr/>
        </p:nvSpPr>
        <p:spPr>
          <a:xfrm>
            <a:off x="2227118" y="3019424"/>
            <a:ext cx="831099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Com o </a:t>
            </a:r>
            <a:r>
              <a:rPr lang="pt-BR" b="1" dirty="0"/>
              <a:t>Google </a:t>
            </a:r>
            <a:r>
              <a:rPr lang="pt-BR" b="1" dirty="0" err="1"/>
              <a:t>Analytics</a:t>
            </a:r>
            <a:r>
              <a:rPr lang="pt-BR" dirty="0"/>
              <a:t>, podemos rastrear a quantidade de visitantes que sua landing </a:t>
            </a:r>
            <a:r>
              <a:rPr lang="pt-BR" dirty="0" err="1"/>
              <a:t>page</a:t>
            </a:r>
            <a:r>
              <a:rPr lang="pt-BR" dirty="0"/>
              <a:t> recebe, entender de onde eles vêm e como interagem com sua página. Essas informações nos ajudam a entender melhor o comportamento do seu público e a otimizar sua landing </a:t>
            </a:r>
            <a:r>
              <a:rPr lang="pt-BR" dirty="0" err="1"/>
              <a:t>page</a:t>
            </a:r>
            <a:r>
              <a:rPr lang="pt-BR" dirty="0"/>
              <a:t> para maximizar os resultados. </a:t>
            </a:r>
          </a:p>
        </p:txBody>
      </p:sp>
    </p:spTree>
    <p:extLst>
      <p:ext uri="{BB962C8B-B14F-4D97-AF65-F5344CB8AC3E}">
        <p14:creationId xmlns:p14="http://schemas.microsoft.com/office/powerpoint/2010/main" val="197452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BCBFC8-501E-AD7C-5FAF-EDF182F02BE6}"/>
              </a:ext>
            </a:extLst>
          </p:cNvPr>
          <p:cNvSpPr txBox="1"/>
          <p:nvPr/>
        </p:nvSpPr>
        <p:spPr>
          <a:xfrm>
            <a:off x="2227118" y="2863560"/>
            <a:ext cx="831099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Para um advogado, recomendamos as seguintes informações: </a:t>
            </a:r>
            <a:endParaRPr lang="pt-BR"/>
          </a:p>
          <a:p>
            <a:pPr algn="l"/>
            <a:endParaRPr lang="pt-BR"/>
          </a:p>
          <a:p>
            <a:pPr algn="l"/>
            <a:r>
              <a:rPr lang="pt-BR" b="1" dirty="0"/>
              <a:t>Resumo sobre si como profissional:</a:t>
            </a:r>
            <a:r>
              <a:rPr lang="pt-BR" dirty="0"/>
              <a:t> Descreva brevemente sua formação acadêmica, suas principais qualificações e sua experiência profissional. Destaque suas principais áreas de atuação e como você pode ajudar seus clientes.</a:t>
            </a:r>
          </a:p>
        </p:txBody>
      </p:sp>
    </p:spTree>
    <p:extLst>
      <p:ext uri="{BB962C8B-B14F-4D97-AF65-F5344CB8AC3E}">
        <p14:creationId xmlns:p14="http://schemas.microsoft.com/office/powerpoint/2010/main" val="115606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BCBFC8-501E-AD7C-5FAF-EDF182F02BE6}"/>
              </a:ext>
            </a:extLst>
          </p:cNvPr>
          <p:cNvSpPr txBox="1"/>
          <p:nvPr/>
        </p:nvSpPr>
        <p:spPr>
          <a:xfrm>
            <a:off x="2227118" y="2863560"/>
            <a:ext cx="831099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dirty="0"/>
              <a:t>Equipe e especialidades: </a:t>
            </a:r>
            <a:r>
              <a:rPr lang="pt-BR" dirty="0"/>
              <a:t>Se o escritório possuir mais advogados, descreva brevemente cada um deles e suas especialidades. </a:t>
            </a:r>
          </a:p>
          <a:p>
            <a:pPr algn="l"/>
            <a:r>
              <a:rPr lang="pt-BR" dirty="0"/>
              <a:t>Destaque as principais áreas de atuação do escritório, podendo utilizar um slogan ou frase de ação para enfatizar a experiência e competência do escritório, como "Soluções Jurídicas sob medida para você".</a:t>
            </a:r>
          </a:p>
        </p:txBody>
      </p:sp>
    </p:spTree>
    <p:extLst>
      <p:ext uri="{BB962C8B-B14F-4D97-AF65-F5344CB8AC3E}">
        <p14:creationId xmlns:p14="http://schemas.microsoft.com/office/powerpoint/2010/main" val="59370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BCBFC8-501E-AD7C-5FAF-EDF182F02BE6}"/>
              </a:ext>
            </a:extLst>
          </p:cNvPr>
          <p:cNvSpPr txBox="1"/>
          <p:nvPr/>
        </p:nvSpPr>
        <p:spPr>
          <a:xfrm>
            <a:off x="2227118" y="2863560"/>
            <a:ext cx="831099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 err="1"/>
              <a:t>Propósito</a:t>
            </a:r>
            <a:r>
              <a:rPr lang="en-US" b="1" dirty="0"/>
              <a:t> e </a:t>
            </a:r>
            <a:r>
              <a:rPr lang="en-US" b="1" dirty="0" err="1"/>
              <a:t>História</a:t>
            </a:r>
            <a:r>
              <a:rPr lang="en-US" b="1" dirty="0"/>
              <a:t> do </a:t>
            </a:r>
            <a:r>
              <a:rPr lang="en-US" b="1" dirty="0" err="1"/>
              <a:t>Escritório</a:t>
            </a:r>
            <a:r>
              <a:rPr lang="en-US" b="1" dirty="0"/>
              <a:t> (</a:t>
            </a:r>
            <a:r>
              <a:rPr lang="en-US" b="1" dirty="0" err="1"/>
              <a:t>opcional</a:t>
            </a:r>
            <a:r>
              <a:rPr lang="en-US" b="1" dirty="0"/>
              <a:t>):</a:t>
            </a:r>
            <a:r>
              <a:rPr lang="en-US" dirty="0"/>
              <a:t> </a:t>
            </a:r>
            <a:r>
              <a:rPr lang="en-US" dirty="0" err="1"/>
              <a:t>Descreva</a:t>
            </a:r>
            <a:r>
              <a:rPr lang="en-US" dirty="0"/>
              <a:t> o </a:t>
            </a:r>
            <a:r>
              <a:rPr lang="en-US" dirty="0" err="1"/>
              <a:t>propósito</a:t>
            </a:r>
            <a:r>
              <a:rPr lang="en-US" dirty="0"/>
              <a:t> e a </a:t>
            </a:r>
            <a:r>
              <a:rPr lang="en-US" dirty="0" err="1"/>
              <a:t>finalidade</a:t>
            </a:r>
            <a:r>
              <a:rPr lang="en-US" dirty="0"/>
              <a:t> do </a:t>
            </a:r>
            <a:r>
              <a:rPr lang="en-US" dirty="0" err="1"/>
              <a:t>escritório</a:t>
            </a:r>
            <a:r>
              <a:rPr lang="en-US" dirty="0"/>
              <a:t>, </a:t>
            </a:r>
            <a:r>
              <a:rPr lang="en-US" dirty="0" err="1"/>
              <a:t>além</a:t>
            </a:r>
            <a:r>
              <a:rPr lang="en-US" dirty="0"/>
              <a:t> da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história</a:t>
            </a:r>
            <a:r>
              <a:rPr lang="en-US" dirty="0"/>
              <a:t>. Conte a </a:t>
            </a:r>
            <a:r>
              <a:rPr lang="en-US" dirty="0" err="1"/>
              <a:t>história</a:t>
            </a:r>
            <a:r>
              <a:rPr lang="en-US" dirty="0"/>
              <a:t> do </a:t>
            </a:r>
            <a:r>
              <a:rPr lang="en-US" dirty="0" err="1"/>
              <a:t>escritório</a:t>
            </a:r>
            <a:r>
              <a:rPr lang="en-US" dirty="0"/>
              <a:t> 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se </a:t>
            </a:r>
            <a:r>
              <a:rPr lang="en-US" dirty="0" err="1"/>
              <a:t>tornou</a:t>
            </a:r>
            <a:r>
              <a:rPr lang="en-US" dirty="0"/>
              <a:t> o que é </a:t>
            </a:r>
            <a:r>
              <a:rPr lang="en-US" dirty="0" err="1"/>
              <a:t>hoje</a:t>
            </a:r>
            <a:r>
              <a:rPr lang="en-US" dirty="0"/>
              <a:t>, </a:t>
            </a:r>
            <a:r>
              <a:rPr lang="en-US" dirty="0" err="1"/>
              <a:t>ressaltando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ética</a:t>
            </a:r>
            <a:r>
              <a:rPr lang="en-US" dirty="0"/>
              <a:t>, </a:t>
            </a:r>
            <a:r>
              <a:rPr lang="en-US" dirty="0" err="1"/>
              <a:t>comprometimento</a:t>
            </a:r>
            <a:r>
              <a:rPr lang="en-US" dirty="0"/>
              <a:t> e </a:t>
            </a:r>
            <a:r>
              <a:rPr lang="en-US" dirty="0" err="1"/>
              <a:t>excelência</a:t>
            </a:r>
            <a:r>
              <a:rPr lang="en-US" dirty="0"/>
              <a:t> no </a:t>
            </a:r>
            <a:r>
              <a:rPr lang="en-US" dirty="0" err="1"/>
              <a:t>atendimento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892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BCBFC8-501E-AD7C-5FAF-EDF182F02BE6}"/>
              </a:ext>
            </a:extLst>
          </p:cNvPr>
          <p:cNvSpPr txBox="1"/>
          <p:nvPr/>
        </p:nvSpPr>
        <p:spPr>
          <a:xfrm>
            <a:off x="2227118" y="2863560"/>
            <a:ext cx="831099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 err="1"/>
              <a:t>Perguntas</a:t>
            </a:r>
            <a:r>
              <a:rPr lang="en-US" b="1" dirty="0"/>
              <a:t> </a:t>
            </a:r>
            <a:r>
              <a:rPr lang="en-US" b="1" dirty="0" err="1"/>
              <a:t>Frequentes</a:t>
            </a:r>
            <a:r>
              <a:rPr lang="en-US" b="1" dirty="0"/>
              <a:t>: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perguntas</a:t>
            </a:r>
            <a:r>
              <a:rPr lang="en-US" dirty="0"/>
              <a:t> </a:t>
            </a:r>
            <a:r>
              <a:rPr lang="en-US" dirty="0" err="1"/>
              <a:t>frequentes</a:t>
            </a:r>
            <a:r>
              <a:rPr lang="en-US" dirty="0"/>
              <a:t> que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costumam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escritório</a:t>
            </a:r>
            <a:r>
              <a:rPr lang="en-US" dirty="0"/>
              <a:t> e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respectivas</a:t>
            </a:r>
            <a:r>
              <a:rPr lang="en-US" dirty="0"/>
              <a:t> </a:t>
            </a:r>
            <a:r>
              <a:rPr lang="en-US" dirty="0" err="1"/>
              <a:t>respostas</a:t>
            </a:r>
            <a:r>
              <a:rPr lang="en-US" dirty="0"/>
              <a:t>.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ajuda</a:t>
            </a:r>
            <a:r>
              <a:rPr lang="en-US" dirty="0"/>
              <a:t> a </a:t>
            </a:r>
            <a:r>
              <a:rPr lang="en-US" dirty="0" err="1"/>
              <a:t>tornar</a:t>
            </a:r>
            <a:r>
              <a:rPr lang="en-US" dirty="0"/>
              <a:t> o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familiarizado</a:t>
            </a:r>
            <a:r>
              <a:rPr lang="en-US" dirty="0"/>
              <a:t> com a forma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advogados</a:t>
            </a:r>
            <a:r>
              <a:rPr lang="en-US" dirty="0"/>
              <a:t> </a:t>
            </a:r>
            <a:r>
              <a:rPr lang="en-US" dirty="0" err="1"/>
              <a:t>atendem</a:t>
            </a:r>
            <a:r>
              <a:rPr lang="en-US" dirty="0"/>
              <a:t> e </a:t>
            </a:r>
            <a:r>
              <a:rPr lang="en-US" dirty="0" err="1"/>
              <a:t>oferecem</a:t>
            </a:r>
            <a:r>
              <a:rPr lang="en-US" dirty="0"/>
              <a:t> </a:t>
            </a:r>
            <a:r>
              <a:rPr lang="en-US" dirty="0" err="1"/>
              <a:t>soluções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6739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BCBFC8-501E-AD7C-5FAF-EDF182F02BE6}"/>
              </a:ext>
            </a:extLst>
          </p:cNvPr>
          <p:cNvSpPr txBox="1"/>
          <p:nvPr/>
        </p:nvSpPr>
        <p:spPr>
          <a:xfrm>
            <a:off x="2227118" y="2863560"/>
            <a:ext cx="831099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 err="1"/>
              <a:t>Depoimentos</a:t>
            </a:r>
            <a:r>
              <a:rPr lang="en-US" b="1" dirty="0"/>
              <a:t>:</a:t>
            </a:r>
            <a:r>
              <a:rPr lang="en-US" dirty="0"/>
              <a:t> Se </a:t>
            </a:r>
            <a:r>
              <a:rPr lang="en-US" dirty="0" err="1"/>
              <a:t>possível</a:t>
            </a:r>
            <a:r>
              <a:rPr lang="en-US" dirty="0"/>
              <a:t>, </a:t>
            </a:r>
            <a:r>
              <a:rPr lang="en-US" dirty="0" err="1"/>
              <a:t>inclua</a:t>
            </a:r>
            <a:r>
              <a:rPr lang="en-US" dirty="0"/>
              <a:t> </a:t>
            </a:r>
            <a:r>
              <a:rPr lang="en-US" dirty="0" err="1"/>
              <a:t>depoimentos</a:t>
            </a:r>
            <a:r>
              <a:rPr lang="en-US" dirty="0"/>
              <a:t> de </a:t>
            </a: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satisfeitos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serviços</a:t>
            </a:r>
            <a:r>
              <a:rPr lang="en-US" dirty="0"/>
              <a:t> </a:t>
            </a:r>
            <a:r>
              <a:rPr lang="en-US" dirty="0" err="1"/>
              <a:t>prestados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escritório</a:t>
            </a:r>
            <a:r>
              <a:rPr lang="en-US" dirty="0"/>
              <a:t>.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depoimentos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ser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poderosa</a:t>
            </a:r>
            <a:r>
              <a:rPr lang="en-US" dirty="0"/>
              <a:t> ferramenta para </a:t>
            </a:r>
            <a:r>
              <a:rPr lang="en-US" dirty="0" err="1"/>
              <a:t>atrair</a:t>
            </a:r>
            <a:r>
              <a:rPr lang="en-US" dirty="0"/>
              <a:t> </a:t>
            </a:r>
            <a:r>
              <a:rPr lang="en-US" dirty="0" err="1"/>
              <a:t>novos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 e </a:t>
            </a:r>
            <a:r>
              <a:rPr lang="en-US" dirty="0" err="1"/>
              <a:t>transmitir</a:t>
            </a:r>
            <a:r>
              <a:rPr lang="en-US" dirty="0"/>
              <a:t> </a:t>
            </a:r>
            <a:r>
              <a:rPr lang="en-US" dirty="0" err="1"/>
              <a:t>confiança</a:t>
            </a:r>
            <a:r>
              <a:rPr lang="en-US" dirty="0"/>
              <a:t> e </a:t>
            </a:r>
            <a:r>
              <a:rPr lang="en-US" dirty="0" err="1"/>
              <a:t>credibilidade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3235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STUDIO LANDING PAGE DESIGN</dc:title>
  <cp:revision>461</cp:revision>
  <dcterms:created xsi:type="dcterms:W3CDTF">2023-03-23T12:08:05Z</dcterms:created>
  <dcterms:modified xsi:type="dcterms:W3CDTF">2023-04-05T16:07:25Z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2023-03-22T00:00:00Z</vt:filetime>
  </property>
  <property fmtid="{D5CDD505-2E9C-101B-9397-08002B2CF9AE}" pid="3" name="LastSaved">
    <vt:filetime>2023-03-23T00:00:00Z</vt:filetime>
  </property>
</Properties>
</file>