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5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Jura" panose="020B0604020202020204" charset="0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8E"/>
    <a:srgbClr val="A66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7" autoAdjust="0"/>
    <p:restoredTop sz="94660"/>
  </p:normalViewPr>
  <p:slideViewPr>
    <p:cSldViewPr snapToGrid="0">
      <p:cViewPr>
        <p:scale>
          <a:sx n="33" d="100"/>
          <a:sy n="33" d="100"/>
        </p:scale>
        <p:origin x="1020" y="12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2089e65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e2089e65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5400000">
            <a:off x="2738185" y="-5638509"/>
            <a:ext cx="17012157" cy="17259226"/>
          </a:xfrm>
          <a:custGeom>
            <a:avLst/>
            <a:gdLst/>
            <a:ahLst/>
            <a:cxnLst/>
            <a:rect l="l" t="t" r="r" b="b"/>
            <a:pathLst>
              <a:path w="17012157" h="17259226" extrusionOk="0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567" t="-429" b="-428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1604407" y="2114645"/>
            <a:ext cx="12726510" cy="6272625"/>
            <a:chOff x="0" y="-132080"/>
            <a:chExt cx="16968680" cy="8363500"/>
          </a:xfrm>
        </p:grpSpPr>
        <p:sp>
          <p:nvSpPr>
            <p:cNvPr id="86" name="Google Shape;86;p13"/>
            <p:cNvSpPr txBox="1"/>
            <p:nvPr/>
          </p:nvSpPr>
          <p:spPr>
            <a:xfrm>
              <a:off x="0" y="1877165"/>
              <a:ext cx="16968680" cy="3536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9575" b="1" i="0" u="none" strike="noStrike" cap="none" dirty="0">
                  <a:solidFill>
                    <a:srgbClr val="FFFFFF"/>
                  </a:solidFill>
                  <a:latin typeface="Jura"/>
                  <a:ea typeface="Jura"/>
                  <a:cs typeface="Jura"/>
                  <a:sym typeface="Jura"/>
                </a:rPr>
                <a:t>Определение нужного </a:t>
              </a:r>
              <a:r>
                <a:rPr lang="en-US" sz="9575" b="1" i="0" u="none" strike="noStrike" cap="none" dirty="0">
                  <a:solidFill>
                    <a:srgbClr val="FFFFFF"/>
                  </a:solidFill>
                  <a:latin typeface="Jura"/>
                  <a:ea typeface="Jura"/>
                  <a:cs typeface="Jura"/>
                  <a:sym typeface="Jura"/>
                </a:rPr>
                <a:t>QR-</a:t>
              </a:r>
              <a:r>
                <a:rPr lang="ru-RU" sz="9575" b="1" i="0" u="none" strike="noStrike" cap="none" dirty="0">
                  <a:solidFill>
                    <a:srgbClr val="FFFFFF"/>
                  </a:solidFill>
                  <a:latin typeface="Jura"/>
                  <a:ea typeface="Jura"/>
                  <a:cs typeface="Jura"/>
                  <a:sym typeface="Jura"/>
                </a:rPr>
                <a:t>кода</a:t>
              </a:r>
              <a:endParaRPr lang="ru-RU" dirty="0"/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0" y="-132080"/>
              <a:ext cx="16968680" cy="689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FFFFFF"/>
                  </a:solidFill>
                </a:rPr>
                <a:t>DIGITAL </a:t>
              </a:r>
              <a:r>
                <a:rPr lang="ru-RU" sz="2400" dirty="0">
                  <a:solidFill>
                    <a:srgbClr val="FFFFFF"/>
                  </a:solidFill>
                </a:rPr>
                <a:t>ОСТРОВА.65 12.24</a:t>
              </a:r>
              <a:endParaRPr dirty="0"/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0" y="7427353"/>
              <a:ext cx="16968680" cy="80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i="0" u="none" strike="noStrike" cap="none" dirty="0" err="1">
                  <a:solidFill>
                    <a:srgbClr val="FFFFFF"/>
                  </a:solidFill>
                  <a:latin typeface="Jura"/>
                  <a:ea typeface="Jura"/>
                  <a:cs typeface="Jura"/>
                  <a:sym typeface="Jura"/>
                </a:rPr>
                <a:t>Команда</a:t>
              </a:r>
              <a:r>
                <a:rPr lang="en-US" sz="2799" b="1" i="0" u="none" strike="noStrike" cap="none" dirty="0">
                  <a:solidFill>
                    <a:srgbClr val="FFFFFF"/>
                  </a:solidFill>
                  <a:latin typeface="Jura"/>
                  <a:ea typeface="Jura"/>
                  <a:cs typeface="Jura"/>
                  <a:sym typeface="Jura"/>
                </a:rPr>
                <a:t> “</a:t>
              </a:r>
              <a:r>
                <a:rPr lang="en-US" sz="2799" b="1" i="0" u="none" strike="noStrike" cap="none" dirty="0" err="1">
                  <a:solidFill>
                    <a:srgbClr val="FFFFFF"/>
                  </a:solidFill>
                  <a:latin typeface="Jura"/>
                  <a:ea typeface="Jura"/>
                  <a:cs typeface="Jura"/>
                  <a:sym typeface="Jura"/>
                </a:rPr>
                <a:t>Айти</a:t>
              </a:r>
              <a:r>
                <a:rPr lang="ru-RU" sz="2799" b="1" dirty="0">
                  <a:solidFill>
                    <a:srgbClr val="FFFFFF"/>
                  </a:solidFill>
                  <a:latin typeface="Jura"/>
                  <a:ea typeface="Jura"/>
                  <a:cs typeface="Jura"/>
                  <a:sym typeface="Jura"/>
                </a:rPr>
                <a:t>-</a:t>
              </a:r>
              <a:r>
                <a:rPr lang="en-US" sz="2799" b="1" i="0" u="none" strike="noStrike" cap="none" dirty="0" err="1">
                  <a:solidFill>
                    <a:srgbClr val="FFFFFF"/>
                  </a:solidFill>
                  <a:latin typeface="Jura"/>
                  <a:ea typeface="Jura"/>
                  <a:cs typeface="Jura"/>
                  <a:sym typeface="Jura"/>
                </a:rPr>
                <a:t>кошечки</a:t>
              </a:r>
              <a:r>
                <a:rPr lang="en-US" sz="2799" b="1" i="0" u="none" strike="noStrike" cap="none" dirty="0">
                  <a:solidFill>
                    <a:srgbClr val="FFFFFF"/>
                  </a:solidFill>
                  <a:latin typeface="Jura"/>
                  <a:ea typeface="Jura"/>
                  <a:cs typeface="Jura"/>
                  <a:sym typeface="Jura"/>
                </a:rPr>
                <a:t>”</a:t>
              </a: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-5379292" y="-3775173"/>
            <a:ext cx="13830696" cy="10604278"/>
          </a:xfrm>
          <a:custGeom>
            <a:avLst/>
            <a:gdLst/>
            <a:ahLst/>
            <a:cxnLst/>
            <a:rect l="l" t="t" r="r" b="b"/>
            <a:pathLst>
              <a:path w="13830696" h="10604278" extrusionOk="0">
                <a:moveTo>
                  <a:pt x="0" y="0"/>
                </a:moveTo>
                <a:lnTo>
                  <a:pt x="13830696" y="0"/>
                </a:lnTo>
                <a:lnTo>
                  <a:pt x="13830696" y="10604278"/>
                </a:lnTo>
                <a:lnTo>
                  <a:pt x="0" y="10604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8709" b="-42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028700" y="738989"/>
            <a:ext cx="126747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25" b="1">
                <a:solidFill>
                  <a:srgbClr val="000000"/>
                </a:solidFill>
                <a:latin typeface="Jura"/>
                <a:ea typeface="Jura"/>
                <a:cs typeface="Jura"/>
                <a:sym typeface="Jura"/>
              </a:rPr>
              <a:t>О нашей команде</a:t>
            </a:r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685117" y="3222408"/>
            <a:ext cx="3086120" cy="3194617"/>
            <a:chOff x="0" y="-28575"/>
            <a:chExt cx="812800" cy="841375"/>
          </a:xfrm>
        </p:grpSpPr>
        <p:sp>
          <p:nvSpPr>
            <p:cNvPr id="96" name="Google Shape;96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76200" y="-28575"/>
              <a:ext cx="660300" cy="7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4144058" y="3222408"/>
            <a:ext cx="3086120" cy="3194617"/>
            <a:chOff x="0" y="-28575"/>
            <a:chExt cx="812800" cy="841375"/>
          </a:xfrm>
        </p:grpSpPr>
        <p:sp>
          <p:nvSpPr>
            <p:cNvPr id="99" name="Google Shape;99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76200" y="-28575"/>
              <a:ext cx="660300" cy="7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7601633" y="3222408"/>
            <a:ext cx="3086120" cy="3194617"/>
            <a:chOff x="0" y="-28575"/>
            <a:chExt cx="812800" cy="84137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76200" y="-28575"/>
              <a:ext cx="660300" cy="7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14516783" y="3222408"/>
            <a:ext cx="3086120" cy="3194617"/>
            <a:chOff x="0" y="-28575"/>
            <a:chExt cx="812800" cy="841375"/>
          </a:xfrm>
        </p:grpSpPr>
        <p:sp>
          <p:nvSpPr>
            <p:cNvPr id="108" name="Google Shape;10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76200" y="-28575"/>
              <a:ext cx="660300" cy="7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4"/>
          <p:cNvSpPr txBox="1"/>
          <p:nvPr/>
        </p:nvSpPr>
        <p:spPr>
          <a:xfrm>
            <a:off x="945492" y="6800123"/>
            <a:ext cx="25653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Витковская Полина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@linariell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4740338" y="6800123"/>
            <a:ext cx="1893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Чёо Эрика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@ErnestaCheo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7775177" y="6800123"/>
            <a:ext cx="2749793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Рыжков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Владимир</a:t>
            </a:r>
            <a:endParaRPr dirty="0"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@Daydreamer_1337</a:t>
            </a:r>
            <a:endParaRPr dirty="0"/>
          </a:p>
        </p:txBody>
      </p:sp>
      <p:sp>
        <p:nvSpPr>
          <p:cNvPr id="113" name="Google Shape;113;p14"/>
          <p:cNvSpPr txBox="1"/>
          <p:nvPr/>
        </p:nvSpPr>
        <p:spPr>
          <a:xfrm>
            <a:off x="11370551" y="6800125"/>
            <a:ext cx="2565300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/>
              <a:t>Каменев</a:t>
            </a:r>
            <a:r>
              <a:rPr lang="en-US" sz="2100" dirty="0"/>
              <a:t> </a:t>
            </a:r>
            <a:r>
              <a:rPr lang="en-US" sz="2100" dirty="0" err="1"/>
              <a:t>Александр</a:t>
            </a:r>
            <a:endParaRPr dirty="0"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@kameeeeen</a:t>
            </a:r>
            <a:endParaRPr dirty="0"/>
          </a:p>
        </p:txBody>
      </p:sp>
      <p:sp>
        <p:nvSpPr>
          <p:cNvPr id="114" name="Google Shape;114;p14"/>
          <p:cNvSpPr txBox="1"/>
          <p:nvPr/>
        </p:nvSpPr>
        <p:spPr>
          <a:xfrm>
            <a:off x="15108003" y="6800123"/>
            <a:ext cx="1903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Хорошко Илья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@temerarious</a:t>
            </a:r>
            <a:endParaRPr/>
          </a:p>
        </p:txBody>
      </p:sp>
      <p:pic>
        <p:nvPicPr>
          <p:cNvPr id="115" name="Google Shape;115;p14" descr="Изображение выглядит как человек, на открытом воздухе, небо, трав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 l="24004" t="11723" r="36213" b="32927"/>
          <a:stretch/>
        </p:blipFill>
        <p:spPr>
          <a:xfrm>
            <a:off x="7601009" y="3315316"/>
            <a:ext cx="3092044" cy="3092044"/>
          </a:xfrm>
          <a:custGeom>
            <a:avLst/>
            <a:gdLst/>
            <a:ahLst/>
            <a:cxnLst/>
            <a:rect l="l" t="t" r="r" b="b"/>
            <a:pathLst>
              <a:path w="3092044" h="3092044" extrusionOk="0">
                <a:moveTo>
                  <a:pt x="1546022" y="0"/>
                </a:moveTo>
                <a:cubicBezTo>
                  <a:pt x="2399866" y="0"/>
                  <a:pt x="3092044" y="692178"/>
                  <a:pt x="3092044" y="1546022"/>
                </a:cubicBezTo>
                <a:cubicBezTo>
                  <a:pt x="3092044" y="2399866"/>
                  <a:pt x="2399866" y="3092044"/>
                  <a:pt x="1546022" y="3092044"/>
                </a:cubicBezTo>
                <a:cubicBezTo>
                  <a:pt x="692178" y="3092044"/>
                  <a:pt x="0" y="2399866"/>
                  <a:pt x="0" y="1546022"/>
                </a:cubicBezTo>
                <a:cubicBezTo>
                  <a:pt x="0" y="692178"/>
                  <a:pt x="692178" y="0"/>
                  <a:pt x="154602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16" name="Google Shape;116;p14" descr="Изображение выглядит как одежда, человек, на открытом воздухе, дерево&#10;&#10;Автоматически созданное описание"/>
          <p:cNvPicPr preferRelativeResize="0"/>
          <p:nvPr/>
        </p:nvPicPr>
        <p:blipFill rotWithShape="1">
          <a:blip r:embed="rId5">
            <a:alphaModFix/>
          </a:blip>
          <a:srcRect l="30449" t="9172" r="23581" b="60087"/>
          <a:stretch/>
        </p:blipFill>
        <p:spPr>
          <a:xfrm>
            <a:off x="685800" y="3314700"/>
            <a:ext cx="3092044" cy="3092044"/>
          </a:xfrm>
          <a:custGeom>
            <a:avLst/>
            <a:gdLst/>
            <a:ahLst/>
            <a:cxnLst/>
            <a:rect l="l" t="t" r="r" b="b"/>
            <a:pathLst>
              <a:path w="3092044" h="3092044" extrusionOk="0">
                <a:moveTo>
                  <a:pt x="1546022" y="0"/>
                </a:moveTo>
                <a:cubicBezTo>
                  <a:pt x="2399866" y="0"/>
                  <a:pt x="3092044" y="692178"/>
                  <a:pt x="3092044" y="1546022"/>
                </a:cubicBezTo>
                <a:cubicBezTo>
                  <a:pt x="3092044" y="2399866"/>
                  <a:pt x="2399866" y="3092044"/>
                  <a:pt x="1546022" y="3092044"/>
                </a:cubicBezTo>
                <a:cubicBezTo>
                  <a:pt x="692178" y="3092044"/>
                  <a:pt x="0" y="2399866"/>
                  <a:pt x="0" y="1546022"/>
                </a:cubicBezTo>
                <a:cubicBezTo>
                  <a:pt x="0" y="692178"/>
                  <a:pt x="692178" y="0"/>
                  <a:pt x="154602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17" name="Google Shape;117;p14" descr="Изображение выглядит как Человеческое лицо, человек, одежда, Цвет электрик&#10;&#10;Автоматически созданное описание"/>
          <p:cNvPicPr preferRelativeResize="0"/>
          <p:nvPr/>
        </p:nvPicPr>
        <p:blipFill rotWithShape="1">
          <a:blip r:embed="rId6">
            <a:alphaModFix/>
          </a:blip>
          <a:srcRect l="27238" t="15208" r="2865" b="38266"/>
          <a:stretch/>
        </p:blipFill>
        <p:spPr>
          <a:xfrm>
            <a:off x="14524872" y="3335016"/>
            <a:ext cx="3092044" cy="3092044"/>
          </a:xfrm>
          <a:custGeom>
            <a:avLst/>
            <a:gdLst/>
            <a:ahLst/>
            <a:cxnLst/>
            <a:rect l="l" t="t" r="r" b="b"/>
            <a:pathLst>
              <a:path w="3092044" h="3092044" extrusionOk="0">
                <a:moveTo>
                  <a:pt x="1546022" y="0"/>
                </a:moveTo>
                <a:cubicBezTo>
                  <a:pt x="2399866" y="0"/>
                  <a:pt x="3092044" y="692178"/>
                  <a:pt x="3092044" y="1546022"/>
                </a:cubicBezTo>
                <a:cubicBezTo>
                  <a:pt x="3092044" y="2399866"/>
                  <a:pt x="2399866" y="3092044"/>
                  <a:pt x="1546022" y="3092044"/>
                </a:cubicBezTo>
                <a:cubicBezTo>
                  <a:pt x="692178" y="3092044"/>
                  <a:pt x="0" y="2399866"/>
                  <a:pt x="0" y="1546022"/>
                </a:cubicBezTo>
                <a:cubicBezTo>
                  <a:pt x="0" y="692178"/>
                  <a:pt x="692178" y="0"/>
                  <a:pt x="154602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18" name="Google Shape;118;p14" descr="Изображение выглядит как человек, Человеческое лицо, бровь, стена&#10;&#10;Автоматически созданное описание"/>
          <p:cNvPicPr preferRelativeResize="0"/>
          <p:nvPr/>
        </p:nvPicPr>
        <p:blipFill rotWithShape="1">
          <a:blip r:embed="rId7">
            <a:alphaModFix/>
          </a:blip>
          <a:srcRect l="5953" t="10728" b="17121"/>
          <a:stretch/>
        </p:blipFill>
        <p:spPr>
          <a:xfrm>
            <a:off x="4148851" y="3324961"/>
            <a:ext cx="3023039" cy="3092044"/>
          </a:xfrm>
          <a:custGeom>
            <a:avLst/>
            <a:gdLst/>
            <a:ahLst/>
            <a:cxnLst/>
            <a:rect l="l" t="t" r="r" b="b"/>
            <a:pathLst>
              <a:path w="3023039" h="3092044" extrusionOk="0">
                <a:moveTo>
                  <a:pt x="1546022" y="0"/>
                </a:moveTo>
                <a:cubicBezTo>
                  <a:pt x="2239770" y="0"/>
                  <a:pt x="2826794" y="456946"/>
                  <a:pt x="3022538" y="1086283"/>
                </a:cubicBezTo>
                <a:lnTo>
                  <a:pt x="3023039" y="1088232"/>
                </a:lnTo>
                <a:lnTo>
                  <a:pt x="3023039" y="2003813"/>
                </a:lnTo>
                <a:lnTo>
                  <a:pt x="3022538" y="2005762"/>
                </a:lnTo>
                <a:cubicBezTo>
                  <a:pt x="2826794" y="2635099"/>
                  <a:pt x="2239770" y="3092044"/>
                  <a:pt x="1546022" y="3092044"/>
                </a:cubicBezTo>
                <a:cubicBezTo>
                  <a:pt x="692178" y="3092044"/>
                  <a:pt x="0" y="2399866"/>
                  <a:pt x="0" y="1546022"/>
                </a:cubicBezTo>
                <a:cubicBezTo>
                  <a:pt x="0" y="692178"/>
                  <a:pt x="692178" y="0"/>
                  <a:pt x="154602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E8C3D7CA-0900-4A8E-A5F6-A1D1776329F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rcRect l="17455" t="12922" r="6429" b="10962"/>
          <a:stretch>
            <a:fillRect/>
          </a:stretch>
        </p:blipFill>
        <p:spPr>
          <a:xfrm>
            <a:off x="11064639" y="3222407"/>
            <a:ext cx="3144779" cy="3218507"/>
          </a:xfrm>
          <a:custGeom>
            <a:avLst/>
            <a:gdLst>
              <a:gd name="connsiteX0" fmla="*/ 1334547 w 2669094"/>
              <a:gd name="connsiteY0" fmla="*/ 0 h 2669094"/>
              <a:gd name="connsiteX1" fmla="*/ 2669094 w 2669094"/>
              <a:gd name="connsiteY1" fmla="*/ 1334547 h 2669094"/>
              <a:gd name="connsiteX2" fmla="*/ 1334547 w 2669094"/>
              <a:gd name="connsiteY2" fmla="*/ 2669094 h 2669094"/>
              <a:gd name="connsiteX3" fmla="*/ 0 w 2669094"/>
              <a:gd name="connsiteY3" fmla="*/ 1334547 h 2669094"/>
              <a:gd name="connsiteX4" fmla="*/ 1334547 w 2669094"/>
              <a:gd name="connsiteY4" fmla="*/ 0 h 26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9094" h="2669094">
                <a:moveTo>
                  <a:pt x="1334547" y="0"/>
                </a:moveTo>
                <a:cubicBezTo>
                  <a:pt x="2071597" y="0"/>
                  <a:pt x="2669094" y="597497"/>
                  <a:pt x="2669094" y="1334547"/>
                </a:cubicBezTo>
                <a:cubicBezTo>
                  <a:pt x="2669094" y="2071597"/>
                  <a:pt x="2071597" y="2669094"/>
                  <a:pt x="1334547" y="2669094"/>
                </a:cubicBezTo>
                <a:cubicBezTo>
                  <a:pt x="597497" y="2669094"/>
                  <a:pt x="0" y="2071597"/>
                  <a:pt x="0" y="1334547"/>
                </a:cubicBezTo>
                <a:cubicBezTo>
                  <a:pt x="0" y="597497"/>
                  <a:pt x="597497" y="0"/>
                  <a:pt x="1334547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4331848" y="6006978"/>
            <a:ext cx="2702757" cy="4165206"/>
            <a:chOff x="0" y="-57150"/>
            <a:chExt cx="3603676" cy="5553608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0" y="-57150"/>
              <a:ext cx="3603676" cy="626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i="0" u="none" strike="noStrike" cap="none">
                  <a:solidFill>
                    <a:srgbClr val="6147FF"/>
                  </a:solidFill>
                  <a:latin typeface="Jura"/>
                  <a:ea typeface="Jura"/>
                  <a:cs typeface="Jura"/>
                  <a:sym typeface="Jura"/>
                </a:rPr>
                <a:t>Шаг 2</a:t>
              </a:r>
              <a:endParaRPr/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0" y="3425806"/>
              <a:ext cx="3603676" cy="2070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2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Решили написать модель на Python, используя библиотеки </a:t>
              </a:r>
              <a:r>
                <a:rPr lang="ru-RU" sz="1802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pyzbar</a:t>
              </a:r>
              <a:r>
                <a:rPr lang="ru-RU" sz="1802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и </a:t>
              </a:r>
              <a:r>
                <a:rPr lang="ru-RU" sz="1802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OpenCV</a:t>
              </a:r>
              <a:r>
                <a:rPr lang="ru-RU" sz="1802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lang="ru-RU" dirty="0"/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0" y="849071"/>
              <a:ext cx="3603600" cy="2016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34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Выбрать инструменты разработки.</a:t>
              </a:r>
              <a:endParaRPr lang="ru-RU" dirty="0"/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1123950" y="6006979"/>
            <a:ext cx="2459408" cy="4138444"/>
            <a:chOff x="0" y="-57150"/>
            <a:chExt cx="3279211" cy="5517925"/>
          </a:xfrm>
        </p:grpSpPr>
        <p:sp>
          <p:nvSpPr>
            <p:cNvPr id="129" name="Google Shape;129;p15"/>
            <p:cNvSpPr txBox="1"/>
            <p:nvPr/>
          </p:nvSpPr>
          <p:spPr>
            <a:xfrm>
              <a:off x="0" y="-57150"/>
              <a:ext cx="3279211" cy="626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i="0" u="none" strike="noStrike" cap="none">
                  <a:solidFill>
                    <a:srgbClr val="6147FF"/>
                  </a:solidFill>
                  <a:latin typeface="Jura"/>
                  <a:ea typeface="Jura"/>
                  <a:cs typeface="Jura"/>
                  <a:sym typeface="Jura"/>
                </a:rPr>
                <a:t>Шаг 1</a:t>
              </a:r>
              <a:endParaRPr/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0" y="2872459"/>
              <a:ext cx="3279211" cy="2588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2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Мы использовали как данные на облаке, так и собственно сгенерированные QR-коды.</a:t>
              </a:r>
              <a:endParaRPr lang="ru-RU" dirty="0"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0" y="849071"/>
              <a:ext cx="3279211" cy="13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340" dirty="0">
                  <a:solidFill>
                    <a:srgbClr val="FFFFFF"/>
                  </a:solidFill>
                </a:rPr>
                <a:t>Собрать датасет для модели</a:t>
              </a:r>
              <a:endParaRPr dirty="0"/>
            </a:p>
          </p:txBody>
        </p:sp>
      </p:grpSp>
      <p:grpSp>
        <p:nvGrpSpPr>
          <p:cNvPr id="132" name="Google Shape;132;p15"/>
          <p:cNvGrpSpPr/>
          <p:nvPr/>
        </p:nvGrpSpPr>
        <p:grpSpPr>
          <a:xfrm>
            <a:off x="7819046" y="6006978"/>
            <a:ext cx="2459408" cy="3577754"/>
            <a:chOff x="0" y="-57150"/>
            <a:chExt cx="3279211" cy="4770338"/>
          </a:xfrm>
        </p:grpSpPr>
        <p:sp>
          <p:nvSpPr>
            <p:cNvPr id="133" name="Google Shape;133;p15"/>
            <p:cNvSpPr txBox="1"/>
            <p:nvPr/>
          </p:nvSpPr>
          <p:spPr>
            <a:xfrm>
              <a:off x="0" y="-57150"/>
              <a:ext cx="3279211" cy="626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i="0" u="none" strike="noStrike" cap="none">
                  <a:solidFill>
                    <a:srgbClr val="6147FF"/>
                  </a:solidFill>
                  <a:latin typeface="Jura"/>
                  <a:ea typeface="Jura"/>
                  <a:cs typeface="Jura"/>
                  <a:sym typeface="Jura"/>
                </a:rPr>
                <a:t>Шаг 3</a:t>
              </a: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0" y="3160199"/>
              <a:ext cx="3279211" cy="1552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2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Убрать лишние цвета и отфильтровать шумы.</a:t>
              </a:r>
              <a:endParaRPr lang="ru-RU" dirty="0"/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0" y="849071"/>
              <a:ext cx="3279211" cy="13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34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Предобработать</a:t>
              </a:r>
              <a:r>
                <a:rPr lang="ru-RU" sz="234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изображения. </a:t>
              </a:r>
              <a:endParaRPr lang="ru-RU" dirty="0"/>
            </a:p>
          </p:txBody>
        </p:sp>
      </p:grpSp>
      <p:grpSp>
        <p:nvGrpSpPr>
          <p:cNvPr id="136" name="Google Shape;136;p15"/>
          <p:cNvGrpSpPr/>
          <p:nvPr/>
        </p:nvGrpSpPr>
        <p:grpSpPr>
          <a:xfrm>
            <a:off x="11266418" y="6006979"/>
            <a:ext cx="2680634" cy="3518898"/>
            <a:chOff x="0" y="-57150"/>
            <a:chExt cx="3574179" cy="4691865"/>
          </a:xfrm>
        </p:grpSpPr>
        <p:sp>
          <p:nvSpPr>
            <p:cNvPr id="137" name="Google Shape;137;p15"/>
            <p:cNvSpPr txBox="1"/>
            <p:nvPr/>
          </p:nvSpPr>
          <p:spPr>
            <a:xfrm>
              <a:off x="0" y="-57150"/>
              <a:ext cx="3574179" cy="626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6147FF"/>
                  </a:solidFill>
                  <a:latin typeface="Jura"/>
                  <a:ea typeface="Jura"/>
                  <a:cs typeface="Jura"/>
                  <a:sym typeface="Jura"/>
                </a:rPr>
                <a:t>Шаг 4</a:t>
              </a: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0" y="3081725"/>
              <a:ext cx="3574179" cy="1552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2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Определить местоположение конкретного </a:t>
              </a:r>
              <a:r>
                <a:rPr lang="en-US" sz="1802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QR-</a:t>
              </a:r>
              <a:r>
                <a:rPr lang="ru-RU" sz="1802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кода.</a:t>
              </a:r>
              <a:endParaRPr lang="ru-RU" dirty="0"/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0" y="849071"/>
              <a:ext cx="3574179" cy="13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34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Распознать </a:t>
              </a:r>
              <a:r>
                <a:rPr lang="en-US" sz="234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QR-</a:t>
              </a:r>
              <a:r>
                <a:rPr lang="ru-RU" sz="234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код.</a:t>
              </a:r>
              <a:endParaRPr lang="ru-RU" dirty="0"/>
            </a:p>
          </p:txBody>
        </p:sp>
      </p:grpSp>
      <p:grpSp>
        <p:nvGrpSpPr>
          <p:cNvPr id="140" name="Google Shape;140;p15"/>
          <p:cNvGrpSpPr/>
          <p:nvPr/>
        </p:nvGrpSpPr>
        <p:grpSpPr>
          <a:xfrm>
            <a:off x="14704642" y="6006979"/>
            <a:ext cx="2459408" cy="3728667"/>
            <a:chOff x="0" y="-57150"/>
            <a:chExt cx="3279211" cy="4971557"/>
          </a:xfrm>
        </p:grpSpPr>
        <p:sp>
          <p:nvSpPr>
            <p:cNvPr id="141" name="Google Shape;141;p15"/>
            <p:cNvSpPr txBox="1"/>
            <p:nvPr/>
          </p:nvSpPr>
          <p:spPr>
            <a:xfrm>
              <a:off x="0" y="-57150"/>
              <a:ext cx="3279211" cy="626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i="0" u="none" strike="noStrike" cap="none">
                  <a:solidFill>
                    <a:srgbClr val="6147FF"/>
                  </a:solidFill>
                  <a:latin typeface="Jura"/>
                  <a:ea typeface="Jura"/>
                  <a:cs typeface="Jura"/>
                  <a:sym typeface="Jura"/>
                </a:rPr>
                <a:t>Шаг 5</a:t>
              </a:r>
              <a:endParaRPr/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0" y="3361417"/>
              <a:ext cx="3279211" cy="1552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2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Вывести сообщение в зависимости от результата поиска.</a:t>
              </a:r>
              <a:endParaRPr lang="ru-RU" dirty="0"/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0" y="858595"/>
              <a:ext cx="3279211" cy="19138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21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Сравнить найденный QR-код с искомым.</a:t>
              </a:r>
              <a:endParaRPr lang="ru-RU" dirty="0"/>
            </a:p>
          </p:txBody>
        </p:sp>
      </p:grpSp>
      <p:sp>
        <p:nvSpPr>
          <p:cNvPr id="144" name="Google Shape;144;p15"/>
          <p:cNvSpPr/>
          <p:nvPr/>
        </p:nvSpPr>
        <p:spPr>
          <a:xfrm>
            <a:off x="10067925" y="-8764931"/>
            <a:ext cx="18621375" cy="13279088"/>
          </a:xfrm>
          <a:custGeom>
            <a:avLst/>
            <a:gdLst/>
            <a:ahLst/>
            <a:cxnLst/>
            <a:rect l="l" t="t" r="r" b="b"/>
            <a:pathLst>
              <a:path w="18621375" h="13279088" extrusionOk="0">
                <a:moveTo>
                  <a:pt x="0" y="0"/>
                </a:moveTo>
                <a:lnTo>
                  <a:pt x="18621375" y="0"/>
                </a:lnTo>
                <a:lnTo>
                  <a:pt x="18621375" y="13279088"/>
                </a:lnTo>
                <a:lnTo>
                  <a:pt x="0" y="132790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3873" r="-1429" b="-182"/>
            </a:stretch>
          </a:blipFill>
          <a:ln>
            <a:noFill/>
          </a:ln>
        </p:spPr>
      </p:sp>
      <p:sp>
        <p:nvSpPr>
          <p:cNvPr id="145" name="Google Shape;145;p15"/>
          <p:cNvSpPr txBox="1"/>
          <p:nvPr/>
        </p:nvSpPr>
        <p:spPr>
          <a:xfrm>
            <a:off x="1028700" y="1829822"/>
            <a:ext cx="11515725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i="0" u="none" strike="noStrike" cap="none">
                <a:solidFill>
                  <a:srgbClr val="FFFFFF"/>
                </a:solidFill>
                <a:latin typeface="Jura"/>
                <a:ea typeface="Jura"/>
                <a:cs typeface="Jura"/>
                <a:sym typeface="Jura"/>
              </a:rPr>
              <a:t>А как все было?</a:t>
            </a:r>
            <a:endParaRPr/>
          </a:p>
        </p:txBody>
      </p:sp>
      <p:grpSp>
        <p:nvGrpSpPr>
          <p:cNvPr id="146" name="Google Shape;146;p15"/>
          <p:cNvGrpSpPr/>
          <p:nvPr/>
        </p:nvGrpSpPr>
        <p:grpSpPr>
          <a:xfrm>
            <a:off x="1123950" y="5073102"/>
            <a:ext cx="17164050" cy="253591"/>
            <a:chOff x="0" y="0"/>
            <a:chExt cx="22885400" cy="338120"/>
          </a:xfrm>
        </p:grpSpPr>
        <p:cxnSp>
          <p:nvCxnSpPr>
            <p:cNvPr id="147" name="Google Shape;147;p15"/>
            <p:cNvCxnSpPr/>
            <p:nvPr/>
          </p:nvCxnSpPr>
          <p:spPr>
            <a:xfrm>
              <a:off x="169060" y="156360"/>
              <a:ext cx="22716340" cy="0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" name="Google Shape;148;p15"/>
            <p:cNvSpPr/>
            <p:nvPr/>
          </p:nvSpPr>
          <p:spPr>
            <a:xfrm rot="5423755">
              <a:off x="1156" y="1156"/>
              <a:ext cx="335808" cy="335808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5423755">
              <a:off x="4278354" y="1156"/>
              <a:ext cx="335808" cy="335808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5423755">
              <a:off x="13524447" y="1156"/>
              <a:ext cx="335808" cy="335808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5423755">
              <a:off x="18108745" y="1156"/>
              <a:ext cx="335808" cy="335808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5423755">
              <a:off x="8927951" y="1156"/>
              <a:ext cx="335808" cy="335808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76;p17">
            <a:extLst>
              <a:ext uri="{FF2B5EF4-FFF2-40B4-BE49-F238E27FC236}">
                <a16:creationId xmlns:a16="http://schemas.microsoft.com/office/drawing/2014/main" id="{8E9BF8D5-0A68-4B20-87D2-554D653CC6E1}"/>
              </a:ext>
            </a:extLst>
          </p:cNvPr>
          <p:cNvSpPr/>
          <p:nvPr/>
        </p:nvSpPr>
        <p:spPr>
          <a:xfrm rot="15072824">
            <a:off x="7464101" y="-891849"/>
            <a:ext cx="13055516" cy="14534413"/>
          </a:xfrm>
          <a:custGeom>
            <a:avLst/>
            <a:gdLst/>
            <a:ahLst/>
            <a:cxnLst/>
            <a:rect l="l" t="t" r="r" b="b"/>
            <a:pathLst>
              <a:path w="18300533" h="17248253" extrusionOk="0">
                <a:moveTo>
                  <a:pt x="0" y="0"/>
                </a:moveTo>
                <a:lnTo>
                  <a:pt x="18300533" y="0"/>
                </a:lnTo>
                <a:lnTo>
                  <a:pt x="18300533" y="17248252"/>
                </a:lnTo>
                <a:lnTo>
                  <a:pt x="0" y="17248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4" name="Google Shape;174;p17"/>
          <p:cNvSpPr txBox="1"/>
          <p:nvPr/>
        </p:nvSpPr>
        <p:spPr>
          <a:xfrm>
            <a:off x="590550" y="547402"/>
            <a:ext cx="1200150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b="1" i="0" u="none" strike="noStrike" cap="none" dirty="0">
                <a:solidFill>
                  <a:schemeClr val="bg1"/>
                </a:solidFill>
                <a:latin typeface="Jura"/>
                <a:ea typeface="Jura"/>
                <a:cs typeface="Jura"/>
                <a:sym typeface="Jura"/>
              </a:rPr>
              <a:t>Метрики двух моделей: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2A3310D-358B-46B8-BE4C-626E509BF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85477"/>
              </p:ext>
            </p:extLst>
          </p:nvPr>
        </p:nvGraphicFramePr>
        <p:xfrm>
          <a:off x="847725" y="2190750"/>
          <a:ext cx="16592550" cy="706952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18510">
                  <a:extLst>
                    <a:ext uri="{9D8B030D-6E8A-4147-A177-3AD203B41FA5}">
                      <a16:colId xmlns:a16="http://schemas.microsoft.com/office/drawing/2014/main" val="358541141"/>
                    </a:ext>
                  </a:extLst>
                </a:gridCol>
                <a:gridCol w="3318510">
                  <a:extLst>
                    <a:ext uri="{9D8B030D-6E8A-4147-A177-3AD203B41FA5}">
                      <a16:colId xmlns:a16="http://schemas.microsoft.com/office/drawing/2014/main" val="2521020421"/>
                    </a:ext>
                  </a:extLst>
                </a:gridCol>
                <a:gridCol w="3318510">
                  <a:extLst>
                    <a:ext uri="{9D8B030D-6E8A-4147-A177-3AD203B41FA5}">
                      <a16:colId xmlns:a16="http://schemas.microsoft.com/office/drawing/2014/main" val="1455363809"/>
                    </a:ext>
                  </a:extLst>
                </a:gridCol>
                <a:gridCol w="3318510">
                  <a:extLst>
                    <a:ext uri="{9D8B030D-6E8A-4147-A177-3AD203B41FA5}">
                      <a16:colId xmlns:a16="http://schemas.microsoft.com/office/drawing/2014/main" val="4111971568"/>
                    </a:ext>
                  </a:extLst>
                </a:gridCol>
                <a:gridCol w="3318510">
                  <a:extLst>
                    <a:ext uri="{9D8B030D-6E8A-4147-A177-3AD203B41FA5}">
                      <a16:colId xmlns:a16="http://schemas.microsoft.com/office/drawing/2014/main" val="2136446324"/>
                    </a:ext>
                  </a:extLst>
                </a:gridCol>
              </a:tblGrid>
              <a:tr h="818530">
                <a:tc rowSpan="2"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chemeClr val="bg1"/>
                          </a:solidFill>
                          <a:latin typeface="Jura" panose="020B0604020202020204" charset="0"/>
                          <a:ea typeface="Jura" panose="020B0604020202020204" charset="0"/>
                        </a:rPr>
                        <a:t>Модель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4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4800" dirty="0">
                          <a:solidFill>
                            <a:schemeClr val="bg1"/>
                          </a:solidFill>
                          <a:latin typeface="Jura" panose="020B0604020202020204" charset="0"/>
                          <a:ea typeface="Jura" panose="020B0604020202020204" charset="0"/>
                        </a:rPr>
                        <a:t>Модель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94247"/>
                  </a:ext>
                </a:extLst>
              </a:tr>
              <a:tr h="757898">
                <a:tc vMerge="1">
                  <a:txBody>
                    <a:bodyPr/>
                    <a:lstStyle/>
                    <a:p>
                      <a:endParaRPr lang="ru-RU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Видео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Видео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Видео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Видео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29584"/>
                  </a:ext>
                </a:extLst>
              </a:tr>
              <a:tr h="1369761">
                <a:tc>
                  <a:txBody>
                    <a:bodyPr/>
                    <a:lstStyle/>
                    <a:p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Всего 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QR-</a:t>
                      </a:r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кодов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839523"/>
                  </a:ext>
                </a:extLst>
              </a:tr>
              <a:tr h="81853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ru-RU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679021"/>
                  </a:ext>
                </a:extLst>
              </a:tr>
              <a:tr h="81853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ru-RU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457399"/>
                  </a:ext>
                </a:extLst>
              </a:tr>
              <a:tr h="81853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ru-RU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50014"/>
                  </a:ext>
                </a:extLst>
              </a:tr>
              <a:tr h="81853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ru-RU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391325"/>
                  </a:ext>
                </a:extLst>
              </a:tr>
              <a:tr h="81853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ru-RU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4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2787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/>
          <p:nvPr/>
        </p:nvSpPr>
        <p:spPr>
          <a:xfrm flipH="1">
            <a:off x="-9264767" y="0"/>
            <a:ext cx="16137436" cy="10287000"/>
          </a:xfrm>
          <a:custGeom>
            <a:avLst/>
            <a:gdLst/>
            <a:ahLst/>
            <a:cxnLst/>
            <a:rect l="l" t="t" r="r" b="b"/>
            <a:pathLst>
              <a:path w="16137436" h="10287000" extrusionOk="0">
                <a:moveTo>
                  <a:pt x="16137437" y="0"/>
                </a:moveTo>
                <a:lnTo>
                  <a:pt x="0" y="0"/>
                </a:lnTo>
                <a:lnTo>
                  <a:pt x="0" y="10287000"/>
                </a:lnTo>
                <a:lnTo>
                  <a:pt x="16137437" y="10287000"/>
                </a:lnTo>
                <a:lnTo>
                  <a:pt x="1613743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4135" b="-23708"/>
            </a:stretch>
          </a:blipFill>
          <a:ln>
            <a:noFill/>
          </a:ln>
        </p:spPr>
      </p:sp>
      <p:grpSp>
        <p:nvGrpSpPr>
          <p:cNvPr id="245" name="Google Shape;245;p22"/>
          <p:cNvGrpSpPr/>
          <p:nvPr/>
        </p:nvGrpSpPr>
        <p:grpSpPr>
          <a:xfrm>
            <a:off x="2846042" y="3353803"/>
            <a:ext cx="12595916" cy="3926064"/>
            <a:chOff x="0" y="-263525"/>
            <a:chExt cx="14355311" cy="5234753"/>
          </a:xfrm>
        </p:grpSpPr>
        <p:sp>
          <p:nvSpPr>
            <p:cNvPr id="246" name="Google Shape;246;p22"/>
            <p:cNvSpPr txBox="1"/>
            <p:nvPr/>
          </p:nvSpPr>
          <p:spPr>
            <a:xfrm>
              <a:off x="0" y="-263525"/>
              <a:ext cx="14355311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Спасибо</a:t>
              </a:r>
              <a:r>
                <a:rPr lang="en-US" sz="80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dirty="0"/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за</a:t>
              </a:r>
              <a:r>
                <a:rPr lang="en-US" sz="80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0" b="0" i="0" u="none" strike="noStrike" cap="none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внимание</a:t>
              </a:r>
              <a:r>
                <a:rPr lang="en-US" sz="80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dirty="0"/>
            </a:p>
          </p:txBody>
        </p:sp>
        <p:sp>
          <p:nvSpPr>
            <p:cNvPr id="247" name="Google Shape;247;p22"/>
            <p:cNvSpPr txBox="1"/>
            <p:nvPr/>
          </p:nvSpPr>
          <p:spPr>
            <a:xfrm>
              <a:off x="0" y="4232564"/>
              <a:ext cx="1435531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200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154</Words>
  <Application>Microsoft Office PowerPoint</Application>
  <PresentationFormat>Произвольный</PresentationFormat>
  <Paragraphs>49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Jura</vt:lpstr>
      <vt:lpstr>Calibri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Витковская</dc:creator>
  <cp:lastModifiedBy>Полина Витковская</cp:lastModifiedBy>
  <cp:revision>9</cp:revision>
  <dcterms:modified xsi:type="dcterms:W3CDTF">2024-12-21T06:39:27Z</dcterms:modified>
</cp:coreProperties>
</file>