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b="1" sz="4800"/>
            </a:lvl1pPr>
            <a:lvl2pPr>
              <a:spcBef>
                <a:spcPts val="0"/>
              </a:spcBef>
              <a:buSzPct val="100000"/>
              <a:defRPr b="1" sz="4800"/>
            </a:lvl2pPr>
            <a:lvl3pPr>
              <a:spcBef>
                <a:spcPts val="0"/>
              </a:spcBef>
              <a:buSzPct val="100000"/>
              <a:defRPr b="1" sz="4800"/>
            </a:lvl3pPr>
            <a:lvl4pPr>
              <a:spcBef>
                <a:spcPts val="0"/>
              </a:spcBef>
              <a:buSzPct val="100000"/>
              <a:defRPr b="1" sz="4800"/>
            </a:lvl4pPr>
            <a:lvl5pPr>
              <a:spcBef>
                <a:spcPts val="0"/>
              </a:spcBef>
              <a:buSzPct val="100000"/>
              <a:defRPr b="1" sz="4800"/>
            </a:lvl5pPr>
            <a:lvl6pPr>
              <a:spcBef>
                <a:spcPts val="0"/>
              </a:spcBef>
              <a:buSzPct val="100000"/>
              <a:defRPr b="1" sz="4800"/>
            </a:lvl6pPr>
            <a:lvl7pPr>
              <a:spcBef>
                <a:spcPts val="0"/>
              </a:spcBef>
              <a:buSzPct val="100000"/>
              <a:defRPr b="1" sz="4800"/>
            </a:lvl7pPr>
            <a:lvl8pPr>
              <a:spcBef>
                <a:spcPts val="0"/>
              </a:spcBef>
              <a:buSzPct val="100000"/>
              <a:defRPr b="1" sz="4800"/>
            </a:lvl8pPr>
            <a:lvl9pPr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4" name="Shape 7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jpg"/><Relationship Id="rId3" Type="http://schemas.openxmlformats.org/officeDocument/2006/relationships/image" Target="../media/image00.jpg"/><Relationship Id="rId6" Type="http://schemas.openxmlformats.org/officeDocument/2006/relationships/hyperlink" Target=" https://drive.google.com/open?id=0B3zp-JBT2Ln_Mk5SdVlHZWxtTjQ&amp;authuser=0" TargetMode="External"/><Relationship Id="rId5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1854725" y="146818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0" lang="en">
                <a:latin typeface="Syncopate"/>
                <a:ea typeface="Syncopate"/>
                <a:cs typeface="Syncopate"/>
                <a:sym typeface="Syncopate"/>
              </a:rPr>
              <a:t>Education 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693900" y="4103800"/>
            <a:ext cx="64007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Team One </a:t>
            </a:r>
          </a:p>
          <a:p>
            <a:pPr algn="ctr">
              <a:spcBef>
                <a:spcPts val="0"/>
              </a:spcBef>
              <a:buNone/>
            </a:pPr>
            <a:r>
              <a:rPr lang="en" sz="1400">
                <a:solidFill>
                  <a:srgbClr val="B7B7B7"/>
                </a:solidFill>
                <a:latin typeface="Quicksand"/>
                <a:ea typeface="Quicksand"/>
                <a:cs typeface="Quicksand"/>
                <a:sym typeface="Quicksand"/>
              </a:rPr>
              <a:t>Sophia Chan, Sean Letzer, Stevanus Iskandar, Cassie Jeansonne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The Problem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063375"/>
            <a:ext cx="8229600" cy="37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3000">
                <a:solidFill>
                  <a:srgbClr val="6FA8DC"/>
                </a:solidFill>
              </a:rPr>
              <a:t>Student Engagement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6FA8DC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How do we get students to be more engaged in a large lecture hall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Due to the distance from the professor, students tend to be easily distracted by technology, friends, other class work, or social media.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Students are busy managing many other tasks and lack motivation to stay focused when attending lectures.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We have technology, to distract students from being distracted from their technology!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901900" y="210600"/>
            <a:ext cx="4166400" cy="66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latin typeface="Syncopate"/>
                <a:ea typeface="Syncopate"/>
                <a:cs typeface="Syncopate"/>
                <a:sym typeface="Syncopate"/>
              </a:rPr>
              <a:t>Prototype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5" y="121932"/>
            <a:ext cx="2876923" cy="2223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200" y="1274816"/>
            <a:ext cx="2876923" cy="222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6363" y="2593925"/>
            <a:ext cx="2876935" cy="22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429975" y="4186100"/>
            <a:ext cx="4101600" cy="569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Syncopate"/>
                <a:ea typeface="Syncopate"/>
                <a:cs typeface="Syncopate"/>
                <a:sym typeface="Syncopate"/>
                <a:hlinkClick r:id="rId6"/>
              </a:rPr>
              <a:t>Interactive Prototype Link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What we Learned?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457200" y="1063375"/>
            <a:ext cx="8229600" cy="37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It takes a lot of research and brainstorming about a problem before you can start the actual designing of the 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When addressing a problem, sometimes taking in a part of the problem and finding a way to incorporate it into your solution can sometimes be the best way to address the issue.</a:t>
            </a:r>
          </a:p>
          <a:p>
            <a:pPr indent="-342900" lvl="1" marL="9144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➢"/>
            </a:pPr>
            <a:r>
              <a:rPr lang="en" sz="1800">
                <a:solidFill>
                  <a:srgbClr val="D9D9D9"/>
                </a:solidFill>
              </a:rPr>
              <a:t>For our problem technology was distracting students, so we decided to incorporate technology into our solutions and to find a way to have the technology become the reason students stay engaged. </a:t>
            </a:r>
          </a:p>
          <a:p>
            <a:pPr indent="0" mar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User testing is key to discovering flaws with your system.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D9D9D9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It often takes several iterations to work out a usable prototype.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What’s Next?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718200"/>
            <a:ext cx="8229600" cy="270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Collect feedback from THINK ALOUD sessions and make changes based on that feedback </a:t>
            </a: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Create a user interface for the professors to access</a:t>
            </a: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Prototype the professor’s user interface</a:t>
            </a: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Collect feedback and make changes to that system</a:t>
            </a:r>
          </a:p>
          <a:p>
            <a:pPr indent="-342900" lvl="0" marL="457200" rtl="0">
              <a:spcBef>
                <a:spcPts val="0"/>
              </a:spcBef>
              <a:buClr>
                <a:srgbClr val="D9D9D9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D9D9D9"/>
                </a:solidFill>
              </a:rPr>
              <a:t>Create a rough version of the real system</a:t>
            </a:r>
          </a:p>
          <a:p>
            <a:pPr indent="-342900" lvl="0" marL="457200">
              <a:spcBef>
                <a:spcPts val="0"/>
              </a:spcBef>
              <a:buClr>
                <a:srgbClr val="9FC5E8"/>
              </a:buClr>
              <a:buSzPct val="100000"/>
              <a:buFont typeface="Arial"/>
              <a:buChar char="❖"/>
            </a:pPr>
            <a:r>
              <a:rPr lang="en" sz="1800">
                <a:solidFill>
                  <a:srgbClr val="9FC5E8"/>
                </a:solidFill>
              </a:rPr>
              <a:t>More User Testing!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1837025" y="1945350"/>
            <a:ext cx="4963500" cy="125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>
                <a:latin typeface="Syncopate"/>
                <a:ea typeface="Syncopate"/>
                <a:cs typeface="Syncopate"/>
                <a:sym typeface="Syncopate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