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316" r:id="rId6"/>
    <p:sldId id="330" r:id="rId7"/>
    <p:sldId id="323" r:id="rId8"/>
    <p:sldId id="324" r:id="rId9"/>
    <p:sldId id="325" r:id="rId10"/>
    <p:sldId id="326" r:id="rId11"/>
    <p:sldId id="327" r:id="rId12"/>
    <p:sldId id="328" r:id="rId13"/>
    <p:sldId id="329" r:id="rId14"/>
    <p:sldId id="317" r:id="rId15"/>
    <p:sldId id="319" r:id="rId16"/>
    <p:sldId id="315" r:id="rId17"/>
    <p:sldId id="322" r:id="rId18"/>
    <p:sldId id="321" r:id="rId19"/>
    <p:sldId id="331" r:id="rId20"/>
    <p:sldId id="332" r:id="rId21"/>
    <p:sldId id="318"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5" d="100"/>
          <a:sy n="95" d="100"/>
        </p:scale>
        <p:origin x="67" y="3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23F2FA-020D-4FF0-9A6A-BED472251F4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938E0B51-8243-4BB1-B13F-8EE47225B4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41A3CC54-F9D2-4AA8-9A90-5E06C6444693}"/>
              </a:ext>
            </a:extLst>
          </p:cNvPr>
          <p:cNvSpPr>
            <a:spLocks noGrp="1"/>
          </p:cNvSpPr>
          <p:nvPr>
            <p:ph type="dt" sz="half" idx="10"/>
          </p:nvPr>
        </p:nvSpPr>
        <p:spPr/>
        <p:txBody>
          <a:bodyPr/>
          <a:lstStyle/>
          <a:p>
            <a:fld id="{74ECA92F-C889-46C8-B98B-4AF934969B51}" type="datetimeFigureOut">
              <a:rPr lang="en-US" smtClean="0"/>
              <a:t>10/31/2021</a:t>
            </a:fld>
            <a:endParaRPr lang="en-US"/>
          </a:p>
        </p:txBody>
      </p:sp>
      <p:sp>
        <p:nvSpPr>
          <p:cNvPr id="5" name="Espace réservé du pied de page 4">
            <a:extLst>
              <a:ext uri="{FF2B5EF4-FFF2-40B4-BE49-F238E27FC236}">
                <a16:creationId xmlns:a16="http://schemas.microsoft.com/office/drawing/2014/main" id="{3019EC95-9CB7-4128-BB97-0FA0555DFBD3}"/>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497D18ED-A419-411C-93FB-BDD53B01746A}"/>
              </a:ext>
            </a:extLst>
          </p:cNvPr>
          <p:cNvSpPr>
            <a:spLocks noGrp="1"/>
          </p:cNvSpPr>
          <p:nvPr>
            <p:ph type="sldNum" sz="quarter" idx="12"/>
          </p:nvPr>
        </p:nvSpPr>
        <p:spPr/>
        <p:txBody>
          <a:bodyPr/>
          <a:lstStyle/>
          <a:p>
            <a:fld id="{D0080C98-5A76-402B-99FA-16DD97810CBA}" type="slidenum">
              <a:rPr lang="en-US" smtClean="0"/>
              <a:t>‹N°›</a:t>
            </a:fld>
            <a:endParaRPr lang="en-US"/>
          </a:p>
        </p:txBody>
      </p:sp>
    </p:spTree>
    <p:extLst>
      <p:ext uri="{BB962C8B-B14F-4D97-AF65-F5344CB8AC3E}">
        <p14:creationId xmlns:p14="http://schemas.microsoft.com/office/powerpoint/2010/main" val="194532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D3FF42-27BC-4923-9F82-8254B87C3E64}"/>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02046825-104B-47A2-A3D0-4D2A7FC0552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F9EADA2C-0C92-4726-B5BF-B6CB13FE7D9B}"/>
              </a:ext>
            </a:extLst>
          </p:cNvPr>
          <p:cNvSpPr>
            <a:spLocks noGrp="1"/>
          </p:cNvSpPr>
          <p:nvPr>
            <p:ph type="dt" sz="half" idx="10"/>
          </p:nvPr>
        </p:nvSpPr>
        <p:spPr/>
        <p:txBody>
          <a:bodyPr/>
          <a:lstStyle/>
          <a:p>
            <a:fld id="{74ECA92F-C889-46C8-B98B-4AF934969B51}" type="datetimeFigureOut">
              <a:rPr lang="en-US" smtClean="0"/>
              <a:t>10/31/2021</a:t>
            </a:fld>
            <a:endParaRPr lang="en-US"/>
          </a:p>
        </p:txBody>
      </p:sp>
      <p:sp>
        <p:nvSpPr>
          <p:cNvPr id="5" name="Espace réservé du pied de page 4">
            <a:extLst>
              <a:ext uri="{FF2B5EF4-FFF2-40B4-BE49-F238E27FC236}">
                <a16:creationId xmlns:a16="http://schemas.microsoft.com/office/drawing/2014/main" id="{CF790AC6-9A44-4661-BAB6-2F3321DCB9E1}"/>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31DC6ADD-DA1F-4FD3-881C-7A9B1805B21D}"/>
              </a:ext>
            </a:extLst>
          </p:cNvPr>
          <p:cNvSpPr>
            <a:spLocks noGrp="1"/>
          </p:cNvSpPr>
          <p:nvPr>
            <p:ph type="sldNum" sz="quarter" idx="12"/>
          </p:nvPr>
        </p:nvSpPr>
        <p:spPr/>
        <p:txBody>
          <a:bodyPr/>
          <a:lstStyle/>
          <a:p>
            <a:fld id="{D0080C98-5A76-402B-99FA-16DD97810CBA}" type="slidenum">
              <a:rPr lang="en-US" smtClean="0"/>
              <a:t>‹N°›</a:t>
            </a:fld>
            <a:endParaRPr lang="en-US"/>
          </a:p>
        </p:txBody>
      </p:sp>
    </p:spTree>
    <p:extLst>
      <p:ext uri="{BB962C8B-B14F-4D97-AF65-F5344CB8AC3E}">
        <p14:creationId xmlns:p14="http://schemas.microsoft.com/office/powerpoint/2010/main" val="220545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BBC7A38-565E-4E75-9B64-C142FAC0C6F9}"/>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AE8C8B02-84FA-4E34-95C2-D9A828A9B69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0E63F76F-F421-4464-A132-5F5AB41D5183}"/>
              </a:ext>
            </a:extLst>
          </p:cNvPr>
          <p:cNvSpPr>
            <a:spLocks noGrp="1"/>
          </p:cNvSpPr>
          <p:nvPr>
            <p:ph type="dt" sz="half" idx="10"/>
          </p:nvPr>
        </p:nvSpPr>
        <p:spPr/>
        <p:txBody>
          <a:bodyPr/>
          <a:lstStyle/>
          <a:p>
            <a:fld id="{74ECA92F-C889-46C8-B98B-4AF934969B51}" type="datetimeFigureOut">
              <a:rPr lang="en-US" smtClean="0"/>
              <a:t>10/31/2021</a:t>
            </a:fld>
            <a:endParaRPr lang="en-US"/>
          </a:p>
        </p:txBody>
      </p:sp>
      <p:sp>
        <p:nvSpPr>
          <p:cNvPr id="5" name="Espace réservé du pied de page 4">
            <a:extLst>
              <a:ext uri="{FF2B5EF4-FFF2-40B4-BE49-F238E27FC236}">
                <a16:creationId xmlns:a16="http://schemas.microsoft.com/office/drawing/2014/main" id="{C35A0770-CB4F-4FC5-8A86-A47522E80C52}"/>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A4CB4C4A-6846-4240-9789-44B3025766A8}"/>
              </a:ext>
            </a:extLst>
          </p:cNvPr>
          <p:cNvSpPr>
            <a:spLocks noGrp="1"/>
          </p:cNvSpPr>
          <p:nvPr>
            <p:ph type="sldNum" sz="quarter" idx="12"/>
          </p:nvPr>
        </p:nvSpPr>
        <p:spPr/>
        <p:txBody>
          <a:bodyPr/>
          <a:lstStyle/>
          <a:p>
            <a:fld id="{D0080C98-5A76-402B-99FA-16DD97810CBA}" type="slidenum">
              <a:rPr lang="en-US" smtClean="0"/>
              <a:t>‹N°›</a:t>
            </a:fld>
            <a:endParaRPr lang="en-US"/>
          </a:p>
        </p:txBody>
      </p:sp>
    </p:spTree>
    <p:extLst>
      <p:ext uri="{BB962C8B-B14F-4D97-AF65-F5344CB8AC3E}">
        <p14:creationId xmlns:p14="http://schemas.microsoft.com/office/powerpoint/2010/main" val="596214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10/31/2021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270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10/31/2021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5926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10/31/2021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723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10/31/2021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973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10/31/2021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065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10/31/2021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2603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10/31/2021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961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10/31/2021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594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A6D9CE-54F2-428B-B952-E2D43FE0150C}"/>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D77B0039-25B9-4130-8033-99B8B1A8B6B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319E9213-738D-4AB9-8155-D0C1891244CD}"/>
              </a:ext>
            </a:extLst>
          </p:cNvPr>
          <p:cNvSpPr>
            <a:spLocks noGrp="1"/>
          </p:cNvSpPr>
          <p:nvPr>
            <p:ph type="dt" sz="half" idx="10"/>
          </p:nvPr>
        </p:nvSpPr>
        <p:spPr/>
        <p:txBody>
          <a:bodyPr/>
          <a:lstStyle/>
          <a:p>
            <a:fld id="{74ECA92F-C889-46C8-B98B-4AF934969B51}" type="datetimeFigureOut">
              <a:rPr lang="en-US" smtClean="0"/>
              <a:t>10/31/2021</a:t>
            </a:fld>
            <a:endParaRPr lang="en-US"/>
          </a:p>
        </p:txBody>
      </p:sp>
      <p:sp>
        <p:nvSpPr>
          <p:cNvPr id="5" name="Espace réservé du pied de page 4">
            <a:extLst>
              <a:ext uri="{FF2B5EF4-FFF2-40B4-BE49-F238E27FC236}">
                <a16:creationId xmlns:a16="http://schemas.microsoft.com/office/drawing/2014/main" id="{F128F013-9514-4F6D-9B1F-6245EB054CE5}"/>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07CE99A4-EE8C-4E1B-ADDF-999653BF81DA}"/>
              </a:ext>
            </a:extLst>
          </p:cNvPr>
          <p:cNvSpPr>
            <a:spLocks noGrp="1"/>
          </p:cNvSpPr>
          <p:nvPr>
            <p:ph type="sldNum" sz="quarter" idx="12"/>
          </p:nvPr>
        </p:nvSpPr>
        <p:spPr/>
        <p:txBody>
          <a:bodyPr/>
          <a:lstStyle/>
          <a:p>
            <a:fld id="{D0080C98-5A76-402B-99FA-16DD97810CBA}" type="slidenum">
              <a:rPr lang="en-US" smtClean="0"/>
              <a:t>‹N°›</a:t>
            </a:fld>
            <a:endParaRPr lang="en-US"/>
          </a:p>
        </p:txBody>
      </p:sp>
    </p:spTree>
    <p:extLst>
      <p:ext uri="{BB962C8B-B14F-4D97-AF65-F5344CB8AC3E}">
        <p14:creationId xmlns:p14="http://schemas.microsoft.com/office/powerpoint/2010/main" val="22628813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10/31/2021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7821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10/31/2021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7761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10/31/2021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701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53DA82-5BF5-41FB-8AF6-A1AD7DF717D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BE20D377-B17E-4571-8807-A6B91DED6A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D110A35-A646-4177-8382-91D3431FE277}"/>
              </a:ext>
            </a:extLst>
          </p:cNvPr>
          <p:cNvSpPr>
            <a:spLocks noGrp="1"/>
          </p:cNvSpPr>
          <p:nvPr>
            <p:ph type="dt" sz="half" idx="10"/>
          </p:nvPr>
        </p:nvSpPr>
        <p:spPr/>
        <p:txBody>
          <a:bodyPr/>
          <a:lstStyle/>
          <a:p>
            <a:fld id="{74ECA92F-C889-46C8-B98B-4AF934969B51}" type="datetimeFigureOut">
              <a:rPr lang="en-US" smtClean="0"/>
              <a:t>10/31/2021</a:t>
            </a:fld>
            <a:endParaRPr lang="en-US"/>
          </a:p>
        </p:txBody>
      </p:sp>
      <p:sp>
        <p:nvSpPr>
          <p:cNvPr id="5" name="Espace réservé du pied de page 4">
            <a:extLst>
              <a:ext uri="{FF2B5EF4-FFF2-40B4-BE49-F238E27FC236}">
                <a16:creationId xmlns:a16="http://schemas.microsoft.com/office/drawing/2014/main" id="{E644D479-3E78-489E-BCA5-88395E74E152}"/>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C51E107B-6234-4101-968D-0FE347D6BB64}"/>
              </a:ext>
            </a:extLst>
          </p:cNvPr>
          <p:cNvSpPr>
            <a:spLocks noGrp="1"/>
          </p:cNvSpPr>
          <p:nvPr>
            <p:ph type="sldNum" sz="quarter" idx="12"/>
          </p:nvPr>
        </p:nvSpPr>
        <p:spPr/>
        <p:txBody>
          <a:bodyPr/>
          <a:lstStyle/>
          <a:p>
            <a:fld id="{D0080C98-5A76-402B-99FA-16DD97810CBA}" type="slidenum">
              <a:rPr lang="en-US" smtClean="0"/>
              <a:t>‹N°›</a:t>
            </a:fld>
            <a:endParaRPr lang="en-US"/>
          </a:p>
        </p:txBody>
      </p:sp>
    </p:spTree>
    <p:extLst>
      <p:ext uri="{BB962C8B-B14F-4D97-AF65-F5344CB8AC3E}">
        <p14:creationId xmlns:p14="http://schemas.microsoft.com/office/powerpoint/2010/main" val="396391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C6C0A0-DDAA-4C63-B7AE-403AA6B6AFB3}"/>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529D224A-33CD-4491-AD8F-F1D73706487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AE543ED1-6C03-4B36-AA51-5DD267CBA6E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F212EB52-7096-41CE-8169-B0D0E70C875E}"/>
              </a:ext>
            </a:extLst>
          </p:cNvPr>
          <p:cNvSpPr>
            <a:spLocks noGrp="1"/>
          </p:cNvSpPr>
          <p:nvPr>
            <p:ph type="dt" sz="half" idx="10"/>
          </p:nvPr>
        </p:nvSpPr>
        <p:spPr/>
        <p:txBody>
          <a:bodyPr/>
          <a:lstStyle/>
          <a:p>
            <a:fld id="{74ECA92F-C889-46C8-B98B-4AF934969B51}" type="datetimeFigureOut">
              <a:rPr lang="en-US" smtClean="0"/>
              <a:t>10/31/2021</a:t>
            </a:fld>
            <a:endParaRPr lang="en-US"/>
          </a:p>
        </p:txBody>
      </p:sp>
      <p:sp>
        <p:nvSpPr>
          <p:cNvPr id="6" name="Espace réservé du pied de page 5">
            <a:extLst>
              <a:ext uri="{FF2B5EF4-FFF2-40B4-BE49-F238E27FC236}">
                <a16:creationId xmlns:a16="http://schemas.microsoft.com/office/drawing/2014/main" id="{FEB17EA0-0ABB-4BA5-B715-52D6664BD129}"/>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F6177C9A-FD86-4534-844F-042FB223ECA7}"/>
              </a:ext>
            </a:extLst>
          </p:cNvPr>
          <p:cNvSpPr>
            <a:spLocks noGrp="1"/>
          </p:cNvSpPr>
          <p:nvPr>
            <p:ph type="sldNum" sz="quarter" idx="12"/>
          </p:nvPr>
        </p:nvSpPr>
        <p:spPr/>
        <p:txBody>
          <a:bodyPr/>
          <a:lstStyle/>
          <a:p>
            <a:fld id="{D0080C98-5A76-402B-99FA-16DD97810CBA}" type="slidenum">
              <a:rPr lang="en-US" smtClean="0"/>
              <a:t>‹N°›</a:t>
            </a:fld>
            <a:endParaRPr lang="en-US"/>
          </a:p>
        </p:txBody>
      </p:sp>
    </p:spTree>
    <p:extLst>
      <p:ext uri="{BB962C8B-B14F-4D97-AF65-F5344CB8AC3E}">
        <p14:creationId xmlns:p14="http://schemas.microsoft.com/office/powerpoint/2010/main" val="3614959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28FA4B-DBCC-490C-9B5A-C452E314C24D}"/>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4F327C30-D7A3-49BB-8501-D6A6CB88DB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852EDD8-9204-4CC9-A42C-0623E3448DA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8F795462-ABFC-4C48-A9EF-C07E35F545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102F22C-B575-4B67-A9C0-4B7AA5EB8A2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54F822FA-CEAE-45B4-AF0D-605E6DF32743}"/>
              </a:ext>
            </a:extLst>
          </p:cNvPr>
          <p:cNvSpPr>
            <a:spLocks noGrp="1"/>
          </p:cNvSpPr>
          <p:nvPr>
            <p:ph type="dt" sz="half" idx="10"/>
          </p:nvPr>
        </p:nvSpPr>
        <p:spPr/>
        <p:txBody>
          <a:bodyPr/>
          <a:lstStyle/>
          <a:p>
            <a:fld id="{74ECA92F-C889-46C8-B98B-4AF934969B51}" type="datetimeFigureOut">
              <a:rPr lang="en-US" smtClean="0"/>
              <a:t>10/31/2021</a:t>
            </a:fld>
            <a:endParaRPr lang="en-US"/>
          </a:p>
        </p:txBody>
      </p:sp>
      <p:sp>
        <p:nvSpPr>
          <p:cNvPr id="8" name="Espace réservé du pied de page 7">
            <a:extLst>
              <a:ext uri="{FF2B5EF4-FFF2-40B4-BE49-F238E27FC236}">
                <a16:creationId xmlns:a16="http://schemas.microsoft.com/office/drawing/2014/main" id="{4ECA16C5-9E8B-4B18-AF94-4A6233F8407C}"/>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226767B2-75C3-493F-84C1-A4B09C025278}"/>
              </a:ext>
            </a:extLst>
          </p:cNvPr>
          <p:cNvSpPr>
            <a:spLocks noGrp="1"/>
          </p:cNvSpPr>
          <p:nvPr>
            <p:ph type="sldNum" sz="quarter" idx="12"/>
          </p:nvPr>
        </p:nvSpPr>
        <p:spPr/>
        <p:txBody>
          <a:bodyPr/>
          <a:lstStyle/>
          <a:p>
            <a:fld id="{D0080C98-5A76-402B-99FA-16DD97810CBA}" type="slidenum">
              <a:rPr lang="en-US" smtClean="0"/>
              <a:t>‹N°›</a:t>
            </a:fld>
            <a:endParaRPr lang="en-US"/>
          </a:p>
        </p:txBody>
      </p:sp>
    </p:spTree>
    <p:extLst>
      <p:ext uri="{BB962C8B-B14F-4D97-AF65-F5344CB8AC3E}">
        <p14:creationId xmlns:p14="http://schemas.microsoft.com/office/powerpoint/2010/main" val="169885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BE918E-05F9-43A1-B347-7CE5D7A5EBF3}"/>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D69EC6EB-F3E8-4DC4-B8B2-CB07B98EA930}"/>
              </a:ext>
            </a:extLst>
          </p:cNvPr>
          <p:cNvSpPr>
            <a:spLocks noGrp="1"/>
          </p:cNvSpPr>
          <p:nvPr>
            <p:ph type="dt" sz="half" idx="10"/>
          </p:nvPr>
        </p:nvSpPr>
        <p:spPr/>
        <p:txBody>
          <a:bodyPr/>
          <a:lstStyle/>
          <a:p>
            <a:fld id="{74ECA92F-C889-46C8-B98B-4AF934969B51}" type="datetimeFigureOut">
              <a:rPr lang="en-US" smtClean="0"/>
              <a:t>10/31/2021</a:t>
            </a:fld>
            <a:endParaRPr lang="en-US"/>
          </a:p>
        </p:txBody>
      </p:sp>
      <p:sp>
        <p:nvSpPr>
          <p:cNvPr id="4" name="Espace réservé du pied de page 3">
            <a:extLst>
              <a:ext uri="{FF2B5EF4-FFF2-40B4-BE49-F238E27FC236}">
                <a16:creationId xmlns:a16="http://schemas.microsoft.com/office/drawing/2014/main" id="{FD158C57-4B65-4B98-977D-F7418A3C67B1}"/>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61996ABC-0D1B-4690-9914-6B77A14B1E67}"/>
              </a:ext>
            </a:extLst>
          </p:cNvPr>
          <p:cNvSpPr>
            <a:spLocks noGrp="1"/>
          </p:cNvSpPr>
          <p:nvPr>
            <p:ph type="sldNum" sz="quarter" idx="12"/>
          </p:nvPr>
        </p:nvSpPr>
        <p:spPr/>
        <p:txBody>
          <a:bodyPr/>
          <a:lstStyle/>
          <a:p>
            <a:fld id="{D0080C98-5A76-402B-99FA-16DD97810CBA}" type="slidenum">
              <a:rPr lang="en-US" smtClean="0"/>
              <a:t>‹N°›</a:t>
            </a:fld>
            <a:endParaRPr lang="en-US"/>
          </a:p>
        </p:txBody>
      </p:sp>
    </p:spTree>
    <p:extLst>
      <p:ext uri="{BB962C8B-B14F-4D97-AF65-F5344CB8AC3E}">
        <p14:creationId xmlns:p14="http://schemas.microsoft.com/office/powerpoint/2010/main" val="2538094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DAA82F8-50A4-495D-BA6D-B20AD632EB82}"/>
              </a:ext>
            </a:extLst>
          </p:cNvPr>
          <p:cNvSpPr>
            <a:spLocks noGrp="1"/>
          </p:cNvSpPr>
          <p:nvPr>
            <p:ph type="dt" sz="half" idx="10"/>
          </p:nvPr>
        </p:nvSpPr>
        <p:spPr/>
        <p:txBody>
          <a:bodyPr/>
          <a:lstStyle/>
          <a:p>
            <a:fld id="{74ECA92F-C889-46C8-B98B-4AF934969B51}" type="datetimeFigureOut">
              <a:rPr lang="en-US" smtClean="0"/>
              <a:t>10/31/2021</a:t>
            </a:fld>
            <a:endParaRPr lang="en-US"/>
          </a:p>
        </p:txBody>
      </p:sp>
      <p:sp>
        <p:nvSpPr>
          <p:cNvPr id="3" name="Espace réservé du pied de page 2">
            <a:extLst>
              <a:ext uri="{FF2B5EF4-FFF2-40B4-BE49-F238E27FC236}">
                <a16:creationId xmlns:a16="http://schemas.microsoft.com/office/drawing/2014/main" id="{18A7AAF7-1594-4401-BFEC-BF83F9604EE5}"/>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B2252DD8-0BEC-4335-B201-72B6D243088A}"/>
              </a:ext>
            </a:extLst>
          </p:cNvPr>
          <p:cNvSpPr>
            <a:spLocks noGrp="1"/>
          </p:cNvSpPr>
          <p:nvPr>
            <p:ph type="sldNum" sz="quarter" idx="12"/>
          </p:nvPr>
        </p:nvSpPr>
        <p:spPr/>
        <p:txBody>
          <a:bodyPr/>
          <a:lstStyle/>
          <a:p>
            <a:fld id="{D0080C98-5A76-402B-99FA-16DD97810CBA}" type="slidenum">
              <a:rPr lang="en-US" smtClean="0"/>
              <a:t>‹N°›</a:t>
            </a:fld>
            <a:endParaRPr lang="en-US"/>
          </a:p>
        </p:txBody>
      </p:sp>
    </p:spTree>
    <p:extLst>
      <p:ext uri="{BB962C8B-B14F-4D97-AF65-F5344CB8AC3E}">
        <p14:creationId xmlns:p14="http://schemas.microsoft.com/office/powerpoint/2010/main" val="607155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99C021-D2D4-41D4-A55B-8A9C128B6BD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0E3517C4-1335-40C7-B1D4-F8F9BA6789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C159E97C-87B3-4321-9FAF-BD83C4705A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396EAEF-A172-45C6-BA4D-66A1C1EAC6FC}"/>
              </a:ext>
            </a:extLst>
          </p:cNvPr>
          <p:cNvSpPr>
            <a:spLocks noGrp="1"/>
          </p:cNvSpPr>
          <p:nvPr>
            <p:ph type="dt" sz="half" idx="10"/>
          </p:nvPr>
        </p:nvSpPr>
        <p:spPr/>
        <p:txBody>
          <a:bodyPr/>
          <a:lstStyle/>
          <a:p>
            <a:fld id="{74ECA92F-C889-46C8-B98B-4AF934969B51}" type="datetimeFigureOut">
              <a:rPr lang="en-US" smtClean="0"/>
              <a:t>10/31/2021</a:t>
            </a:fld>
            <a:endParaRPr lang="en-US"/>
          </a:p>
        </p:txBody>
      </p:sp>
      <p:sp>
        <p:nvSpPr>
          <p:cNvPr id="6" name="Espace réservé du pied de page 5">
            <a:extLst>
              <a:ext uri="{FF2B5EF4-FFF2-40B4-BE49-F238E27FC236}">
                <a16:creationId xmlns:a16="http://schemas.microsoft.com/office/drawing/2014/main" id="{D17050DD-9B4B-45E3-AEE0-0DB736BA19FA}"/>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80FC2927-B733-4CF8-951B-76FD0ED07150}"/>
              </a:ext>
            </a:extLst>
          </p:cNvPr>
          <p:cNvSpPr>
            <a:spLocks noGrp="1"/>
          </p:cNvSpPr>
          <p:nvPr>
            <p:ph type="sldNum" sz="quarter" idx="12"/>
          </p:nvPr>
        </p:nvSpPr>
        <p:spPr/>
        <p:txBody>
          <a:bodyPr/>
          <a:lstStyle/>
          <a:p>
            <a:fld id="{D0080C98-5A76-402B-99FA-16DD97810CBA}" type="slidenum">
              <a:rPr lang="en-US" smtClean="0"/>
              <a:t>‹N°›</a:t>
            </a:fld>
            <a:endParaRPr lang="en-US"/>
          </a:p>
        </p:txBody>
      </p:sp>
    </p:spTree>
    <p:extLst>
      <p:ext uri="{BB962C8B-B14F-4D97-AF65-F5344CB8AC3E}">
        <p14:creationId xmlns:p14="http://schemas.microsoft.com/office/powerpoint/2010/main" val="3240262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EF01DE-B406-4540-839C-3CAC9C379C3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B11B4925-AB34-4C0C-8B99-7C825B2034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469B36D4-3B7A-409E-8C8D-E333F37461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7DB7213-C036-4653-B393-2F54654BF30A}"/>
              </a:ext>
            </a:extLst>
          </p:cNvPr>
          <p:cNvSpPr>
            <a:spLocks noGrp="1"/>
          </p:cNvSpPr>
          <p:nvPr>
            <p:ph type="dt" sz="half" idx="10"/>
          </p:nvPr>
        </p:nvSpPr>
        <p:spPr/>
        <p:txBody>
          <a:bodyPr/>
          <a:lstStyle/>
          <a:p>
            <a:fld id="{74ECA92F-C889-46C8-B98B-4AF934969B51}" type="datetimeFigureOut">
              <a:rPr lang="en-US" smtClean="0"/>
              <a:t>10/31/2021</a:t>
            </a:fld>
            <a:endParaRPr lang="en-US"/>
          </a:p>
        </p:txBody>
      </p:sp>
      <p:sp>
        <p:nvSpPr>
          <p:cNvPr id="6" name="Espace réservé du pied de page 5">
            <a:extLst>
              <a:ext uri="{FF2B5EF4-FFF2-40B4-BE49-F238E27FC236}">
                <a16:creationId xmlns:a16="http://schemas.microsoft.com/office/drawing/2014/main" id="{AFBAD89C-CA07-432C-8FDF-7493BEB3A8D5}"/>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0C24A94C-6A02-4034-9E3A-BECFCD4A1547}"/>
              </a:ext>
            </a:extLst>
          </p:cNvPr>
          <p:cNvSpPr>
            <a:spLocks noGrp="1"/>
          </p:cNvSpPr>
          <p:nvPr>
            <p:ph type="sldNum" sz="quarter" idx="12"/>
          </p:nvPr>
        </p:nvSpPr>
        <p:spPr/>
        <p:txBody>
          <a:bodyPr/>
          <a:lstStyle/>
          <a:p>
            <a:fld id="{D0080C98-5A76-402B-99FA-16DD97810CBA}" type="slidenum">
              <a:rPr lang="en-US" smtClean="0"/>
              <a:t>‹N°›</a:t>
            </a:fld>
            <a:endParaRPr lang="en-US"/>
          </a:p>
        </p:txBody>
      </p:sp>
    </p:spTree>
    <p:extLst>
      <p:ext uri="{BB962C8B-B14F-4D97-AF65-F5344CB8AC3E}">
        <p14:creationId xmlns:p14="http://schemas.microsoft.com/office/powerpoint/2010/main" val="77045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70C1ED4-0C64-4FFF-9979-20B160CF1B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031A581F-796A-4910-AA65-91BDD18FB0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C824C73D-15C7-4E2A-9550-13CFB4E6C8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ECA92F-C889-46C8-B98B-4AF934969B51}" type="datetimeFigureOut">
              <a:rPr lang="en-US" smtClean="0"/>
              <a:t>10/31/2021</a:t>
            </a:fld>
            <a:endParaRPr lang="en-US"/>
          </a:p>
        </p:txBody>
      </p:sp>
      <p:sp>
        <p:nvSpPr>
          <p:cNvPr id="5" name="Espace réservé du pied de page 4">
            <a:extLst>
              <a:ext uri="{FF2B5EF4-FFF2-40B4-BE49-F238E27FC236}">
                <a16:creationId xmlns:a16="http://schemas.microsoft.com/office/drawing/2014/main" id="{76D009A6-1755-493C-A2C5-52836E78E7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DF540A3A-C407-4EE1-9909-7DEA075148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080C98-5A76-402B-99FA-16DD97810CBA}" type="slidenum">
              <a:rPr lang="en-US" smtClean="0"/>
              <a:t>‹N°›</a:t>
            </a:fld>
            <a:endParaRPr lang="en-US"/>
          </a:p>
        </p:txBody>
      </p:sp>
    </p:spTree>
    <p:extLst>
      <p:ext uri="{BB962C8B-B14F-4D97-AF65-F5344CB8AC3E}">
        <p14:creationId xmlns:p14="http://schemas.microsoft.com/office/powerpoint/2010/main" val="852721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10/31/2021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‹N°›</a:t>
            </a:fld>
            <a:endParaRPr lang="en-US"/>
          </a:p>
        </p:txBody>
      </p:sp>
    </p:spTree>
    <p:extLst>
      <p:ext uri="{BB962C8B-B14F-4D97-AF65-F5344CB8AC3E}">
        <p14:creationId xmlns:p14="http://schemas.microsoft.com/office/powerpoint/2010/main" val="15437478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hyperlink" Target="https://training.github.com/downloads/github-git-cheat-sheet/" TargetMode="External"/><Relationship Id="rId2" Type="http://schemas.openxmlformats.org/officeDocument/2006/relationships/hyperlink" Target="https://training.github.com/downloads/github-git-cheat-sheet.pdf" TargetMode="External"/><Relationship Id="rId1" Type="http://schemas.openxmlformats.org/officeDocument/2006/relationships/slideLayout" Target="../slideLayouts/slideLayout15.xml"/><Relationship Id="rId5" Type="http://schemas.openxmlformats.org/officeDocument/2006/relationships/image" Target="../media/image13.png"/><Relationship Id="rId4" Type="http://schemas.openxmlformats.org/officeDocument/2006/relationships/hyperlink" Target="https://medium.com/javarevisited/7-best-courses-to-master-git-and-github-for-programmers-d671859a68b2"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git-scm.com/book/en/v2/Getting-Started-A-Short-History-of-Git"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nivers"/>
              <a:ea typeface="+mn-ea"/>
              <a:cs typeface="+mn-cs"/>
            </a:endParaRPr>
          </a:p>
        </p:txBody>
      </p:sp>
      <p:sp>
        <p:nvSpPr>
          <p:cNvPr id="2" name="Titre 1">
            <a:extLst>
              <a:ext uri="{FF2B5EF4-FFF2-40B4-BE49-F238E27FC236}">
                <a16:creationId xmlns:a16="http://schemas.microsoft.com/office/drawing/2014/main" id="{0698F3C2-8DE2-4B22-BBE1-E041BDE4B3F2}"/>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8000" b="1" i="0" kern="1200" cap="all" baseline="0">
                <a:solidFill>
                  <a:schemeClr val="bg1"/>
                </a:solidFill>
                <a:latin typeface="+mj-lt"/>
                <a:ea typeface="+mj-ea"/>
                <a:cs typeface="+mj-cs"/>
              </a:rPr>
              <a:t>GIT 101</a:t>
            </a:r>
          </a:p>
        </p:txBody>
      </p:sp>
      <p:sp>
        <p:nvSpPr>
          <p:cNvPr id="3" name="Espace réservé du texte 2">
            <a:extLst>
              <a:ext uri="{FF2B5EF4-FFF2-40B4-BE49-F238E27FC236}">
                <a16:creationId xmlns:a16="http://schemas.microsoft.com/office/drawing/2014/main" id="{8BCC4F11-8136-4D54-B662-51B78794CB20}"/>
              </a:ext>
            </a:extLst>
          </p:cNvPr>
          <p:cNvSpPr>
            <a:spLocks noGrp="1"/>
          </p:cNvSpPr>
          <p:nvPr>
            <p:ph type="body" idx="1"/>
          </p:nvPr>
        </p:nvSpPr>
        <p:spPr>
          <a:xfrm>
            <a:off x="457200" y="5350213"/>
            <a:ext cx="4412417" cy="1031537"/>
          </a:xfrm>
        </p:spPr>
        <p:txBody>
          <a:bodyPr vert="horz" lIns="91440" tIns="45720" rIns="91440" bIns="45720" rtlCol="0">
            <a:normAutofit/>
          </a:bodyPr>
          <a:lstStyle/>
          <a:p>
            <a:pPr algn="r"/>
            <a:r>
              <a:rPr lang="en-US" sz="3200" kern="1200" dirty="0">
                <a:solidFill>
                  <a:schemeClr val="bg1"/>
                </a:solidFill>
                <a:latin typeface="+mn-lt"/>
                <a:ea typeface="+mn-ea"/>
                <a:cs typeface="+mn-cs"/>
              </a:rPr>
              <a:t>Learn the basics of source control</a:t>
            </a:r>
          </a:p>
        </p:txBody>
      </p:sp>
      <p:sp>
        <p:nvSpPr>
          <p:cNvPr id="7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Univers"/>
              <a:ea typeface="+mn-ea"/>
              <a:cs typeface="+mn-cs"/>
            </a:endParaRPr>
          </a:p>
        </p:txBody>
      </p:sp>
      <p:cxnSp>
        <p:nvCxnSpPr>
          <p:cNvPr id="77" name="Straight Connector 7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1026" name="Picture 2" descr="GitHub - git/git: Git Source Code Mirror - This is a publish-only  repository and all pull requests are ignored. Please follow  Documentation/SubmittingPatches procedure for any of your improvements.">
            <a:extLst>
              <a:ext uri="{FF2B5EF4-FFF2-40B4-BE49-F238E27FC236}">
                <a16:creationId xmlns:a16="http://schemas.microsoft.com/office/drawing/2014/main" id="{5452C044-80D4-4BEE-AA23-389FF637CAE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80106" y="1598246"/>
            <a:ext cx="4783504" cy="4783504"/>
          </a:xfrm>
          <a:prstGeom prst="rect">
            <a:avLst/>
          </a:prstGeom>
          <a:noFill/>
          <a:extLst>
            <a:ext uri="{909E8E84-426E-40DD-AFC4-6F175D3DCCD1}">
              <a14:hiddenFill xmlns:a14="http://schemas.microsoft.com/office/drawing/2010/main">
                <a:solidFill>
                  <a:srgbClr val="FFFFFF"/>
                </a:solidFill>
              </a14:hiddenFill>
            </a:ext>
          </a:extLst>
        </p:spPr>
      </p:pic>
      <p:sp>
        <p:nvSpPr>
          <p:cNvPr id="79"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Univers"/>
              <a:ea typeface="+mn-ea"/>
              <a:cs typeface="+mn-cs"/>
            </a:endParaRPr>
          </a:p>
        </p:txBody>
      </p:sp>
    </p:spTree>
    <p:extLst>
      <p:ext uri="{BB962C8B-B14F-4D97-AF65-F5344CB8AC3E}">
        <p14:creationId xmlns:p14="http://schemas.microsoft.com/office/powerpoint/2010/main" val="166091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9" name="Rectangle 70">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nivers"/>
              <a:ea typeface="+mn-ea"/>
              <a:cs typeface="+mn-cs"/>
            </a:endParaRPr>
          </a:p>
        </p:txBody>
      </p:sp>
      <p:pic>
        <p:nvPicPr>
          <p:cNvPr id="2050" name="Picture 2" descr="Image for post">
            <a:extLst>
              <a:ext uri="{FF2B5EF4-FFF2-40B4-BE49-F238E27FC236}">
                <a16:creationId xmlns:a16="http://schemas.microsoft.com/office/drawing/2014/main" id="{EA6690BE-6603-445E-8231-F49438DD5D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49" r="4202" b="2"/>
          <a:stretch/>
        </p:blipFill>
        <p:spPr bwMode="auto">
          <a:xfrm>
            <a:off x="1553404" y="328598"/>
            <a:ext cx="10638597" cy="6529402"/>
          </a:xfrm>
          <a:custGeom>
            <a:avLst/>
            <a:gdLst/>
            <a:ahLst/>
            <a:cxnLst/>
            <a:rect l="l" t="t" r="r" b="b"/>
            <a:pathLst>
              <a:path w="10638597" h="6529402">
                <a:moveTo>
                  <a:pt x="5871233" y="0"/>
                </a:moveTo>
                <a:cubicBezTo>
                  <a:pt x="7796522" y="0"/>
                  <a:pt x="9505369" y="926699"/>
                  <a:pt x="10576060" y="2358381"/>
                </a:cubicBezTo>
                <a:lnTo>
                  <a:pt x="10638597" y="2446324"/>
                </a:lnTo>
                <a:lnTo>
                  <a:pt x="10638597" y="6529402"/>
                </a:lnTo>
                <a:lnTo>
                  <a:pt x="37666" y="6529402"/>
                </a:lnTo>
                <a:lnTo>
                  <a:pt x="30313" y="6471533"/>
                </a:lnTo>
                <a:cubicBezTo>
                  <a:pt x="10268" y="6274159"/>
                  <a:pt x="0" y="6073895"/>
                  <a:pt x="0" y="5871233"/>
                </a:cubicBezTo>
                <a:cubicBezTo>
                  <a:pt x="0" y="2628641"/>
                  <a:pt x="2628641" y="0"/>
                  <a:pt x="5871233" y="0"/>
                </a:cubicBezTo>
                <a:close/>
              </a:path>
            </a:pathLst>
          </a:custGeom>
          <a:noFill/>
          <a:extLst>
            <a:ext uri="{909E8E84-426E-40DD-AFC4-6F175D3DCCD1}">
              <a14:hiddenFill xmlns:a14="http://schemas.microsoft.com/office/drawing/2010/main">
                <a:solidFill>
                  <a:srgbClr val="FFFFFF"/>
                </a:solidFill>
              </a14:hiddenFill>
            </a:ext>
          </a:extLst>
        </p:spPr>
      </p:pic>
      <p:sp>
        <p:nvSpPr>
          <p:cNvPr id="2060" name="Graphic 11">
            <a:extLst>
              <a:ext uri="{FF2B5EF4-FFF2-40B4-BE49-F238E27FC236}">
                <a16:creationId xmlns:a16="http://schemas.microsoft.com/office/drawing/2014/main" id="{A15B4AF2-7DAE-40C8-9E39-60FDA9FF5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5869" y="397144"/>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Univers"/>
              <a:ea typeface="+mn-ea"/>
              <a:cs typeface="+mn-cs"/>
            </a:endParaRPr>
          </a:p>
        </p:txBody>
      </p:sp>
      <p:sp>
        <p:nvSpPr>
          <p:cNvPr id="2061" name="Graphic 10">
            <a:extLst>
              <a:ext uri="{FF2B5EF4-FFF2-40B4-BE49-F238E27FC236}">
                <a16:creationId xmlns:a16="http://schemas.microsoft.com/office/drawing/2014/main" id="{881BB4AC-54B2-44AE-BC84-8439DE21B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5281" y="141929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Univers"/>
              <a:ea typeface="+mn-ea"/>
              <a:cs typeface="+mn-cs"/>
            </a:endParaRPr>
          </a:p>
        </p:txBody>
      </p:sp>
      <p:sp>
        <p:nvSpPr>
          <p:cNvPr id="2062" name="Graphic 12">
            <a:extLst>
              <a:ext uri="{FF2B5EF4-FFF2-40B4-BE49-F238E27FC236}">
                <a16:creationId xmlns:a16="http://schemas.microsoft.com/office/drawing/2014/main" id="{35830BCB-5239-43C5-8BFD-DAD3674F6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233" y="5057868"/>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Univers"/>
              <a:ea typeface="+mn-ea"/>
              <a:cs typeface="+mn-cs"/>
            </a:endParaRPr>
          </a:p>
        </p:txBody>
      </p:sp>
    </p:spTree>
    <p:extLst>
      <p:ext uri="{BB962C8B-B14F-4D97-AF65-F5344CB8AC3E}">
        <p14:creationId xmlns:p14="http://schemas.microsoft.com/office/powerpoint/2010/main" val="1616203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5406D9-A9F6-423A-B1E0-7D515D042968}"/>
              </a:ext>
            </a:extLst>
          </p:cNvPr>
          <p:cNvSpPr>
            <a:spLocks noGrp="1"/>
          </p:cNvSpPr>
          <p:nvPr>
            <p:ph type="title"/>
          </p:nvPr>
        </p:nvSpPr>
        <p:spPr/>
        <p:txBody>
          <a:bodyPr/>
          <a:lstStyle/>
          <a:p>
            <a:r>
              <a:rPr lang="en-US" dirty="0"/>
              <a:t>Config</a:t>
            </a:r>
          </a:p>
        </p:txBody>
      </p:sp>
      <p:sp>
        <p:nvSpPr>
          <p:cNvPr id="3" name="Espace réservé du contenu 2">
            <a:extLst>
              <a:ext uri="{FF2B5EF4-FFF2-40B4-BE49-F238E27FC236}">
                <a16:creationId xmlns:a16="http://schemas.microsoft.com/office/drawing/2014/main" id="{4CBD94A1-AF5F-4958-BF51-63F342CF3AA3}"/>
              </a:ext>
            </a:extLst>
          </p:cNvPr>
          <p:cNvSpPr>
            <a:spLocks noGrp="1"/>
          </p:cNvSpPr>
          <p:nvPr>
            <p:ph idx="1"/>
          </p:nvPr>
        </p:nvSpPr>
        <p:spPr/>
        <p:txBody>
          <a:bodyPr/>
          <a:lstStyle/>
          <a:p>
            <a:pPr marL="0" indent="0" algn="l">
              <a:buNone/>
            </a:pPr>
            <a:r>
              <a:rPr lang="en-US" b="0" i="0" dirty="0">
                <a:solidFill>
                  <a:srgbClr val="24292E"/>
                </a:solidFill>
                <a:effectLst/>
                <a:latin typeface="-apple-system"/>
              </a:rPr>
              <a:t>Configure user information for all local repositories</a:t>
            </a:r>
          </a:p>
          <a:p>
            <a:pPr marL="0" indent="0" algn="l">
              <a:buNone/>
            </a:pPr>
            <a:endParaRPr lang="en-US" b="0" i="0" dirty="0">
              <a:solidFill>
                <a:srgbClr val="24292E"/>
              </a:solidFill>
              <a:effectLst/>
              <a:latin typeface="-apple-system"/>
            </a:endParaRPr>
          </a:p>
          <a:p>
            <a:r>
              <a:rPr kumimoji="0" lang="en-US" sz="2800" b="0" i="0" u="none" strike="noStrike" kern="1200" cap="none" spc="0" normalizeH="0" baseline="0" noProof="0" dirty="0">
                <a:ln>
                  <a:noFill/>
                </a:ln>
                <a:solidFill>
                  <a:srgbClr val="24292E"/>
                </a:solidFill>
                <a:effectLst/>
                <a:uLnTx/>
                <a:uFillTx/>
                <a:latin typeface="-apple-system"/>
                <a:ea typeface="+mn-ea"/>
                <a:cs typeface="+mn-cs"/>
              </a:rPr>
              <a:t>Sets the name you want attached to your commit transactions</a:t>
            </a:r>
            <a:endParaRPr lang="en-US" b="0" i="0" dirty="0">
              <a:solidFill>
                <a:srgbClr val="24292E"/>
              </a:solidFill>
              <a:effectLst/>
              <a:latin typeface="-apple-system"/>
            </a:endParaRPr>
          </a:p>
          <a:p>
            <a:pPr marL="0" indent="0">
              <a:buNone/>
            </a:pPr>
            <a:r>
              <a:rPr lang="en-US" b="0" i="0" dirty="0">
                <a:solidFill>
                  <a:srgbClr val="24292E"/>
                </a:solidFill>
                <a:effectLst/>
                <a:latin typeface="Consolas" panose="020B0609020204030204" pitchFamily="49" charset="0"/>
              </a:rPr>
              <a:t>$ git config --global user.name "[name]"</a:t>
            </a:r>
          </a:p>
          <a:p>
            <a:r>
              <a:rPr lang="en-US" b="0" i="0" dirty="0">
                <a:solidFill>
                  <a:srgbClr val="24292E"/>
                </a:solidFill>
                <a:effectLst/>
                <a:latin typeface="-apple-system"/>
              </a:rPr>
              <a:t>Sets the email you want attached to your commit transactions</a:t>
            </a:r>
            <a:endParaRPr lang="en-US" dirty="0">
              <a:solidFill>
                <a:srgbClr val="24292E"/>
              </a:solidFill>
              <a:latin typeface="SFMono-Regular"/>
            </a:endParaRPr>
          </a:p>
          <a:p>
            <a:pPr marL="0" indent="0">
              <a:buNone/>
            </a:pPr>
            <a:r>
              <a:rPr lang="en-US" b="0" i="0" dirty="0">
                <a:solidFill>
                  <a:srgbClr val="24292E"/>
                </a:solidFill>
                <a:effectLst/>
                <a:latin typeface="Consolas" panose="020B0609020204030204" pitchFamily="49" charset="0"/>
              </a:rPr>
              <a:t>$ git config --global </a:t>
            </a:r>
            <a:r>
              <a:rPr lang="en-US" b="0" i="0" dirty="0" err="1">
                <a:solidFill>
                  <a:srgbClr val="24292E"/>
                </a:solidFill>
                <a:effectLst/>
                <a:latin typeface="Consolas" panose="020B0609020204030204" pitchFamily="49" charset="0"/>
              </a:rPr>
              <a:t>user.email</a:t>
            </a:r>
            <a:r>
              <a:rPr lang="en-US" b="0" i="0" dirty="0">
                <a:solidFill>
                  <a:srgbClr val="24292E"/>
                </a:solidFill>
                <a:effectLst/>
                <a:latin typeface="Consolas" panose="020B0609020204030204" pitchFamily="49" charset="0"/>
              </a:rPr>
              <a:t> "[email address]"</a:t>
            </a:r>
          </a:p>
          <a:p>
            <a:r>
              <a:rPr lang="en-US" b="0" i="0" dirty="0">
                <a:solidFill>
                  <a:srgbClr val="24292E"/>
                </a:solidFill>
                <a:effectLst/>
                <a:latin typeface="-apple-system"/>
              </a:rPr>
              <a:t>Enables helpful colorization of command line output</a:t>
            </a:r>
            <a:endParaRPr lang="en-US" dirty="0">
              <a:solidFill>
                <a:srgbClr val="24292E"/>
              </a:solidFill>
              <a:latin typeface="SFMono-Regular"/>
            </a:endParaRPr>
          </a:p>
          <a:p>
            <a:pPr marL="0" indent="0">
              <a:buNone/>
            </a:pPr>
            <a:r>
              <a:rPr lang="fr-FR" b="0" i="0" dirty="0">
                <a:solidFill>
                  <a:srgbClr val="24292E"/>
                </a:solidFill>
                <a:effectLst/>
                <a:latin typeface="Consolas" panose="020B0609020204030204" pitchFamily="49" charset="0"/>
              </a:rPr>
              <a:t>$ git config --global </a:t>
            </a:r>
            <a:r>
              <a:rPr lang="fr-FR" b="0" i="0" dirty="0" err="1">
                <a:solidFill>
                  <a:srgbClr val="24292E"/>
                </a:solidFill>
                <a:effectLst/>
                <a:latin typeface="Consolas" panose="020B0609020204030204" pitchFamily="49" charset="0"/>
              </a:rPr>
              <a:t>color.ui</a:t>
            </a:r>
            <a:r>
              <a:rPr lang="fr-FR" b="0" i="0" dirty="0">
                <a:solidFill>
                  <a:srgbClr val="24292E"/>
                </a:solidFill>
                <a:effectLst/>
                <a:latin typeface="Consolas" panose="020B0609020204030204" pitchFamily="49" charset="0"/>
              </a:rPr>
              <a:t> auto</a:t>
            </a:r>
          </a:p>
          <a:p>
            <a:endParaRPr lang="en-US" dirty="0"/>
          </a:p>
        </p:txBody>
      </p:sp>
    </p:spTree>
    <p:extLst>
      <p:ext uri="{BB962C8B-B14F-4D97-AF65-F5344CB8AC3E}">
        <p14:creationId xmlns:p14="http://schemas.microsoft.com/office/powerpoint/2010/main" val="3729450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8BF8AD-E525-45BA-AE43-8992D73E29B2}"/>
              </a:ext>
            </a:extLst>
          </p:cNvPr>
          <p:cNvSpPr>
            <a:spLocks noGrp="1"/>
          </p:cNvSpPr>
          <p:nvPr>
            <p:ph type="title"/>
          </p:nvPr>
        </p:nvSpPr>
        <p:spPr/>
        <p:txBody>
          <a:bodyPr/>
          <a:lstStyle/>
          <a:p>
            <a:r>
              <a:rPr lang="en-US" dirty="0"/>
              <a:t>Create repo</a:t>
            </a:r>
          </a:p>
        </p:txBody>
      </p:sp>
      <p:sp>
        <p:nvSpPr>
          <p:cNvPr id="3" name="Espace réservé du contenu 2">
            <a:extLst>
              <a:ext uri="{FF2B5EF4-FFF2-40B4-BE49-F238E27FC236}">
                <a16:creationId xmlns:a16="http://schemas.microsoft.com/office/drawing/2014/main" id="{1A69862C-0EE0-4DD1-BD50-3D8DD886F429}"/>
              </a:ext>
            </a:extLst>
          </p:cNvPr>
          <p:cNvSpPr>
            <a:spLocks noGrp="1"/>
          </p:cNvSpPr>
          <p:nvPr>
            <p:ph idx="1"/>
          </p:nvPr>
        </p:nvSpPr>
        <p:spPr/>
        <p:txBody>
          <a:bodyPr>
            <a:normAutofit lnSpcReduction="10000"/>
          </a:bodyPr>
          <a:lstStyle/>
          <a:p>
            <a:r>
              <a:rPr lang="en-US" b="0" i="0" dirty="0">
                <a:solidFill>
                  <a:srgbClr val="24292E"/>
                </a:solidFill>
                <a:effectLst/>
                <a:latin typeface="-apple-system"/>
              </a:rPr>
              <a:t>Turns an existing directory into a new Git repository inside the folder you are running this command:</a:t>
            </a:r>
          </a:p>
          <a:p>
            <a:pPr marL="0" indent="0">
              <a:buNone/>
            </a:pPr>
            <a:r>
              <a:rPr lang="fr-FR" b="0" i="0" dirty="0">
                <a:solidFill>
                  <a:srgbClr val="24292E"/>
                </a:solidFill>
                <a:effectLst/>
                <a:latin typeface="Consolas" panose="020B0609020204030204" pitchFamily="49" charset="0"/>
              </a:rPr>
              <a:t>$ git init</a:t>
            </a:r>
          </a:p>
          <a:p>
            <a:r>
              <a:rPr lang="en-US" b="0" i="0" dirty="0">
                <a:solidFill>
                  <a:srgbClr val="24292E"/>
                </a:solidFill>
                <a:effectLst/>
                <a:latin typeface="-apple-system"/>
              </a:rPr>
              <a:t>Link the local repository to an empty GitHub repository using the following command (Specifies the remote repository for your local repository. The </a:t>
            </a:r>
            <a:r>
              <a:rPr lang="en-US" b="0" i="0" dirty="0" err="1">
                <a:solidFill>
                  <a:srgbClr val="24292E"/>
                </a:solidFill>
                <a:effectLst/>
                <a:latin typeface="-apple-system"/>
              </a:rPr>
              <a:t>url</a:t>
            </a:r>
            <a:r>
              <a:rPr lang="en-US" b="0" i="0" dirty="0">
                <a:solidFill>
                  <a:srgbClr val="24292E"/>
                </a:solidFill>
                <a:effectLst/>
                <a:latin typeface="-apple-system"/>
              </a:rPr>
              <a:t> points to a repository on GitHub):</a:t>
            </a:r>
            <a:endParaRPr lang="fr-FR" dirty="0">
              <a:solidFill>
                <a:srgbClr val="24292E"/>
              </a:solidFill>
              <a:latin typeface="SFMono-Regular"/>
            </a:endParaRPr>
          </a:p>
          <a:p>
            <a:pPr marL="0" indent="0">
              <a:buNone/>
            </a:pPr>
            <a:r>
              <a:rPr lang="en-US" b="0" i="0" dirty="0">
                <a:solidFill>
                  <a:srgbClr val="24292E"/>
                </a:solidFill>
                <a:effectLst/>
                <a:latin typeface="Consolas" panose="020B0609020204030204" pitchFamily="49" charset="0"/>
              </a:rPr>
              <a:t>$ git remote add origin [</a:t>
            </a:r>
            <a:r>
              <a:rPr lang="en-US" b="0" i="0" dirty="0" err="1">
                <a:solidFill>
                  <a:srgbClr val="24292E"/>
                </a:solidFill>
                <a:effectLst/>
                <a:latin typeface="Consolas" panose="020B0609020204030204" pitchFamily="49" charset="0"/>
              </a:rPr>
              <a:t>url</a:t>
            </a:r>
            <a:r>
              <a:rPr lang="en-US" b="0" i="0" dirty="0">
                <a:solidFill>
                  <a:srgbClr val="24292E"/>
                </a:solidFill>
                <a:effectLst/>
                <a:latin typeface="Consolas" panose="020B0609020204030204" pitchFamily="49" charset="0"/>
              </a:rPr>
              <a:t>]</a:t>
            </a:r>
          </a:p>
          <a:p>
            <a:r>
              <a:rPr lang="en-US" b="0" i="0" dirty="0">
                <a:solidFill>
                  <a:srgbClr val="24292E"/>
                </a:solidFill>
                <a:effectLst/>
                <a:latin typeface="-apple-system"/>
              </a:rPr>
              <a:t>Clone (download) a repository that already exists on GitHub, including all of the files, branches, and commits:</a:t>
            </a:r>
            <a:endParaRPr lang="en-US" b="0" i="0" dirty="0">
              <a:solidFill>
                <a:srgbClr val="24292E"/>
              </a:solidFill>
              <a:effectLst/>
              <a:latin typeface="Consolas" panose="020B0609020204030204" pitchFamily="49" charset="0"/>
            </a:endParaRPr>
          </a:p>
          <a:p>
            <a:pPr marL="0" indent="0" algn="l">
              <a:buNone/>
            </a:pPr>
            <a:r>
              <a:rPr lang="en-US" b="0" i="0" dirty="0">
                <a:solidFill>
                  <a:srgbClr val="24292E"/>
                </a:solidFill>
                <a:effectLst/>
                <a:latin typeface="Consolas" panose="020B0609020204030204" pitchFamily="49" charset="0"/>
              </a:rPr>
              <a:t>$ git clone [</a:t>
            </a:r>
            <a:r>
              <a:rPr lang="en-US" b="0" i="0" dirty="0" err="1">
                <a:solidFill>
                  <a:srgbClr val="24292E"/>
                </a:solidFill>
                <a:effectLst/>
                <a:latin typeface="Consolas" panose="020B0609020204030204" pitchFamily="49" charset="0"/>
              </a:rPr>
              <a:t>url</a:t>
            </a:r>
            <a:r>
              <a:rPr lang="en-US" b="0" i="0" dirty="0">
                <a:solidFill>
                  <a:srgbClr val="24292E"/>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1142998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5C3C9F-8AE8-4F18-8877-367BF569AC97}"/>
              </a:ext>
            </a:extLst>
          </p:cNvPr>
          <p:cNvSpPr>
            <a:spLocks noGrp="1"/>
          </p:cNvSpPr>
          <p:nvPr>
            <p:ph type="title"/>
          </p:nvPr>
        </p:nvSpPr>
        <p:spPr/>
        <p:txBody>
          <a:bodyPr/>
          <a:lstStyle/>
          <a:p>
            <a:r>
              <a:rPr lang="en-US" dirty="0"/>
              <a:t>First commit</a:t>
            </a:r>
          </a:p>
        </p:txBody>
      </p:sp>
      <p:sp>
        <p:nvSpPr>
          <p:cNvPr id="3" name="Espace réservé du contenu 2">
            <a:extLst>
              <a:ext uri="{FF2B5EF4-FFF2-40B4-BE49-F238E27FC236}">
                <a16:creationId xmlns:a16="http://schemas.microsoft.com/office/drawing/2014/main" id="{BBB39320-3CF9-4D0A-8D6D-8F1A15FCF636}"/>
              </a:ext>
            </a:extLst>
          </p:cNvPr>
          <p:cNvSpPr>
            <a:spLocks noGrp="1"/>
          </p:cNvSpPr>
          <p:nvPr>
            <p:ph idx="1"/>
          </p:nvPr>
        </p:nvSpPr>
        <p:spPr/>
        <p:txBody>
          <a:bodyPr/>
          <a:lstStyle/>
          <a:p>
            <a:r>
              <a:rPr lang="en-US" b="0" i="0" dirty="0">
                <a:solidFill>
                  <a:srgbClr val="24292E"/>
                </a:solidFill>
                <a:effectLst/>
                <a:latin typeface="-apple-system"/>
              </a:rPr>
              <a:t>Snapshots the file in preparation for versioning</a:t>
            </a:r>
            <a:endParaRPr lang="fr-FR" b="0" i="0" dirty="0">
              <a:solidFill>
                <a:srgbClr val="24292E"/>
              </a:solidFill>
              <a:effectLst/>
              <a:latin typeface="SFMono-Regular"/>
            </a:endParaRPr>
          </a:p>
          <a:p>
            <a:pPr marL="0" indent="0">
              <a:buNone/>
            </a:pPr>
            <a:r>
              <a:rPr lang="fr-FR" b="0" i="0" dirty="0">
                <a:solidFill>
                  <a:srgbClr val="24292E"/>
                </a:solidFill>
                <a:effectLst/>
                <a:latin typeface="Consolas" panose="020B0609020204030204" pitchFamily="49" charset="0"/>
              </a:rPr>
              <a:t>$ git </a:t>
            </a:r>
            <a:r>
              <a:rPr lang="fr-FR" b="0" i="0" dirty="0" err="1">
                <a:solidFill>
                  <a:srgbClr val="24292E"/>
                </a:solidFill>
                <a:effectLst/>
                <a:latin typeface="Consolas" panose="020B0609020204030204" pitchFamily="49" charset="0"/>
              </a:rPr>
              <a:t>add</a:t>
            </a:r>
            <a:r>
              <a:rPr lang="fr-FR" b="0" i="0" dirty="0">
                <a:solidFill>
                  <a:srgbClr val="24292E"/>
                </a:solidFill>
                <a:effectLst/>
                <a:latin typeface="Consolas" panose="020B0609020204030204" pitchFamily="49" charset="0"/>
              </a:rPr>
              <a:t> [file]</a:t>
            </a:r>
          </a:p>
          <a:p>
            <a:r>
              <a:rPr lang="en-US" b="0" i="0" dirty="0">
                <a:solidFill>
                  <a:srgbClr val="24292E"/>
                </a:solidFill>
                <a:effectLst/>
                <a:latin typeface="-apple-system"/>
              </a:rPr>
              <a:t>Records file snapshots permanently in version history</a:t>
            </a:r>
            <a:endParaRPr lang="fr-FR" dirty="0">
              <a:solidFill>
                <a:srgbClr val="24292E"/>
              </a:solidFill>
              <a:latin typeface="SFMono-Regular"/>
            </a:endParaRPr>
          </a:p>
          <a:p>
            <a:pPr marL="0" indent="0">
              <a:buNone/>
            </a:pPr>
            <a:r>
              <a:rPr lang="fr-FR" b="0" i="0" dirty="0">
                <a:solidFill>
                  <a:srgbClr val="24292E"/>
                </a:solidFill>
                <a:effectLst/>
                <a:latin typeface="Consolas" panose="020B0609020204030204" pitchFamily="49" charset="0"/>
              </a:rPr>
              <a:t>$ git commit -m "[descriptive message]"</a:t>
            </a:r>
          </a:p>
          <a:p>
            <a:r>
              <a:rPr lang="en-US" dirty="0">
                <a:solidFill>
                  <a:srgbClr val="24292E"/>
                </a:solidFill>
                <a:latin typeface="-apple-system"/>
              </a:rPr>
              <a:t>Updates your current local working branch with all new commits from the corresponding remote branch on GitHub:</a:t>
            </a:r>
          </a:p>
          <a:p>
            <a:pPr marL="0" indent="0">
              <a:buNone/>
            </a:pPr>
            <a:r>
              <a:rPr lang="fr-FR" b="0" i="0" dirty="0">
                <a:solidFill>
                  <a:srgbClr val="24292E"/>
                </a:solidFill>
                <a:effectLst/>
                <a:latin typeface="Consolas" panose="020B0609020204030204" pitchFamily="49" charset="0"/>
              </a:rPr>
              <a:t>$ git pull</a:t>
            </a:r>
            <a:endParaRPr lang="en-US" dirty="0">
              <a:solidFill>
                <a:srgbClr val="24292E"/>
              </a:solidFill>
              <a:latin typeface="Consolas" panose="020B0609020204030204" pitchFamily="49" charset="0"/>
            </a:endParaRPr>
          </a:p>
          <a:p>
            <a:r>
              <a:rPr lang="en-US" dirty="0">
                <a:solidFill>
                  <a:srgbClr val="24292E"/>
                </a:solidFill>
                <a:latin typeface="-apple-system"/>
              </a:rPr>
              <a:t>(git pull is a combination of git fetch and git merge)</a:t>
            </a:r>
          </a:p>
          <a:p>
            <a:endParaRPr lang="en-US" dirty="0"/>
          </a:p>
        </p:txBody>
      </p:sp>
      <p:pic>
        <p:nvPicPr>
          <p:cNvPr id="5122" name="Picture 2" descr="Git">
            <a:extLst>
              <a:ext uri="{FF2B5EF4-FFF2-40B4-BE49-F238E27FC236}">
                <a16:creationId xmlns:a16="http://schemas.microsoft.com/office/drawing/2014/main" id="{849F42AC-90DA-43CE-8B93-02A2FA05FB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1158" y="0"/>
            <a:ext cx="4483266" cy="2892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253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nivers"/>
              <a:ea typeface="+mn-ea"/>
              <a:cs typeface="+mn-cs"/>
            </a:endParaRPr>
          </a:p>
        </p:txBody>
      </p:sp>
      <p:pic>
        <p:nvPicPr>
          <p:cNvPr id="3" name="Image 2">
            <a:extLst>
              <a:ext uri="{FF2B5EF4-FFF2-40B4-BE49-F238E27FC236}">
                <a16:creationId xmlns:a16="http://schemas.microsoft.com/office/drawing/2014/main" id="{0D13497C-4BBB-48D9-86E6-576E261A45FF}"/>
              </a:ext>
            </a:extLst>
          </p:cNvPr>
          <p:cNvPicPr>
            <a:picLocks noChangeAspect="1"/>
          </p:cNvPicPr>
          <p:nvPr/>
        </p:nvPicPr>
        <p:blipFill rotWithShape="1">
          <a:blip r:embed="rId2"/>
          <a:srcRect r="1781" b="1"/>
          <a:stretch/>
        </p:blipFill>
        <p:spPr>
          <a:xfrm>
            <a:off x="307775" y="261437"/>
            <a:ext cx="11576450" cy="6335126"/>
          </a:xfrm>
          <a:prstGeom prst="rect">
            <a:avLst/>
          </a:prstGeom>
        </p:spPr>
      </p:pic>
    </p:spTree>
    <p:extLst>
      <p:ext uri="{BB962C8B-B14F-4D97-AF65-F5344CB8AC3E}">
        <p14:creationId xmlns:p14="http://schemas.microsoft.com/office/powerpoint/2010/main" val="1466578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nivers"/>
              <a:ea typeface="+mn-ea"/>
              <a:cs typeface="+mn-cs"/>
            </a:endParaRPr>
          </a:p>
        </p:txBody>
      </p:sp>
      <p:pic>
        <p:nvPicPr>
          <p:cNvPr id="3" name="Image 2">
            <a:extLst>
              <a:ext uri="{FF2B5EF4-FFF2-40B4-BE49-F238E27FC236}">
                <a16:creationId xmlns:a16="http://schemas.microsoft.com/office/drawing/2014/main" id="{76CFA165-CFBB-4F2E-B45A-289B9D15E571}"/>
              </a:ext>
            </a:extLst>
          </p:cNvPr>
          <p:cNvPicPr>
            <a:picLocks noChangeAspect="1"/>
          </p:cNvPicPr>
          <p:nvPr/>
        </p:nvPicPr>
        <p:blipFill rotWithShape="1">
          <a:blip r:embed="rId2"/>
          <a:srcRect r="1781" b="1"/>
          <a:stretch/>
        </p:blipFill>
        <p:spPr>
          <a:xfrm>
            <a:off x="307775" y="261437"/>
            <a:ext cx="11576450" cy="6335126"/>
          </a:xfrm>
          <a:prstGeom prst="rect">
            <a:avLst/>
          </a:prstGeom>
        </p:spPr>
      </p:pic>
      <p:pic>
        <p:nvPicPr>
          <p:cNvPr id="5" name="Image 4">
            <a:extLst>
              <a:ext uri="{FF2B5EF4-FFF2-40B4-BE49-F238E27FC236}">
                <a16:creationId xmlns:a16="http://schemas.microsoft.com/office/drawing/2014/main" id="{A0C29B31-5B6E-4829-A114-8598541168E4}"/>
              </a:ext>
            </a:extLst>
          </p:cNvPr>
          <p:cNvPicPr>
            <a:picLocks noChangeAspect="1"/>
          </p:cNvPicPr>
          <p:nvPr/>
        </p:nvPicPr>
        <p:blipFill>
          <a:blip r:embed="rId3"/>
          <a:stretch>
            <a:fillRect/>
          </a:stretch>
        </p:blipFill>
        <p:spPr>
          <a:xfrm>
            <a:off x="3338512" y="2562225"/>
            <a:ext cx="5514975" cy="1733550"/>
          </a:xfrm>
          <a:prstGeom prst="rect">
            <a:avLst/>
          </a:prstGeom>
        </p:spPr>
      </p:pic>
    </p:spTree>
    <p:extLst>
      <p:ext uri="{BB962C8B-B14F-4D97-AF65-F5344CB8AC3E}">
        <p14:creationId xmlns:p14="http://schemas.microsoft.com/office/powerpoint/2010/main" val="3504821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nivers"/>
              <a:ea typeface="+mn-ea"/>
              <a:cs typeface="+mn-cs"/>
            </a:endParaRPr>
          </a:p>
        </p:txBody>
      </p:sp>
      <p:pic>
        <p:nvPicPr>
          <p:cNvPr id="3" name="Image 2">
            <a:extLst>
              <a:ext uri="{FF2B5EF4-FFF2-40B4-BE49-F238E27FC236}">
                <a16:creationId xmlns:a16="http://schemas.microsoft.com/office/drawing/2014/main" id="{03DD78C6-7522-443A-8180-E8BBB05F5152}"/>
              </a:ext>
            </a:extLst>
          </p:cNvPr>
          <p:cNvPicPr>
            <a:picLocks noChangeAspect="1"/>
          </p:cNvPicPr>
          <p:nvPr/>
        </p:nvPicPr>
        <p:blipFill rotWithShape="1">
          <a:blip r:embed="rId2"/>
          <a:srcRect r="1781" b="1"/>
          <a:stretch/>
        </p:blipFill>
        <p:spPr>
          <a:xfrm>
            <a:off x="307775" y="261437"/>
            <a:ext cx="11576450" cy="6335126"/>
          </a:xfrm>
          <a:prstGeom prst="rect">
            <a:avLst/>
          </a:prstGeom>
        </p:spPr>
      </p:pic>
    </p:spTree>
    <p:extLst>
      <p:ext uri="{BB962C8B-B14F-4D97-AF65-F5344CB8AC3E}">
        <p14:creationId xmlns:p14="http://schemas.microsoft.com/office/powerpoint/2010/main" val="3862692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163AFF2-672D-40BE-A011-6E9253386337}"/>
              </a:ext>
            </a:extLst>
          </p:cNvPr>
          <p:cNvSpPr>
            <a:spLocks noGrp="1"/>
          </p:cNvSpPr>
          <p:nvPr>
            <p:ph type="title"/>
          </p:nvPr>
        </p:nvSpPr>
        <p:spPr/>
        <p:txBody>
          <a:bodyPr/>
          <a:lstStyle/>
          <a:p>
            <a:r>
              <a:rPr lang="en-US" dirty="0"/>
              <a:t>Resources</a:t>
            </a:r>
          </a:p>
        </p:txBody>
      </p:sp>
      <p:sp>
        <p:nvSpPr>
          <p:cNvPr id="6" name="Espace réservé du contenu 5">
            <a:extLst>
              <a:ext uri="{FF2B5EF4-FFF2-40B4-BE49-F238E27FC236}">
                <a16:creationId xmlns:a16="http://schemas.microsoft.com/office/drawing/2014/main" id="{4A319580-647F-42F8-BF8F-5ACCFB22E12F}"/>
              </a:ext>
            </a:extLst>
          </p:cNvPr>
          <p:cNvSpPr>
            <a:spLocks noGrp="1"/>
          </p:cNvSpPr>
          <p:nvPr>
            <p:ph sz="half" idx="1"/>
          </p:nvPr>
        </p:nvSpPr>
        <p:spPr/>
        <p:txBody>
          <a:bodyPr/>
          <a:lstStyle/>
          <a:p>
            <a:r>
              <a:rPr lang="en-US" dirty="0">
                <a:hlinkClick r:id="rId2"/>
              </a:rPr>
              <a:t>https://try.github.io/</a:t>
            </a:r>
          </a:p>
          <a:p>
            <a:r>
              <a:rPr lang="en-US" dirty="0">
                <a:hlinkClick r:id="rId2"/>
              </a:rPr>
              <a:t>GitCheatSheet_issue#2366_102019-V5 (github.com)</a:t>
            </a:r>
            <a:endParaRPr lang="en-US" dirty="0"/>
          </a:p>
          <a:p>
            <a:r>
              <a:rPr lang="en-US" dirty="0">
                <a:hlinkClick r:id="rId3"/>
              </a:rPr>
              <a:t>GitHub Git Cheat Sheet - GitHub </a:t>
            </a:r>
            <a:r>
              <a:rPr lang="en-US" dirty="0" err="1">
                <a:hlinkClick r:id="rId3"/>
              </a:rPr>
              <a:t>Cheatsheets</a:t>
            </a:r>
            <a:endParaRPr lang="en-US" dirty="0"/>
          </a:p>
          <a:p>
            <a:r>
              <a:rPr lang="en-US" dirty="0">
                <a:hlinkClick r:id="rId4"/>
              </a:rPr>
              <a:t>7 Best Git &amp; </a:t>
            </a:r>
            <a:r>
              <a:rPr lang="en-US" dirty="0" err="1">
                <a:hlinkClick r:id="rId4"/>
              </a:rPr>
              <a:t>Github</a:t>
            </a:r>
            <a:r>
              <a:rPr lang="en-US" dirty="0">
                <a:hlinkClick r:id="rId4"/>
              </a:rPr>
              <a:t> Online Courses for Beginners to Learn in 2021 | Medium</a:t>
            </a:r>
            <a:endParaRPr lang="en-US" dirty="0"/>
          </a:p>
        </p:txBody>
      </p:sp>
      <p:pic>
        <p:nvPicPr>
          <p:cNvPr id="12" name="Espace réservé du contenu 11">
            <a:extLst>
              <a:ext uri="{FF2B5EF4-FFF2-40B4-BE49-F238E27FC236}">
                <a16:creationId xmlns:a16="http://schemas.microsoft.com/office/drawing/2014/main" id="{EC2C1E1B-440A-46A5-99CD-0027FF335780}"/>
              </a:ext>
            </a:extLst>
          </p:cNvPr>
          <p:cNvPicPr>
            <a:picLocks noGrp="1" noChangeAspect="1"/>
          </p:cNvPicPr>
          <p:nvPr>
            <p:ph sz="half" idx="2"/>
          </p:nvPr>
        </p:nvPicPr>
        <p:blipFill>
          <a:blip r:embed="rId5"/>
          <a:stretch>
            <a:fillRect/>
          </a:stretch>
        </p:blipFill>
        <p:spPr>
          <a:xfrm>
            <a:off x="6230451" y="2506662"/>
            <a:ext cx="5123349" cy="4351338"/>
          </a:xfrm>
          <a:prstGeom prst="rect">
            <a:avLst/>
          </a:prstGeom>
        </p:spPr>
      </p:pic>
    </p:spTree>
    <p:extLst>
      <p:ext uri="{BB962C8B-B14F-4D97-AF65-F5344CB8AC3E}">
        <p14:creationId xmlns:p14="http://schemas.microsoft.com/office/powerpoint/2010/main" val="38650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DAEA1B-A733-41BE-BBB4-4A7652DC68AD}"/>
              </a:ext>
            </a:extLst>
          </p:cNvPr>
          <p:cNvSpPr>
            <a:spLocks noGrp="1"/>
          </p:cNvSpPr>
          <p:nvPr>
            <p:ph type="title"/>
          </p:nvPr>
        </p:nvSpPr>
        <p:spPr/>
        <p:txBody>
          <a:bodyPr/>
          <a:lstStyle/>
          <a:p>
            <a:r>
              <a:rPr lang="en-US" dirty="0"/>
              <a:t>History</a:t>
            </a:r>
          </a:p>
        </p:txBody>
      </p:sp>
      <p:sp>
        <p:nvSpPr>
          <p:cNvPr id="3" name="Espace réservé du contenu 2">
            <a:extLst>
              <a:ext uri="{FF2B5EF4-FFF2-40B4-BE49-F238E27FC236}">
                <a16:creationId xmlns:a16="http://schemas.microsoft.com/office/drawing/2014/main" id="{FA6045AE-B619-4CFF-9EF9-4873421D8D05}"/>
              </a:ext>
            </a:extLst>
          </p:cNvPr>
          <p:cNvSpPr>
            <a:spLocks noGrp="1"/>
          </p:cNvSpPr>
          <p:nvPr>
            <p:ph idx="1"/>
          </p:nvPr>
        </p:nvSpPr>
        <p:spPr/>
        <p:txBody>
          <a:bodyPr>
            <a:normAutofit fontScale="70000" lnSpcReduction="20000"/>
          </a:bodyPr>
          <a:lstStyle/>
          <a:p>
            <a:pPr algn="l"/>
            <a:r>
              <a:rPr lang="en-US" b="0" i="0" dirty="0">
                <a:solidFill>
                  <a:srgbClr val="4E443C"/>
                </a:solidFill>
                <a:effectLst/>
                <a:latin typeface="Arial" panose="020B0604020202020204" pitchFamily="34" charset="0"/>
              </a:rPr>
              <a:t>As with many great things in life, Git began with a bit of creative destruction and fiery controversy.</a:t>
            </a:r>
          </a:p>
          <a:p>
            <a:pPr algn="l"/>
            <a:r>
              <a:rPr lang="en-US" b="0" i="0" dirty="0">
                <a:solidFill>
                  <a:srgbClr val="4E443C"/>
                </a:solidFill>
                <a:effectLst/>
                <a:latin typeface="Arial" panose="020B0604020202020204" pitchFamily="34" charset="0"/>
              </a:rPr>
              <a:t>The Linux kernel is an open source software project of fairly large scope. For most of the lifetime of the Linux kernel maintenance (1991–2002), changes to the software were passed around as patches and archived files. In 2002, the Linux kernel project began using a proprietary DVCS called </a:t>
            </a:r>
            <a:r>
              <a:rPr lang="en-US" b="0" i="0" dirty="0" err="1">
                <a:solidFill>
                  <a:srgbClr val="4E443C"/>
                </a:solidFill>
                <a:effectLst/>
                <a:latin typeface="Arial" panose="020B0604020202020204" pitchFamily="34" charset="0"/>
              </a:rPr>
              <a:t>BitKeeper</a:t>
            </a:r>
            <a:r>
              <a:rPr lang="en-US" b="0" i="0" dirty="0">
                <a:solidFill>
                  <a:srgbClr val="4E443C"/>
                </a:solidFill>
                <a:effectLst/>
                <a:latin typeface="Arial" panose="020B0604020202020204" pitchFamily="34" charset="0"/>
              </a:rPr>
              <a:t>.</a:t>
            </a:r>
          </a:p>
          <a:p>
            <a:pPr algn="l"/>
            <a:r>
              <a:rPr lang="en-US" b="0" i="0" dirty="0">
                <a:solidFill>
                  <a:srgbClr val="4E443C"/>
                </a:solidFill>
                <a:effectLst/>
                <a:latin typeface="Arial" panose="020B0604020202020204" pitchFamily="34" charset="0"/>
              </a:rPr>
              <a:t>In </a:t>
            </a:r>
            <a:r>
              <a:rPr lang="en-US" sz="4000" b="1" dirty="0">
                <a:solidFill>
                  <a:srgbClr val="F14E32"/>
                </a:solidFill>
                <a:latin typeface="Georgia" panose="02040502050405020303" pitchFamily="18" charset="0"/>
              </a:rPr>
              <a:t>2005</a:t>
            </a:r>
            <a:r>
              <a:rPr lang="en-US" b="0" i="0" dirty="0">
                <a:solidFill>
                  <a:srgbClr val="4E443C"/>
                </a:solidFill>
                <a:effectLst/>
                <a:latin typeface="Arial" panose="020B0604020202020204" pitchFamily="34" charset="0"/>
              </a:rPr>
              <a:t>, the relationship between the community that developed the Linux kernel and the commercial company that developed </a:t>
            </a:r>
            <a:r>
              <a:rPr lang="en-US" b="0" i="0" dirty="0" err="1">
                <a:solidFill>
                  <a:srgbClr val="4E443C"/>
                </a:solidFill>
                <a:effectLst/>
                <a:latin typeface="Arial" panose="020B0604020202020204" pitchFamily="34" charset="0"/>
              </a:rPr>
              <a:t>BitKeeper</a:t>
            </a:r>
            <a:r>
              <a:rPr lang="en-US" b="0" i="0" dirty="0">
                <a:solidFill>
                  <a:srgbClr val="4E443C"/>
                </a:solidFill>
                <a:effectLst/>
                <a:latin typeface="Arial" panose="020B0604020202020204" pitchFamily="34" charset="0"/>
              </a:rPr>
              <a:t> broke down, and the tool’s free-of-charge status was revoked. This prompted the Linux development community (and in particular Linus Torvalds, the creator of Linux) to develop their own tool based on some of the lessons they learned while using </a:t>
            </a:r>
            <a:r>
              <a:rPr lang="en-US" b="0" i="0" dirty="0" err="1">
                <a:solidFill>
                  <a:srgbClr val="4E443C"/>
                </a:solidFill>
                <a:effectLst/>
                <a:latin typeface="Arial" panose="020B0604020202020204" pitchFamily="34" charset="0"/>
              </a:rPr>
              <a:t>BitKeeper</a:t>
            </a:r>
            <a:r>
              <a:rPr lang="en-US" b="0" i="0" dirty="0">
                <a:solidFill>
                  <a:srgbClr val="4E443C"/>
                </a:solidFill>
                <a:effectLst/>
                <a:latin typeface="Arial" panose="020B0604020202020204" pitchFamily="34" charset="0"/>
              </a:rPr>
              <a:t>. Some of the goals of the new system were as follows:</a:t>
            </a:r>
          </a:p>
          <a:p>
            <a:pPr lvl="1"/>
            <a:r>
              <a:rPr lang="en-US" b="0" i="0" dirty="0">
                <a:solidFill>
                  <a:srgbClr val="4E443C"/>
                </a:solidFill>
                <a:effectLst/>
                <a:latin typeface="Arial" panose="020B0604020202020204" pitchFamily="34" charset="0"/>
              </a:rPr>
              <a:t>Speed</a:t>
            </a:r>
          </a:p>
          <a:p>
            <a:pPr lvl="1"/>
            <a:r>
              <a:rPr lang="en-US" b="0" i="0" dirty="0">
                <a:solidFill>
                  <a:srgbClr val="4E443C"/>
                </a:solidFill>
                <a:effectLst/>
                <a:latin typeface="Arial" panose="020B0604020202020204" pitchFamily="34" charset="0"/>
              </a:rPr>
              <a:t>Simple design</a:t>
            </a:r>
          </a:p>
          <a:p>
            <a:pPr lvl="1"/>
            <a:r>
              <a:rPr lang="en-US" b="0" i="0" dirty="0">
                <a:solidFill>
                  <a:srgbClr val="4E443C"/>
                </a:solidFill>
                <a:effectLst/>
                <a:latin typeface="Arial" panose="020B0604020202020204" pitchFamily="34" charset="0"/>
              </a:rPr>
              <a:t>Strong support for non-linear development (thousands of parallel branches)</a:t>
            </a:r>
          </a:p>
          <a:p>
            <a:pPr lvl="1"/>
            <a:r>
              <a:rPr lang="en-US" b="0" i="0" dirty="0">
                <a:solidFill>
                  <a:srgbClr val="4E443C"/>
                </a:solidFill>
                <a:effectLst/>
                <a:latin typeface="Arial" panose="020B0604020202020204" pitchFamily="34" charset="0"/>
              </a:rPr>
              <a:t>Fully distributed</a:t>
            </a:r>
          </a:p>
          <a:p>
            <a:pPr lvl="1"/>
            <a:r>
              <a:rPr lang="en-US" b="0" i="0" dirty="0">
                <a:solidFill>
                  <a:srgbClr val="4E443C"/>
                </a:solidFill>
                <a:effectLst/>
                <a:latin typeface="Arial" panose="020B0604020202020204" pitchFamily="34" charset="0"/>
              </a:rPr>
              <a:t>Able to handle large projects like the Linux kernel efficiently (speed and data size)</a:t>
            </a:r>
          </a:p>
          <a:p>
            <a:endParaRPr lang="en-US" dirty="0"/>
          </a:p>
        </p:txBody>
      </p:sp>
      <p:sp>
        <p:nvSpPr>
          <p:cNvPr id="7" name="ZoneTexte 6">
            <a:extLst>
              <a:ext uri="{FF2B5EF4-FFF2-40B4-BE49-F238E27FC236}">
                <a16:creationId xmlns:a16="http://schemas.microsoft.com/office/drawing/2014/main" id="{0CF0F948-5B47-4C7B-8370-E53EBBB5227A}"/>
              </a:ext>
            </a:extLst>
          </p:cNvPr>
          <p:cNvSpPr txBox="1"/>
          <p:nvPr/>
        </p:nvSpPr>
        <p:spPr>
          <a:xfrm>
            <a:off x="2069431" y="6176963"/>
            <a:ext cx="8053137"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Univers"/>
                <a:ea typeface="+mn-ea"/>
                <a:cs typeface="+mn-cs"/>
                <a:hlinkClick r:id="rId2"/>
              </a:rPr>
              <a:t>https://git-scm.com/book/en/v2/Getting-Started-A-Short-History-of-Git</a:t>
            </a:r>
            <a:r>
              <a:rPr kumimoji="0" lang="en-US" sz="1800" b="0" i="0" u="none" strike="noStrike" kern="1200" cap="none" spc="0" normalizeH="0" baseline="0" noProof="0" dirty="0">
                <a:ln>
                  <a:noFill/>
                </a:ln>
                <a:solidFill>
                  <a:srgbClr val="000000"/>
                </a:solidFill>
                <a:effectLst/>
                <a:uLnTx/>
                <a:uFillTx/>
                <a:latin typeface="Univers"/>
                <a:ea typeface="+mn-ea"/>
                <a:cs typeface="+mn-cs"/>
              </a:rPr>
              <a:t> </a:t>
            </a:r>
          </a:p>
        </p:txBody>
      </p:sp>
    </p:spTree>
    <p:extLst>
      <p:ext uri="{BB962C8B-B14F-4D97-AF65-F5344CB8AC3E}">
        <p14:creationId xmlns:p14="http://schemas.microsoft.com/office/powerpoint/2010/main" val="51103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C97A29-50B1-4CC9-90C0-BCE3BB03F1F2}"/>
              </a:ext>
            </a:extLst>
          </p:cNvPr>
          <p:cNvSpPr>
            <a:spLocks noGrp="1"/>
          </p:cNvSpPr>
          <p:nvPr>
            <p:ph type="title"/>
          </p:nvPr>
        </p:nvSpPr>
        <p:spPr/>
        <p:txBody>
          <a:bodyPr/>
          <a:lstStyle/>
          <a:p>
            <a:r>
              <a:rPr lang="en-US"/>
              <a:t>About</a:t>
            </a:r>
            <a:endParaRPr lang="en-US" dirty="0"/>
          </a:p>
        </p:txBody>
      </p:sp>
      <p:sp>
        <p:nvSpPr>
          <p:cNvPr id="3" name="Espace réservé du contenu 2">
            <a:extLst>
              <a:ext uri="{FF2B5EF4-FFF2-40B4-BE49-F238E27FC236}">
                <a16:creationId xmlns:a16="http://schemas.microsoft.com/office/drawing/2014/main" id="{0CBDA319-73ED-4CD8-B364-B8221A56C8C1}"/>
              </a:ext>
            </a:extLst>
          </p:cNvPr>
          <p:cNvSpPr>
            <a:spLocks noGrp="1"/>
          </p:cNvSpPr>
          <p:nvPr>
            <p:ph idx="1"/>
          </p:nvPr>
        </p:nvSpPr>
        <p:spPr/>
        <p:txBody>
          <a:bodyPr/>
          <a:lstStyle/>
          <a:p>
            <a:endParaRPr lang="fr-FR" b="1" i="0" dirty="0">
              <a:solidFill>
                <a:srgbClr val="F14E32"/>
              </a:solidFill>
              <a:effectLst/>
              <a:latin typeface="Georgia" panose="02040502050405020303" pitchFamily="18" charset="0"/>
            </a:endParaRPr>
          </a:p>
          <a:p>
            <a:r>
              <a:rPr lang="fr-FR" b="1" i="0" dirty="0" err="1">
                <a:solidFill>
                  <a:srgbClr val="F14E32"/>
                </a:solidFill>
                <a:effectLst/>
                <a:latin typeface="Georgia" panose="02040502050405020303" pitchFamily="18" charset="0"/>
              </a:rPr>
              <a:t>Branching</a:t>
            </a:r>
            <a:r>
              <a:rPr lang="fr-FR" b="1" i="0" dirty="0">
                <a:solidFill>
                  <a:srgbClr val="F14E32"/>
                </a:solidFill>
                <a:effectLst/>
                <a:latin typeface="Georgia" panose="02040502050405020303" pitchFamily="18" charset="0"/>
              </a:rPr>
              <a:t> and </a:t>
            </a:r>
            <a:r>
              <a:rPr lang="fr-FR" b="1" i="0" dirty="0" err="1">
                <a:solidFill>
                  <a:srgbClr val="F14E32"/>
                </a:solidFill>
                <a:effectLst/>
                <a:latin typeface="Georgia" panose="02040502050405020303" pitchFamily="18" charset="0"/>
              </a:rPr>
              <a:t>Merging</a:t>
            </a:r>
            <a:endParaRPr lang="fr-FR" b="1" i="0" dirty="0">
              <a:solidFill>
                <a:srgbClr val="F14E32"/>
              </a:solidFill>
              <a:effectLst/>
              <a:latin typeface="Georgia" panose="02040502050405020303" pitchFamily="18" charset="0"/>
            </a:endParaRPr>
          </a:p>
          <a:p>
            <a:r>
              <a:rPr lang="en-US" dirty="0"/>
              <a:t>Small and Fast</a:t>
            </a:r>
          </a:p>
          <a:p>
            <a:r>
              <a:rPr lang="en-US" dirty="0"/>
              <a:t>Distributed</a:t>
            </a:r>
          </a:p>
          <a:p>
            <a:r>
              <a:rPr lang="en-US" dirty="0"/>
              <a:t>Data Assurance</a:t>
            </a:r>
          </a:p>
          <a:p>
            <a:r>
              <a:rPr lang="en-US" dirty="0"/>
              <a:t>Staging Area</a:t>
            </a:r>
          </a:p>
          <a:p>
            <a:r>
              <a:rPr lang="en-US" dirty="0"/>
              <a:t>Free and Open Source</a:t>
            </a:r>
          </a:p>
          <a:p>
            <a:endParaRPr lang="en-US" dirty="0"/>
          </a:p>
        </p:txBody>
      </p:sp>
      <p:pic>
        <p:nvPicPr>
          <p:cNvPr id="5" name="Image 4">
            <a:extLst>
              <a:ext uri="{FF2B5EF4-FFF2-40B4-BE49-F238E27FC236}">
                <a16:creationId xmlns:a16="http://schemas.microsoft.com/office/drawing/2014/main" id="{629D1027-519C-4C9E-B2F9-0EBE0C7720DB}"/>
              </a:ext>
            </a:extLst>
          </p:cNvPr>
          <p:cNvPicPr>
            <a:picLocks noChangeAspect="1"/>
          </p:cNvPicPr>
          <p:nvPr/>
        </p:nvPicPr>
        <p:blipFill rotWithShape="1">
          <a:blip r:embed="rId2"/>
          <a:srcRect r="14996"/>
          <a:stretch/>
        </p:blipFill>
        <p:spPr>
          <a:xfrm>
            <a:off x="4275620" y="365125"/>
            <a:ext cx="6729264" cy="1324160"/>
          </a:xfrm>
          <a:prstGeom prst="rect">
            <a:avLst/>
          </a:prstGeom>
        </p:spPr>
      </p:pic>
      <p:sp>
        <p:nvSpPr>
          <p:cNvPr id="7" name="ZoneTexte 6">
            <a:extLst>
              <a:ext uri="{FF2B5EF4-FFF2-40B4-BE49-F238E27FC236}">
                <a16:creationId xmlns:a16="http://schemas.microsoft.com/office/drawing/2014/main" id="{C8F1912A-312B-4702-84F7-F0C3F23A485D}"/>
              </a:ext>
            </a:extLst>
          </p:cNvPr>
          <p:cNvSpPr txBox="1"/>
          <p:nvPr/>
        </p:nvSpPr>
        <p:spPr>
          <a:xfrm>
            <a:off x="838200" y="1319953"/>
            <a:ext cx="235818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Univers"/>
                <a:ea typeface="+mn-ea"/>
                <a:cs typeface="+mn-cs"/>
                <a:hlinkClick r:id="rId3"/>
              </a:rPr>
              <a:t>https://git-scm.com/</a:t>
            </a:r>
            <a:r>
              <a:rPr kumimoji="0" lang="en-US" sz="1800" b="0" i="0" u="none" strike="noStrike" kern="1200" cap="none" spc="0" normalizeH="0" baseline="0" noProof="0" dirty="0">
                <a:ln>
                  <a:noFill/>
                </a:ln>
                <a:solidFill>
                  <a:srgbClr val="000000"/>
                </a:solidFill>
                <a:effectLst/>
                <a:uLnTx/>
                <a:uFillTx/>
                <a:latin typeface="Univers"/>
                <a:ea typeface="+mn-ea"/>
                <a:cs typeface="+mn-cs"/>
              </a:rPr>
              <a:t> </a:t>
            </a:r>
          </a:p>
        </p:txBody>
      </p:sp>
    </p:spTree>
    <p:extLst>
      <p:ext uri="{BB962C8B-B14F-4D97-AF65-F5344CB8AC3E}">
        <p14:creationId xmlns:p14="http://schemas.microsoft.com/office/powerpoint/2010/main" val="241630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11EE1C-9210-4D0D-A5EA-56A37F68DDB1}"/>
              </a:ext>
            </a:extLst>
          </p:cNvPr>
          <p:cNvSpPr>
            <a:spLocks noGrp="1"/>
          </p:cNvSpPr>
          <p:nvPr>
            <p:ph type="title"/>
          </p:nvPr>
        </p:nvSpPr>
        <p:spPr/>
        <p:txBody>
          <a:bodyPr/>
          <a:lstStyle/>
          <a:p>
            <a:r>
              <a:rPr lang="en-US" dirty="0"/>
              <a:t>Branching and Merging</a:t>
            </a:r>
          </a:p>
        </p:txBody>
      </p:sp>
      <p:pic>
        <p:nvPicPr>
          <p:cNvPr id="6146" name="Picture 2" descr="Git Branches: List, Create, Switch to, Merge, Push, &amp; Delete">
            <a:extLst>
              <a:ext uri="{FF2B5EF4-FFF2-40B4-BE49-F238E27FC236}">
                <a16:creationId xmlns:a16="http://schemas.microsoft.com/office/drawing/2014/main" id="{7D4DDF29-D31E-4496-AB17-31F746CA84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9936" y="1825625"/>
            <a:ext cx="849212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656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57EC8A-7499-4481-84CC-00581BDEDC45}"/>
              </a:ext>
            </a:extLst>
          </p:cNvPr>
          <p:cNvSpPr>
            <a:spLocks noGrp="1"/>
          </p:cNvSpPr>
          <p:nvPr>
            <p:ph type="title"/>
          </p:nvPr>
        </p:nvSpPr>
        <p:spPr/>
        <p:txBody>
          <a:bodyPr/>
          <a:lstStyle/>
          <a:p>
            <a:r>
              <a:rPr lang="en-US" dirty="0"/>
              <a:t>Small and Fast</a:t>
            </a:r>
          </a:p>
        </p:txBody>
      </p:sp>
      <p:sp>
        <p:nvSpPr>
          <p:cNvPr id="3" name="Espace réservé du contenu 2">
            <a:extLst>
              <a:ext uri="{FF2B5EF4-FFF2-40B4-BE49-F238E27FC236}">
                <a16:creationId xmlns:a16="http://schemas.microsoft.com/office/drawing/2014/main" id="{F254F1D5-057F-4971-86BB-79505C6CE34D}"/>
              </a:ext>
            </a:extLst>
          </p:cNvPr>
          <p:cNvSpPr>
            <a:spLocks noGrp="1"/>
          </p:cNvSpPr>
          <p:nvPr>
            <p:ph idx="1"/>
          </p:nvPr>
        </p:nvSpPr>
        <p:spPr/>
        <p:txBody>
          <a:bodyPr>
            <a:normAutofit lnSpcReduction="10000"/>
          </a:bodyPr>
          <a:lstStyle/>
          <a:p>
            <a:pPr algn="l"/>
            <a:r>
              <a:rPr lang="en-US" b="1" i="0" dirty="0">
                <a:solidFill>
                  <a:srgbClr val="4E443C"/>
                </a:solidFill>
                <a:effectLst/>
                <a:latin typeface="Georgia" panose="02040502050405020303" pitchFamily="18" charset="0"/>
              </a:rPr>
              <a:t>Git is fast</a:t>
            </a:r>
            <a:r>
              <a:rPr lang="en-US" b="0" i="0" dirty="0">
                <a:solidFill>
                  <a:srgbClr val="4E443C"/>
                </a:solidFill>
                <a:effectLst/>
                <a:latin typeface="Georgia" panose="02040502050405020303" pitchFamily="18" charset="0"/>
              </a:rPr>
              <a:t>. With Git, nearly all operations are performed locally, giving it a huge speed advantage on centralized systems that constantly have to communicate with a server somewhere.</a:t>
            </a:r>
          </a:p>
          <a:p>
            <a:pPr algn="l"/>
            <a:r>
              <a:rPr lang="en-US" b="0" i="0" dirty="0">
                <a:solidFill>
                  <a:srgbClr val="4E443C"/>
                </a:solidFill>
                <a:effectLst/>
                <a:latin typeface="Georgia" panose="02040502050405020303" pitchFamily="18" charset="0"/>
              </a:rPr>
              <a:t>Git was built to work on the Linux kernel, meaning that it has had to effectively handle large repositories from day one. Git is written in C, reducing the overhead of runtimes associated with higher-level languages. Speed and performance has been a primary design goal of the Git from the start.</a:t>
            </a:r>
          </a:p>
          <a:p>
            <a:r>
              <a:rPr lang="en-US" b="0" i="0" dirty="0">
                <a:solidFill>
                  <a:srgbClr val="4E443C"/>
                </a:solidFill>
                <a:effectLst/>
                <a:latin typeface="Georgia" panose="02040502050405020303" pitchFamily="18" charset="0"/>
              </a:rPr>
              <a:t>One place where Git is slower is in the initial clone operation. Here, Git is downloading the entire history rather than only the latest version.</a:t>
            </a:r>
            <a:endParaRPr lang="en-US" dirty="0"/>
          </a:p>
        </p:txBody>
      </p:sp>
    </p:spTree>
    <p:extLst>
      <p:ext uri="{BB962C8B-B14F-4D97-AF65-F5344CB8AC3E}">
        <p14:creationId xmlns:p14="http://schemas.microsoft.com/office/powerpoint/2010/main" val="139217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6FCDD6-C264-447E-95AD-78FDEEE2605A}"/>
              </a:ext>
            </a:extLst>
          </p:cNvPr>
          <p:cNvSpPr>
            <a:spLocks noGrp="1"/>
          </p:cNvSpPr>
          <p:nvPr>
            <p:ph type="title"/>
          </p:nvPr>
        </p:nvSpPr>
        <p:spPr/>
        <p:txBody>
          <a:bodyPr/>
          <a:lstStyle/>
          <a:p>
            <a:r>
              <a:rPr lang="en-US" dirty="0"/>
              <a:t>Distributed</a:t>
            </a:r>
          </a:p>
        </p:txBody>
      </p:sp>
      <p:sp>
        <p:nvSpPr>
          <p:cNvPr id="3" name="Espace réservé du contenu 2">
            <a:extLst>
              <a:ext uri="{FF2B5EF4-FFF2-40B4-BE49-F238E27FC236}">
                <a16:creationId xmlns:a16="http://schemas.microsoft.com/office/drawing/2014/main" id="{2F4BB231-9962-477A-A6FE-3848C5A0A823}"/>
              </a:ext>
            </a:extLst>
          </p:cNvPr>
          <p:cNvSpPr>
            <a:spLocks noGrp="1"/>
          </p:cNvSpPr>
          <p:nvPr>
            <p:ph idx="1"/>
          </p:nvPr>
        </p:nvSpPr>
        <p:spPr/>
        <p:txBody>
          <a:bodyPr>
            <a:normAutofit fontScale="92500"/>
          </a:bodyPr>
          <a:lstStyle/>
          <a:p>
            <a:r>
              <a:rPr lang="en-US" b="0" i="0" dirty="0">
                <a:solidFill>
                  <a:srgbClr val="4E443C"/>
                </a:solidFill>
                <a:effectLst/>
                <a:latin typeface="Georgia" panose="02040502050405020303" pitchFamily="18" charset="0"/>
              </a:rPr>
              <a:t>One of the nicest features of any Distributed SCM, Git included, is that it's distributed. This means that instead of doing a "checkout" of the current tip of the source code, you do a "clone" of the entire repository.</a:t>
            </a:r>
          </a:p>
          <a:p>
            <a:r>
              <a:rPr lang="fr-FR" b="1" i="0" dirty="0">
                <a:solidFill>
                  <a:srgbClr val="4E443C"/>
                </a:solidFill>
                <a:effectLst/>
                <a:latin typeface="Georgia" panose="02040502050405020303" pitchFamily="18" charset="0"/>
              </a:rPr>
              <a:t>Multiple Backups</a:t>
            </a:r>
            <a:br>
              <a:rPr lang="fr-FR" b="1" i="0" dirty="0">
                <a:solidFill>
                  <a:srgbClr val="4E443C"/>
                </a:solidFill>
                <a:effectLst/>
                <a:latin typeface="Georgia" panose="02040502050405020303" pitchFamily="18" charset="0"/>
              </a:rPr>
            </a:br>
            <a:r>
              <a:rPr lang="en-US" b="0" i="0" dirty="0">
                <a:solidFill>
                  <a:srgbClr val="4E443C"/>
                </a:solidFill>
                <a:effectLst/>
                <a:latin typeface="Georgia" panose="02040502050405020303" pitchFamily="18" charset="0"/>
              </a:rPr>
              <a:t>This means that even if you're using a centralized workflow, every user essentially has a full backup of the main server. Each of these copies could be pushed up to replace the main server in the event of a crash or corruption. In effect, there is no single point of failure with Git unless there is only a single copy of the repository.</a:t>
            </a:r>
          </a:p>
          <a:p>
            <a:r>
              <a:rPr lang="en-US" b="1" dirty="0">
                <a:solidFill>
                  <a:srgbClr val="4E443C"/>
                </a:solidFill>
                <a:latin typeface="Georgia" panose="02040502050405020303" pitchFamily="18" charset="0"/>
              </a:rPr>
              <a:t>Centralized</a:t>
            </a:r>
            <a:r>
              <a:rPr lang="en-US" dirty="0"/>
              <a:t> </a:t>
            </a:r>
            <a:r>
              <a:rPr lang="fr-FR" b="1" i="0" dirty="0">
                <a:solidFill>
                  <a:srgbClr val="4E443C"/>
                </a:solidFill>
                <a:effectLst/>
                <a:latin typeface="Georgia" panose="02040502050405020303" pitchFamily="18" charset="0"/>
              </a:rPr>
              <a:t>Workflow</a:t>
            </a:r>
            <a:r>
              <a:rPr lang="en-US" b="1" i="0" dirty="0">
                <a:solidFill>
                  <a:srgbClr val="4E443C"/>
                </a:solidFill>
                <a:effectLst/>
                <a:latin typeface="Georgia" panose="02040502050405020303" pitchFamily="18" charset="0"/>
              </a:rPr>
              <a:t> </a:t>
            </a:r>
            <a:r>
              <a:rPr lang="en-US" dirty="0">
                <a:solidFill>
                  <a:srgbClr val="4E443C"/>
                </a:solidFill>
                <a:latin typeface="Georgia" panose="02040502050405020303" pitchFamily="18" charset="0"/>
              </a:rPr>
              <a:t>(next slide)</a:t>
            </a:r>
            <a:endParaRPr lang="fr-FR" i="0" dirty="0">
              <a:solidFill>
                <a:srgbClr val="4E443C"/>
              </a:solidFill>
              <a:effectLst/>
              <a:latin typeface="Georgia" panose="02040502050405020303" pitchFamily="18" charset="0"/>
            </a:endParaRPr>
          </a:p>
        </p:txBody>
      </p:sp>
    </p:spTree>
    <p:extLst>
      <p:ext uri="{BB962C8B-B14F-4D97-AF65-F5344CB8AC3E}">
        <p14:creationId xmlns:p14="http://schemas.microsoft.com/office/powerpoint/2010/main" val="367823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9F4A4F-4FD9-4341-94AB-A100C4C89BDB}"/>
              </a:ext>
            </a:extLst>
          </p:cNvPr>
          <p:cNvSpPr>
            <a:spLocks noGrp="1"/>
          </p:cNvSpPr>
          <p:nvPr>
            <p:ph type="title"/>
          </p:nvPr>
        </p:nvSpPr>
        <p:spPr/>
        <p:txBody>
          <a:bodyPr/>
          <a:lstStyle/>
          <a:p>
            <a:r>
              <a:rPr lang="en-US" dirty="0"/>
              <a:t>Centralized Workflow</a:t>
            </a:r>
          </a:p>
        </p:txBody>
      </p:sp>
      <p:pic>
        <p:nvPicPr>
          <p:cNvPr id="5" name="Picture 2" descr="Workflow A">
            <a:extLst>
              <a:ext uri="{FF2B5EF4-FFF2-40B4-BE49-F238E27FC236}">
                <a16:creationId xmlns:a16="http://schemas.microsoft.com/office/drawing/2014/main" id="{DDBE78EC-9F80-4857-8FD4-D9FC330CCE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3125" y="2010569"/>
            <a:ext cx="7905750" cy="398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221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556B58-BE16-4015-93A6-15D05F177A21}"/>
              </a:ext>
            </a:extLst>
          </p:cNvPr>
          <p:cNvSpPr>
            <a:spLocks noGrp="1"/>
          </p:cNvSpPr>
          <p:nvPr>
            <p:ph type="title"/>
          </p:nvPr>
        </p:nvSpPr>
        <p:spPr/>
        <p:txBody>
          <a:bodyPr/>
          <a:lstStyle/>
          <a:p>
            <a:r>
              <a:rPr lang="en-US" dirty="0"/>
              <a:t>Integration Manager Workflow</a:t>
            </a:r>
          </a:p>
        </p:txBody>
      </p:sp>
      <p:pic>
        <p:nvPicPr>
          <p:cNvPr id="8194" name="Picture 2" descr="Workflow B">
            <a:extLst>
              <a:ext uri="{FF2B5EF4-FFF2-40B4-BE49-F238E27FC236}">
                <a16:creationId xmlns:a16="http://schemas.microsoft.com/office/drawing/2014/main" id="{D08D053E-0A6A-47F4-BE59-A101028E30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9325" y="2439194"/>
            <a:ext cx="775335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804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CB77BF-0172-4E7D-85C0-4299A7D4E074}"/>
              </a:ext>
            </a:extLst>
          </p:cNvPr>
          <p:cNvSpPr>
            <a:spLocks noGrp="1"/>
          </p:cNvSpPr>
          <p:nvPr>
            <p:ph type="title"/>
          </p:nvPr>
        </p:nvSpPr>
        <p:spPr/>
        <p:txBody>
          <a:bodyPr/>
          <a:lstStyle/>
          <a:p>
            <a:r>
              <a:rPr lang="en-US" dirty="0"/>
              <a:t>Dictator and Lieutenants Workflow</a:t>
            </a:r>
          </a:p>
        </p:txBody>
      </p:sp>
      <p:pic>
        <p:nvPicPr>
          <p:cNvPr id="9218" name="Picture 2" descr="Workflow C">
            <a:extLst>
              <a:ext uri="{FF2B5EF4-FFF2-40B4-BE49-F238E27FC236}">
                <a16:creationId xmlns:a16="http://schemas.microsoft.com/office/drawing/2014/main" id="{32E98192-9E1E-478A-8F6B-0C44E68908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0601" y="1825625"/>
            <a:ext cx="807079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7953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adientVTI">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F66666B8792D0459F9943964E11EA35" ma:contentTypeVersion="13" ma:contentTypeDescription="Create a new document." ma:contentTypeScope="" ma:versionID="67f84d22882ae775f77d28a4e7925151">
  <xsd:schema xmlns:xsd="http://www.w3.org/2001/XMLSchema" xmlns:xs="http://www.w3.org/2001/XMLSchema" xmlns:p="http://schemas.microsoft.com/office/2006/metadata/properties" xmlns:ns3="9dedd0e5-2411-41b4-8289-a9914e1c21fb" xmlns:ns4="4da1fc23-a86a-4917-bd57-590cf338ff58" targetNamespace="http://schemas.microsoft.com/office/2006/metadata/properties" ma:root="true" ma:fieldsID="5d1928b25be7188eb308d360c5367b64" ns3:_="" ns4:_="">
    <xsd:import namespace="9dedd0e5-2411-41b4-8289-a9914e1c21fb"/>
    <xsd:import namespace="4da1fc23-a86a-4917-bd57-590cf338ff5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4:SharedWithUsers" minOccurs="0"/>
                <xsd:element ref="ns4:SharedWithDetails" minOccurs="0"/>
                <xsd:element ref="ns4:SharingHintHash"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edd0e5-2411-41b4-8289-a9914e1c21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a1fc23-a86a-4917-bd57-590cf338ff5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CE9CD8-D153-4463-9FD5-93C5A4419207}">
  <ds:schemaRefs>
    <ds:schemaRef ds:uri="http://schemas.microsoft.com/sharepoint/v3/contenttype/forms"/>
  </ds:schemaRefs>
</ds:datastoreItem>
</file>

<file path=customXml/itemProps2.xml><?xml version="1.0" encoding="utf-8"?>
<ds:datastoreItem xmlns:ds="http://schemas.openxmlformats.org/officeDocument/2006/customXml" ds:itemID="{6C2BDF8C-5ADD-41A2-9A31-888DF8ACBB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edd0e5-2411-41b4-8289-a9914e1c21fb"/>
    <ds:schemaRef ds:uri="4da1fc23-a86a-4917-bd57-590cf338ff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FA7239F-D7CA-4A28-B873-1332391407BB}">
  <ds:schemaRefs>
    <ds:schemaRef ds:uri="http://schemas.microsoft.com/office/2006/metadata/properties"/>
    <ds:schemaRef ds:uri="9dedd0e5-2411-41b4-8289-a9914e1c21fb"/>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openxmlformats.org/package/2006/metadata/core-properties"/>
    <ds:schemaRef ds:uri="4da1fc23-a86a-4917-bd57-590cf338ff5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69</TotalTime>
  <Words>752</Words>
  <Application>Microsoft Office PowerPoint</Application>
  <PresentationFormat>Grand écran</PresentationFormat>
  <Paragraphs>62</Paragraphs>
  <Slides>17</Slides>
  <Notes>0</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17</vt:i4>
      </vt:variant>
    </vt:vector>
  </HeadingPairs>
  <TitlesOfParts>
    <vt:vector size="27" baseType="lpstr">
      <vt:lpstr>-apple-system</vt:lpstr>
      <vt:lpstr>Arial</vt:lpstr>
      <vt:lpstr>Calibri</vt:lpstr>
      <vt:lpstr>Calibri Light</vt:lpstr>
      <vt:lpstr>Consolas</vt:lpstr>
      <vt:lpstr>Georgia</vt:lpstr>
      <vt:lpstr>SFMono-Regular</vt:lpstr>
      <vt:lpstr>Univers</vt:lpstr>
      <vt:lpstr>Thème Office</vt:lpstr>
      <vt:lpstr>GradientVTI</vt:lpstr>
      <vt:lpstr>GIT 101</vt:lpstr>
      <vt:lpstr>History</vt:lpstr>
      <vt:lpstr>About</vt:lpstr>
      <vt:lpstr>Branching and Merging</vt:lpstr>
      <vt:lpstr>Small and Fast</vt:lpstr>
      <vt:lpstr>Distributed</vt:lpstr>
      <vt:lpstr>Centralized Workflow</vt:lpstr>
      <vt:lpstr>Integration Manager Workflow</vt:lpstr>
      <vt:lpstr>Dictator and Lieutenants Workflow</vt:lpstr>
      <vt:lpstr>Présentation PowerPoint</vt:lpstr>
      <vt:lpstr>Config</vt:lpstr>
      <vt:lpstr>Create repo</vt:lpstr>
      <vt:lpstr>First commit</vt:lpstr>
      <vt:lpstr>Présentation PowerPoint</vt:lpstr>
      <vt:lpstr>Présentation PowerPoint</vt:lpstr>
      <vt:lpstr>Présentation PowerPoint</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101</dc:title>
  <dc:creator>Yann Debray</dc:creator>
  <cp:lastModifiedBy>Yann Debray</cp:lastModifiedBy>
  <cp:revision>2</cp:revision>
  <dcterms:created xsi:type="dcterms:W3CDTF">2021-03-06T11:37:45Z</dcterms:created>
  <dcterms:modified xsi:type="dcterms:W3CDTF">2021-10-31T16:45:21Z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0x0101006F66666B8792D0459F9943964E11EA35</vt:lpwstr>
  </property>
</Properties>
</file>