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5"/>
  </p:notesMasterIdLst>
  <p:sldIdLst>
    <p:sldId id="5157" r:id="rId2"/>
    <p:sldId id="2090650498" r:id="rId3"/>
    <p:sldId id="2090650499" r:id="rId4"/>
    <p:sldId id="279" r:id="rId5"/>
    <p:sldId id="280" r:id="rId6"/>
    <p:sldId id="281" r:id="rId7"/>
    <p:sldId id="282" r:id="rId8"/>
    <p:sldId id="283" r:id="rId9"/>
    <p:sldId id="2090650500" r:id="rId10"/>
    <p:sldId id="340" r:id="rId11"/>
    <p:sldId id="333" r:id="rId12"/>
    <p:sldId id="5179" r:id="rId13"/>
    <p:sldId id="20906504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85" autoAdjust="0"/>
  </p:normalViewPr>
  <p:slideViewPr>
    <p:cSldViewPr snapToGrid="0">
      <p:cViewPr varScale="1">
        <p:scale>
          <a:sx n="78" d="100"/>
          <a:sy n="78" d="100"/>
        </p:scale>
        <p:origin x="1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40318-023E-4A7F-BE0D-7C2FFA6C65A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4073-64C5-4529-A4C0-502BB308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5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74073-64C5-4529-A4C0-502BB3083D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66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 = 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260.0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st.sidebar.title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"Model calibration"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"$f(t) = a + b * \sin(2*\pi*c*t + d)$"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st.sidebar.slider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250.0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280.0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,param[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st.sidebar.slider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,param[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st.sidebar.slider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,param[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st.sidebar.slider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,param[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SineP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a,b,c,d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'temp.txt'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math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sin,pi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SineP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(1)+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SineP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(2)*sin(2*pi*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SineP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(3)*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tt+SineP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(4)));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Sine(t):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SineP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SineP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]*sin(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*pi*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SineP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t+SineP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df.temp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SineFit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 Sine(x)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plotly.graph_objects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go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go.Figure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fig.add_trace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go.Scatter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df.time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df.temp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mode=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'markers'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name=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'Temperatures'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fig.add_trace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go.Scatter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df.time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SineFit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mode=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'lines'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name=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SineFit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(fig)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st.sidebar.checkbox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"show table"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D89E6-59B9-4CF2-84BD-E462D407D6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64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urllib.request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matlab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sineFit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from samples import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get_forecast_url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get_forecast_url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"https://samples.openweathermap.org"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response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urllib.request.urlopen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html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json.loads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(html)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'products'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'forecast_5days'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'samples'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get forecast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get_forecast_url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urllib.request.urlopen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json.loads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(html)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 = [l[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'temp'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'list'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get time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datetime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datetime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= 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datetime.utcfromtimestamp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'list'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app title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st.title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"MATLAB model:"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"$f(t) = a + b * \sin(2*\pi*c*t + d)$"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call MATLAB model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 = list(range(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matlab.double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mat_temp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matlab.double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sineFit.initialize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SineVal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mysine.sineFit2(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mat_temp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SineV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list(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SineVal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plot data + model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plotly.graph_objects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go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go.Figure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fig.add_trace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go.Scatter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(x=time, y=temp,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mode=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'markers'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name=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'Temperatures'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fig.add_trace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go.Scatter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(x=time, y=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SineV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mode=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'lines'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name=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SineFit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st.plotly_chart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D89E6-59B9-4CF2-84BD-E462D407D6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66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74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41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6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41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54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86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86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24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59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6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web-applications/" TargetMode="External"/><Relationship Id="rId7" Type="http://schemas.openxmlformats.org/officeDocument/2006/relationships/hyperlink" Target="https://realpython.com/get-started-with-django-1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hyperlink" Target="https://realpython.com/django-setup/" TargetMode="Externa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2nr1uZ8ff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4680660-7E23-4F0F-A679-BF913E9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5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5FC49-BFFF-43D7-82E5-27A068508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228" y="5972174"/>
            <a:ext cx="8578699" cy="50482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8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8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8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5" name="Picture 2" descr="Brand • Streamlit">
            <a:extLst>
              <a:ext uri="{FF2B5EF4-FFF2-40B4-BE49-F238E27FC236}">
                <a16:creationId xmlns:a16="http://schemas.microsoft.com/office/drawing/2014/main" id="{DEEEDDD7-A9A5-4E92-9FA3-70D7EA7225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09"/>
          <a:stretch/>
        </p:blipFill>
        <p:spPr bwMode="auto">
          <a:xfrm>
            <a:off x="234950" y="0"/>
            <a:ext cx="11722100" cy="334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6C0AEF-EE79-4153-A296-6D01CA8AC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33501"/>
            <a:ext cx="12192000" cy="365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0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B7A372-8531-4B16-B7FD-5024322F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6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Outcome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CBF71F-8B9D-49F8-B889-6E7053D57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59" y="5170453"/>
            <a:ext cx="4076458" cy="9901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At the end of this training, you should be able to deploy the following </a:t>
            </a:r>
            <a:r>
              <a:rPr lang="en-US" sz="2000" err="1">
                <a:solidFill>
                  <a:schemeClr val="bg1"/>
                </a:solidFill>
              </a:rPr>
              <a:t>Streamlit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web app.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61D3C53-F0CC-41BD-AEC4-017AFB6AA7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7027" y="2480266"/>
            <a:ext cx="6734973" cy="4377732"/>
          </a:xfrm>
          <a:prstGeom prst="rect">
            <a:avLst/>
          </a:prstGeom>
        </p:spPr>
      </p:pic>
      <p:sp>
        <p:nvSpPr>
          <p:cNvPr id="26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8" y="81499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8" y="104429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0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42198" y="1268720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8457398-178E-4A0D-BDD5-A2920A808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200" y="2480266"/>
            <a:ext cx="6811239" cy="437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7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DBE83-23EC-4057-87B0-7DC3DEEF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Streamlit</a:t>
            </a:r>
            <a:r>
              <a:rPr lang="en-US"/>
              <a:t> web app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3FDE0B-518D-4B2A-89F3-20899C306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Develop your first </a:t>
            </a:r>
            <a:r>
              <a:rPr lang="en-US" u="sng" dirty="0">
                <a:solidFill>
                  <a:srgbClr val="000000"/>
                </a:solidFill>
                <a:latin typeface="-apple-system"/>
              </a:rPr>
              <a:t>hello_app.py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:</a:t>
            </a:r>
          </a:p>
          <a:p>
            <a:pPr marL="457200" lvl="1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br>
              <a:rPr lang="en-US" dirty="0"/>
            </a:br>
            <a:endParaRPr lang="en-US" dirty="0">
              <a:solidFill>
                <a:srgbClr val="000000"/>
              </a:solidFill>
              <a:latin typeface="-apple-system"/>
            </a:endParaRPr>
          </a:p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Test locally: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sz="2400" b="0" dirty="0">
                <a:effectLst/>
                <a:latin typeface="Consolas" panose="020B0609020204030204" pitchFamily="49" charset="0"/>
              </a:rPr>
              <a:t>$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streamlit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run hello_app.py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77A0987-22DB-4EA2-ADE3-0ADB355B1080}"/>
              </a:ext>
            </a:extLst>
          </p:cNvPr>
          <p:cNvSpPr txBox="1"/>
          <p:nvPr/>
        </p:nvSpPr>
        <p:spPr>
          <a:xfrm>
            <a:off x="1150255" y="2276072"/>
            <a:ext cx="4271409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24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/>
              <a:t>import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streamlit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/>
              <a:t>as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st</a:t>
            </a:r>
            <a:endParaRPr lang="en-US">
              <a:solidFill>
                <a:srgbClr val="000000"/>
              </a:solidFill>
            </a:endParaRPr>
          </a:p>
          <a:p>
            <a:r>
              <a:rPr lang="en-US" err="1">
                <a:solidFill>
                  <a:srgbClr val="000000"/>
                </a:solidFill>
              </a:rPr>
              <a:t>st.write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lang="en-US">
                <a:solidFill>
                  <a:srgbClr val="A31515"/>
                </a:solidFill>
              </a:rPr>
              <a:t>"Hello World!"</a:t>
            </a:r>
            <a:r>
              <a:rPr lang="en-US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B6B50B-DE61-48EE-8EAF-9EED52ADE5D3}"/>
              </a:ext>
            </a:extLst>
          </p:cNvPr>
          <p:cNvSpPr txBox="1"/>
          <p:nvPr/>
        </p:nvSpPr>
        <p:spPr>
          <a:xfrm>
            <a:off x="1150255" y="4472970"/>
            <a:ext cx="93451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Consolas" panose="020B0609020204030204" pitchFamily="49" charset="0"/>
              </a:rPr>
              <a:t> You can now view your </a:t>
            </a:r>
            <a:r>
              <a:rPr lang="en-US" sz="2400" err="1">
                <a:solidFill>
                  <a:schemeClr val="tx2"/>
                </a:solidFill>
                <a:latin typeface="Consolas" panose="020B0609020204030204" pitchFamily="49" charset="0"/>
              </a:rPr>
              <a:t>Streamlit</a:t>
            </a:r>
            <a:r>
              <a:rPr lang="en-US" sz="2400">
                <a:solidFill>
                  <a:schemeClr val="tx2"/>
                </a:solidFill>
                <a:latin typeface="Consolas" panose="020B0609020204030204" pitchFamily="49" charset="0"/>
              </a:rPr>
              <a:t> app in your browser.</a:t>
            </a:r>
          </a:p>
          <a:p>
            <a:endParaRPr lang="en-US" sz="240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tx2"/>
                </a:solidFill>
                <a:latin typeface="Consolas" panose="020B0609020204030204" pitchFamily="49" charset="0"/>
              </a:rPr>
              <a:t>  Local URL: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http://localhost:8501</a:t>
            </a:r>
          </a:p>
          <a:p>
            <a:r>
              <a:rPr lang="en-US" sz="2400">
                <a:solidFill>
                  <a:schemeClr val="tx2"/>
                </a:solidFill>
                <a:latin typeface="Consolas" panose="020B0609020204030204" pitchFamily="49" charset="0"/>
              </a:rPr>
              <a:t>  Network URL: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http://172.16.43.207:8501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D62C80-A479-4DF6-B2A4-EAAE2BE9CC21}"/>
              </a:ext>
            </a:extLst>
          </p:cNvPr>
          <p:cNvSpPr txBox="1"/>
          <p:nvPr/>
        </p:nvSpPr>
        <p:spPr>
          <a:xfrm>
            <a:off x="6770337" y="1825625"/>
            <a:ext cx="5347451" cy="133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66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25687"/>
              </a:buClr>
              <a:buSzPct val="75000"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cs typeface="Arial" pitchFamily="34" charset="0"/>
              </a:rPr>
              <a:t>/!\</a:t>
            </a:r>
            <a:r>
              <a:rPr lang="en-US" sz="2800" dirty="0">
                <a:solidFill>
                  <a:prstClr val="white">
                    <a:lumMod val="65000"/>
                  </a:prstClr>
                </a:solidFill>
                <a:latin typeface="-apple-system"/>
                <a:cs typeface="Arial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cs typeface="Arial" pitchFamily="34" charset="0"/>
              </a:rPr>
              <a:t>Install with pip: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+mn-ea"/>
                <a:cs typeface="Arial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pip install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streamlit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343755" marR="0" lvl="0" indent="-343755" algn="l" defTabSz="9166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25687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9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540208D0-39BC-4934-86F6-050EB3ED6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7772" y="455613"/>
            <a:ext cx="7766856" cy="5961062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889323-0077-60C0-C072-CE5476ADDEC4}"/>
              </a:ext>
            </a:extLst>
          </p:cNvPr>
          <p:cNvSpPr/>
          <p:nvPr/>
        </p:nvSpPr>
        <p:spPr>
          <a:xfrm>
            <a:off x="2853559" y="2017986"/>
            <a:ext cx="2240955" cy="37049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Weather model</a:t>
            </a:r>
          </a:p>
        </p:txBody>
      </p:sp>
    </p:spTree>
    <p:extLst>
      <p:ext uri="{BB962C8B-B14F-4D97-AF65-F5344CB8AC3E}">
        <p14:creationId xmlns:p14="http://schemas.microsoft.com/office/powerpoint/2010/main" val="1241116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D018-5457-4442-9935-DC2740FE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</a:t>
            </a:r>
            <a:r>
              <a:rPr lang="en-US" err="1"/>
              <a:t>Streamlit</a:t>
            </a:r>
            <a:br>
              <a:rPr lang="en-US"/>
            </a:br>
            <a:r>
              <a:rPr lang="en-US">
                <a:solidFill>
                  <a:schemeClr val="bg1">
                    <a:lumMod val="50000"/>
                  </a:schemeClr>
                </a:solidFill>
              </a:rPr>
              <a:t>Other web frameworks</a:t>
            </a:r>
          </a:p>
        </p:txBody>
      </p:sp>
      <p:pic>
        <p:nvPicPr>
          <p:cNvPr id="1026" name="Picture 2" descr="Python Web Applications: Deploy Your Script as a Flask App">
            <a:extLst>
              <a:ext uri="{FF2B5EF4-FFF2-40B4-BE49-F238E27FC236}">
                <a16:creationId xmlns:a16="http://schemas.microsoft.com/office/drawing/2014/main" id="{4713BD01-F19C-43AA-8F4E-7C53976B1CF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28" y="2466975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3C6024-B72E-4B05-99E7-72F0C3B04302}"/>
              </a:ext>
            </a:extLst>
          </p:cNvPr>
          <p:cNvSpPr txBox="1"/>
          <p:nvPr/>
        </p:nvSpPr>
        <p:spPr>
          <a:xfrm>
            <a:off x="735728" y="5534025"/>
            <a:ext cx="518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3"/>
              </a:rPr>
              <a:t>https://realpython.com/python-web-applications/</a:t>
            </a:r>
            <a:r>
              <a:rPr lang="en-US" sz="1600" dirty="0"/>
              <a:t> </a:t>
            </a:r>
          </a:p>
        </p:txBody>
      </p:sp>
      <p:pic>
        <p:nvPicPr>
          <p:cNvPr id="1028" name="Picture 4" descr="Django Setup Guide">
            <a:extLst>
              <a:ext uri="{FF2B5EF4-FFF2-40B4-BE49-F238E27FC236}">
                <a16:creationId xmlns:a16="http://schemas.microsoft.com/office/drawing/2014/main" id="{4C452550-C65E-441E-B19F-BEBF7EC75F6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28" y="2466975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699B53-DD00-4F23-A7B4-8BA5C4686055}"/>
              </a:ext>
            </a:extLst>
          </p:cNvPr>
          <p:cNvSpPr txBox="1"/>
          <p:nvPr/>
        </p:nvSpPr>
        <p:spPr>
          <a:xfrm>
            <a:off x="6323728" y="5012293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hlinkClick r:id="rId5"/>
              </a:rPr>
              <a:t>https://realpython.com/django-setup/</a:t>
            </a:r>
            <a:r>
              <a:rPr lang="en-US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5F40FB-39CC-4692-81CC-A4087E0ECAD4}"/>
              </a:ext>
            </a:extLst>
          </p:cNvPr>
          <p:cNvSpPr txBox="1"/>
          <p:nvPr/>
        </p:nvSpPr>
        <p:spPr>
          <a:xfrm>
            <a:off x="735728" y="1937939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Flask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99AFB0-1578-4F74-B459-68B8FA24F46D}"/>
              </a:ext>
            </a:extLst>
          </p:cNvPr>
          <p:cNvSpPr txBox="1"/>
          <p:nvPr/>
        </p:nvSpPr>
        <p:spPr>
          <a:xfrm>
            <a:off x="6323728" y="1937939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Django</a:t>
            </a:r>
            <a:endParaRPr lang="en-US"/>
          </a:p>
        </p:txBody>
      </p:sp>
      <p:pic>
        <p:nvPicPr>
          <p:cNvPr id="1030" name="Picture 6" descr="Get Started With Django Part 1: Build a Portfolio App">
            <a:extLst>
              <a:ext uri="{FF2B5EF4-FFF2-40B4-BE49-F238E27FC236}">
                <a16:creationId xmlns:a16="http://schemas.microsoft.com/office/drawing/2014/main" id="{B7D767C0-3FDF-4A4C-A1BC-74F55740E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28" y="2466974"/>
            <a:ext cx="5181602" cy="29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1D3DBF-4C3E-4F86-B7FF-FE14D2431DC4}"/>
              </a:ext>
            </a:extLst>
          </p:cNvPr>
          <p:cNvSpPr txBox="1"/>
          <p:nvPr/>
        </p:nvSpPr>
        <p:spPr>
          <a:xfrm>
            <a:off x="6323728" y="5534025"/>
            <a:ext cx="518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hlinkClick r:id="rId7"/>
              </a:rPr>
              <a:t>https://realpython.com/get-started-with-django-1/</a:t>
            </a:r>
            <a:r>
              <a:rPr lang="en-US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528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3B80-98FE-7188-3709-0B9B302B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5B715-70F1-1AD8-B5BA-A23F732B0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1CAC1-2705-F3D7-F4D4-04AA40EF86DC}"/>
              </a:ext>
            </a:extLst>
          </p:cNvPr>
          <p:cNvSpPr txBox="1"/>
          <p:nvPr/>
        </p:nvSpPr>
        <p:spPr>
          <a:xfrm>
            <a:off x="831850" y="5720318"/>
            <a:ext cx="323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What is </a:t>
            </a:r>
            <a:r>
              <a:rPr lang="en-US" dirty="0" err="1">
                <a:hlinkClick r:id="rId3"/>
              </a:rPr>
              <a:t>Streamlit</a:t>
            </a:r>
            <a:r>
              <a:rPr lang="en-US" dirty="0">
                <a:hlinkClick r:id="rId3"/>
              </a:rPr>
              <a:t> -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06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0">
            <a:extLst>
              <a:ext uri="{FF2B5EF4-FFF2-40B4-BE49-F238E27FC236}">
                <a16:creationId xmlns:a16="http://schemas.microsoft.com/office/drawing/2014/main" id="{766923EA-07F1-A6C3-AC1E-44EAA3A99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80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0">
            <a:extLst>
              <a:ext uri="{FF2B5EF4-FFF2-40B4-BE49-F238E27FC236}">
                <a16:creationId xmlns:a16="http://schemas.microsoft.com/office/drawing/2014/main" id="{DAFD07C9-A04C-4D62-AE1F-63F7FB8D3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98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0">
            <a:extLst>
              <a:ext uri="{FF2B5EF4-FFF2-40B4-BE49-F238E27FC236}">
                <a16:creationId xmlns:a16="http://schemas.microsoft.com/office/drawing/2014/main" id="{2F0C365E-5829-4751-B6C3-D23F1AAE5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94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0">
            <a:extLst>
              <a:ext uri="{FF2B5EF4-FFF2-40B4-BE49-F238E27FC236}">
                <a16:creationId xmlns:a16="http://schemas.microsoft.com/office/drawing/2014/main" id="{9859D129-96A3-4F18-9285-F204C31C4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90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0">
            <a:extLst>
              <a:ext uri="{FF2B5EF4-FFF2-40B4-BE49-F238E27FC236}">
                <a16:creationId xmlns:a16="http://schemas.microsoft.com/office/drawing/2014/main" id="{1BA6D06D-DB8E-43BA-A2C8-DD85ACF3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86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0">
            <a:extLst>
              <a:ext uri="{FF2B5EF4-FFF2-40B4-BE49-F238E27FC236}">
                <a16:creationId xmlns:a16="http://schemas.microsoft.com/office/drawing/2014/main" id="{F42AE550-6F93-4160-9CF4-AAEAF4EB5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42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3B80-98FE-7188-3709-0B9B302B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5B715-70F1-1AD8-B5BA-A23F732B0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303337081"/>
      </p:ext>
    </p:extLst>
  </p:cSld>
  <p:clrMapOvr>
    <a:masterClrMapping/>
  </p:clrMapOvr>
</p:sld>
</file>

<file path=ppt/theme/theme1.xml><?xml version="1.0" encoding="utf-8"?>
<a:theme xmlns:a="http://schemas.openxmlformats.org/drawingml/2006/main" name="3_GradientVTI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831</Words>
  <Application>Microsoft Office PowerPoint</Application>
  <PresentationFormat>Widescreen</PresentationFormat>
  <Paragraphs>99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Consolas</vt:lpstr>
      <vt:lpstr>Univers</vt:lpstr>
      <vt:lpstr>Wingdings</vt:lpstr>
      <vt:lpstr>3_GradientVTI</vt:lpstr>
      <vt:lpstr>PowerPoint Presentation</vt:lpstr>
      <vt:lpstr>WHY Streamlit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Streamlit</vt:lpstr>
      <vt:lpstr>Outcome</vt:lpstr>
      <vt:lpstr>Streamlit web app</vt:lpstr>
      <vt:lpstr>PowerPoint Presentation</vt:lpstr>
      <vt:lpstr>Before Streamlit Other web frameworks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Yann Debray</dc:creator>
  <cp:lastModifiedBy>Yann Debray</cp:lastModifiedBy>
  <cp:revision>11</cp:revision>
  <dcterms:created xsi:type="dcterms:W3CDTF">2022-05-30T13:54:26Z</dcterms:created>
  <dcterms:modified xsi:type="dcterms:W3CDTF">2024-01-22T15:38:07Z</dcterms:modified>
</cp:coreProperties>
</file>