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sldIdLst>
    <p:sldId id="335" r:id="rId6"/>
    <p:sldId id="336" r:id="rId7"/>
    <p:sldId id="355" r:id="rId8"/>
    <p:sldId id="337" r:id="rId9"/>
    <p:sldId id="338" r:id="rId10"/>
    <p:sldId id="345" r:id="rId11"/>
    <p:sldId id="339" r:id="rId12"/>
    <p:sldId id="340" r:id="rId13"/>
    <p:sldId id="341" r:id="rId14"/>
    <p:sldId id="342" r:id="rId15"/>
    <p:sldId id="344" r:id="rId16"/>
    <p:sldId id="359" r:id="rId17"/>
    <p:sldId id="343" r:id="rId18"/>
    <p:sldId id="354" r:id="rId19"/>
    <p:sldId id="346" r:id="rId20"/>
    <p:sldId id="347" r:id="rId21"/>
    <p:sldId id="348" r:id="rId22"/>
    <p:sldId id="351" r:id="rId23"/>
    <p:sldId id="352" r:id="rId24"/>
    <p:sldId id="353" r:id="rId25"/>
    <p:sldId id="350" r:id="rId26"/>
    <p:sldId id="358" r:id="rId27"/>
    <p:sldId id="356" r:id="rId28"/>
    <p:sldId id="360" r:id="rId29"/>
    <p:sldId id="35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8BB98-BD1B-416D-86F3-F1C0DA74BC2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FC8AF-B4AF-47E2-8CC0-FA19F60B3C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PIL import Image</a:t>
            </a:r>
          </a:p>
          <a:p>
            <a:r>
              <a:rPr lang="en-US" dirty="0"/>
              <a:t>from </a:t>
            </a:r>
            <a:r>
              <a:rPr lang="en-US" dirty="0" err="1"/>
              <a:t>IPython.display</a:t>
            </a:r>
            <a:r>
              <a:rPr lang="en-US" dirty="0"/>
              <a:t> import display</a:t>
            </a:r>
          </a:p>
          <a:p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('</a:t>
            </a:r>
            <a:r>
              <a:rPr lang="en-US" dirty="0" err="1"/>
              <a:t>nbs</a:t>
            </a:r>
            <a:r>
              <a:rPr lang="en-US" dirty="0"/>
              <a:t>/</a:t>
            </a:r>
            <a:r>
              <a:rPr lang="en-US" dirty="0" err="1"/>
              <a:t>marioKartAI</a:t>
            </a:r>
            <a:r>
              <a:rPr lang="en-US" dirty="0"/>
              <a:t>/samples/2021-02-27-1/img_0.png')</a:t>
            </a:r>
          </a:p>
          <a:p>
            <a:r>
              <a:rPr lang="en-US" dirty="0"/>
              <a:t>display(</a:t>
            </a:r>
            <a:r>
              <a:rPr lang="en-US" dirty="0" err="1"/>
              <a:t>im</a:t>
            </a:r>
            <a:r>
              <a:rPr lang="en-US" dirty="0"/>
              <a:t>)</a:t>
            </a:r>
          </a:p>
          <a:p>
            <a:r>
              <a:rPr lang="en-US" dirty="0"/>
              <a:t>array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array.shape</a:t>
            </a:r>
            <a:r>
              <a:rPr lang="en-US" dirty="0"/>
              <a:t>)</a:t>
            </a:r>
          </a:p>
          <a:p>
            <a:r>
              <a:rPr lang="en-US"/>
              <a:t>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26887-8B6D-4806-A3B2-5E5FA963C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5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26887-8B6D-4806-A3B2-5E5FA963C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33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240AB-2CAF-4A6F-AE22-1ACBE209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DAF4BF-A0F7-4A85-84CC-F77EC22C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0E787-41EE-4089-95AF-ACB9C5B7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DF57C-5284-4A29-9113-5B18C7DA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C6855-03B0-4256-B207-EB68514C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636DE-43AB-416B-B44B-A4C0C225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18F790-6A15-4CE7-95F3-F623DD60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69707-C8FD-4DA5-B85E-F2606A5C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71AD7-871A-4A34-82DA-D7196268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CED6C-8753-45A7-AFA1-2C9649C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1DF5C-52E1-499D-AB43-40F24EACE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3652CB-BA93-4A0A-8949-486A4FFF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77223-62E3-4743-9C37-DE7DD7A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50530-CED7-4314-B7CD-23222A3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8D4D7-D6AF-4AC5-8DFB-B468FB6C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97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7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6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5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8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3DA53-1CA6-4FE9-9D13-DB222F2A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D97B-D3C3-4C45-9EB0-0C43B62E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D1CF3-A2BE-4BBC-BE2F-6492B634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B3390-9026-4980-901F-35AC3944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6EE95-E450-4336-A63B-2D71703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61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52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41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60B49-2049-45D3-8297-9DF035B1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2C729-5DD0-4BB9-89D1-6F7B9461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449D4-84EF-435A-9AED-4D674654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C8798-B66B-42C0-B9D4-2DA9F7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04A69-D23F-4808-A71F-E2C2D06B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627DA-ECD0-425E-9425-2030F9F0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6CACF-9698-4E4E-88B6-207920EE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BA893-F16D-4516-B350-9C92BFA4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E129EA-0A9E-4695-ADC2-633DB617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79AF1-0597-4C01-83C3-5B847B24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C6AF6-541D-4CFF-8907-DF6A06FD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29D2A-5899-4A08-9664-973649EE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BCEACB-8CC5-41E0-88CE-8AA8A1E6A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B6630-FFB7-4083-9ECA-1AA96B8C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F33FFC-43A9-4251-9AE8-BC64FC28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9D696-6615-4F39-9167-9A268B300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871DAB-9DD2-4F35-9C5D-C2DCB09E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ED9C41-9B6B-427D-AFD9-CA293232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E0BB5E-E887-4823-8007-35580449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201ED-5DC2-458E-8069-1353C51B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39303A-0827-4CD7-B30A-ED5FAA3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BA1997-E16A-4D56-9D4C-27F6CD47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741C57-3524-485C-8A62-67553AD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6320EB-7BEE-4B8D-800E-D0EB4343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9C2D8E-31BA-4B30-8EB6-774D13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1FBB0-F769-43BD-9981-08F1576A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B62AE-7E8E-449F-8D08-3997A013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65DCD-D9B7-4C5E-B16A-CA768241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09F528-A945-4F3E-980E-7767C33E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29631-B5C7-431E-8CD3-A26BF4D8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45750-A17D-4981-9CC9-E745EFBA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934D0-4D42-4312-8C88-DB5D0B94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2D656-5C6A-4666-AD9D-8E0CEBDE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EDD946-49FA-4F56-95AA-3C45A5FE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C786-C20C-4C96-BADB-4DE10C7B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30519-46BD-475D-A8B7-1A88C817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035C37-B5EB-4394-88CE-A2874E87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75A700-C0F1-41BD-BB4F-10824157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2A843C-A036-458C-8F7E-C135994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473670-385B-4F97-B536-3AADC0D6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458CA-3A89-48C2-8BCA-A6DD45C84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7AD9-5C6F-4BE6-A1B2-83DA910E17A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B12EE-B72E-4B26-B11B-217368AFA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61015-0CD4-4C54-96C4-2635CCBE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9AA2-760E-46B0-B25D-0144D922A7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ael/eht-ima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6-020-2649-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cs231n/cs231n.github.io/blob/master/python-colab.ipynb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13" Type="http://schemas.openxmlformats.org/officeDocument/2006/relationships/hyperlink" Target="https://uarray.org/en/latest/" TargetMode="External"/><Relationship Id="rId3" Type="http://schemas.openxmlformats.org/officeDocument/2006/relationships/hyperlink" Target="https://cupy.chainer.org/" TargetMode="External"/><Relationship Id="rId7" Type="http://schemas.openxmlformats.org/officeDocument/2006/relationships/hyperlink" Target="https://pytorch.org/" TargetMode="External"/><Relationship Id="rId12" Type="http://schemas.openxmlformats.org/officeDocument/2006/relationships/hyperlink" Target="https://xnd.io/" TargetMode="External"/><Relationship Id="rId2" Type="http://schemas.openxmlformats.org/officeDocument/2006/relationships/hyperlink" Target="https://dask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parse.pydata.org/en/latest/" TargetMode="External"/><Relationship Id="rId11" Type="http://schemas.openxmlformats.org/officeDocument/2006/relationships/hyperlink" Target="https://github.com/xtensor-stack/xtensor-python" TargetMode="External"/><Relationship Id="rId5" Type="http://schemas.openxmlformats.org/officeDocument/2006/relationships/hyperlink" Target="https://xarray.pydata.org/en/stable/index.html" TargetMode="External"/><Relationship Id="rId15" Type="http://schemas.openxmlformats.org/officeDocument/2006/relationships/image" Target="../media/image16.png"/><Relationship Id="rId10" Type="http://schemas.openxmlformats.org/officeDocument/2006/relationships/hyperlink" Target="https://github.com/apache/arrow" TargetMode="External"/><Relationship Id="rId4" Type="http://schemas.openxmlformats.org/officeDocument/2006/relationships/hyperlink" Target="https://github.com/google/jax" TargetMode="External"/><Relationship Id="rId9" Type="http://schemas.openxmlformats.org/officeDocument/2006/relationships/hyperlink" Target="https://mxnet.apache.org/" TargetMode="External"/><Relationship Id="rId14" Type="http://schemas.openxmlformats.org/officeDocument/2006/relationships/hyperlink" Target="http://tensorly.org/stable/home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ugier/numpy-tutorial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eb.mit.edu/dvp/Public/numpybook.pdf" TargetMode="External"/><Relationship Id="rId5" Type="http://schemas.openxmlformats.org/officeDocument/2006/relationships/hyperlink" Target="https://www.nature.com/articles/s41586-020-2649-2" TargetMode="External"/><Relationship Id="rId4" Type="http://schemas.openxmlformats.org/officeDocument/2006/relationships/hyperlink" Target="https://cs231n.github.io/python-numpy-tutoria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tair-viz.github.io/" TargetMode="External"/><Relationship Id="rId13" Type="http://schemas.openxmlformats.org/officeDocument/2006/relationships/hyperlink" Target="https://plotly.com/dash" TargetMode="External"/><Relationship Id="rId3" Type="http://schemas.openxmlformats.org/officeDocument/2006/relationships/hyperlink" Target="https://intake.readthedocs.io/" TargetMode="External"/><Relationship Id="rId7" Type="http://schemas.openxmlformats.org/officeDocument/2006/relationships/hyperlink" Target="https://matplotlib.org/" TargetMode="External"/><Relationship Id="rId12" Type="http://schemas.openxmlformats.org/officeDocument/2006/relationships/hyperlink" Target="https://spacy.io/" TargetMode="External"/><Relationship Id="rId2" Type="http://schemas.openxmlformats.org/officeDocument/2006/relationships/hyperlink" Target="https://pandas.pydata.org/" TargetMode="Externa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eaborn.pydata.org/" TargetMode="External"/><Relationship Id="rId11" Type="http://schemas.openxmlformats.org/officeDocument/2006/relationships/hyperlink" Target="https://docs.pymc.io/" TargetMode="External"/><Relationship Id="rId5" Type="http://schemas.openxmlformats.org/officeDocument/2006/relationships/hyperlink" Target="https://jupyter.org/" TargetMode="External"/><Relationship Id="rId15" Type="http://schemas.openxmlformats.org/officeDocument/2006/relationships/hyperlink" Target="https://github.com/voila-dashboards/voila" TargetMode="External"/><Relationship Id="rId10" Type="http://schemas.openxmlformats.org/officeDocument/2006/relationships/hyperlink" Target="https://www.statsmodels.org/stable/index.html" TargetMode="External"/><Relationship Id="rId4" Type="http://schemas.openxmlformats.org/officeDocument/2006/relationships/hyperlink" Target="https://pyjanitor.readthedocs.io/" TargetMode="External"/><Relationship Id="rId9" Type="http://schemas.openxmlformats.org/officeDocument/2006/relationships/hyperlink" Target="https://scikit-learn.org/" TargetMode="External"/><Relationship Id="rId14" Type="http://schemas.openxmlformats.org/officeDocument/2006/relationships/hyperlink" Target="https://panel.holoviz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venthorizontelescope.org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3847/2041-8213/ab0c5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F9E55EF7-7DCC-4305-8218-84DB4848E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r="7182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AAACA-71E9-48E9-9FDB-AC0892F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FC49-BFFF-43D7-82E5-27A0685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1F83-A987-4BDD-A215-EED87A2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Software dependency chart of </a:t>
            </a:r>
            <a:r>
              <a:rPr lang="en-US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ehtim</a:t>
            </a:r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package highlighting NumPy</a:t>
            </a:r>
            <a:endParaRPr lang="en-US" dirty="0"/>
          </a:p>
        </p:txBody>
      </p:sp>
      <p:pic>
        <p:nvPicPr>
          <p:cNvPr id="5122" name="Picture 2" descr="ehtim dependency map highlighting numpy">
            <a:extLst>
              <a:ext uri="{FF2B5EF4-FFF2-40B4-BE49-F238E27FC236}">
                <a16:creationId xmlns:a16="http://schemas.microsoft.com/office/drawing/2014/main" id="{2D101259-C16C-4F16-BE4E-11F8CB5BA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94" y="1825625"/>
            <a:ext cx="7710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A7E3E-7628-4B03-AEC2-2FC0AE57306A}"/>
              </a:ext>
            </a:extLst>
          </p:cNvPr>
          <p:cNvSpPr txBox="1"/>
          <p:nvPr/>
        </p:nvSpPr>
        <p:spPr>
          <a:xfrm>
            <a:off x="3938460" y="6308209"/>
            <a:ext cx="4315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"/>
                <a:ea typeface="+mn-ea"/>
                <a:cs typeface="+mn-cs"/>
                <a:hlinkClick r:id="rId3"/>
              </a:rPr>
              <a:t>https://github.com/achael/eht-imaging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6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CC4C-5522-4422-BDEC-9EDA36BE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3097" cy="181051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Harding"/>
              </a:rPr>
              <a:t>NumPy is the base of the scientific Python ecosystem</a:t>
            </a:r>
            <a:endParaRPr lang="en-US" dirty="0"/>
          </a:p>
        </p:txBody>
      </p:sp>
      <p:pic>
        <p:nvPicPr>
          <p:cNvPr id="13314" name="Picture 2" descr="Fig. 2">
            <a:extLst>
              <a:ext uri="{FF2B5EF4-FFF2-40B4-BE49-F238E27FC236}">
                <a16:creationId xmlns:a16="http://schemas.microsoft.com/office/drawing/2014/main" id="{489D4202-0A02-43FF-932D-023B092BF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31" y="529573"/>
            <a:ext cx="6173548" cy="57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7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9B1-6D13-45CD-9FD6-547AB512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are 3D arrays (</a:t>
            </a:r>
            <a:r>
              <a:rPr lang="en-US" dirty="0" err="1"/>
              <a:t>Red,Green,Blue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A31CF-FCA5-41F6-9D3A-9D824208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11" y="1874177"/>
            <a:ext cx="562787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DC52C-5DCD-4480-855B-600B52D3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470" y="1874177"/>
            <a:ext cx="2807814" cy="33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146" name="Picture 2" descr="Fig. 1">
            <a:extLst>
              <a:ext uri="{FF2B5EF4-FFF2-40B4-BE49-F238E27FC236}">
                <a16:creationId xmlns:a16="http://schemas.microsoft.com/office/drawing/2014/main" id="{7221D53B-4BB4-4B51-9730-2D67D7E278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6" b="-1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79775-D367-42EB-BF07-86FE83B7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programming with NumPy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1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4F3E-320A-4C3C-A7ED-77866438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7F7D-4ED9-43FB-B3F6-B1CD434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Data structure 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Indexing (view) 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Indexing (copy)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Vectorization 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Broadcasting 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Reduction </a:t>
            </a:r>
          </a:p>
          <a:p>
            <a:pPr marL="514350" indent="-514350"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Example</a:t>
            </a:r>
            <a:endParaRPr lang="en-US" dirty="0"/>
          </a:p>
        </p:txBody>
      </p:sp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1B63A393-38B4-4D93-A64C-0657F64F1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30961" b="-4263"/>
          <a:stretch/>
        </p:blipFill>
        <p:spPr bwMode="auto">
          <a:xfrm>
            <a:off x="4528881" y="1265138"/>
            <a:ext cx="6612885" cy="45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6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The NumPy array data structure and its associated metadata fields</a:t>
            </a:r>
            <a:endParaRPr lang="en-US" dirty="0"/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0" b="69537"/>
          <a:stretch/>
        </p:blipFill>
        <p:spPr bwMode="auto">
          <a:xfrm>
            <a:off x="1008740" y="2464896"/>
            <a:ext cx="10830237" cy="30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Indexing an array with slices and steps</a:t>
            </a:r>
            <a:endParaRPr lang="en-US" dirty="0"/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4" r="52835" b="37256"/>
          <a:stretch/>
        </p:blipFill>
        <p:spPr bwMode="auto">
          <a:xfrm>
            <a:off x="1134720" y="2426119"/>
            <a:ext cx="9922560" cy="3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5FF3F4-DD47-437E-A146-7AFA6820F3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These operations return a ‘view’ of the original data.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Indexing an array with masks, scalar coordinates or other arrays</a:t>
            </a:r>
            <a:endParaRPr lang="en-US" dirty="0"/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0" r="54282"/>
          <a:stretch/>
        </p:blipFill>
        <p:spPr bwMode="auto">
          <a:xfrm>
            <a:off x="1340513" y="2555489"/>
            <a:ext cx="10013288" cy="36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86B645-683D-4E3F-ADB3-D586B90AFA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It returns a ‘copy’ of the original data.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Vectorization efficiently applies operations to groups of elements</a:t>
            </a:r>
            <a:endParaRPr lang="en-US" dirty="0"/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0" r="31056" b="72404"/>
          <a:stretch/>
        </p:blipFill>
        <p:spPr bwMode="auto">
          <a:xfrm>
            <a:off x="3462042" y="2513448"/>
            <a:ext cx="5267916" cy="324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2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ABE8-7E23-4556-9869-C865BFCF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Broadcasting in the multiplication of two-dimensional arrays</a:t>
            </a:r>
            <a:endParaRPr lang="en-US" dirty="0"/>
          </a:p>
        </p:txBody>
      </p:sp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3681D6C5-5DB7-452B-A8C0-E6EFAFC1E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5" t="30758" r="30630" b="38779"/>
          <a:stretch/>
        </p:blipFill>
        <p:spPr bwMode="auto">
          <a:xfrm>
            <a:off x="3781678" y="2702739"/>
            <a:ext cx="4628644" cy="3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80A8-FD7D-4C09-8363-9BDF44A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28B9E-01A8-4E28-AE6B-8286E502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762"/>
            <a:ext cx="10515600" cy="46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Reduction operations act along one or more axes</a:t>
            </a:r>
            <a:endParaRPr lang="en-US" dirty="0"/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5" t="62372" r="31907" b="-309"/>
          <a:stretch/>
        </p:blipFill>
        <p:spPr bwMode="auto">
          <a:xfrm>
            <a:off x="4222694" y="2724886"/>
            <a:ext cx="3746612" cy="335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3275C-1072-46A0-BC51-C4762BE5E7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In this example, an array is summed along select axes to produce a vector, or along two axes consecutively to produce a scalar.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70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6A9-0A69-43D6-92FF-693774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4338" name="Picture 2" descr="Fig. 1">
            <a:extLst>
              <a:ext uri="{FF2B5EF4-FFF2-40B4-BE49-F238E27FC236}">
                <a16:creationId xmlns:a16="http://schemas.microsoft.com/office/drawing/2014/main" id="{1A2D34EB-256B-4C0D-B97A-8B713E48E6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5"/>
          <a:stretch/>
        </p:blipFill>
        <p:spPr bwMode="auto">
          <a:xfrm>
            <a:off x="7962563" y="1825625"/>
            <a:ext cx="2888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1D0BAA-AFD2-49C7-8673-035C99C89F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059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np.arange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(12)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x.reshape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(4,3)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x,axis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x -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x,axis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86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734DD0-9DC2-48A9-BD9E-EFAEC6889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94" r="-1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14AFD910-7E99-4AC1-91C6-AB9CD1E7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787" y="333298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BEC9-A59A-4F12-82E6-FE3210BF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librairies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A169CD-1A5A-4B18-AD1B-27117FA5819B}"/>
              </a:ext>
            </a:extLst>
          </p:cNvPr>
          <p:cNvGraphicFramePr>
            <a:graphicFrameLocks noGrp="1"/>
          </p:cNvGraphicFramePr>
          <p:nvPr/>
        </p:nvGraphicFramePr>
        <p:xfrm>
          <a:off x="1359462" y="2125803"/>
          <a:ext cx="10228333" cy="4516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0712">
                  <a:extLst>
                    <a:ext uri="{9D8B030D-6E8A-4147-A177-3AD203B41FA5}">
                      <a16:colId xmlns:a16="http://schemas.microsoft.com/office/drawing/2014/main" val="51130498"/>
                    </a:ext>
                  </a:extLst>
                </a:gridCol>
                <a:gridCol w="8197621">
                  <a:extLst>
                    <a:ext uri="{9D8B030D-6E8A-4147-A177-3AD203B41FA5}">
                      <a16:colId xmlns:a16="http://schemas.microsoft.com/office/drawing/2014/main" val="843133320"/>
                    </a:ext>
                  </a:extLst>
                </a:gridCol>
              </a:tblGrid>
              <a:tr h="233433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Library</a:t>
                      </a:r>
                      <a:endParaRPr lang="en-US" sz="1200" b="1" dirty="0">
                        <a:effectLst/>
                      </a:endParaRPr>
                    </a:p>
                  </a:txBody>
                  <a:tcPr marL="18237" marR="18237" marT="18237" marB="18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Capabilities &amp; Application areas</a:t>
                      </a:r>
                    </a:p>
                    <a:p>
                      <a:endParaRPr lang="en-US" sz="1200" dirty="0"/>
                    </a:p>
                  </a:txBody>
                  <a:tcPr marL="32827" marR="32827" marT="16413" marB="16413"/>
                </a:tc>
                <a:extLst>
                  <a:ext uri="{0D108BD9-81ED-4DB2-BD59-A6C34878D82A}">
                    <a16:rowId xmlns:a16="http://schemas.microsoft.com/office/drawing/2014/main" val="3544898939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2"/>
                        </a:rPr>
                        <a:t>Dask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Distributed arrays and advanced parallelism for analytics, enabling performance at scale.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2974926697"/>
                  </a:ext>
                </a:extLst>
              </a:tr>
              <a:tr h="233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3"/>
                        </a:rPr>
                        <a:t>CuPy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NumPy-compatible array library for GPU-accelerated computing with Python.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4210553177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4"/>
                        </a:rPr>
                        <a:t>JAX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Composable transformations of NumPy programs: differentiate, vectorize, just-in-time compilation to GPU/TPU.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1469797526"/>
                  </a:ext>
                </a:extLst>
              </a:tr>
              <a:tr h="233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5"/>
                        </a:rPr>
                        <a:t>Xarray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Labeled, indexed multi-dimensional arrays for advanced analytics and visualization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701947571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6"/>
                        </a:rPr>
                        <a:t>Sparse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NumPy-compatible sparse array library that integrates with Dask and SciPy's sparse linear algebra.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2224998490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7"/>
                        </a:rPr>
                        <a:t>PyTorch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Deep learning framework that accelerates the path from research prototyping to production deployment.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2073149667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8"/>
                        </a:rPr>
                        <a:t>TensorFlow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An end-to-end platform for machine learning to easily build and deploy ML powered applications.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682008667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9"/>
                        </a:rPr>
                        <a:t>MXNet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Deep learning framework suited for flexible research prototyping and production.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1318919028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10"/>
                        </a:rPr>
                        <a:t>Arrow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 cross-language development platform for columnar in-memory data and analytics.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2232476584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11"/>
                        </a:rPr>
                        <a:t>xtensor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Multi-dimensional arrays with broadcasting and lazy computing for numerical analysis.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479639929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1E87F0"/>
                          </a:solidFill>
                          <a:effectLst/>
                          <a:hlinkClick r:id="rId12"/>
                        </a:rPr>
                        <a:t>XND</a:t>
                      </a:r>
                      <a:endParaRPr lang="en-US" sz="120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Develop libraries for array computing, recreating NumPy's foundational concepts.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3802980171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1E87F0"/>
                          </a:solidFill>
                          <a:effectLst/>
                          <a:hlinkClick r:id="rId13"/>
                        </a:rPr>
                        <a:t>uarray</a:t>
                      </a:r>
                      <a:endParaRPr lang="en-US" sz="1200" dirty="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Python backend system that decouples API from implementation; </a:t>
                      </a:r>
                      <a:r>
                        <a:rPr lang="en-US" sz="1200" dirty="0" err="1">
                          <a:effectLst/>
                        </a:rPr>
                        <a:t>unumpy</a:t>
                      </a:r>
                      <a:r>
                        <a:rPr lang="en-US" sz="1200" dirty="0">
                          <a:effectLst/>
                        </a:rPr>
                        <a:t> provides a NumPy API.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3856642673"/>
                  </a:ext>
                </a:extLst>
              </a:tr>
              <a:tr h="331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1E87F0"/>
                          </a:solidFill>
                          <a:effectLst/>
                          <a:hlinkClick r:id="rId14"/>
                        </a:rPr>
                        <a:t>TensorLy</a:t>
                      </a:r>
                      <a:endParaRPr lang="en-US" sz="1200" dirty="0">
                        <a:effectLst/>
                      </a:endParaRPr>
                    </a:p>
                  </a:txBody>
                  <a:tcPr marL="18237" marR="18237" marT="18237" marB="1823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Tensor learning, algebra and backends to seamlessly use NumPy, </a:t>
                      </a:r>
                      <a:r>
                        <a:rPr lang="en-US" sz="1200" dirty="0" err="1">
                          <a:effectLst/>
                        </a:rPr>
                        <a:t>MXNet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PyTorch</a:t>
                      </a:r>
                      <a:r>
                        <a:rPr lang="en-US" sz="1200" dirty="0">
                          <a:effectLst/>
                        </a:rPr>
                        <a:t>, TensorFlow or </a:t>
                      </a:r>
                      <a:r>
                        <a:rPr lang="en-US" sz="1200" dirty="0" err="1">
                          <a:effectLst/>
                        </a:rPr>
                        <a:t>CuPy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18237" marR="18237" marT="18237" marB="18237" anchor="ctr"/>
                </a:tc>
                <a:extLst>
                  <a:ext uri="{0D108BD9-81ED-4DB2-BD59-A6C34878D82A}">
                    <a16:rowId xmlns:a16="http://schemas.microsoft.com/office/drawing/2014/main" val="710621067"/>
                  </a:ext>
                </a:extLst>
              </a:tr>
            </a:tbl>
          </a:graphicData>
        </a:graphic>
      </p:graphicFrame>
      <p:sp>
        <p:nvSpPr>
          <p:cNvPr id="7" name="AutoShape 19" descr="PyTorch">
            <a:extLst>
              <a:ext uri="{FF2B5EF4-FFF2-40B4-BE49-F238E27FC236}">
                <a16:creationId xmlns:a16="http://schemas.microsoft.com/office/drawing/2014/main" id="{610B9EB6-156E-409B-9E1D-D8ED736FC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7825" y="3274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" name="AutoShape 20" descr="TensorFlow">
            <a:extLst>
              <a:ext uri="{FF2B5EF4-FFF2-40B4-BE49-F238E27FC236}">
                <a16:creationId xmlns:a16="http://schemas.microsoft.com/office/drawing/2014/main" id="{35054566-B738-45AB-834D-5B845DB5B2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7825" y="3274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6CB8F-A33D-4434-BC40-442DF3CE09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2480350"/>
            <a:ext cx="1054328" cy="39815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0E19911-B3A0-4C5D-9DBC-9E90D375C01B}"/>
              </a:ext>
            </a:extLst>
          </p:cNvPr>
          <p:cNvSpPr txBox="1"/>
          <p:nvPr/>
        </p:nvSpPr>
        <p:spPr>
          <a:xfrm>
            <a:off x="877227" y="1320582"/>
            <a:ext cx="9351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NumPy's API is the starting point when libraries are written to exploit innovative hardware, create specialized array types, or add capabilities beyond what NumPy provides.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8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3920-C006-4B01-894C-D13F7908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Harding"/>
              </a:rPr>
              <a:t>NumPy’s API and array protocols expose new arrays to the ecosystem</a:t>
            </a:r>
            <a:endParaRPr lang="en-US" dirty="0"/>
          </a:p>
        </p:txBody>
      </p:sp>
      <p:pic>
        <p:nvPicPr>
          <p:cNvPr id="4098" name="Picture 2" descr="Fig. 3">
            <a:extLst>
              <a:ext uri="{FF2B5EF4-FFF2-40B4-BE49-F238E27FC236}">
                <a16:creationId xmlns:a16="http://schemas.microsoft.com/office/drawing/2014/main" id="{66CBAC07-E55B-476A-8307-8B9C9519D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5729"/>
            <a:ext cx="10515600" cy="337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CC089-65A8-4F12-A9AB-8D7DA7C9FDA2}"/>
              </a:ext>
            </a:extLst>
          </p:cNvPr>
          <p:cNvSpPr txBox="1"/>
          <p:nvPr/>
        </p:nvSpPr>
        <p:spPr>
          <a:xfrm>
            <a:off x="838200" y="5892710"/>
            <a:ext cx="1069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In this example, NumPy’s ‘mean’ function is called on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Dask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 array. The call succeeds by dispatching to the appropriate library implementation (in this case,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Dask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) and results in a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Dask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Harding"/>
                <a:ea typeface="+mn-ea"/>
                <a:cs typeface="+mn-cs"/>
              </a:rPr>
              <a:t> array.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61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E4F1-064C-42EF-8C5E-7D238D9D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9DC1-2A9D-4B40-994D-1C606B4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2"/>
              </a:rPr>
              <a:t>NumPy </a:t>
            </a:r>
            <a:r>
              <a:rPr lang="en-US" b="0" i="0" u="none" strike="noStrike" dirty="0" err="1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2"/>
              </a:rPr>
              <a:t>Quickstart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2"/>
              </a:rPr>
              <a:t> Tutorial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3"/>
              </a:rPr>
              <a:t>NumPy tutorial </a:t>
            </a:r>
            <a:r>
              <a:rPr lang="en-US" b="0" i="1" u="none" strike="noStrike" dirty="0">
                <a:solidFill>
                  <a:srgbClr val="F0506E"/>
                </a:solidFill>
                <a:effectLst/>
                <a:latin typeface="Lato" panose="020F0502020204030203" pitchFamily="34" charset="0"/>
                <a:hlinkClick r:id="rId3"/>
              </a:rPr>
              <a:t>by Nicolas Rougier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4"/>
              </a:rPr>
              <a:t>Stanford CS231 </a:t>
            </a:r>
            <a:r>
              <a:rPr lang="en-US" b="0" i="1" u="none" strike="noStrike" dirty="0">
                <a:solidFill>
                  <a:srgbClr val="F0506E"/>
                </a:solidFill>
                <a:effectLst/>
                <a:latin typeface="Lato" panose="020F0502020204030203" pitchFamily="34" charset="0"/>
                <a:hlinkClick r:id="rId4"/>
              </a:rPr>
              <a:t>by Justin Johnson</a:t>
            </a:r>
            <a:endParaRPr lang="en-US" b="0" i="1" u="none" strike="noStrike" dirty="0">
              <a:solidFill>
                <a:srgbClr val="F0506E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F0506E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F0506E"/>
                </a:solidFill>
                <a:effectLst/>
                <a:latin typeface="Lato" panose="020F0502020204030203" pitchFamily="34" charset="0"/>
                <a:hlinkClick r:id="rId5"/>
              </a:rPr>
              <a:t>Array programming with NumPy</a:t>
            </a:r>
            <a:endParaRPr lang="en-US" b="0" u="none" strike="noStrike" dirty="0">
              <a:solidFill>
                <a:srgbClr val="F0506E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F0506E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numpybook.pdf (mit.edu)</a:t>
            </a:r>
            <a:r>
              <a:rPr lang="en-US" dirty="0"/>
              <a:t> &gt;&gt;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2BDB0-4B3B-4AA4-A9CF-D47D4C0995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9" t="5689" r="2378"/>
          <a:stretch/>
        </p:blipFill>
        <p:spPr>
          <a:xfrm>
            <a:off x="7533685" y="3236814"/>
            <a:ext cx="4280687" cy="3621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24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BFD9-7983-4EC0-B71D-3AD41290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6244-ADE5-4422-B795-E41E8AFAE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NumPy lies at the core of a rich ecosystem of data science libraries. A typical exploratory data science workflow might look like: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Extract, Transform, Load:</a:t>
            </a:r>
            <a:r>
              <a:rPr lang="en-US" dirty="0">
                <a:solidFill>
                  <a:srgbClr val="4A4A4A"/>
                </a:solidFill>
                <a:latin typeface="Lato" panose="020F0502020204030203" pitchFamily="34" charset="0"/>
              </a:rPr>
              <a:t> 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2"/>
              </a:rPr>
              <a:t>Pandas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3"/>
              </a:rPr>
              <a:t>Intake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 err="1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4"/>
              </a:rPr>
              <a:t>PyJanitor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Exploratory analysis:</a:t>
            </a:r>
            <a:r>
              <a:rPr lang="en-US" dirty="0">
                <a:solidFill>
                  <a:srgbClr val="4A4A4A"/>
                </a:solidFill>
                <a:latin typeface="Lato" panose="020F0502020204030203" pitchFamily="34" charset="0"/>
              </a:rPr>
              <a:t> </a:t>
            </a:r>
            <a:r>
              <a:rPr lang="en-US" b="0" i="0" u="none" strike="noStrike" dirty="0" err="1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5"/>
              </a:rPr>
              <a:t>Jupyter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6"/>
              </a:rPr>
              <a:t>Seaborn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7"/>
              </a:rPr>
              <a:t>Matplotlib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8"/>
              </a:rPr>
              <a:t>Altair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Model and evaluate: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9"/>
              </a:rPr>
              <a:t>scikit-learn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 err="1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0"/>
              </a:rPr>
              <a:t>statsmodels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1"/>
              </a:rPr>
              <a:t>PyMC3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 err="1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2"/>
              </a:rPr>
              <a:t>spaCy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Report in a dashboard:</a:t>
            </a:r>
            <a:r>
              <a:rPr lang="en-US" dirty="0">
                <a:solidFill>
                  <a:srgbClr val="4A4A4A"/>
                </a:solidFill>
                <a:latin typeface="Lato" panose="020F0502020204030203" pitchFamily="34" charset="0"/>
              </a:rPr>
              <a:t> 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3"/>
              </a:rPr>
              <a:t>Dash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4"/>
              </a:rPr>
              <a:t>Panel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b="0" i="0" u="none" strike="noStrike" dirty="0">
                <a:solidFill>
                  <a:srgbClr val="1E87F0"/>
                </a:solidFill>
                <a:effectLst/>
                <a:latin typeface="Lato" panose="020F0502020204030203" pitchFamily="34" charset="0"/>
                <a:hlinkClick r:id="rId15"/>
              </a:rPr>
              <a:t>Voila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26" name="Picture 2" descr="Diagram of Python Libraries. The five catagories are 'Extract, Transform, Load', 'Data Exploration', 'Data Modeling', 'Data Evaluation' and 'Data Presentation'.">
            <a:extLst>
              <a:ext uri="{FF2B5EF4-FFF2-40B4-BE49-F238E27FC236}">
                <a16:creationId xmlns:a16="http://schemas.microsoft.com/office/drawing/2014/main" id="{6C49E379-9A09-4ACD-AEED-2F5142C357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9808"/>
            <a:ext cx="5181600" cy="28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FD48-214E-4A3A-86C6-D69B542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0F69E-6801-48BD-8505-61F81170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3511"/>
            <a:ext cx="10515600" cy="45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50" name="Picture 2" descr="black hole image">
            <a:extLst>
              <a:ext uri="{FF2B5EF4-FFF2-40B4-BE49-F238E27FC236}">
                <a16:creationId xmlns:a16="http://schemas.microsoft.com/office/drawing/2014/main" id="{D04D342A-D31B-4ED6-9456-8829D5DF6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-1" b="2160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1DD4D-5920-4580-B678-45C003B9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FIRST IMAGE OF A BLACK HOLE</a:t>
            </a:r>
          </a:p>
        </p:txBody>
      </p:sp>
    </p:spTree>
    <p:extLst>
      <p:ext uri="{BB962C8B-B14F-4D97-AF65-F5344CB8AC3E}">
        <p14:creationId xmlns:p14="http://schemas.microsoft.com/office/powerpoint/2010/main" val="30882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DF92-8079-4BC8-A524-0117B0A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0F6ECD"/>
                </a:solidFill>
                <a:effectLst/>
                <a:latin typeface="Lato" panose="020F0502020204030203" pitchFamily="34" charset="0"/>
                <a:hlinkClick r:id="rId2"/>
              </a:rPr>
              <a:t>Event Horizon telescope (EHT)</a:t>
            </a:r>
            <a:r>
              <a:rPr lang="en-US" b="1" u="sng" dirty="0">
                <a:solidFill>
                  <a:srgbClr val="363636"/>
                </a:solidFill>
                <a:latin typeface="Lato" panose="020F0502020204030203" pitchFamily="34" charset="0"/>
              </a:rPr>
              <a:t> </a:t>
            </a:r>
            <a:r>
              <a:rPr lang="en-US" dirty="0"/>
              <a:t>Challenges</a:t>
            </a:r>
          </a:p>
        </p:txBody>
      </p:sp>
      <p:pic>
        <p:nvPicPr>
          <p:cNvPr id="12290" name="Picture 2" descr="numpy benefits">
            <a:extLst>
              <a:ext uri="{FF2B5EF4-FFF2-40B4-BE49-F238E27FC236}">
                <a16:creationId xmlns:a16="http://schemas.microsoft.com/office/drawing/2014/main" id="{57A702B3-E758-407E-B256-8245F81D8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48" y="2141837"/>
            <a:ext cx="8438303" cy="36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297E3E-455C-4372-8CE6-2A746252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4AEE-6A7F-4FC4-9CD4-AB95506C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Computational scale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EHT poses massive data-processing challenges, including rapid atmospheric phase fluctuations, large recording bandwidth, and telescopes that are widely dissimilar and geographically dispersed.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Too much information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Each day EHT generates over 350 terabytes of observations, stored on helium-filled hard drives. Reducing the volume and complexity of this much data is enormously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Into the unknown</a:t>
            </a:r>
            <a:endParaRPr lang="en-US" b="0" i="0" dirty="0">
              <a:solidFill>
                <a:srgbClr val="4A4A4A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When the goal is to see something never before seen, how can scientists be confident the image is correct?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5E1C-CBC5-4E64-8390-2D70D7EE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Data Processing Pipeline</a:t>
            </a:r>
            <a:r>
              <a:rPr lang="en-US" b="0" i="0" dirty="0">
                <a:solidFill>
                  <a:srgbClr val="4A4A4A"/>
                </a:solidFill>
                <a:effectLst/>
                <a:latin typeface="Lato" panose="020F0502020204030203" pitchFamily="34" charset="0"/>
              </a:rPr>
              <a:t> </a:t>
            </a:r>
            <a:endParaRPr lang="en-US" dirty="0"/>
          </a:p>
        </p:txBody>
      </p:sp>
      <p:pic>
        <p:nvPicPr>
          <p:cNvPr id="3074" name="Picture 2" descr="data pipeline">
            <a:extLst>
              <a:ext uri="{FF2B5EF4-FFF2-40B4-BE49-F238E27FC236}">
                <a16:creationId xmlns:a16="http://schemas.microsoft.com/office/drawing/2014/main" id="{F3F570ED-927A-4F5D-A24F-4B5AD3E58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21" y="2124717"/>
            <a:ext cx="4363958" cy="37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FFD19-D112-4F1E-BA39-27C7075CC017}"/>
              </a:ext>
            </a:extLst>
          </p:cNvPr>
          <p:cNvSpPr txBox="1"/>
          <p:nvPr/>
        </p:nvSpPr>
        <p:spPr>
          <a:xfrm>
            <a:off x="3914021" y="6017677"/>
            <a:ext cx="4655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87F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hlinkClick r:id="rId3"/>
              </a:rPr>
              <a:t>(Diagram Credits: The Astrophysical Journal, Event Horizon Telescope Collaboration)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17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77E3-FA50-4017-8F71-4F666008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NumPy’s role in Black Hole imaging</a:t>
            </a:r>
            <a:endParaRPr lang="en-US" dirty="0"/>
          </a:p>
        </p:txBody>
      </p:sp>
      <p:pic>
        <p:nvPicPr>
          <p:cNvPr id="4098" name="Picture 2" descr="role of numpy">
            <a:extLst>
              <a:ext uri="{FF2B5EF4-FFF2-40B4-BE49-F238E27FC236}">
                <a16:creationId xmlns:a16="http://schemas.microsoft.com/office/drawing/2014/main" id="{172A7744-8B09-415B-A3E5-45FCDC4B0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74" y="1873596"/>
            <a:ext cx="9782051" cy="43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73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3" ma:contentTypeDescription="Create a new document." ma:contentTypeScope="" ma:versionID="bcd2c3ebcdf0298df188eebf784ef77b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8d34b07ebc448e8246740d4050ba38f1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9CE84D-7776-4250-8F86-A7A95DA36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9FFE4C-A873-4382-8963-EF2075442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433F3E-1613-4882-9289-9285859D3BB0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4da1fc23-a86a-4917-bd57-590cf338ff58"/>
    <ds:schemaRef ds:uri="9dedd0e5-2411-41b4-8289-a9914e1c21f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Grand écran</PresentationFormat>
  <Paragraphs>99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Harding</vt:lpstr>
      <vt:lpstr>Lato</vt:lpstr>
      <vt:lpstr>Univers</vt:lpstr>
      <vt:lpstr>Thème Office</vt:lpstr>
      <vt:lpstr>GradientVTI</vt:lpstr>
      <vt:lpstr>Numpy</vt:lpstr>
      <vt:lpstr>Scientific domains</vt:lpstr>
      <vt:lpstr>Data science</vt:lpstr>
      <vt:lpstr>Case studies</vt:lpstr>
      <vt:lpstr>FIRST IMAGE OF A BLACK HOLE</vt:lpstr>
      <vt:lpstr>Event Horizon telescope (EHT) Challenges</vt:lpstr>
      <vt:lpstr>Challenges</vt:lpstr>
      <vt:lpstr>Data Processing Pipeline </vt:lpstr>
      <vt:lpstr>NumPy’s role in Black Hole imaging</vt:lpstr>
      <vt:lpstr>Software dependency chart of ehtim package highlighting NumPy</vt:lpstr>
      <vt:lpstr>NumPy is the base of the scientific Python ecosystem</vt:lpstr>
      <vt:lpstr>Images are 3D arrays (Red,Green,Blue)</vt:lpstr>
      <vt:lpstr>Array programming with NumPy</vt:lpstr>
      <vt:lpstr>Agenda</vt:lpstr>
      <vt:lpstr>The NumPy array data structure and its associated metadata fields</vt:lpstr>
      <vt:lpstr> Indexing an array with slices and steps</vt:lpstr>
      <vt:lpstr>Indexing an array with masks, scalar coordinates or other arrays</vt:lpstr>
      <vt:lpstr>Vectorization efficiently applies operations to groups of elements</vt:lpstr>
      <vt:lpstr>Broadcasting in the multiplication of two-dimensional arrays</vt:lpstr>
      <vt:lpstr>Reduction operations act along one or more axes</vt:lpstr>
      <vt:lpstr>Example</vt:lpstr>
      <vt:lpstr>Présentation PowerPoint</vt:lpstr>
      <vt:lpstr>Array librairies</vt:lpstr>
      <vt:lpstr>NumPy’s API and array protocols expose new arrays to the ecosystem</vt:lpstr>
      <vt:lpstr>Numpy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Yann Debray</dc:creator>
  <cp:lastModifiedBy>Yann Debray</cp:lastModifiedBy>
  <cp:revision>1</cp:revision>
  <dcterms:created xsi:type="dcterms:W3CDTF">2021-03-21T19:09:06Z</dcterms:created>
  <dcterms:modified xsi:type="dcterms:W3CDTF">2021-03-21T19:09:44Z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