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4"/>
  </p:notesMasterIdLst>
  <p:sldIdLst>
    <p:sldId id="256" r:id="rId5"/>
    <p:sldId id="257" r:id="rId6"/>
    <p:sldId id="361" r:id="rId7"/>
    <p:sldId id="259" r:id="rId8"/>
    <p:sldId id="363" r:id="rId9"/>
    <p:sldId id="277" r:id="rId10"/>
    <p:sldId id="366" r:id="rId11"/>
    <p:sldId id="364" r:id="rId12"/>
    <p:sldId id="369" r:id="rId13"/>
    <p:sldId id="370" r:id="rId14"/>
    <p:sldId id="365" r:id="rId15"/>
    <p:sldId id="258" r:id="rId16"/>
    <p:sldId id="275" r:id="rId17"/>
    <p:sldId id="276" r:id="rId18"/>
    <p:sldId id="367" r:id="rId19"/>
    <p:sldId id="368" r:id="rId20"/>
    <p:sldId id="305" r:id="rId21"/>
    <p:sldId id="306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260" r:id="rId30"/>
    <p:sldId id="295" r:id="rId31"/>
    <p:sldId id="296" r:id="rId32"/>
    <p:sldId id="30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706CD-7A73-4836-82E1-39EBD0936392}" v="17" dt="2021-11-28T18:39:40.2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B6D8-F13C-4152-9C7C-99F5E3831021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26887-8B6D-4806-A3B2-5E5FA963C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4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4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4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4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1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3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2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9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ibretexts.org/Bookshelves/Computer_Science/Programming_Languages/Book%3A_Python_for_Everybody_(Severance)/08%3A_Lists/8.06%3A_List_Methods" TargetMode="External"/><Relationship Id="rId13" Type="http://schemas.openxmlformats.org/officeDocument/2006/relationships/hyperlink" Target="https://eng.libretexts.org/Bookshelves/Computer_Science/Programming_Languages/Book%3A_Python_for_Everybody_(Severance)/08%3A_Lists/8.0G%3A_8.G%3A_Lists_(Glossary)" TargetMode="External"/><Relationship Id="rId18" Type="http://schemas.openxmlformats.org/officeDocument/2006/relationships/hyperlink" Target="https://eng.libretexts.org/Bookshelves/Computer_Science/Programming_Languages/Book%3A_Python_for_Everybody_(Severance)/08%3A_Lists/8.14%3A_Debugging" TargetMode="External"/><Relationship Id="rId3" Type="http://schemas.openxmlformats.org/officeDocument/2006/relationships/hyperlink" Target="https://eng.libretexts.org/Bookshelves/Computer_Science/Programming_Languages/Book%3A_Python_for_Everybody_(Severance)/08%3A_Lists/8.01%3A_A_list_is_a_sequence" TargetMode="External"/><Relationship Id="rId7" Type="http://schemas.openxmlformats.org/officeDocument/2006/relationships/hyperlink" Target="https://eng.libretexts.org/Bookshelves/Computer_Science/Programming_Languages/Book%3A_Python_for_Everybody_(Severance)/08%3A_Lists/8.05%3A_List_Slices" TargetMode="External"/><Relationship Id="rId12" Type="http://schemas.openxmlformats.org/officeDocument/2006/relationships/hyperlink" Target="https://eng.libretexts.org/Bookshelves/Computer_Science/Programming_Languages/Book%3A_Python_for_Everybody_(Severance)/08%3A_Lists/8.0E%3A_8.E%3A_Lists_(Exercises)" TargetMode="External"/><Relationship Id="rId17" Type="http://schemas.openxmlformats.org/officeDocument/2006/relationships/hyperlink" Target="https://eng.libretexts.org/Bookshelves/Computer_Science/Programming_Languages/Book%3A_Python_for_Everybody_(Severance)/08%3A_Lists/8.13%3A_List_arguments" TargetMode="External"/><Relationship Id="rId2" Type="http://schemas.openxmlformats.org/officeDocument/2006/relationships/hyperlink" Target="http://do1.dr-chuck.com/pythonlearn/EN_us/pythonlearn.pdf#page=103&amp;zoom=100,120,46" TargetMode="External"/><Relationship Id="rId16" Type="http://schemas.openxmlformats.org/officeDocument/2006/relationships/hyperlink" Target="https://eng.libretexts.org/Bookshelves/Computer_Science/Programming_Languages/Book%3A_Python_for_Everybody_(Severance)/08%3A_Lists/8.12%3A_Alia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.libretexts.org/Bookshelves/Computer_Science/Programming_Languages/Book%3A_Python_for_Everybody_(Severance)/08%3A_Lists/8.04%3A_List_operations" TargetMode="External"/><Relationship Id="rId11" Type="http://schemas.openxmlformats.org/officeDocument/2006/relationships/hyperlink" Target="https://eng.libretexts.org/Bookshelves/Computer_Science/Programming_Languages/Book%3A_Python_for_Everybody_(Severance)/08%3A_Lists/8.09%3A_Lists_and_Strings" TargetMode="External"/><Relationship Id="rId5" Type="http://schemas.openxmlformats.org/officeDocument/2006/relationships/hyperlink" Target="https://eng.libretexts.org/Bookshelves/Computer_Science/Programming_Languages/Book%3A_Python_for_Everybody_(Severance)/08%3A_Lists/8.03%3A_Traversing_a_List" TargetMode="External"/><Relationship Id="rId15" Type="http://schemas.openxmlformats.org/officeDocument/2006/relationships/hyperlink" Target="https://eng.libretexts.org/Bookshelves/Computer_Science/Programming_Languages/Book%3A_Python_for_Everybody_(Severance)/08%3A_Lists/8.11%3A_Objects_and_Values" TargetMode="External"/><Relationship Id="rId10" Type="http://schemas.openxmlformats.org/officeDocument/2006/relationships/hyperlink" Target="https://eng.libretexts.org/Bookshelves/Computer_Science/Programming_Languages/Book%3A_Python_for_Everybody_(Severance)/08%3A_Lists/8.08%3A_Lists_and_Functions" TargetMode="External"/><Relationship Id="rId19" Type="http://schemas.openxmlformats.org/officeDocument/2006/relationships/hyperlink" Target="https://www.py4e.com/html3/08-lists" TargetMode="External"/><Relationship Id="rId4" Type="http://schemas.openxmlformats.org/officeDocument/2006/relationships/hyperlink" Target="https://eng.libretexts.org/Bookshelves/Computer_Science/Programming_Languages/Book%3A_Python_for_Everybody_(Severance)/08%3A_Lists/8.02%3A_Lists_are_mutable" TargetMode="External"/><Relationship Id="rId9" Type="http://schemas.openxmlformats.org/officeDocument/2006/relationships/hyperlink" Target="https://eng.libretexts.org/Bookshelves/Computer_Science/Programming_Languages/Book%3A_Python_for_Everybody_(Severance)/08%3A_Lists/8.07%3A_Deleting_Elements" TargetMode="External"/><Relationship Id="rId14" Type="http://schemas.openxmlformats.org/officeDocument/2006/relationships/hyperlink" Target="https://eng.libretexts.org/Bookshelves/Computer_Science/Programming_Languages/Book%3A_Python_for_Everybody_(Severance)/08%3A_Lists/8.10%3A_Parsing_lin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1.dr-chuck.com/pythonlearn/EN_us/pythonlearn.pdf#page=91&amp;zoom=100,120,4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code3/mbox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ibretexts.org/Bookshelves/Computer_Science/Programming_Languages/Book%3A_Python_for_Everybody_(Severance)/07%3A_Files/7.07%3A_Using_try_except_and_open" TargetMode="External"/><Relationship Id="rId13" Type="http://schemas.openxmlformats.org/officeDocument/2006/relationships/hyperlink" Target="http://do1.dr-chuck.com/pythonlearn/EN_us/pythonlearn.pdf#page=91&amp;zoom=100,120,46" TargetMode="External"/><Relationship Id="rId3" Type="http://schemas.openxmlformats.org/officeDocument/2006/relationships/hyperlink" Target="https://eng.libretexts.org/Bookshelves/Computer_Science/Programming_Languages/Book%3A_Python_for_Everybody_(Severance)/07%3A_Files/7.02%3A_Opening_Files" TargetMode="External"/><Relationship Id="rId7" Type="http://schemas.openxmlformats.org/officeDocument/2006/relationships/hyperlink" Target="https://eng.libretexts.org/Bookshelves/Computer_Science/Programming_Languages/Book%3A_Python_for_Everybody_(Severance)/07%3A_Files/7.06%3A_Letting_the_user_choose_the_file_name" TargetMode="External"/><Relationship Id="rId12" Type="http://schemas.openxmlformats.org/officeDocument/2006/relationships/hyperlink" Target="https://eng.libretexts.org/Bookshelves/Computer_Science/Programming_Languages/Book%3A_Python_for_Everybody_(Severance)/07%3A_Files/7.0G%3A_7.G%3A_Files_(Glossary)" TargetMode="External"/><Relationship Id="rId2" Type="http://schemas.openxmlformats.org/officeDocument/2006/relationships/hyperlink" Target="https://eng.libretexts.org/Bookshelves/Computer_Science/Programming_Languages/Book%3A_Python_for_Everybody_(Severance)/07%3A_Files/7.01%3A_Persist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.libretexts.org/Bookshelves/Computer_Science/Programming_Languages/Book%3A_Python_for_Everybody_(Severance)/07%3A_Files/7.05%3A_Searching_through_a_File" TargetMode="External"/><Relationship Id="rId11" Type="http://schemas.openxmlformats.org/officeDocument/2006/relationships/hyperlink" Target="https://eng.libretexts.org/Bookshelves/Computer_Science/Programming_Languages/Book%3A_Python_for_Everybody_(Severance)/07%3A_Files/7.0E%3A_7.E%3A_Files_(Exercises)" TargetMode="External"/><Relationship Id="rId5" Type="http://schemas.openxmlformats.org/officeDocument/2006/relationships/hyperlink" Target="https://eng.libretexts.org/Bookshelves/Computer_Science/Programming_Languages/Book%3A_Python_for_Everybody_(Severance)/07%3A_Files/7.04%3A_Reading_Files" TargetMode="External"/><Relationship Id="rId10" Type="http://schemas.openxmlformats.org/officeDocument/2006/relationships/hyperlink" Target="https://eng.libretexts.org/Bookshelves/Computer_Science/Programming_Languages/Book%3A_Python_for_Everybody_(Severance)/07%3A_Files/7.09%3A_Debugging" TargetMode="External"/><Relationship Id="rId4" Type="http://schemas.openxmlformats.org/officeDocument/2006/relationships/hyperlink" Target="https://eng.libretexts.org/Bookshelves/Computer_Science/Programming_Languages/Book%3A_Python_for_Everybody_(Severance)/07%3A_Files/7.03%3A_Text_files_and_Lines" TargetMode="External"/><Relationship Id="rId9" Type="http://schemas.openxmlformats.org/officeDocument/2006/relationships/hyperlink" Target="https://eng.libretexts.org/Bookshelves/Computer_Science/Programming_Languages/Book%3A_Python_for_Everybody_(Severance)/07%3A_Files/7.08%3A_Writing_Fil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ursera.org/learn/py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python-data-visualization" TargetMode="External"/><Relationship Id="rId3" Type="http://schemas.openxmlformats.org/officeDocument/2006/relationships/hyperlink" Target="https://www.coursera.org/learn/python-data?specialization=python" TargetMode="External"/><Relationship Id="rId7" Type="http://schemas.openxmlformats.org/officeDocument/2006/relationships/hyperlink" Target="https://www.coursera.org/learn/python-databases?specialization=pyth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1.dr-chuck.com/pythonlearn/EN_us/pythonlearn.pdf" TargetMode="External"/><Relationship Id="rId5" Type="http://schemas.openxmlformats.org/officeDocument/2006/relationships/hyperlink" Target="https://www.py4e.com/book" TargetMode="External"/><Relationship Id="rId4" Type="http://schemas.openxmlformats.org/officeDocument/2006/relationships/hyperlink" Target="https://www.coursera.org/learn/python-network-data?specialization=python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automating-real-world-tasks-python" TargetMode="External"/><Relationship Id="rId3" Type="http://schemas.openxmlformats.org/officeDocument/2006/relationships/hyperlink" Target="https://www.coursera.org/learn/python-operating-system" TargetMode="External"/><Relationship Id="rId7" Type="http://schemas.openxmlformats.org/officeDocument/2006/relationships/hyperlink" Target="https://www.coursera.org/learn/introduction-git-githu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ursera.org/learn/troubleshooting-debugging-techniques" TargetMode="External"/><Relationship Id="rId5" Type="http://schemas.openxmlformats.org/officeDocument/2006/relationships/hyperlink" Target="https://www.coursera.org/learn/configuration-management-cloud" TargetMode="External"/><Relationship Id="rId4" Type="http://schemas.openxmlformats.org/officeDocument/2006/relationships/hyperlink" Target="https://www.coursera.org/professional-certificates/google-it-automation" TargetMode="External"/><Relationship Id="rId9" Type="http://schemas.openxmlformats.org/officeDocument/2006/relationships/hyperlink" Target="https://www.coursera.org/learn/python-crash-cours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machine-learning-with-python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hyperlink" Target="https://www.coursera.org/learn/python-for-applied-data-science-ai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ursera.org/learn/python-for-data-visualization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hyperlink" Target="https://www.coursera.org/learn/statistics-for-data-science-python" TargetMode="External"/><Relationship Id="rId4" Type="http://schemas.openxmlformats.org/officeDocument/2006/relationships/hyperlink" Target="https://www.coursera.org/learn/data-analysis-with-python" TargetMode="External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ibretexts.org/Bookshelves/Computer_Science/Book%3A_Python_for_Everybody_(Severance)/06%3A_Strings/6.05%3A_Strings_are_immutable" TargetMode="External"/><Relationship Id="rId13" Type="http://schemas.openxmlformats.org/officeDocument/2006/relationships/hyperlink" Target="https://eng.libretexts.org/Bookshelves/Computer_Science/Book%3A_Python_for_Everybody_(Severance)/06%3A_Strings/6.0E%3A_6.E%3A_Strings_(Exercises)" TargetMode="External"/><Relationship Id="rId3" Type="http://schemas.openxmlformats.org/officeDocument/2006/relationships/hyperlink" Target="https://www.py4e.com/html3/06-strings" TargetMode="External"/><Relationship Id="rId7" Type="http://schemas.openxmlformats.org/officeDocument/2006/relationships/hyperlink" Target="https://eng.libretexts.org/Bookshelves/Computer_Science/Book%3A_Python_for_Everybody_(Severance)/06%3A_Strings/6.04%3A_String_Slices" TargetMode="External"/><Relationship Id="rId12" Type="http://schemas.openxmlformats.org/officeDocument/2006/relationships/hyperlink" Target="https://eng.libretexts.org/Bookshelves/Computer_Science/Book%3A_Python_for_Everybody_(Severance)/06%3A_Strings/6.09%3A_String_Methods" TargetMode="External"/><Relationship Id="rId17" Type="http://schemas.openxmlformats.org/officeDocument/2006/relationships/hyperlink" Target="https://eng.libretexts.org/Bookshelves/Computer_Science/Book%3A_Python_for_Everybody_(Severance)/06%3A_Strings/6.12%3A_Debugging" TargetMode="External"/><Relationship Id="rId2" Type="http://schemas.openxmlformats.org/officeDocument/2006/relationships/hyperlink" Target="http://do1.dr-chuck.com/pythonlearn/EN_us/pythonlearn.pdf#page=79&amp;zoom=100,120,46" TargetMode="External"/><Relationship Id="rId16" Type="http://schemas.openxmlformats.org/officeDocument/2006/relationships/hyperlink" Target="https://eng.libretexts.org/Bookshelves/Computer_Science/Book%3A_Python_for_Everybody_(Severance)/06%3A_Strings/6.11%3A_Format_op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.libretexts.org/Bookshelves/Computer_Science/Book%3A_Python_for_Everybody_(Severance)/06%3A_Strings/6.03%3A_Traversal_through_a_string_with_a_loop" TargetMode="External"/><Relationship Id="rId11" Type="http://schemas.openxmlformats.org/officeDocument/2006/relationships/hyperlink" Target="https://eng.libretexts.org/Bookshelves/Computer_Science/Book%3A_Python_for_Everybody_(Severance)/06%3A_Strings/6.08%3A_String_Comparison" TargetMode="External"/><Relationship Id="rId5" Type="http://schemas.openxmlformats.org/officeDocument/2006/relationships/hyperlink" Target="https://eng.libretexts.org/Bookshelves/Computer_Science/Book%3A_Python_for_Everybody_(Severance)/06%3A_Strings/6.02%3A_Getting_the_length_of_a_string_using_len" TargetMode="External"/><Relationship Id="rId15" Type="http://schemas.openxmlformats.org/officeDocument/2006/relationships/hyperlink" Target="https://eng.libretexts.org/Bookshelves/Computer_Science/Book%3A_Python_for_Everybody_(Severance)/06%3A_Strings/6.10%3A_Parsing_strings" TargetMode="External"/><Relationship Id="rId10" Type="http://schemas.openxmlformats.org/officeDocument/2006/relationships/hyperlink" Target="https://eng.libretexts.org/Bookshelves/Computer_Science/Book%3A_Python_for_Everybody_(Severance)/06%3A_Strings/6.07%3A_The_in_operator" TargetMode="External"/><Relationship Id="rId4" Type="http://schemas.openxmlformats.org/officeDocument/2006/relationships/hyperlink" Target="https://eng.libretexts.org/Bookshelves/Computer_Science/Book%3A_Python_for_Everybody_(Severance)/06%3A_Strings/6.01%3A_A_string_is_a_sequence" TargetMode="External"/><Relationship Id="rId9" Type="http://schemas.openxmlformats.org/officeDocument/2006/relationships/hyperlink" Target="https://eng.libretexts.org/Bookshelves/Computer_Science/Book%3A_Python_for_Everybody_(Severance)/06%3A_Strings/6.06%3A_Looping_and_Counting" TargetMode="External"/><Relationship Id="rId14" Type="http://schemas.openxmlformats.org/officeDocument/2006/relationships/hyperlink" Target="https://eng.libretexts.org/Bookshelves/Computer_Science/Book%3A_Python_for_Everybody_(Severance)/06%3A_Strings/6.0G%3A_6.G%3A_Strings_(Glossary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4320668-1F67-4BC4-97BB-5AA1CA30A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1" b="3736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49D48-020F-4961-A01F-EA8047D0E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5400"/>
              <a:t>Python 101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38ED1-765D-4925-9BB1-018CDFF6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8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63CCD7B-8374-4C15-8BDD-43A32ABB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8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14952-C1CC-4E09-B499-7A649083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Lists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2FAE77-74E8-4557-A8D7-EF8C08F5D285}"/>
              </a:ext>
            </a:extLst>
          </p:cNvPr>
          <p:cNvSpPr txBox="1"/>
          <p:nvPr/>
        </p:nvSpPr>
        <p:spPr>
          <a:xfrm>
            <a:off x="3296652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Python for Everybody</a:t>
            </a:r>
            <a:r>
              <a:rPr lang="en-US" dirty="0"/>
              <a:t> - Chap 8 Lists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C9AB6F-1B83-4333-9B20-386E0EBD29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7604"/>
            <a:ext cx="2209707" cy="4287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8.1: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list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is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1: A list is a sequence"/>
              </a:rPr>
              <a:t>sequence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2: Lists are mutable"/>
              </a:rPr>
              <a:t>8.2: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2: Lists are mutable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2: Lists are mutable"/>
              </a:rPr>
              <a:t> are mutable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3: Traversing a List"/>
              </a:rPr>
              <a:t>8.3: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3: Traversing a List"/>
              </a:rPr>
              <a:t>Traversing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3: Traversing a List"/>
              </a:rPr>
              <a:t> a List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8.4: List operations"/>
              </a:rPr>
              <a:t>8.4: List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8.4: List operations"/>
              </a:rPr>
              <a:t>operations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8.5: List Slices"/>
              </a:rPr>
              <a:t>8.5: List Slices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8.6: List Methods"/>
              </a:rPr>
              <a:t>8.6: List Methods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8.7: Deleting Elements"/>
              </a:rPr>
              <a:t>8.7: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8.7: Deleting Elements"/>
              </a:rPr>
              <a:t>Deleting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8.7: Deleting Elements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8.7: Deleting Elements"/>
              </a:rPr>
              <a:t>Elements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8: Lists and Functions"/>
              </a:rPr>
              <a:t>8.8: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8: Lists and Functions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8: Lists and Functions"/>
              </a:rPr>
              <a:t> and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8: Lists and Functions"/>
              </a:rPr>
              <a:t>Functions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9: Lists and Strings"/>
              </a:rPr>
              <a:t>8.9: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9: Lists and Strings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9: Lists and Strings"/>
              </a:rPr>
              <a:t> and Strings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8.E: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Exercises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E: Lists (Exercises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8.G: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Glossary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G: Lists (Glossary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10: Parsing lines"/>
              </a:rPr>
              <a:t>8.10: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10: Parsing lines"/>
              </a:rPr>
              <a:t>Parsing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10: Parsing lines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10: Parsing lines"/>
              </a:rPr>
              <a:t>lines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8.11: Objects and Values"/>
              </a:rPr>
              <a:t>8.11: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8.11: Objects and Values"/>
              </a:rPr>
              <a:t>Objects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8.11: Objects and Values"/>
              </a:rPr>
              <a:t> and Values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6" tooltip="8.12: Aliasing"/>
              </a:rPr>
              <a:t>8.12: Aliasing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8.13: List arguments"/>
              </a:rPr>
              <a:t>8.13: List arguments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8" tooltip="8.14: Debugging"/>
              </a:rPr>
              <a:t>8.14: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8" tooltip="8.14: Debugging"/>
              </a:rPr>
              <a:t>Debugging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B24E4F-5E45-48FF-BC17-57D42794AB6E}"/>
              </a:ext>
            </a:extLst>
          </p:cNvPr>
          <p:cNvSpPr txBox="1"/>
          <p:nvPr/>
        </p:nvSpPr>
        <p:spPr>
          <a:xfrm>
            <a:off x="8269704" y="6308209"/>
            <a:ext cx="194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19"/>
              </a:rPr>
              <a:t>PY4E</a:t>
            </a:r>
            <a:r>
              <a:rPr lang="fr-FR" dirty="0"/>
              <a:t> -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4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D62D9-6FA2-4D58-BA60-A6B15BB8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Import/export data from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4E650-91B5-4C0C-8F8C-8D0485A7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fhand</a:t>
            </a:r>
            <a:r>
              <a:rPr lang="fr-FR" dirty="0">
                <a:latin typeface="Consolas" panose="020B0609020204030204" pitchFamily="49" charset="0"/>
              </a:rPr>
              <a:t> = open('mbox.txt’)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fhand</a:t>
            </a:r>
            <a:r>
              <a:rPr lang="fr-F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&lt;_</a:t>
            </a:r>
            <a:r>
              <a:rPr lang="en-US" dirty="0" err="1">
                <a:latin typeface="Consolas" panose="020B0609020204030204" pitchFamily="49" charset="0"/>
              </a:rPr>
              <a:t>io.TextIOWrapper</a:t>
            </a:r>
            <a:r>
              <a:rPr lang="en-US" dirty="0">
                <a:latin typeface="Consolas" panose="020B0609020204030204" pitchFamily="49" charset="0"/>
              </a:rPr>
              <a:t> name='mbox.txt' mode='r' encoding='cp1252'&gt;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1A46A6-77C6-4A1A-8B4A-3ECC0634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68" y="3554471"/>
            <a:ext cx="5686653" cy="292637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AD2324-32DF-4E4F-A61F-C1D0F3144849}"/>
              </a:ext>
            </a:extLst>
          </p:cNvPr>
          <p:cNvSpPr txBox="1"/>
          <p:nvPr/>
        </p:nvSpPr>
        <p:spPr>
          <a:xfrm>
            <a:off x="1107179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Python for Everybody </a:t>
            </a:r>
            <a:r>
              <a:rPr lang="en-US" dirty="0"/>
              <a:t>– Chap 7 Files</a:t>
            </a:r>
          </a:p>
        </p:txBody>
      </p:sp>
    </p:spTree>
    <p:extLst>
      <p:ext uri="{BB962C8B-B14F-4D97-AF65-F5344CB8AC3E}">
        <p14:creationId xmlns:p14="http://schemas.microsoft.com/office/powerpoint/2010/main" val="257302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102B1-B87C-475B-B95B-E2138A75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CAC44-DC2A-4C54-8B82-295AACCE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fhand</a:t>
            </a:r>
            <a:r>
              <a:rPr lang="en-US" dirty="0">
                <a:latin typeface="Consolas" panose="020B0609020204030204" pitchFamily="49" charset="0"/>
              </a:rPr>
              <a:t> = open('mbox-short.txt’)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count = 0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fhand</a:t>
            </a:r>
            <a:r>
              <a:rPr lang="en-US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count = count + 1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print('Line Count:', count)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3F4CFE-FAC4-4E43-BF81-B387939D5C3A}"/>
              </a:ext>
            </a:extLst>
          </p:cNvPr>
          <p:cNvSpPr txBox="1"/>
          <p:nvPr/>
        </p:nvSpPr>
        <p:spPr>
          <a:xfrm>
            <a:off x="30480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https://www.py4e.com/code3/mbox.txt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28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8CED5-1F1B-464A-A51E-E136B247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C0316-8EC4-40D6-9E32-74F1EDDE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fout</a:t>
            </a:r>
            <a:r>
              <a:rPr lang="en-US" dirty="0">
                <a:latin typeface="Consolas" panose="020B0609020204030204" pitchFamily="49" charset="0"/>
              </a:rPr>
              <a:t> = open('output.txt', 'w’)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line1 = "This here's the wattle,\n“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fout.write</a:t>
            </a:r>
            <a:r>
              <a:rPr lang="fr-FR" dirty="0">
                <a:latin typeface="Consolas" panose="020B0609020204030204" pitchFamily="49" charset="0"/>
              </a:rPr>
              <a:t>(line1)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line2 = 'the emblem of our land.\n’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fout.write</a:t>
            </a:r>
            <a:r>
              <a:rPr lang="fr-FR" dirty="0">
                <a:latin typeface="Consolas" panose="020B0609020204030204" pitchFamily="49" charset="0"/>
              </a:rPr>
              <a:t>(line2)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fout.close</a:t>
            </a:r>
            <a:r>
              <a:rPr lang="fr-FR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1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4B4FB-22C6-4F4D-B38A-EBCEC74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Files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A35A59-3B41-4D7F-92C8-3072DF4DD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685"/>
            <a:ext cx="3637855" cy="313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2" tooltip="7.1: Persistence"/>
              </a:rPr>
              <a:t>7.1: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2" tooltip="7.1: Persistence"/>
              </a:rPr>
              <a:t>Persistence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7.2: Opening Files"/>
              </a:rPr>
              <a:t>7.2: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7.2: Opening Files"/>
              </a:rPr>
              <a:t>Opening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7.2: Opening Files"/>
              </a:rPr>
              <a:t> Files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7.3: Text files and Lines"/>
              </a:rPr>
              <a:t>7.3: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7.3: Text files and Lines"/>
              </a:rPr>
              <a:t>Text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7.3: Text files and Lines"/>
              </a:rPr>
              <a:t> files and Lines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7.4: Reading Files"/>
              </a:rPr>
              <a:t>7.4: Reading Files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7.5: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Searching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through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7.5: Searching through a File"/>
              </a:rPr>
              <a:t> a File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7.6: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Letting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 the user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choose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 the file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7.6: Letting the user choose the file name"/>
              </a:rPr>
              <a:t>name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7.7: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Using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try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,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except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7.7: Using try, except, and open"/>
              </a:rPr>
              <a:t>, and open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7.8: Writing Files"/>
              </a:rPr>
              <a:t>7.8: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7.8: Writing Files"/>
              </a:rPr>
              <a:t>Writing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7.8: Writing Files"/>
              </a:rPr>
              <a:t> Files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7.9: Debugging"/>
              </a:rPr>
              <a:t>7.9: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7.9: Debugging"/>
              </a:rPr>
              <a:t>Debugging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7.E: Files (Exercises)"/>
              </a:rPr>
              <a:t>7.E: Files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7.E: Files (Exercises)"/>
              </a:rPr>
              <a:t>Exercises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7.E: Files (Exercises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7.G: Files (Glossary)"/>
              </a:rPr>
              <a:t>7.G: Files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7.G: Files (Glossary)"/>
              </a:rPr>
              <a:t>Glossary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7.G: Files (Glossary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FC2CF5-133E-4803-B92C-69940BA41622}"/>
              </a:ext>
            </a:extLst>
          </p:cNvPr>
          <p:cNvSpPr txBox="1"/>
          <p:nvPr/>
        </p:nvSpPr>
        <p:spPr>
          <a:xfrm>
            <a:off x="3048000" y="6127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3"/>
              </a:rPr>
              <a:t>Python for Everybody </a:t>
            </a:r>
            <a:r>
              <a:rPr lang="en-US" dirty="0"/>
              <a:t>– Chap 7 Files</a:t>
            </a:r>
          </a:p>
        </p:txBody>
      </p:sp>
    </p:spTree>
    <p:extLst>
      <p:ext uri="{BB962C8B-B14F-4D97-AF65-F5344CB8AC3E}">
        <p14:creationId xmlns:p14="http://schemas.microsoft.com/office/powerpoint/2010/main" val="321459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5F7EA-FF1E-419C-8F14-ADCDE07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95E1B-2FE7-4D8B-9417-B7D8F1FA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  <a:p>
            <a:r>
              <a:rPr lang="en-US" dirty="0"/>
              <a:t>Manage packages, Notebooks &amp;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2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E9841-12CB-41A7-9521-1280ADE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FAA63-4A0F-4454-B587-C744A639D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BCA40-2E65-4EF6-B0AB-C558B93F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Immo.py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37151-939B-4EEF-857F-B5FE8966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a function </a:t>
            </a:r>
            <a:r>
              <a:rPr lang="en-US" dirty="0">
                <a:latin typeface="Consolas" panose="020B0609020204030204" pitchFamily="49" charset="0"/>
              </a:rPr>
              <a:t>price</a:t>
            </a:r>
            <a:r>
              <a:rPr lang="en-US" dirty="0"/>
              <a:t>, that will return the price of real estate in Paris as a </a:t>
            </a:r>
            <a:r>
              <a:rPr lang="en-US" dirty="0">
                <a:latin typeface="Consolas" panose="020B0609020204030204" pitchFamily="49" charset="0"/>
              </a:rPr>
              <a:t>dictionary</a:t>
            </a:r>
          </a:p>
          <a:p>
            <a:r>
              <a:rPr lang="en-US" dirty="0"/>
              <a:t>Get a list of location (</a:t>
            </a:r>
            <a:r>
              <a:rPr lang="en-US" dirty="0" err="1"/>
              <a:t>lat,lon</a:t>
            </a:r>
            <a:r>
              <a:rPr lang="en-US" dirty="0"/>
              <a:t>) and price</a:t>
            </a:r>
          </a:p>
          <a:p>
            <a:r>
              <a:rPr lang="en-US" dirty="0"/>
              <a:t>Select only the estate under 500k€</a:t>
            </a:r>
          </a:p>
          <a:p>
            <a:r>
              <a:rPr lang="en-US" dirty="0"/>
              <a:t>Write a file containing this data</a:t>
            </a:r>
          </a:p>
          <a:p>
            <a:r>
              <a:rPr lang="en-US" dirty="0"/>
              <a:t>(Bonus: plot the data on a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0C6DD-758B-4DB0-9D8E-09658D23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Music.py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387FE-D2DB-4D79-9EBE-54B3B802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Streaming History</a:t>
            </a:r>
          </a:p>
          <a:p>
            <a:pPr lvl="1"/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dictionary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id</a:t>
            </a:r>
          </a:p>
          <a:p>
            <a:pPr lvl="2"/>
            <a:r>
              <a:rPr lang="en-US" dirty="0"/>
              <a:t>artist name</a:t>
            </a:r>
          </a:p>
          <a:p>
            <a:pPr lvl="2"/>
            <a:r>
              <a:rPr lang="en-US" dirty="0"/>
              <a:t>track name</a:t>
            </a:r>
          </a:p>
          <a:p>
            <a:r>
              <a:rPr lang="en-US" dirty="0"/>
              <a:t>Music Taste Analysis</a:t>
            </a:r>
          </a:p>
          <a:p>
            <a:pPr lvl="1"/>
            <a:r>
              <a:rPr lang="en-US" dirty="0"/>
              <a:t>Get music features</a:t>
            </a:r>
          </a:p>
          <a:p>
            <a:pPr lvl="1"/>
            <a:r>
              <a:rPr lang="en-US" dirty="0"/>
              <a:t>Plot features</a:t>
            </a:r>
          </a:p>
          <a:p>
            <a:r>
              <a:rPr lang="en-US" dirty="0"/>
              <a:t>Get recommendation</a:t>
            </a:r>
          </a:p>
        </p:txBody>
      </p:sp>
      <p:pic>
        <p:nvPicPr>
          <p:cNvPr id="17" name="Image 16" descr="Une image contenant décoré, très coloré, plusieurs, foule&#10;&#10;Description générée automatiquement">
            <a:extLst>
              <a:ext uri="{FF2B5EF4-FFF2-40B4-BE49-F238E27FC236}">
                <a16:creationId xmlns:a16="http://schemas.microsoft.com/office/drawing/2014/main" id="{BCA8645A-5118-487E-B8DF-E8090D3CC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096000" y="557905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510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92182-19D0-4FE4-99B4-819D2D48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4CA66-18E3-4E10-84C7-E9F5F4DB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Datatypes (</a:t>
            </a:r>
            <a:r>
              <a:rPr lang="en-US" dirty="0" err="1"/>
              <a:t>numerics</a:t>
            </a:r>
            <a:r>
              <a:rPr lang="en-US" dirty="0"/>
              <a:t>, string, list,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Loops , Conditions,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Import/export data from files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9FCD0C48-00CB-43DE-AB56-7C210914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04" y="4330423"/>
            <a:ext cx="887853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3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29116-944A-467F-BE52-23557CF6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for 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E0A13-99B6-490D-816E-7D3E65A1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open(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"saved_tracks_20210306.json"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results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</a:t>
            </a: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item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item[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0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79EC4-17AD-4552-A81A-0EEEDD0B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AD02-6C44-49E0-96D3-FA619B4A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:[],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item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item[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4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55D33-C83F-4CDC-8A1B-2B504D77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taste analysis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5D1556-1E0B-4F6D-ADA0-19BEB299B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811" y="1825625"/>
            <a:ext cx="5006378" cy="4351338"/>
          </a:xfrm>
        </p:spPr>
      </p:pic>
    </p:spTree>
    <p:extLst>
      <p:ext uri="{BB962C8B-B14F-4D97-AF65-F5344CB8AC3E}">
        <p14:creationId xmlns:p14="http://schemas.microsoft.com/office/powerpoint/2010/main" val="89890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D6DE5-85EF-47E5-AA4F-44714B39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taste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947A8-E519-473F-9A43-139D0C5C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secret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clientId,clientSecret</a:t>
            </a: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clientId,clientSecret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spotifyAPI.get_track_id2(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'Lucy in the Sky'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token, artist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 Beatles’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 =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"https://open.spotify.com/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webbrowser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webbrowser.open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B2271-5007-4F80-96AA-3C5BBD4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6B7F4-0E10-4EA5-A57D-A67AD015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lucy_id,token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lucy_features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index=[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df_features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 ,[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acousticness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danceability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energy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instrumentalness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liveness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speechiness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'valence’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spotifyAPI.feature_plot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1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9FBA2-62ED-4166-8A63-4343045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recommendation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6BF2-8208-4C1D-B2C5-8B52B4F8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json_response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spotifyAPI.get_track_reco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lucy_id,token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=[]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json_response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\"{i[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]}\"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{i[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C3381-E3DD-4CEF-87CD-E6FEE43D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9EEE22-6825-4206-B3FB-E40B2EB2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084"/>
            <a:ext cx="10515600" cy="31946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6AAB81-0EE4-43A8-B2D4-027770D82DB9}"/>
              </a:ext>
            </a:extLst>
          </p:cNvPr>
          <p:cNvSpPr txBox="1"/>
          <p:nvPr/>
        </p:nvSpPr>
        <p:spPr>
          <a:xfrm>
            <a:off x="1163052" y="4393759"/>
            <a:ext cx="256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Data Structures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A804C5-AD18-4895-97CB-C524229B33B6}"/>
              </a:ext>
            </a:extLst>
          </p:cNvPr>
          <p:cNvSpPr txBox="1"/>
          <p:nvPr/>
        </p:nvSpPr>
        <p:spPr>
          <a:xfrm>
            <a:off x="3729789" y="4393759"/>
            <a:ext cx="2566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Using Python to Access Web Data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D711CB-16FB-4657-9195-D942B93A86F4}"/>
              </a:ext>
            </a:extLst>
          </p:cNvPr>
          <p:cNvSpPr txBox="1"/>
          <p:nvPr/>
        </p:nvSpPr>
        <p:spPr>
          <a:xfrm>
            <a:off x="1163052" y="58508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PY4E - Python for </a:t>
            </a:r>
            <a:r>
              <a:rPr lang="fr-FR" dirty="0" err="1">
                <a:hlinkClick r:id="rId5"/>
              </a:rPr>
              <a:t>Everybody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317CDF-7049-4B3F-8D91-424217FBC5E0}"/>
              </a:ext>
            </a:extLst>
          </p:cNvPr>
          <p:cNvSpPr txBox="1"/>
          <p:nvPr/>
        </p:nvSpPr>
        <p:spPr>
          <a:xfrm>
            <a:off x="5013157" y="58508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Python for Everybody (dr-chuck.com)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44110A-F714-455C-98AD-98981E5CC55E}"/>
              </a:ext>
            </a:extLst>
          </p:cNvPr>
          <p:cNvSpPr txBox="1"/>
          <p:nvPr/>
        </p:nvSpPr>
        <p:spPr>
          <a:xfrm>
            <a:off x="6140115" y="4393759"/>
            <a:ext cx="2490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Using Databases with Python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063A0C7-E9D9-4D96-842B-EE56FECB6763}"/>
              </a:ext>
            </a:extLst>
          </p:cNvPr>
          <p:cNvSpPr txBox="1"/>
          <p:nvPr/>
        </p:nvSpPr>
        <p:spPr>
          <a:xfrm>
            <a:off x="8744951" y="4609203"/>
            <a:ext cx="2646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8"/>
              </a:rPr>
              <a:t>Capstone: Retrieving, Processing, and Visualizing Data with Python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4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EF08E-C7CA-42D3-85E2-517FE6DD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further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6BE03D-4A0D-43C8-8D01-0AD12837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5753"/>
            <a:ext cx="10515600" cy="31008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C14737-A7EC-48C3-943B-36CF285E2CF3}"/>
              </a:ext>
            </a:extLst>
          </p:cNvPr>
          <p:cNvSpPr txBox="1"/>
          <p:nvPr/>
        </p:nvSpPr>
        <p:spPr>
          <a:xfrm>
            <a:off x="994610" y="4268887"/>
            <a:ext cx="2558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Using Python to Interact with the Operating System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0E2315D-F980-4C34-BBA8-6548B07BBF07}"/>
              </a:ext>
            </a:extLst>
          </p:cNvPr>
          <p:cNvSpPr txBox="1"/>
          <p:nvPr/>
        </p:nvSpPr>
        <p:spPr>
          <a:xfrm>
            <a:off x="3553326" y="4268887"/>
            <a:ext cx="264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Google IT Automation </a:t>
            </a:r>
            <a:r>
              <a:rPr lang="fr-FR" dirty="0" err="1">
                <a:hlinkClick r:id="rId4"/>
              </a:rPr>
              <a:t>with</a:t>
            </a:r>
            <a:r>
              <a:rPr lang="fr-FR" dirty="0">
                <a:hlinkClick r:id="rId4"/>
              </a:rPr>
              <a:t> Python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5E5010-F375-4B7F-92A1-7001D60B551B}"/>
              </a:ext>
            </a:extLst>
          </p:cNvPr>
          <p:cNvSpPr txBox="1"/>
          <p:nvPr/>
        </p:nvSpPr>
        <p:spPr>
          <a:xfrm>
            <a:off x="6200274" y="4262553"/>
            <a:ext cx="2069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Configuration Management and the Cloud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51333B-BE7D-436E-A0CB-5118F688C7AB}"/>
              </a:ext>
            </a:extLst>
          </p:cNvPr>
          <p:cNvSpPr txBox="1"/>
          <p:nvPr/>
        </p:nvSpPr>
        <p:spPr>
          <a:xfrm>
            <a:off x="8758990" y="4268887"/>
            <a:ext cx="3240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Troubleshooting and Debugging Techniques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C7FE2A-3CC7-470B-A963-697ECA58932F}"/>
              </a:ext>
            </a:extLst>
          </p:cNvPr>
          <p:cNvSpPr txBox="1"/>
          <p:nvPr/>
        </p:nvSpPr>
        <p:spPr>
          <a:xfrm>
            <a:off x="994610" y="5627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Introduction to Git and GitHub | Google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D5ED6A-05E0-4177-969A-79B003D6F1DB}"/>
              </a:ext>
            </a:extLst>
          </p:cNvPr>
          <p:cNvSpPr txBox="1"/>
          <p:nvPr/>
        </p:nvSpPr>
        <p:spPr>
          <a:xfrm>
            <a:off x="99461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Automating Real-World Tasks with Python | Google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743CBB3-0DAF-45FB-AB04-77F03FB56781}"/>
              </a:ext>
            </a:extLst>
          </p:cNvPr>
          <p:cNvSpPr txBox="1"/>
          <p:nvPr/>
        </p:nvSpPr>
        <p:spPr>
          <a:xfrm>
            <a:off x="994610" y="15559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Crash Course on Python |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3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5C15A-B73B-4FF4-BD06-2934C161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pic>
        <p:nvPicPr>
          <p:cNvPr id="4" name="Image 3">
            <a:hlinkClick r:id="rId2"/>
            <a:extLst>
              <a:ext uri="{FF2B5EF4-FFF2-40B4-BE49-F238E27FC236}">
                <a16:creationId xmlns:a16="http://schemas.microsoft.com/office/drawing/2014/main" id="{E166AF9A-6DE5-4B23-A30E-58354C9E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309"/>
            <a:ext cx="4357299" cy="132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hlinkClick r:id="rId4"/>
            <a:extLst>
              <a:ext uri="{FF2B5EF4-FFF2-40B4-BE49-F238E27FC236}">
                <a16:creationId xmlns:a16="http://schemas.microsoft.com/office/drawing/2014/main" id="{088462CB-8925-4A77-B35F-61E3756EC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" y="3358554"/>
            <a:ext cx="2571438" cy="2913909"/>
          </a:xfrm>
          <a:prstGeom prst="rect">
            <a:avLst/>
          </a:prstGeom>
        </p:spPr>
      </p:pic>
      <p:pic>
        <p:nvPicPr>
          <p:cNvPr id="10" name="Image 9">
            <a:hlinkClick r:id="rId6"/>
            <a:extLst>
              <a:ext uri="{FF2B5EF4-FFF2-40B4-BE49-F238E27FC236}">
                <a16:creationId xmlns:a16="http://schemas.microsoft.com/office/drawing/2014/main" id="{11F0944D-181F-4E7D-9649-CED60529D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561" y="3358554"/>
            <a:ext cx="2571439" cy="2946318"/>
          </a:xfrm>
          <a:prstGeom prst="rect">
            <a:avLst/>
          </a:prstGeom>
        </p:spPr>
      </p:pic>
      <p:pic>
        <p:nvPicPr>
          <p:cNvPr id="12" name="Image 11">
            <a:hlinkClick r:id="rId8"/>
            <a:extLst>
              <a:ext uri="{FF2B5EF4-FFF2-40B4-BE49-F238E27FC236}">
                <a16:creationId xmlns:a16="http://schemas.microsoft.com/office/drawing/2014/main" id="{7B71AB28-C200-459F-AD00-C26D53995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3664" y="3358554"/>
            <a:ext cx="2616330" cy="2946318"/>
          </a:xfrm>
          <a:prstGeom prst="rect">
            <a:avLst/>
          </a:prstGeom>
        </p:spPr>
      </p:pic>
      <p:pic>
        <p:nvPicPr>
          <p:cNvPr id="14" name="Image 13">
            <a:hlinkClick r:id="rId10"/>
            <a:extLst>
              <a:ext uri="{FF2B5EF4-FFF2-40B4-BE49-F238E27FC236}">
                <a16:creationId xmlns:a16="http://schemas.microsoft.com/office/drawing/2014/main" id="{F8DF8759-63EC-4964-B8D0-BF250ECEDB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7658" y="3372474"/>
            <a:ext cx="2616330" cy="29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8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6E90-624A-42B0-B7A0-A51131FD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Uninstall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0E970-4217-4D0D-9CA2-6062EAFE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195" y="1825625"/>
            <a:ext cx="7065609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34BBA89-C6C1-4B33-9169-74AE63FE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94" y="1825625"/>
            <a:ext cx="7065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DBF2B-B0DC-4AC5-9913-2ED8068F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with the prompt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07E2F6C-5CEA-4BCB-A08C-25C7CBCEF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502" y="1825625"/>
            <a:ext cx="7510995" cy="4351338"/>
          </a:xfrm>
        </p:spPr>
      </p:pic>
    </p:spTree>
    <p:extLst>
      <p:ext uri="{BB962C8B-B14F-4D97-AF65-F5344CB8AC3E}">
        <p14:creationId xmlns:p14="http://schemas.microsoft.com/office/powerpoint/2010/main" val="211987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3E9A-48F8-487D-9A39-D2AE39B5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Datatypes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833F9-87EB-470B-A216-A097FA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More advanced datatypes: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FE1295-B0CF-4967-A57E-CE0B4F2D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85761"/>
            <a:ext cx="10506075" cy="60864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D1914B0-1113-4636-B9FC-8A106C44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B8469F-38FE-43E4-B474-FB63A5815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" y="385761"/>
            <a:ext cx="10506075" cy="6086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C5975D-3DD4-4252-A7B6-9E1751C5D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98FB30D-3D97-410F-994C-364DC0B61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D3A2B9-AB5F-487D-9D1D-94F80860B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B1782C4-6074-4F7D-82B8-FFED11F90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FD8D30C-3A22-41CE-97E0-87A55CD59E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737A7-A943-4804-BACF-C60673B2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7AA42F-7479-4071-9401-660B113F4AEC}"/>
              </a:ext>
            </a:extLst>
          </p:cNvPr>
          <p:cNvSpPr txBox="1"/>
          <p:nvPr/>
        </p:nvSpPr>
        <p:spPr>
          <a:xfrm>
            <a:off x="328061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Python for Everybody</a:t>
            </a:r>
            <a:r>
              <a:rPr lang="en-US" dirty="0"/>
              <a:t> – Chap 6 Strings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661855-28CD-4C0A-AFBE-EE0737617E5F}"/>
              </a:ext>
            </a:extLst>
          </p:cNvPr>
          <p:cNvSpPr txBox="1"/>
          <p:nvPr/>
        </p:nvSpPr>
        <p:spPr>
          <a:xfrm>
            <a:off x="7900737" y="6308209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PY4E</a:t>
            </a:r>
            <a:r>
              <a:rPr lang="fr-FR" dirty="0"/>
              <a:t> – HTML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96051B9-B2C6-4983-AA80-0B2CF65AC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88437"/>
            <a:ext cx="3770391" cy="3825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6.1: A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is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sequence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6.2: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Getting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 the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length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 of a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using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len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6.3: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Traversal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through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 a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with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loop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6.4: String Slices"/>
              </a:rPr>
              <a:t>6.4: String Slices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6.5: Strings are immutable"/>
              </a:rPr>
              <a:t>6.5: Strings are immutable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6.6: Looping and Counting"/>
              </a:rPr>
              <a:t>6.6: Looping and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6.6: Looping and Counting"/>
              </a:rPr>
              <a:t>Counting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6.7: The in operator"/>
              </a:rPr>
              <a:t>6.7: The in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6.7: The in operator"/>
              </a:rPr>
              <a:t>operator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6.8: String Comparison"/>
              </a:rPr>
              <a:t>6.8: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6.8: String Comparison"/>
              </a:rPr>
              <a:t>Comparison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6.9: String Methods"/>
              </a:rPr>
              <a:t>6.9: String Methods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6.E: Strings (Exercises)"/>
              </a:rPr>
              <a:t>6.E: Strings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6.E: Strings (Exercises)"/>
              </a:rPr>
              <a:t>Exercises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6.E: Strings (Exercises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6.G: Strings (Glossary)"/>
              </a:rPr>
              <a:t>6.G: Strings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6.G: Strings (Glossary)"/>
              </a:rPr>
              <a:t>Glossary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6.G: Strings (Glossary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6.10: Parsing strings"/>
              </a:rPr>
              <a:t>6.10: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6.10: Parsing strings"/>
              </a:rPr>
              <a:t>Parsing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6.10: Parsing strings"/>
              </a:rPr>
              <a:t> strings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6" tooltip="6.11: Format operator"/>
              </a:rPr>
              <a:t>6.11: Format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6" tooltip="6.11: Format operator"/>
              </a:rPr>
              <a:t>operator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6.12: Debugging"/>
              </a:rPr>
              <a:t>6.12: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6.12: Debugging"/>
              </a:rPr>
              <a:t>Debugging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7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3E9A-48F8-487D-9A39-D2AE39B5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Loops , Conditions, Functions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833F9-87EB-470B-A216-A097FA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r>
              <a:rPr lang="en-US" dirty="0"/>
              <a:t>Write your first program (in Notepad)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D4B9841-7CC7-4A8A-9E42-81E9B714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85762"/>
            <a:ext cx="105060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9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1884435-F278-4376-B3E2-EE02A4FD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09587"/>
            <a:ext cx="80962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3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6666B8792D0459F9943964E11EA35" ma:contentTypeVersion="13" ma:contentTypeDescription="Create a new document." ma:contentTypeScope="" ma:versionID="67f84d22882ae775f77d28a4e7925151">
  <xsd:schema xmlns:xsd="http://www.w3.org/2001/XMLSchema" xmlns:xs="http://www.w3.org/2001/XMLSchema" xmlns:p="http://schemas.microsoft.com/office/2006/metadata/properties" xmlns:ns3="9dedd0e5-2411-41b4-8289-a9914e1c21fb" xmlns:ns4="4da1fc23-a86a-4917-bd57-590cf338ff58" targetNamespace="http://schemas.microsoft.com/office/2006/metadata/properties" ma:root="true" ma:fieldsID="5d1928b25be7188eb308d360c5367b64" ns3:_="" ns4:_="">
    <xsd:import namespace="9dedd0e5-2411-41b4-8289-a9914e1c21fb"/>
    <xsd:import namespace="4da1fc23-a86a-4917-bd57-590cf338ff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dd0e5-2411-41b4-8289-a9914e1c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1fc23-a86a-4917-bd57-590cf338ff5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7DF13F-E2D7-46FD-B1BC-E159F0960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dd0e5-2411-41b4-8289-a9914e1c21fb"/>
    <ds:schemaRef ds:uri="4da1fc23-a86a-4917-bd57-590cf338f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40C6F6-87D4-4254-8DA5-0D830B9118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25ABC-28A3-4DDF-9A40-7D7751D16888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9dedd0e5-2411-41b4-8289-a9914e1c21fb"/>
    <ds:schemaRef ds:uri="http://purl.org/dc/terms/"/>
    <ds:schemaRef ds:uri="http://schemas.openxmlformats.org/package/2006/metadata/core-properties"/>
    <ds:schemaRef ds:uri="4da1fc23-a86a-4917-bd57-590cf338ff5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972</Words>
  <Application>Microsoft Office PowerPoint</Application>
  <PresentationFormat>Grand écran</PresentationFormat>
  <Paragraphs>168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Tahoma</vt:lpstr>
      <vt:lpstr>Univers</vt:lpstr>
      <vt:lpstr>GradientVTI</vt:lpstr>
      <vt:lpstr>Python 101</vt:lpstr>
      <vt:lpstr>Plan</vt:lpstr>
      <vt:lpstr>First steps with the prompt</vt:lpstr>
      <vt:lpstr>1. Datatypes </vt:lpstr>
      <vt:lpstr>Présentation PowerPoint</vt:lpstr>
      <vt:lpstr>More on Strings</vt:lpstr>
      <vt:lpstr>2. Loops , Conditions, Functions </vt:lpstr>
      <vt:lpstr>Présentation PowerPoint</vt:lpstr>
      <vt:lpstr>Présentation PowerPoint</vt:lpstr>
      <vt:lpstr>Présentation PowerPoint</vt:lpstr>
      <vt:lpstr>More on Lists</vt:lpstr>
      <vt:lpstr>3. Import/export data from files</vt:lpstr>
      <vt:lpstr>Reading files</vt:lpstr>
      <vt:lpstr>Writing files</vt:lpstr>
      <vt:lpstr>More on Files</vt:lpstr>
      <vt:lpstr>Next…</vt:lpstr>
      <vt:lpstr>Exercises</vt:lpstr>
      <vt:lpstr>Immo.py</vt:lpstr>
      <vt:lpstr>Music.py</vt:lpstr>
      <vt:lpstr>Music for loop</vt:lpstr>
      <vt:lpstr>Music Dict</vt:lpstr>
      <vt:lpstr>Music taste analysis</vt:lpstr>
      <vt:lpstr>Music taste analysis</vt:lpstr>
      <vt:lpstr>Présentation PowerPoint</vt:lpstr>
      <vt:lpstr>Music recommendation</vt:lpstr>
      <vt:lpstr>Sources</vt:lpstr>
      <vt:lpstr>Go further</vt:lpstr>
      <vt:lpstr>Data Science</vt:lpstr>
      <vt:lpstr>Uninstall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Yann Debray</dc:creator>
  <cp:lastModifiedBy>Yann Debray</cp:lastModifiedBy>
  <cp:revision>3</cp:revision>
  <dcterms:created xsi:type="dcterms:W3CDTF">2021-01-23T14:57:58Z</dcterms:created>
  <dcterms:modified xsi:type="dcterms:W3CDTF">2021-11-28T18:56:27Z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0x0101006F66666B8792D0459F9943964E11EA35</vt:lpwstr>
  </property>
</Properties>
</file>