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4"/>
  </p:notesMasterIdLst>
  <p:sldIdLst>
    <p:sldId id="267" r:id="rId2"/>
    <p:sldId id="268" r:id="rId3"/>
    <p:sldId id="265" r:id="rId4"/>
    <p:sldId id="264" r:id="rId5"/>
    <p:sldId id="266" r:id="rId6"/>
    <p:sldId id="263" r:id="rId7"/>
    <p:sldId id="257" r:id="rId8"/>
    <p:sldId id="258" r:id="rId9"/>
    <p:sldId id="259" r:id="rId10"/>
    <p:sldId id="262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87"/>
    <p:restoredTop sz="92952"/>
  </p:normalViewPr>
  <p:slideViewPr>
    <p:cSldViewPr snapToGrid="0" snapToObjects="1">
      <p:cViewPr>
        <p:scale>
          <a:sx n="89" d="100"/>
          <a:sy n="89" d="100"/>
        </p:scale>
        <p:origin x="-2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EB73-EB70-A14E-8B72-53D03153ED8F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852A-8159-774A-A31F-E6FFDC0AB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52A-8159-774A-A31F-E6FFDC0AB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852A-8159-774A-A31F-E6FFDC0ABA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CAC6-297C-7A4E-946B-ACDE70B8B44A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3E2-7FCE-AD4C-98AF-3FB311BC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Liquor Sales in </a:t>
            </a:r>
            <a:r>
              <a:rPr lang="en-US" b="1" i="1" dirty="0" smtClean="0"/>
              <a:t>Iowa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9615488" cy="1655762"/>
          </a:xfrm>
        </p:spPr>
        <p:txBody>
          <a:bodyPr/>
          <a:lstStyle/>
          <a:p>
            <a:r>
              <a:rPr lang="en-US" dirty="0" smtClean="0"/>
              <a:t>Identifying regions for growth and using 2015 data to extrapolate to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15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Scott Levin</a:t>
            </a:r>
          </a:p>
          <a:p>
            <a:r>
              <a:rPr lang="en-US" dirty="0" smtClean="0"/>
              <a:t>February,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93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number of stores</a:t>
            </a:r>
          </a:p>
          <a:p>
            <a:r>
              <a:rPr lang="en-US" sz="2400" b="1" dirty="0" smtClean="0"/>
              <a:t>County by County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334" y="830997"/>
            <a:ext cx="6112329" cy="4450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533" y="1456267"/>
            <a:ext cx="3623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Same issue with correlation between error terms.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Accuracy of 13%.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Mean error is reduced to 9.4 stores.  Eliminating the two largest miscalculations (of 203,  97), reduces the mean error to 6.5 stores. The mean number of stores is 13.9.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2533" y="6146800"/>
            <a:ext cx="580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Now let’s take a look at profitability</a:t>
            </a:r>
            <a:r>
              <a:rPr lang="mr-IN" sz="2800" b="1" i="1" dirty="0" smtClean="0"/>
              <a:t>…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97973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752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profitability per store</a:t>
            </a:r>
          </a:p>
          <a:p>
            <a:r>
              <a:rPr lang="en-US" sz="2400" b="1" dirty="0" smtClean="0"/>
              <a:t>County by County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666"/>
            <a:ext cx="7962900" cy="177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10887"/>
            <a:ext cx="248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R-squared = 0.32 </a:t>
            </a:r>
          </a:p>
          <a:p>
            <a:r>
              <a:rPr lang="en-US" sz="2000" b="1" dirty="0" smtClean="0"/>
              <a:t>Mean Error = $1938</a:t>
            </a:r>
            <a:endParaRPr lang="en-US" sz="2000" b="1" dirty="0"/>
          </a:p>
        </p:txBody>
      </p:sp>
      <p:sp>
        <p:nvSpPr>
          <p:cNvPr id="9" name="Down Arrow 8"/>
          <p:cNvSpPr/>
          <p:nvPr/>
        </p:nvSpPr>
        <p:spPr>
          <a:xfrm rot="5400000">
            <a:off x="2465607" y="2982495"/>
            <a:ext cx="491067" cy="1147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5066" y="3371755"/>
            <a:ext cx="316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.03 higher than previous 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029043"/>
            <a:ext cx="6062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variables significant at the 5% level, except the constant.  A insignificant constant means that if all other variables were 0, we could not rely on the constant being statistically different from 0</a:t>
            </a:r>
            <a:r>
              <a:rPr lang="mr-IN" dirty="0" smtClean="0"/>
              <a:t>–</a:t>
            </a:r>
            <a:r>
              <a:rPr lang="en-US" dirty="0" smtClean="0"/>
              <a:t> which makes sense!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Story </a:t>
            </a:r>
            <a:r>
              <a:rPr lang="en-US" dirty="0" smtClean="0"/>
              <a:t>county is the only count to appear in the top 10 of both lists (predicted to have 28 additional stores). </a:t>
            </a:r>
          </a:p>
          <a:p>
            <a:pPr marL="285750" indent="-285750">
              <a:buFont typeface="Arial" charset="0"/>
              <a:buChar char="•"/>
            </a:pPr>
            <a:endParaRPr lang="en-US" i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mean profit/store is $5133, which makes the size of the  mean error worrisome.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64" y="3136900"/>
            <a:ext cx="5739336" cy="37211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6357974" y="6523373"/>
            <a:ext cx="189377" cy="39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45" y="1084912"/>
            <a:ext cx="6925733" cy="4428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752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profitability per store</a:t>
            </a:r>
          </a:p>
          <a:p>
            <a:r>
              <a:rPr lang="en-US" sz="2400" b="1" dirty="0" smtClean="0"/>
              <a:t>County by County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94145" y="5767802"/>
            <a:ext cx="69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model is overestimating in counties where profits are currently small and underestimating in counties where current profits are high. </a:t>
            </a:r>
          </a:p>
        </p:txBody>
      </p:sp>
    </p:spTree>
    <p:extLst>
      <p:ext uri="{BB962C8B-B14F-4D97-AF65-F5344CB8AC3E}">
        <p14:creationId xmlns:p14="http://schemas.microsoft.com/office/powerpoint/2010/main" val="169451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Liquor sales are projected to increase by ~4% for the 2016 fiscal year.</a:t>
            </a:r>
          </a:p>
          <a:p>
            <a:endParaRPr lang="en-US" dirty="0" smtClean="0"/>
          </a:p>
          <a:p>
            <a:r>
              <a:rPr lang="en-US" dirty="0" smtClean="0"/>
              <a:t>This should lead to approximately $9.7 million dollars in additional sales compared to 2015, or $253.3 million in total revenue.</a:t>
            </a:r>
          </a:p>
          <a:p>
            <a:pPr lvl="1"/>
            <a:r>
              <a:rPr lang="en-US" dirty="0" smtClean="0"/>
              <a:t>Worst case scenario $247.3 million, best case $259.3.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Examining predicted stores and profit- </a:t>
            </a:r>
            <a:r>
              <a:rPr lang="en-US" i="1" dirty="0" smtClean="0"/>
              <a:t>Story County </a:t>
            </a:r>
            <a:r>
              <a:rPr lang="en-US" dirty="0" smtClean="0"/>
              <a:t>appears to be a great candidate for store expansion. Our model estimates it to be supporting 28 more stores than it currently does. 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0" y="276585"/>
            <a:ext cx="5298205" cy="3169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0798"/>
            <a:ext cx="302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</a:t>
            </a:r>
            <a:r>
              <a:rPr lang="en-US" sz="2400" b="1" i="1" dirty="0" smtClean="0"/>
              <a:t>future sales</a:t>
            </a:r>
          </a:p>
          <a:p>
            <a:r>
              <a:rPr lang="en-US" sz="2400" b="1" i="1" dirty="0" smtClean="0"/>
              <a:t>Iowa Liquor Sales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76" y="5236340"/>
            <a:ext cx="6774024" cy="162166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417976" y="6354305"/>
            <a:ext cx="6774024" cy="266744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1741042" y="4858871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066172" y="4858870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8954382" y="4858869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231847" y="4865457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10038715" y="4858868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0561557" y="4865456"/>
            <a:ext cx="460731" cy="281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17976" y="4406276"/>
            <a:ext cx="31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Correlations of (initial)  Interest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" y="3445846"/>
            <a:ext cx="4702629" cy="34121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181" y="1256515"/>
            <a:ext cx="470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0.5% of observations (with data points more than 6 standard deviations from the mean) were dropped.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variety of stores sell alcohol, for many, it is not their primary business. This explains much of the remaining variation.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7976" y="3676849"/>
            <a:ext cx="648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91 stores without data for the first three months of the year. Loaded with 20</a:t>
            </a:r>
            <a:r>
              <a:rPr lang="en-US" baseline="30000" dirty="0" smtClean="0"/>
              <a:t>th</a:t>
            </a:r>
            <a:r>
              <a:rPr lang="en-US" dirty="0" smtClean="0"/>
              <a:t> / 10</a:t>
            </a:r>
            <a:r>
              <a:rPr lang="en-US" baseline="30000" dirty="0" smtClean="0"/>
              <a:t>th</a:t>
            </a:r>
            <a:r>
              <a:rPr lang="en-US" dirty="0" smtClean="0"/>
              <a:t> percentile statistics from other stores.</a:t>
            </a:r>
          </a:p>
        </p:txBody>
      </p:sp>
    </p:spTree>
    <p:extLst>
      <p:ext uri="{BB962C8B-B14F-4D97-AF65-F5344CB8AC3E}">
        <p14:creationId xmlns:p14="http://schemas.microsoft.com/office/powerpoint/2010/main" val="21065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21651" y="55107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Reduced model</a:t>
            </a:r>
            <a:r>
              <a:rPr lang="en-US" b="1" smtClean="0"/>
              <a:t>: R^2 (10</a:t>
            </a:r>
            <a:r>
              <a:rPr lang="en-US" b="1" baseline="30000" smtClean="0"/>
              <a:t>th</a:t>
            </a:r>
            <a:r>
              <a:rPr lang="en-US" b="1" smtClean="0"/>
              <a:t> percentile) </a:t>
            </a:r>
            <a:r>
              <a:rPr lang="en-US" b="1" dirty="0" smtClean="0"/>
              <a:t>= 0.977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0798"/>
            <a:ext cx="302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</a:t>
            </a:r>
            <a:r>
              <a:rPr lang="en-US" sz="2400" b="1" i="1" dirty="0" smtClean="0"/>
              <a:t>future sales</a:t>
            </a:r>
          </a:p>
          <a:p>
            <a:r>
              <a:rPr lang="en-US" sz="2400" b="1" i="1" dirty="0" smtClean="0"/>
              <a:t>Iowa Liquor Sales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53" y="510130"/>
            <a:ext cx="6340475" cy="2520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21653" y="14079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Full model: R^2 = 0.96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52" y="4214813"/>
            <a:ext cx="6370347" cy="11001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1653" y="3845481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Reduced model (20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percentile): R^2 = 0.971</a:t>
            </a:r>
            <a:endParaRPr lang="en-US" b="1" dirty="0"/>
          </a:p>
        </p:txBody>
      </p:sp>
      <p:sp>
        <p:nvSpPr>
          <p:cNvPr id="15" name="Down Arrow 14"/>
          <p:cNvSpPr/>
          <p:nvPr/>
        </p:nvSpPr>
        <p:spPr>
          <a:xfrm rot="5400000">
            <a:off x="10485423" y="5302512"/>
            <a:ext cx="310575" cy="68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2" y="1866142"/>
            <a:ext cx="2800528" cy="2494764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2815835">
            <a:off x="1346606" y="2155757"/>
            <a:ext cx="614522" cy="773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251" y="149681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Reduced model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250" y="4655088"/>
            <a:ext cx="4983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Clearly some concern that giving 20</a:t>
            </a:r>
            <a:r>
              <a:rPr lang="en-US" baseline="30000" dirty="0" smtClean="0"/>
              <a:t>th</a:t>
            </a:r>
            <a:r>
              <a:rPr lang="en-US" dirty="0" smtClean="0"/>
              <a:t> percentile to stores with missing data was overly generous.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Changing to the 10</a:t>
            </a:r>
            <a:r>
              <a:rPr lang="en-US" baseline="30000" dirty="0" smtClean="0"/>
              <a:t>th</a:t>
            </a:r>
            <a:r>
              <a:rPr lang="en-US" dirty="0" smtClean="0"/>
              <a:t> percentile may underweight a few, but provides an overall better fit.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80" y="1853654"/>
            <a:ext cx="2800530" cy="249476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3643247">
            <a:off x="4183198" y="3399843"/>
            <a:ext cx="614522" cy="941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51" y="5880100"/>
            <a:ext cx="6370347" cy="977900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5806716" y="6476815"/>
            <a:ext cx="6370348" cy="38576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6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798"/>
            <a:ext cx="3029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</a:t>
            </a:r>
            <a:r>
              <a:rPr lang="en-US" sz="2400" b="1" i="1" dirty="0" smtClean="0"/>
              <a:t>future sales</a:t>
            </a:r>
          </a:p>
          <a:p>
            <a:r>
              <a:rPr lang="en-US" sz="2400" b="1" i="1" dirty="0" smtClean="0"/>
              <a:t>Iowa Liquor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213" y="1324342"/>
            <a:ext cx="39741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Stores present in both datasets on average sold $2,900 more in the first three months of 2016 ($3.8 million more in total).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84 stores that didn’t have sales in the first three months of 2015 (but were created at the 10</a:t>
            </a:r>
            <a:r>
              <a:rPr lang="en-US" baseline="30000" dirty="0" smtClean="0"/>
              <a:t>th</a:t>
            </a:r>
            <a:r>
              <a:rPr lang="en-US" dirty="0" smtClean="0"/>
              <a:t> percentile) did have sales in the first three months of 2016.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These stores, on average, sold $18,000 more than the same period in 2015. Suggesting they were new stores (not infrequent sellers).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Looking at only stores with authentic sales data in both periods, additional sales on average drop to $1800.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5113" y="212480"/>
            <a:ext cx="4857749" cy="12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Plugging 2016 values into our basic OLS model returns </a:t>
            </a:r>
            <a:r>
              <a:rPr lang="en-US" b="1" dirty="0" smtClean="0"/>
              <a:t>$</a:t>
            </a:r>
            <a:r>
              <a:rPr lang="is-IS" b="1" dirty="0" smtClean="0"/>
              <a:t>251.7 million.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This compares favorably with </a:t>
            </a:r>
            <a:r>
              <a:rPr lang="en-US" b="1" dirty="0" smtClean="0"/>
              <a:t>$</a:t>
            </a:r>
            <a:r>
              <a:rPr lang="is-IS" b="1" dirty="0" smtClean="0"/>
              <a:t>243.6 million </a:t>
            </a:r>
            <a:r>
              <a:rPr lang="is-IS" dirty="0" smtClean="0"/>
              <a:t>in sales from 2015.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63" y="1601698"/>
            <a:ext cx="4305499" cy="24003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2815835">
            <a:off x="8347481" y="2055744"/>
            <a:ext cx="614522" cy="773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15113" y="4354227"/>
            <a:ext cx="5141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Assuming 60% (conservative estimate) of the number of stores that recorded sales after the first three months of the year again do so (at the 10</a:t>
            </a:r>
            <a:r>
              <a:rPr lang="en-US" baseline="30000" dirty="0" smtClean="0"/>
              <a:t>th</a:t>
            </a:r>
            <a:r>
              <a:rPr lang="en-US" dirty="0" smtClean="0"/>
              <a:t> percentile in 2015 in total sales), we may hope to see another </a:t>
            </a:r>
            <a:r>
              <a:rPr lang="en-US" b="1" dirty="0" smtClean="0"/>
              <a:t>$1.6 million </a:t>
            </a:r>
            <a:r>
              <a:rPr lang="en-US" dirty="0" smtClean="0"/>
              <a:t>in revenues.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total this would be a </a:t>
            </a:r>
            <a:r>
              <a:rPr lang="en-US" b="1" i="1" dirty="0" smtClean="0"/>
              <a:t>3.98% increase </a:t>
            </a:r>
            <a:r>
              <a:rPr lang="en-US" dirty="0" smtClean="0"/>
              <a:t>in sales from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COUNTY BY COUNTY *</a:t>
            </a:r>
            <a:br>
              <a:rPr lang="en-US" dirty="0" smtClean="0"/>
            </a:br>
            <a:r>
              <a:rPr lang="en-US" b="1" i="1" dirty="0" smtClean="0"/>
              <a:t>Where are there opportunities for growth?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34780"/>
            <a:ext cx="5497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smtClean="0"/>
              <a:t>*Using </a:t>
            </a:r>
            <a:r>
              <a:rPr lang="en-US" sz="2800" b="1" i="1" dirty="0" smtClean="0"/>
              <a:t>only 10% of the full sample </a:t>
            </a:r>
            <a:endParaRPr lang="en-US" sz="28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49" y="2175953"/>
            <a:ext cx="6885300" cy="3939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52" y="2860108"/>
            <a:ext cx="3758422" cy="25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48" y="0"/>
            <a:ext cx="7327652" cy="5733888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7233920" y="325464"/>
            <a:ext cx="568960" cy="2986696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134734" y="670560"/>
            <a:ext cx="609600" cy="375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4748" y="2341794"/>
            <a:ext cx="609600" cy="375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25134" y="1341120"/>
            <a:ext cx="609600" cy="375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40798"/>
            <a:ext cx="4222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number of stores</a:t>
            </a:r>
          </a:p>
          <a:p>
            <a:r>
              <a:rPr lang="en-US" sz="2400" b="1" dirty="0" smtClean="0"/>
              <a:t>County by County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217" y="1187473"/>
            <a:ext cx="3918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Near perfect correlation between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the number of stores </a:t>
            </a:r>
            <a:r>
              <a:rPr lang="en-US" dirty="0" smtClean="0"/>
              <a:t>and population</a:t>
            </a:r>
          </a:p>
          <a:p>
            <a:r>
              <a:rPr lang="en-US" dirty="0"/>
              <a:t> </a:t>
            </a:r>
            <a:r>
              <a:rPr lang="en-US" dirty="0" smtClean="0"/>
              <a:t>    measures. 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Poverty Rate </a:t>
            </a:r>
            <a:r>
              <a:rPr lang="en-US" dirty="0" smtClean="0"/>
              <a:t>seems to have very little predictive power.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i="1" dirty="0" smtClean="0"/>
              <a:t>Population between 20-34 (a population that is historically probe to excessive alcohol consumption), Median household income 2009, </a:t>
            </a:r>
            <a:r>
              <a:rPr lang="en-US" dirty="0" smtClean="0"/>
              <a:t>and </a:t>
            </a:r>
            <a:r>
              <a:rPr lang="en-US" i="1" dirty="0" smtClean="0"/>
              <a:t>profitability per store </a:t>
            </a:r>
            <a:r>
              <a:rPr lang="en-US" dirty="0" smtClean="0"/>
              <a:t>all seem to be strongly correlated with number of stores without posing problems of multicollinearity or (obvious) reverse causality.  </a:t>
            </a:r>
            <a:endParaRPr lang="en-US" i="1" dirty="0" smtClean="0"/>
          </a:p>
        </p:txBody>
      </p:sp>
      <p:sp>
        <p:nvSpPr>
          <p:cNvPr id="11" name="Right Arrow 10"/>
          <p:cNvSpPr/>
          <p:nvPr/>
        </p:nvSpPr>
        <p:spPr>
          <a:xfrm rot="16200000">
            <a:off x="7196294" y="4663957"/>
            <a:ext cx="609600" cy="375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622"/>
            <a:ext cx="9256683" cy="2154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3310887"/>
            <a:ext cx="298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R-squared = 0.29 </a:t>
            </a:r>
          </a:p>
          <a:p>
            <a:r>
              <a:rPr lang="en-US" sz="2000" b="1" dirty="0" smtClean="0"/>
              <a:t>Mean Error = 20.95 stores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222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number of stores</a:t>
            </a:r>
          </a:p>
          <a:p>
            <a:r>
              <a:rPr lang="en-US" sz="2400" b="1" dirty="0" smtClean="0"/>
              <a:t>County by County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20" y="3510942"/>
            <a:ext cx="7118780" cy="3338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933" y="0"/>
            <a:ext cx="2760667" cy="3510942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6654800" y="1093622"/>
            <a:ext cx="745067" cy="2154695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157273"/>
            <a:ext cx="5073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variables significant at the 5% level. Profitability  by store probably needs to be rescaled to be readily interpretable.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1000 dollar increase in median household income is associated on average with a 0.84 increase in the # of stores per count.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one percent increase in the percentage of male population between 20-34 is associated with a nearly 2.5 store increase. </a:t>
            </a:r>
          </a:p>
        </p:txBody>
      </p:sp>
    </p:spTree>
    <p:extLst>
      <p:ext uri="{BB962C8B-B14F-4D97-AF65-F5344CB8AC3E}">
        <p14:creationId xmlns:p14="http://schemas.microsoft.com/office/powerpoint/2010/main" val="141656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03" y="830997"/>
            <a:ext cx="7252230" cy="4351338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4193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Predicting the </a:t>
            </a:r>
            <a:r>
              <a:rPr lang="en-US" sz="2400" b="1" i="1" dirty="0" smtClean="0"/>
              <a:t>number of stores</a:t>
            </a:r>
          </a:p>
          <a:p>
            <a:r>
              <a:rPr lang="en-US" sz="2400" b="1" dirty="0" smtClean="0"/>
              <a:t>County by County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533" y="1456267"/>
            <a:ext cx="362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seems to be a prediction issue for counties that currently have small numbers of stores.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issues could be one of </a:t>
            </a:r>
            <a:r>
              <a:rPr lang="en-US" dirty="0" err="1" smtClean="0"/>
              <a:t>heteroskedasticity</a:t>
            </a:r>
            <a:r>
              <a:rPr lang="en-US" dirty="0" smtClean="0"/>
              <a:t>- i.e. that there is larger variance for smaller samples .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815835">
            <a:off x="6941869" y="1697846"/>
            <a:ext cx="614522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2533" y="6146800"/>
            <a:ext cx="670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Now let’s take a look at logistic regression</a:t>
            </a:r>
            <a:r>
              <a:rPr lang="mr-IN" sz="2800" b="1" i="1" dirty="0" smtClean="0"/>
              <a:t>…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9361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879</Words>
  <Application>Microsoft Macintosh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Predicting Liquor Sales in Iowa</vt:lpstr>
      <vt:lpstr>Summary</vt:lpstr>
      <vt:lpstr>PowerPoint Presentation</vt:lpstr>
      <vt:lpstr>PowerPoint Presentation</vt:lpstr>
      <vt:lpstr>PowerPoint Presentation</vt:lpstr>
      <vt:lpstr>COUNTY BY COUNTY * Where are there opportunities for growth?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Levin</dc:creator>
  <cp:lastModifiedBy>Scott Levin</cp:lastModifiedBy>
  <cp:revision>38</cp:revision>
  <dcterms:created xsi:type="dcterms:W3CDTF">2018-02-06T01:30:58Z</dcterms:created>
  <dcterms:modified xsi:type="dcterms:W3CDTF">2018-02-09T14:56:57Z</dcterms:modified>
</cp:coreProperties>
</file>