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p:cViewPr varScale="1">
        <p:scale>
          <a:sx n="100" d="100"/>
          <a:sy n="100" d="100"/>
        </p:scale>
        <p:origin x="147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5417" y="1286445"/>
            <a:ext cx="9282565" cy="2369185"/>
          </a:xfrm>
          <a:prstGeom prst="rect">
            <a:avLst/>
          </a:prstGeom>
        </p:spPr>
        <p:txBody>
          <a:bodyPr wrap="square" lIns="0" tIns="0" rIns="0" bIns="0">
            <a:spAutoFit/>
          </a:bodyPr>
          <a:lstStyle>
            <a:lvl1pPr>
              <a:defRPr sz="5150" b="1" i="0">
                <a:solidFill>
                  <a:srgbClr val="990000"/>
                </a:solidFill>
                <a:latin typeface="Times New Roman"/>
                <a:cs typeface="Times New Roman"/>
              </a:defRPr>
            </a:lvl1pPr>
          </a:lstStyle>
          <a:p>
            <a:endParaRPr/>
          </a:p>
        </p:txBody>
      </p:sp>
      <p:sp>
        <p:nvSpPr>
          <p:cNvPr id="3" name="Holder 3"/>
          <p:cNvSpPr>
            <a:spLocks noGrp="1"/>
          </p:cNvSpPr>
          <p:nvPr>
            <p:ph type="subTitle" idx="4"/>
          </p:nvPr>
        </p:nvSpPr>
        <p:spPr>
          <a:xfrm>
            <a:off x="957565" y="4572966"/>
            <a:ext cx="8778268" cy="854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3/8/19</a:t>
            </a:fld>
            <a:endParaRPr lang="en-US"/>
          </a:p>
        </p:txBody>
      </p:sp>
      <p:sp>
        <p:nvSpPr>
          <p:cNvPr id="6" name="Holder 6"/>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3/8/19</a:t>
            </a:fld>
            <a:endParaRPr lang="en-US"/>
          </a:p>
        </p:txBody>
      </p:sp>
      <p:sp>
        <p:nvSpPr>
          <p:cNvPr id="6" name="Holder 6"/>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3/8/19</a:t>
            </a:fld>
            <a:endParaRPr lang="en-US"/>
          </a:p>
        </p:txBody>
      </p:sp>
      <p:sp>
        <p:nvSpPr>
          <p:cNvPr id="7" name="Holder 7"/>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3/8/19</a:t>
            </a:fld>
            <a:endParaRPr lang="en-US"/>
          </a:p>
        </p:txBody>
      </p:sp>
      <p:sp>
        <p:nvSpPr>
          <p:cNvPr id="5" name="Holder 5"/>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3/8/19</a:t>
            </a:fld>
            <a:endParaRPr lang="en-US"/>
          </a:p>
        </p:txBody>
      </p:sp>
      <p:sp>
        <p:nvSpPr>
          <p:cNvPr id="4" name="Holder 4"/>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32283" y="734806"/>
            <a:ext cx="2870200" cy="596265"/>
          </a:xfrm>
          <a:prstGeom prst="rect">
            <a:avLst/>
          </a:prstGeom>
        </p:spPr>
        <p:txBody>
          <a:bodyPr wrap="square" lIns="0" tIns="0" rIns="0" bIns="0">
            <a:spAutoFit/>
          </a:bodyPr>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body" idx="1"/>
          </p:nvPr>
        </p:nvSpPr>
        <p:spPr>
          <a:xfrm>
            <a:off x="311527" y="1762477"/>
            <a:ext cx="10070345" cy="48329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3/8/19</a:t>
            </a:fld>
            <a:endParaRPr lang="en-US"/>
          </a:p>
        </p:txBody>
      </p:sp>
      <p:sp>
        <p:nvSpPr>
          <p:cNvPr id="6" name="Holder 6"/>
          <p:cNvSpPr>
            <a:spLocks noGrp="1"/>
          </p:cNvSpPr>
          <p:nvPr>
            <p:ph type="sldNum" sz="quarter" idx="7"/>
          </p:nvPr>
        </p:nvSpPr>
        <p:spPr>
          <a:xfrm>
            <a:off x="10341526" y="6360567"/>
            <a:ext cx="133984" cy="191770"/>
          </a:xfrm>
          <a:prstGeom prst="rect">
            <a:avLst/>
          </a:prstGeom>
        </p:spPr>
        <p:txBody>
          <a:bodyPr wrap="square" lIns="0" tIns="0" rIns="0" bIns="0">
            <a:spAutoFit/>
          </a:bodyPr>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05417" y="1286445"/>
            <a:ext cx="9282565" cy="1606850"/>
          </a:xfrm>
          <a:prstGeom prst="rect">
            <a:avLst/>
          </a:prstGeom>
        </p:spPr>
        <p:txBody>
          <a:bodyPr vert="horz" wrap="square" lIns="0" tIns="41910" rIns="0" bIns="0" rtlCol="0">
            <a:spAutoFit/>
          </a:bodyPr>
          <a:lstStyle/>
          <a:p>
            <a:pPr marL="695325" marR="5080" indent="-652780" algn="ctr" rtl="0">
              <a:lnSpc>
                <a:spcPts val="6140"/>
              </a:lnSpc>
              <a:spcBef>
                <a:spcPts val="330"/>
              </a:spcBef>
            </a:pPr>
            <a:r>
              <a:rPr lang="en-US" spc="254" dirty="0"/>
              <a:t>Multi-Modal Continuous Authentication</a:t>
            </a:r>
            <a:endParaRPr spc="254" dirty="0"/>
          </a:p>
        </p:txBody>
      </p:sp>
      <p:sp>
        <p:nvSpPr>
          <p:cNvPr id="3" name="object 3"/>
          <p:cNvSpPr txBox="1"/>
          <p:nvPr/>
        </p:nvSpPr>
        <p:spPr>
          <a:xfrm>
            <a:off x="3521539" y="3903201"/>
            <a:ext cx="3401060" cy="596265"/>
          </a:xfrm>
          <a:prstGeom prst="rect">
            <a:avLst/>
          </a:prstGeom>
        </p:spPr>
        <p:txBody>
          <a:bodyPr vert="horz" wrap="square" lIns="0" tIns="11430" rIns="0" bIns="0" rtlCol="0">
            <a:spAutoFit/>
          </a:bodyPr>
          <a:lstStyle/>
          <a:p>
            <a:pPr marL="12700">
              <a:lnSpc>
                <a:spcPct val="100000"/>
              </a:lnSpc>
              <a:spcBef>
                <a:spcPts val="90"/>
              </a:spcBef>
            </a:pPr>
            <a:r>
              <a:rPr sz="3750" b="1" spc="130" dirty="0">
                <a:latin typeface="Times New Roman"/>
                <a:cs typeface="Times New Roman"/>
              </a:rPr>
              <a:t>Team</a:t>
            </a:r>
            <a:r>
              <a:rPr sz="3750" b="1" spc="-185" dirty="0">
                <a:latin typeface="Times New Roman"/>
                <a:cs typeface="Times New Roman"/>
              </a:rPr>
              <a:t> </a:t>
            </a:r>
            <a:r>
              <a:rPr sz="3750" b="1" spc="175" dirty="0">
                <a:latin typeface="Times New Roman"/>
                <a:cs typeface="Times New Roman"/>
              </a:rPr>
              <a:t>Daemons</a:t>
            </a:r>
            <a:endParaRPr sz="3750">
              <a:latin typeface="Times New Roman"/>
              <a:cs typeface="Times New Roman"/>
            </a:endParaRPr>
          </a:p>
        </p:txBody>
      </p:sp>
      <p:sp>
        <p:nvSpPr>
          <p:cNvPr id="4" name="object 4"/>
          <p:cNvSpPr txBox="1"/>
          <p:nvPr/>
        </p:nvSpPr>
        <p:spPr>
          <a:xfrm>
            <a:off x="957565" y="4572966"/>
            <a:ext cx="8521065" cy="384721"/>
          </a:xfrm>
          <a:prstGeom prst="rect">
            <a:avLst/>
          </a:prstGeom>
        </p:spPr>
        <p:txBody>
          <a:bodyPr vert="horz" wrap="square" lIns="0" tIns="0" rIns="0" bIns="0" rtlCol="0">
            <a:spAutoFit/>
          </a:bodyPr>
          <a:lstStyle/>
          <a:p>
            <a:pPr algn="ctr">
              <a:lnSpc>
                <a:spcPts val="2980"/>
              </a:lnSpc>
            </a:pPr>
            <a:r>
              <a:rPr lang="en-US" sz="3050" spc="45" dirty="0">
                <a:latin typeface="Times New Roman"/>
                <a:cs typeface="Times New Roman"/>
              </a:rPr>
              <a:t>Stephanie Lew and Jiyi Zhang</a:t>
            </a:r>
            <a:endParaRPr sz="3050" dirty="0">
              <a:latin typeface="Times New Roman"/>
              <a:cs typeface="Times New Roman"/>
            </a:endParaRPr>
          </a:p>
        </p:txBody>
      </p:sp>
      <p:sp>
        <p:nvSpPr>
          <p:cNvPr id="5" name="object 5"/>
          <p:cNvSpPr txBox="1"/>
          <p:nvPr/>
        </p:nvSpPr>
        <p:spPr>
          <a:xfrm>
            <a:off x="1955187" y="5777184"/>
            <a:ext cx="6559550" cy="717550"/>
          </a:xfrm>
          <a:prstGeom prst="rect">
            <a:avLst/>
          </a:prstGeom>
        </p:spPr>
        <p:txBody>
          <a:bodyPr vert="horz" wrap="square" lIns="0" tIns="0" rIns="0" bIns="0" rtlCol="0">
            <a:spAutoFit/>
          </a:bodyPr>
          <a:lstStyle/>
          <a:p>
            <a:pPr algn="ctr">
              <a:lnSpc>
                <a:spcPts val="2515"/>
              </a:lnSpc>
            </a:pPr>
            <a:r>
              <a:rPr sz="2550" spc="110" dirty="0">
                <a:latin typeface="Times New Roman"/>
                <a:cs typeface="Times New Roman"/>
              </a:rPr>
              <a:t>Statement</a:t>
            </a:r>
            <a:r>
              <a:rPr sz="2550" spc="-80" dirty="0">
                <a:latin typeface="Times New Roman"/>
                <a:cs typeface="Times New Roman"/>
              </a:rPr>
              <a:t> </a:t>
            </a:r>
            <a:r>
              <a:rPr sz="2550" spc="5" dirty="0">
                <a:latin typeface="Times New Roman"/>
                <a:cs typeface="Times New Roman"/>
              </a:rPr>
              <a:t>of</a:t>
            </a:r>
            <a:r>
              <a:rPr sz="2550" spc="-75" dirty="0">
                <a:latin typeface="Times New Roman"/>
                <a:cs typeface="Times New Roman"/>
              </a:rPr>
              <a:t> </a:t>
            </a:r>
            <a:r>
              <a:rPr sz="2550" spc="40" dirty="0">
                <a:latin typeface="Times New Roman"/>
                <a:cs typeface="Times New Roman"/>
              </a:rPr>
              <a:t>Work,</a:t>
            </a:r>
            <a:r>
              <a:rPr sz="2550" spc="-80" dirty="0">
                <a:latin typeface="Times New Roman"/>
                <a:cs typeface="Times New Roman"/>
              </a:rPr>
              <a:t> </a:t>
            </a:r>
            <a:r>
              <a:rPr sz="2550" spc="20" dirty="0">
                <a:latin typeface="Times New Roman"/>
                <a:cs typeface="Times New Roman"/>
              </a:rPr>
              <a:t>Mobile</a:t>
            </a:r>
            <a:r>
              <a:rPr sz="2550" spc="-80" dirty="0">
                <a:latin typeface="Times New Roman"/>
                <a:cs typeface="Times New Roman"/>
              </a:rPr>
              <a:t> </a:t>
            </a:r>
            <a:r>
              <a:rPr sz="2550" spc="60" dirty="0">
                <a:latin typeface="Times New Roman"/>
                <a:cs typeface="Times New Roman"/>
              </a:rPr>
              <a:t>Security</a:t>
            </a:r>
            <a:r>
              <a:rPr sz="2550" spc="-80" dirty="0">
                <a:latin typeface="Times New Roman"/>
                <a:cs typeface="Times New Roman"/>
              </a:rPr>
              <a:t> </a:t>
            </a:r>
            <a:r>
              <a:rPr sz="2550" spc="35" dirty="0">
                <a:latin typeface="Times New Roman"/>
                <a:cs typeface="Times New Roman"/>
              </a:rPr>
              <a:t>(Fall</a:t>
            </a:r>
            <a:r>
              <a:rPr sz="2550" spc="-75" dirty="0">
                <a:latin typeface="Times New Roman"/>
                <a:cs typeface="Times New Roman"/>
              </a:rPr>
              <a:t> </a:t>
            </a:r>
            <a:r>
              <a:rPr sz="2550" spc="140" dirty="0">
                <a:latin typeface="Times New Roman"/>
                <a:cs typeface="Times New Roman"/>
              </a:rPr>
              <a:t>2017)</a:t>
            </a:r>
            <a:endParaRPr sz="2550">
              <a:latin typeface="Times New Roman"/>
              <a:cs typeface="Times New Roman"/>
            </a:endParaRPr>
          </a:p>
          <a:p>
            <a:pPr marL="2540" algn="ctr">
              <a:lnSpc>
                <a:spcPct val="100000"/>
              </a:lnSpc>
              <a:spcBef>
                <a:spcPts val="10"/>
              </a:spcBef>
            </a:pPr>
            <a:r>
              <a:rPr sz="2550" spc="55" dirty="0">
                <a:latin typeface="Times New Roman"/>
                <a:cs typeface="Times New Roman"/>
              </a:rPr>
              <a:t>Carnegie </a:t>
            </a:r>
            <a:r>
              <a:rPr sz="2550" spc="25" dirty="0">
                <a:latin typeface="Times New Roman"/>
                <a:cs typeface="Times New Roman"/>
              </a:rPr>
              <a:t>Mellon</a:t>
            </a:r>
            <a:r>
              <a:rPr sz="2550" spc="-215" dirty="0">
                <a:latin typeface="Times New Roman"/>
                <a:cs typeface="Times New Roman"/>
              </a:rPr>
              <a:t> </a:t>
            </a:r>
            <a:r>
              <a:rPr sz="2550" spc="60" dirty="0">
                <a:latin typeface="Times New Roman"/>
                <a:cs typeface="Times New Roman"/>
              </a:rPr>
              <a:t>University</a:t>
            </a:r>
            <a:endParaRPr sz="2550">
              <a:latin typeface="Times New Roman"/>
              <a:cs typeface="Times New Roman"/>
            </a:endParaRPr>
          </a:p>
        </p:txBody>
      </p:sp>
      <p:sp>
        <p:nvSpPr>
          <p:cNvPr id="6" name="object 6"/>
          <p:cNvSpPr/>
          <p:nvPr/>
        </p:nvSpPr>
        <p:spPr>
          <a:xfrm>
            <a:off x="1872818" y="5641263"/>
            <a:ext cx="6882765" cy="1029969"/>
          </a:xfrm>
          <a:custGeom>
            <a:avLst/>
            <a:gdLst/>
            <a:ahLst/>
            <a:cxnLst/>
            <a:rect l="l" t="t" r="r" b="b"/>
            <a:pathLst>
              <a:path w="6882765" h="1029970">
                <a:moveTo>
                  <a:pt x="0" y="1029943"/>
                </a:moveTo>
                <a:lnTo>
                  <a:pt x="6882650" y="1029943"/>
                </a:lnTo>
                <a:lnTo>
                  <a:pt x="6882650" y="0"/>
                </a:lnTo>
                <a:lnTo>
                  <a:pt x="0" y="0"/>
                </a:lnTo>
                <a:lnTo>
                  <a:pt x="0" y="1029943"/>
                </a:lnTo>
                <a:close/>
              </a:path>
            </a:pathLst>
          </a:custGeom>
          <a:solidFill>
            <a:srgbClr val="FFFFF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5" dirty="0"/>
              <a:t>Bibliography</a:t>
            </a:r>
          </a:p>
        </p:txBody>
      </p:sp>
      <p:sp>
        <p:nvSpPr>
          <p:cNvPr id="3" name="object 3"/>
          <p:cNvSpPr txBox="1"/>
          <p:nvPr/>
        </p:nvSpPr>
        <p:spPr>
          <a:xfrm>
            <a:off x="311527" y="1762477"/>
            <a:ext cx="9977120" cy="4531369"/>
          </a:xfrm>
          <a:prstGeom prst="rect">
            <a:avLst/>
          </a:prstGeom>
        </p:spPr>
        <p:txBody>
          <a:bodyPr vert="horz" wrap="square" lIns="0" tIns="6985" rIns="0" bIns="0" rtlCol="0">
            <a:spAutoFit/>
          </a:bodyPr>
          <a:lstStyle/>
          <a:p>
            <a:r>
              <a:rPr lang="en-SG" sz="1400" dirty="0"/>
              <a:t>[12]  I. Nakanishi, “Unconscious biometrics for continuous user verification,” in Proceedings of the 8th International Conference on Signal Processing Systems, ser. ICSPS 2016. New York, NY, USA: ACM, 2016, pp. 20–25. [Online]. Available: http: //</a:t>
            </a:r>
            <a:r>
              <a:rPr lang="en-SG" sz="1400" dirty="0" err="1"/>
              <a:t>doi.acm.org</a:t>
            </a:r>
            <a:r>
              <a:rPr lang="en-SG" sz="1400" dirty="0"/>
              <a:t>/10.1145/3015166.3015180 </a:t>
            </a:r>
            <a:endParaRPr lang="en-SG" sz="1100" dirty="0"/>
          </a:p>
          <a:p>
            <a:r>
              <a:rPr lang="en-SG" sz="1400" dirty="0"/>
              <a:t>[13]  K. Sitara and B. </a:t>
            </a:r>
            <a:r>
              <a:rPr lang="en-SG" sz="1400" dirty="0" err="1"/>
              <a:t>Mehtre</a:t>
            </a:r>
            <a:r>
              <a:rPr lang="en-SG" sz="1400" dirty="0"/>
              <a:t>, “Digital video tampering detection,” Digit. </a:t>
            </a:r>
            <a:r>
              <a:rPr lang="en-SG" sz="1400" dirty="0" err="1"/>
              <a:t>Investig</a:t>
            </a:r>
            <a:r>
              <a:rPr lang="en-SG" sz="1400" dirty="0"/>
              <a:t>., vol. 18, no. C, pp. 8–22, Sep. 2016. [Online]. Available: https://</a:t>
            </a:r>
            <a:r>
              <a:rPr lang="en-SG" sz="1400" dirty="0" err="1"/>
              <a:t>doi.org</a:t>
            </a:r>
            <a:r>
              <a:rPr lang="en-SG" sz="1400" dirty="0"/>
              <a:t>/10.1016/j.diin.2016.06.003 </a:t>
            </a:r>
            <a:endParaRPr lang="en-SG" sz="1100" dirty="0"/>
          </a:p>
          <a:p>
            <a:r>
              <a:rPr lang="en-SG" sz="1400" dirty="0"/>
              <a:t>6 </a:t>
            </a:r>
            <a:endParaRPr lang="en-SG" sz="1100" dirty="0"/>
          </a:p>
          <a:p>
            <a:r>
              <a:rPr lang="en-SG" sz="1400" dirty="0"/>
              <a:t>[14]  M. Carrillo, Cassandra, “Continuous biometric authentication for authorized aircraft personnel : a proposed design,” 2003. [Online]. Available: https://</a:t>
            </a:r>
            <a:r>
              <a:rPr lang="en-SG" sz="1400" dirty="0" err="1"/>
              <a:t>calhoun.nps.edu</a:t>
            </a:r>
            <a:r>
              <a:rPr lang="en-SG" sz="1400" dirty="0"/>
              <a:t>/ handle/10945/1011 </a:t>
            </a:r>
            <a:endParaRPr lang="en-SG" sz="1100" dirty="0"/>
          </a:p>
          <a:p>
            <a:r>
              <a:rPr lang="en-SG" sz="1400" dirty="0"/>
              <a:t>[15]  R. </a:t>
            </a:r>
            <a:r>
              <a:rPr lang="en-SG" sz="1400" dirty="0" err="1"/>
              <a:t>Janakiraman</a:t>
            </a:r>
            <a:r>
              <a:rPr lang="en-SG" sz="1400" dirty="0"/>
              <a:t>, S. Kumar, S. Zhang, and T. Sim, “Using continuous face verification to improve desktop security,” in Proceedings of the Seventh IEEE Workshops on Application of Computer Vision (WACV/MOTION’05) - Volume 1 - Volume 01, ser. WACV-MOTION ’05. Washington, DC, USA: IEEE Computer Society, 2005, pp. 501–507. [Online]. Available: http://</a:t>
            </a:r>
            <a:r>
              <a:rPr lang="en-SG" sz="1400" dirty="0" err="1"/>
              <a:t>dx.doi.org</a:t>
            </a:r>
            <a:r>
              <a:rPr lang="en-SG" sz="1400" dirty="0"/>
              <a:t>/10.1109/ACVMOT.2005.120 </a:t>
            </a:r>
            <a:endParaRPr lang="en-SG" sz="1100" dirty="0"/>
          </a:p>
          <a:p>
            <a:r>
              <a:rPr lang="en-SG" sz="1400" dirty="0"/>
              <a:t>[16]  G. Chetty and M. Wagner, “Multi-level liveness verification for face-voice biometric au- </a:t>
            </a:r>
            <a:r>
              <a:rPr lang="en-SG" sz="1400" dirty="0" err="1"/>
              <a:t>thentication</a:t>
            </a:r>
            <a:r>
              <a:rPr lang="en-SG" sz="1400" dirty="0"/>
              <a:t>,” in Proceedings of 2006 Biometrics Symposium, L. Williams, Ed. United States: IEEE, Institute of Electrical and Electronics Engineers, 2006, pp. 1–6. </a:t>
            </a:r>
            <a:endParaRPr lang="en-SG" sz="1100" dirty="0"/>
          </a:p>
          <a:p>
            <a:r>
              <a:rPr lang="en-SG" sz="1400" dirty="0"/>
              <a:t>[17]  D.-J. Kim, K.-W. Chung, and K.-S. Hong, “Person authentication using face, teeth and voice modalities for mobile device security,” IEEE Transactions on Consumer Electronics, vol. 56, no. 4, pp. 2678–2685, 2010. </a:t>
            </a:r>
            <a:endParaRPr lang="en-SG" sz="1100" dirty="0"/>
          </a:p>
          <a:p>
            <a:r>
              <a:rPr lang="en-SG" sz="1400" dirty="0"/>
              <a:t>[18]  H. </a:t>
            </a:r>
            <a:r>
              <a:rPr lang="en-SG" sz="1400" dirty="0" err="1"/>
              <a:t>Saevanee</a:t>
            </a:r>
            <a:r>
              <a:rPr lang="en-SG" sz="1400" dirty="0"/>
              <a:t>, N. L. Clarke, and S. M. </a:t>
            </a:r>
            <a:r>
              <a:rPr lang="en-SG" sz="1400" dirty="0" err="1"/>
              <a:t>Furnell</a:t>
            </a:r>
            <a:r>
              <a:rPr lang="en-SG" sz="1400" dirty="0"/>
              <a:t>, “Multi-modal behavioural biometric au- </a:t>
            </a:r>
            <a:r>
              <a:rPr lang="en-SG" sz="1400" dirty="0" err="1"/>
              <a:t>thentication</a:t>
            </a:r>
            <a:r>
              <a:rPr lang="en-SG" sz="1400" dirty="0"/>
              <a:t> for mobile devices,” in IFIP International Information Security Conference. Springer, 2012, pp. 465–474. </a:t>
            </a:r>
            <a:endParaRPr lang="en-SG" sz="1100" dirty="0"/>
          </a:p>
          <a:p>
            <a:r>
              <a:rPr lang="en-SG" sz="1400" dirty="0"/>
              <a:t>[19]  E. Shi, Y. </a:t>
            </a:r>
            <a:r>
              <a:rPr lang="en-SG" sz="1400" dirty="0" err="1"/>
              <a:t>Niu</a:t>
            </a:r>
            <a:r>
              <a:rPr lang="en-SG" sz="1400" dirty="0"/>
              <a:t>, M. Jakobsson, and R. Chow, “Implicit authentication through learning user </a:t>
            </a:r>
            <a:r>
              <a:rPr lang="en-SG" sz="1400" dirty="0" err="1"/>
              <a:t>behavior</a:t>
            </a:r>
            <a:r>
              <a:rPr lang="en-SG" sz="1400" dirty="0"/>
              <a:t>,” in International Conference on Information Security. Springer, 2010, pp. 99–113. </a:t>
            </a:r>
            <a:endParaRPr lang="en-SG" sz="1100" dirty="0"/>
          </a:p>
          <a:p>
            <a:r>
              <a:rPr lang="en-SG" sz="1400" dirty="0"/>
              <a:t>[20]  X. Wang, T. Yu, O. </a:t>
            </a:r>
            <a:r>
              <a:rPr lang="en-SG" sz="1400" dirty="0" err="1"/>
              <a:t>Mengshoel</a:t>
            </a:r>
            <a:r>
              <a:rPr lang="en-SG" sz="1400" dirty="0"/>
              <a:t>, and P. Tague, “Towards continuous and passive </a:t>
            </a:r>
            <a:r>
              <a:rPr lang="en-SG" sz="1400" dirty="0" err="1"/>
              <a:t>authentica</a:t>
            </a:r>
            <a:r>
              <a:rPr lang="en-SG" sz="1400" dirty="0"/>
              <a:t>- </a:t>
            </a:r>
            <a:r>
              <a:rPr lang="en-SG" sz="1400" dirty="0" err="1"/>
              <a:t>tion</a:t>
            </a:r>
            <a:r>
              <a:rPr lang="en-SG" sz="1400" dirty="0"/>
              <a:t> across mobile devices: an empirical study,” in Proceedings of the 10th ACM Conference on Security and Privacy in Wireless and Mobile Networks. ACM, 2017, pp. 35–45.</a:t>
            </a:r>
            <a:endParaRPr lang="en-US" sz="1400" dirty="0"/>
          </a:p>
        </p:txBody>
      </p:sp>
      <p:sp>
        <p:nvSpPr>
          <p:cNvPr id="4" name="object 4"/>
          <p:cNvSpPr txBox="1"/>
          <p:nvPr/>
        </p:nvSpPr>
        <p:spPr>
          <a:xfrm>
            <a:off x="156758" y="1278182"/>
            <a:ext cx="10408285" cy="417830"/>
          </a:xfrm>
          <a:prstGeom prst="rect">
            <a:avLst/>
          </a:prstGeom>
        </p:spPr>
        <p:txBody>
          <a:bodyPr vert="horz" wrap="square" lIns="0" tIns="1524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p:txBody>
      </p:sp>
      <p:sp>
        <p:nvSpPr>
          <p:cNvPr id="5" name="object 5"/>
          <p:cNvSpPr txBox="1"/>
          <p:nvPr/>
        </p:nvSpPr>
        <p:spPr>
          <a:xfrm>
            <a:off x="10354226" y="6346499"/>
            <a:ext cx="108585" cy="203835"/>
          </a:xfrm>
          <a:prstGeom prst="rect">
            <a:avLst/>
          </a:prstGeom>
        </p:spPr>
        <p:txBody>
          <a:bodyPr vert="horz" wrap="square" lIns="0" tIns="15240" rIns="0" bIns="0" rtlCol="0">
            <a:spAutoFit/>
          </a:bodyPr>
          <a:lstStyle/>
          <a:p>
            <a:pPr marL="12700">
              <a:lnSpc>
                <a:spcPct val="100000"/>
              </a:lnSpc>
              <a:spcBef>
                <a:spcPts val="120"/>
              </a:spcBef>
            </a:pPr>
            <a:r>
              <a:rPr sz="1150" spc="10" dirty="0">
                <a:solidFill>
                  <a:srgbClr val="595959"/>
                </a:solidFill>
                <a:latin typeface="Arial"/>
                <a:cs typeface="Arial"/>
              </a:rPr>
              <a:t>9</a:t>
            </a:r>
            <a:endParaRPr sz="1150">
              <a:latin typeface="Arial"/>
              <a:cs typeface="Arial"/>
            </a:endParaRPr>
          </a:p>
        </p:txBody>
      </p:sp>
    </p:spTree>
    <p:extLst>
      <p:ext uri="{BB962C8B-B14F-4D97-AF65-F5344CB8AC3E}">
        <p14:creationId xmlns:p14="http://schemas.microsoft.com/office/powerpoint/2010/main" val="10565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091" y="734806"/>
            <a:ext cx="2811145" cy="596265"/>
          </a:xfrm>
          <a:prstGeom prst="rect">
            <a:avLst/>
          </a:prstGeom>
        </p:spPr>
        <p:txBody>
          <a:bodyPr vert="horz" wrap="square" lIns="0" tIns="11430" rIns="0" bIns="0" rtlCol="0">
            <a:spAutoFit/>
          </a:bodyPr>
          <a:lstStyle/>
          <a:p>
            <a:pPr marL="12700">
              <a:lnSpc>
                <a:spcPct val="100000"/>
              </a:lnSpc>
              <a:spcBef>
                <a:spcPts val="90"/>
              </a:spcBef>
            </a:pPr>
            <a:r>
              <a:rPr spc="120" dirty="0"/>
              <a:t>Introduction</a:t>
            </a:r>
          </a:p>
        </p:txBody>
      </p:sp>
      <p:sp>
        <p:nvSpPr>
          <p:cNvPr id="4" name="object 4"/>
          <p:cNvSpPr txBox="1"/>
          <p:nvPr/>
        </p:nvSpPr>
        <p:spPr>
          <a:xfrm>
            <a:off x="156758" y="1170570"/>
            <a:ext cx="10536642" cy="4609146"/>
          </a:xfrm>
          <a:prstGeom prst="rect">
            <a:avLst/>
          </a:prstGeom>
        </p:spPr>
        <p:txBody>
          <a:bodyPr vert="horz" wrap="square" lIns="0" tIns="123189" rIns="0" bIns="0" rtlCol="0">
            <a:spAutoFit/>
          </a:bodyPr>
          <a:lstStyle/>
          <a:p>
            <a:pPr marL="12700">
              <a:lnSpc>
                <a:spcPct val="100000"/>
              </a:lnSpc>
              <a:spcBef>
                <a:spcPts val="969"/>
              </a:spcBef>
              <a:tabLst>
                <a:tab pos="612775" algn="l"/>
                <a:tab pos="10394315" algn="l"/>
              </a:tabLst>
            </a:pPr>
            <a:r>
              <a:rPr sz="2550" u="heavy" spc="5" dirty="0">
                <a:uFill>
                  <a:solidFill>
                    <a:srgbClr val="800000"/>
                  </a:solidFill>
                </a:uFill>
                <a:latin typeface="Times New Roman"/>
                <a:cs typeface="Times New Roman"/>
              </a:rPr>
              <a:t> 	</a:t>
            </a:r>
            <a:r>
              <a:rPr sz="2550" u="heavy" spc="85" dirty="0">
                <a:uFill>
                  <a:solidFill>
                    <a:srgbClr val="800000"/>
                  </a:solidFill>
                </a:uFill>
                <a:latin typeface="Times New Roman"/>
                <a:cs typeface="Times New Roman"/>
              </a:rPr>
              <a:t>Team </a:t>
            </a:r>
            <a:r>
              <a:rPr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t>
            </a:r>
            <a:r>
              <a:rPr sz="2550" u="heavy" dirty="0">
                <a:uFill>
                  <a:solidFill>
                    <a:srgbClr val="800000"/>
                  </a:solidFill>
                </a:uFill>
                <a:latin typeface="Times New Roman"/>
                <a:cs typeface="Times New Roman"/>
              </a:rPr>
              <a:t>and </a:t>
            </a:r>
            <a:r>
              <a:rPr lang="en-US" sz="2550" u="heavy" dirty="0">
                <a:uFill>
                  <a:solidFill>
                    <a:srgbClr val="800000"/>
                  </a:solidFill>
                </a:uFill>
                <a:latin typeface="Times New Roman"/>
                <a:cs typeface="Times New Roman"/>
              </a:rPr>
              <a:t>Jiyi Zhang</a:t>
            </a:r>
            <a:r>
              <a:rPr sz="2550" u="heavy" spc="50" dirty="0">
                <a:uFill>
                  <a:solidFill>
                    <a:srgbClr val="800000"/>
                  </a:solidFill>
                </a:uFill>
                <a:latin typeface="Times New Roman"/>
                <a:cs typeface="Times New Roman"/>
              </a:rPr>
              <a:t>	</a:t>
            </a:r>
            <a:endParaRPr sz="2550" dirty="0">
              <a:latin typeface="Times New Roman"/>
              <a:cs typeface="Times New Roman"/>
            </a:endParaRPr>
          </a:p>
          <a:p>
            <a:pPr marL="648970" marR="4717415" indent="-429259">
              <a:lnSpc>
                <a:spcPct val="100899"/>
              </a:lnSpc>
              <a:spcBef>
                <a:spcPts val="680"/>
              </a:spcBef>
              <a:buFont typeface="Arial"/>
              <a:buChar char="●"/>
              <a:tabLst>
                <a:tab pos="648970" algn="l"/>
                <a:tab pos="649605" algn="l"/>
              </a:tabLst>
            </a:pPr>
            <a:r>
              <a:rPr lang="en-US" sz="2100" spc="95" dirty="0">
                <a:latin typeface="Times New Roman"/>
                <a:cs typeface="Times New Roman"/>
              </a:rPr>
              <a:t>Multi-Modal Continuous Authentication System fuses information collected from devices of different biometric sensing modalities to provide better security and smoother user experience</a:t>
            </a:r>
          </a:p>
          <a:p>
            <a:pPr marL="648970" marR="4717415" indent="-429259">
              <a:lnSpc>
                <a:spcPct val="100899"/>
              </a:lnSpc>
              <a:spcBef>
                <a:spcPts val="680"/>
              </a:spcBef>
              <a:buFont typeface="Arial"/>
              <a:buChar char="●"/>
              <a:tabLst>
                <a:tab pos="648970" algn="l"/>
                <a:tab pos="649605" algn="l"/>
              </a:tabLst>
            </a:pPr>
            <a:endParaRPr sz="2200" dirty="0">
              <a:latin typeface="Times New Roman"/>
              <a:cs typeface="Times New Roman"/>
            </a:endParaRPr>
          </a:p>
          <a:p>
            <a:pPr marL="648970" indent="-429259">
              <a:lnSpc>
                <a:spcPct val="100000"/>
              </a:lnSpc>
              <a:buFont typeface="Arial"/>
              <a:buChar char="●"/>
              <a:tabLst>
                <a:tab pos="648970" algn="l"/>
                <a:tab pos="649605" algn="l"/>
              </a:tabLst>
            </a:pPr>
            <a:r>
              <a:rPr sz="2100" spc="40" dirty="0">
                <a:latin typeface="Times New Roman"/>
                <a:cs typeface="Times New Roman"/>
              </a:rPr>
              <a:t>Common </a:t>
            </a:r>
            <a:r>
              <a:rPr sz="2100" spc="80" dirty="0">
                <a:latin typeface="Times New Roman"/>
                <a:cs typeface="Times New Roman"/>
              </a:rPr>
              <a:t>authentication </a:t>
            </a:r>
            <a:r>
              <a:rPr lang="en-US" sz="2100" spc="60" dirty="0">
                <a:latin typeface="Times New Roman"/>
                <a:cs typeface="Times New Roman"/>
              </a:rPr>
              <a:t>information includes</a:t>
            </a:r>
            <a:r>
              <a:rPr sz="2100" spc="45" dirty="0">
                <a:latin typeface="Times New Roman"/>
                <a:cs typeface="Times New Roman"/>
              </a:rPr>
              <a:t>:</a:t>
            </a:r>
            <a:endParaRPr sz="2100" dirty="0">
              <a:latin typeface="Times New Roman"/>
              <a:cs typeface="Times New Roman"/>
            </a:endParaRP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Fingerprint collected from Touch ID</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Face collected from phone Face ID and CCTV</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Voice collected from Google Home/Echo</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GPS location info collected from phone/watch</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Behavior data from accelerometer/gyroscope</a:t>
            </a:r>
          </a:p>
        </p:txBody>
      </p:sp>
      <p:pic>
        <p:nvPicPr>
          <p:cNvPr id="1026" name="Picture 2" descr="https://lh6.googleusercontent.com/A0Q4AgmIPnDFGxSHDsyzdC1RMeDHQm5XGYlSh-FWBUcczlSOqRcsSopdlPfObRQA9LZ7MjhRmSiiEf-JYsMh7wuziCMLi_r2HQK5RUjdOTJSahQg-niuf6bSyqWalSKNODi2FSTHdhA">
            <a:extLst>
              <a:ext uri="{FF2B5EF4-FFF2-40B4-BE49-F238E27FC236}">
                <a16:creationId xmlns:a16="http://schemas.microsoft.com/office/drawing/2014/main" id="{5B300461-049D-E643-B254-5AA5557A34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3" b="8469"/>
          <a:stretch/>
        </p:blipFill>
        <p:spPr bwMode="auto">
          <a:xfrm>
            <a:off x="6380518" y="1898392"/>
            <a:ext cx="4167687" cy="431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731" y="734806"/>
            <a:ext cx="4244340" cy="596265"/>
          </a:xfrm>
          <a:prstGeom prst="rect">
            <a:avLst/>
          </a:prstGeom>
        </p:spPr>
        <p:txBody>
          <a:bodyPr vert="horz" wrap="square" lIns="0" tIns="11430" rIns="0" bIns="0" rtlCol="0">
            <a:spAutoFit/>
          </a:bodyPr>
          <a:lstStyle/>
          <a:p>
            <a:pPr marL="12700">
              <a:lnSpc>
                <a:spcPct val="100000"/>
              </a:lnSpc>
              <a:spcBef>
                <a:spcPts val="90"/>
              </a:spcBef>
            </a:pPr>
            <a:r>
              <a:rPr spc="150" dirty="0"/>
              <a:t>Problem</a:t>
            </a:r>
            <a:r>
              <a:rPr spc="-165" dirty="0"/>
              <a:t> </a:t>
            </a:r>
            <a:r>
              <a:rPr spc="140" dirty="0"/>
              <a:t>Statement</a:t>
            </a:r>
          </a:p>
        </p:txBody>
      </p:sp>
      <p:sp>
        <p:nvSpPr>
          <p:cNvPr id="3" name="object 3"/>
          <p:cNvSpPr txBox="1"/>
          <p:nvPr/>
        </p:nvSpPr>
        <p:spPr>
          <a:xfrm>
            <a:off x="156758" y="1165137"/>
            <a:ext cx="10408285" cy="3545201"/>
          </a:xfrm>
          <a:prstGeom prst="rect">
            <a:avLst/>
          </a:prstGeom>
        </p:spPr>
        <p:txBody>
          <a:bodyPr vert="horz" wrap="square" lIns="0" tIns="12827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marR="342900" indent="-429259">
              <a:lnSpc>
                <a:spcPct val="100899"/>
              </a:lnSpc>
              <a:spcBef>
                <a:spcPts val="715"/>
              </a:spcBef>
              <a:buFont typeface="Arial"/>
              <a:buChar char="●"/>
              <a:tabLst>
                <a:tab pos="698500" algn="l"/>
                <a:tab pos="699770" algn="l"/>
              </a:tabLst>
            </a:pPr>
            <a:r>
              <a:rPr lang="en-US" sz="2100" spc="25" dirty="0">
                <a:latin typeface="Times New Roman"/>
                <a:cs typeface="Times New Roman"/>
              </a:rPr>
              <a:t>Our aim is to build a component-based system which combines the sensor capability and computation power of multiple different smart home devices to provide secure, robust, reliable and convenient authentication. In this system:</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75" dirty="0">
                <a:latin typeface="Times New Roman"/>
                <a:cs typeface="Times New Roman"/>
              </a:rPr>
              <a:t>Every smart home device runs a submodule which takes in the device’s sensor input and gives a score describing the likelihood of owner presence.</a:t>
            </a:r>
          </a:p>
          <a:p>
            <a:pPr marL="1233805" lvl="1" indent="-429259">
              <a:spcBef>
                <a:spcPts val="25"/>
              </a:spcBef>
              <a:buFont typeface="Arial"/>
              <a:buChar char="○"/>
              <a:tabLst>
                <a:tab pos="1233170" algn="l"/>
                <a:tab pos="1234440" algn="l"/>
              </a:tabLst>
            </a:pPr>
            <a:r>
              <a:rPr lang="en-US" sz="2100" dirty="0">
                <a:latin typeface="Times New Roman"/>
                <a:cs typeface="Times New Roman"/>
              </a:rPr>
              <a:t>All the submodules connect to the core processing component through an interface.</a:t>
            </a:r>
          </a:p>
          <a:p>
            <a:pPr marL="1233805" lvl="1" indent="-429259">
              <a:spcBef>
                <a:spcPts val="25"/>
              </a:spcBef>
              <a:buFont typeface="Arial"/>
              <a:buChar char="○"/>
              <a:tabLst>
                <a:tab pos="1233170" algn="l"/>
                <a:tab pos="1234440" algn="l"/>
              </a:tabLst>
            </a:pPr>
            <a:r>
              <a:rPr lang="en-US" sz="2100" dirty="0">
                <a:latin typeface="Times New Roman"/>
                <a:cs typeface="Times New Roman"/>
              </a:rPr>
              <a:t>Core component constantly takes in scores from different devices and their respective timestamps to conduct real-time evaluation and produce the authentication decision.</a:t>
            </a:r>
            <a:endParaRPr sz="2100" dirty="0">
              <a:latin typeface="Times New Roman"/>
              <a:cs typeface="Times New Roman"/>
            </a:endParaRPr>
          </a:p>
          <a:p>
            <a:pPr lvl="1">
              <a:lnSpc>
                <a:spcPct val="100000"/>
              </a:lnSpc>
              <a:spcBef>
                <a:spcPts val="10"/>
              </a:spcBef>
              <a:buFont typeface="Arial"/>
              <a:buChar char="○"/>
            </a:pPr>
            <a:endParaRPr sz="2200" dirty="0">
              <a:latin typeface="Times New Roman"/>
              <a:cs typeface="Times New Roman"/>
            </a:endParaRPr>
          </a:p>
        </p:txBody>
      </p:sp>
      <p:sp>
        <p:nvSpPr>
          <p:cNvPr id="5" name="object 5"/>
          <p:cNvSpPr txBox="1"/>
          <p:nvPr/>
        </p:nvSpPr>
        <p:spPr>
          <a:xfrm>
            <a:off x="10354226" y="6346499"/>
            <a:ext cx="108585" cy="203835"/>
          </a:xfrm>
          <a:prstGeom prst="rect">
            <a:avLst/>
          </a:prstGeom>
        </p:spPr>
        <p:txBody>
          <a:bodyPr vert="horz" wrap="square" lIns="0" tIns="15240" rIns="0" bIns="0" rtlCol="0">
            <a:spAutoFit/>
          </a:bodyPr>
          <a:lstStyle/>
          <a:p>
            <a:pPr marL="12700">
              <a:lnSpc>
                <a:spcPct val="100000"/>
              </a:lnSpc>
              <a:spcBef>
                <a:spcPts val="120"/>
              </a:spcBef>
            </a:pPr>
            <a:r>
              <a:rPr sz="1150" spc="10" dirty="0">
                <a:solidFill>
                  <a:srgbClr val="595959"/>
                </a:solidFill>
                <a:latin typeface="Arial"/>
                <a:cs typeface="Arial"/>
              </a:rPr>
              <a:t>3</a:t>
            </a:r>
            <a:endParaRPr sz="1150">
              <a:latin typeface="Arial"/>
              <a:cs typeface="Arial"/>
            </a:endParaRPr>
          </a:p>
        </p:txBody>
      </p:sp>
      <p:pic>
        <p:nvPicPr>
          <p:cNvPr id="6" name="Picture 5">
            <a:extLst>
              <a:ext uri="{FF2B5EF4-FFF2-40B4-BE49-F238E27FC236}">
                <a16:creationId xmlns:a16="http://schemas.microsoft.com/office/drawing/2014/main" id="{721AC397-49B0-4B40-8E36-996275A079D5}"/>
              </a:ext>
            </a:extLst>
          </p:cNvPr>
          <p:cNvPicPr>
            <a:picLocks noChangeAspect="1"/>
          </p:cNvPicPr>
          <p:nvPr/>
        </p:nvPicPr>
        <p:blipFill>
          <a:blip r:embed="rId2"/>
          <a:stretch>
            <a:fillRect/>
          </a:stretch>
        </p:blipFill>
        <p:spPr>
          <a:xfrm>
            <a:off x="2945604" y="4506502"/>
            <a:ext cx="4802192" cy="2836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4</a:t>
            </a:fld>
            <a:endParaRPr spc="10" dirty="0"/>
          </a:p>
        </p:txBody>
      </p:sp>
      <p:sp>
        <p:nvSpPr>
          <p:cNvPr id="2" name="object 2"/>
          <p:cNvSpPr txBox="1">
            <a:spLocks noGrp="1"/>
          </p:cNvSpPr>
          <p:nvPr>
            <p:ph type="title"/>
          </p:nvPr>
        </p:nvSpPr>
        <p:spPr>
          <a:xfrm>
            <a:off x="3850846" y="734806"/>
            <a:ext cx="3033395" cy="596265"/>
          </a:xfrm>
          <a:prstGeom prst="rect">
            <a:avLst/>
          </a:prstGeom>
        </p:spPr>
        <p:txBody>
          <a:bodyPr vert="horz" wrap="square" lIns="0" tIns="11430" rIns="0" bIns="0" rtlCol="0">
            <a:spAutoFit/>
          </a:bodyPr>
          <a:lstStyle/>
          <a:p>
            <a:pPr marL="12700">
              <a:lnSpc>
                <a:spcPct val="100000"/>
              </a:lnSpc>
              <a:spcBef>
                <a:spcPts val="90"/>
              </a:spcBef>
            </a:pPr>
            <a:r>
              <a:rPr spc="125" dirty="0"/>
              <a:t>Related</a:t>
            </a:r>
            <a:r>
              <a:rPr spc="-185" dirty="0"/>
              <a:t> </a:t>
            </a:r>
            <a:r>
              <a:rPr spc="65" dirty="0"/>
              <a:t>Work</a:t>
            </a:r>
          </a:p>
        </p:txBody>
      </p:sp>
      <p:sp>
        <p:nvSpPr>
          <p:cNvPr id="3" name="object 3"/>
          <p:cNvSpPr txBox="1"/>
          <p:nvPr/>
        </p:nvSpPr>
        <p:spPr>
          <a:xfrm>
            <a:off x="156758" y="1056218"/>
            <a:ext cx="10408285" cy="5674630"/>
          </a:xfrm>
          <a:prstGeom prst="rect">
            <a:avLst/>
          </a:prstGeom>
        </p:spPr>
        <p:txBody>
          <a:bodyPr vert="horz" wrap="square" lIns="0" tIns="23749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indent="-429259">
              <a:spcBef>
                <a:spcPts val="1440"/>
              </a:spcBef>
              <a:buFont typeface="Arial"/>
              <a:buChar char="●"/>
              <a:tabLst>
                <a:tab pos="698500" algn="l"/>
                <a:tab pos="699770" algn="l"/>
              </a:tabLst>
            </a:pPr>
            <a:r>
              <a:rPr lang="en-US" sz="2100" spc="25" dirty="0">
                <a:latin typeface="Times New Roman"/>
                <a:cs typeface="Times New Roman"/>
              </a:rPr>
              <a:t>A number of researches have upheld the need for more innovative authentication methods that aim to balance the trade-off between security and convenience. Current authentication approaches commonly fall into three categories:</a:t>
            </a:r>
            <a:endParaRPr lang="en-US" sz="2100" dirty="0">
              <a:latin typeface="Times New Roman"/>
              <a:cs typeface="Times New Roman"/>
            </a:endParaRPr>
          </a:p>
          <a:p>
            <a:pPr marL="1233805" lvl="1" indent="-429259">
              <a:spcBef>
                <a:spcPts val="20"/>
              </a:spcBef>
              <a:buFont typeface="Arial"/>
              <a:buChar char="○"/>
              <a:tabLst>
                <a:tab pos="1233170" algn="l"/>
                <a:tab pos="1234440" algn="l"/>
              </a:tabLst>
            </a:pPr>
            <a:r>
              <a:rPr lang="en-US" sz="2100" spc="25" dirty="0">
                <a:latin typeface="Times New Roman"/>
                <a:cs typeface="Times New Roman"/>
              </a:rPr>
              <a:t>Knowledge-based (E.g. Single sign-on)</a:t>
            </a:r>
          </a:p>
          <a:p>
            <a:pPr marL="1233805" lvl="1" indent="-429259">
              <a:spcBef>
                <a:spcPts val="20"/>
              </a:spcBef>
              <a:buFont typeface="Arial"/>
              <a:buChar char="○"/>
              <a:tabLst>
                <a:tab pos="1233170" algn="l"/>
                <a:tab pos="1234440" algn="l"/>
              </a:tabLst>
            </a:pPr>
            <a:r>
              <a:rPr lang="en-US" sz="2100" spc="25" dirty="0">
                <a:latin typeface="Times New Roman"/>
                <a:cs typeface="Times New Roman"/>
              </a:rPr>
              <a:t>Object-based (E.g. Token-based authentication in a form of hardware or software tokens)</a:t>
            </a:r>
          </a:p>
          <a:p>
            <a:pPr marL="1233805" lvl="1" indent="-429259">
              <a:spcBef>
                <a:spcPts val="20"/>
              </a:spcBef>
              <a:buFont typeface="Arial"/>
              <a:buChar char="○"/>
              <a:tabLst>
                <a:tab pos="1233170" algn="l"/>
                <a:tab pos="1234440" algn="l"/>
              </a:tabLst>
            </a:pPr>
            <a:r>
              <a:rPr lang="en-US" sz="2100" spc="25" dirty="0">
                <a:latin typeface="Times New Roman"/>
                <a:cs typeface="Times New Roman"/>
              </a:rPr>
              <a:t>Behavioral-based (E.g. behavioral biometric techniques based on SMS texting activities and messages)</a:t>
            </a:r>
          </a:p>
          <a:p>
            <a:pPr marL="804546" lvl="1">
              <a:lnSpc>
                <a:spcPct val="100000"/>
              </a:lnSpc>
              <a:spcBef>
                <a:spcPts val="20"/>
              </a:spcBef>
              <a:tabLst>
                <a:tab pos="1233170" algn="l"/>
                <a:tab pos="1234440" algn="l"/>
              </a:tabLst>
            </a:pPr>
            <a:endParaRPr sz="2200" dirty="0">
              <a:latin typeface="Times New Roman"/>
              <a:cs typeface="Times New Roman"/>
            </a:endParaRPr>
          </a:p>
          <a:p>
            <a:pPr marL="699135" indent="-429259">
              <a:lnSpc>
                <a:spcPct val="100000"/>
              </a:lnSpc>
              <a:buFont typeface="Arial"/>
              <a:buChar char="●"/>
              <a:tabLst>
                <a:tab pos="698500" algn="l"/>
                <a:tab pos="699770" algn="l"/>
              </a:tabLst>
            </a:pPr>
            <a:r>
              <a:rPr lang="en-US" sz="2100" spc="25" dirty="0">
                <a:latin typeface="Times New Roman"/>
                <a:cs typeface="Times New Roman"/>
              </a:rPr>
              <a:t>We will concentrate on combining multiple biometric modalities across devices using a general continuous authentication method. </a:t>
            </a:r>
          </a:p>
          <a:p>
            <a:pPr marL="699135" indent="-429259">
              <a:lnSpc>
                <a:spcPct val="100000"/>
              </a:lnSpc>
              <a:buFont typeface="Arial"/>
              <a:buChar char="●"/>
              <a:tabLst>
                <a:tab pos="698500" algn="l"/>
                <a:tab pos="699770" algn="l"/>
              </a:tabLst>
            </a:pPr>
            <a:endParaRPr lang="en-US" sz="2100" spc="25" dirty="0">
              <a:latin typeface="Times New Roman"/>
              <a:cs typeface="Times New Roman"/>
            </a:endParaRPr>
          </a:p>
          <a:p>
            <a:pPr marL="699135" indent="-429259">
              <a:lnSpc>
                <a:spcPct val="100000"/>
              </a:lnSpc>
              <a:buFont typeface="Arial"/>
              <a:buChar char="●"/>
              <a:tabLst>
                <a:tab pos="698500" algn="l"/>
                <a:tab pos="699770" algn="l"/>
              </a:tabLst>
            </a:pPr>
            <a:r>
              <a:rPr lang="en-US" sz="2100" spc="25" dirty="0">
                <a:latin typeface="Times New Roman"/>
                <a:cs typeface="Times New Roman"/>
              </a:rPr>
              <a:t>We envision that the new fusion system will be sensor-independent and is able to verify users in a variety of smart home configurations.</a:t>
            </a:r>
          </a:p>
          <a:p>
            <a:pPr marL="269876">
              <a:lnSpc>
                <a:spcPct val="100000"/>
              </a:lnSpc>
              <a:tabLst>
                <a:tab pos="698500" algn="l"/>
                <a:tab pos="699770" algn="l"/>
              </a:tabLst>
            </a:pPr>
            <a:endParaRPr sz="21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4857" y="734806"/>
            <a:ext cx="3663950" cy="596265"/>
          </a:xfrm>
          <a:prstGeom prst="rect">
            <a:avLst/>
          </a:prstGeom>
        </p:spPr>
        <p:txBody>
          <a:bodyPr vert="horz" wrap="square" lIns="0" tIns="11430" rIns="0" bIns="0" rtlCol="0">
            <a:spAutoFit/>
          </a:bodyPr>
          <a:lstStyle/>
          <a:p>
            <a:pPr marL="12700">
              <a:lnSpc>
                <a:spcPct val="100000"/>
              </a:lnSpc>
              <a:spcBef>
                <a:spcPts val="90"/>
              </a:spcBef>
            </a:pPr>
            <a:r>
              <a:rPr spc="100" dirty="0"/>
              <a:t>Project</a:t>
            </a:r>
            <a:r>
              <a:rPr spc="-190" dirty="0"/>
              <a:t> </a:t>
            </a:r>
            <a:r>
              <a:rPr spc="155" dirty="0"/>
              <a:t>Timeline</a:t>
            </a:r>
          </a:p>
        </p:txBody>
      </p:sp>
      <p:sp>
        <p:nvSpPr>
          <p:cNvPr id="3" name="object 3"/>
          <p:cNvSpPr/>
          <p:nvPr/>
        </p:nvSpPr>
        <p:spPr>
          <a:xfrm>
            <a:off x="287157" y="3885603"/>
            <a:ext cx="10320655" cy="272415"/>
          </a:xfrm>
          <a:custGeom>
            <a:avLst/>
            <a:gdLst/>
            <a:ahLst/>
            <a:cxnLst/>
            <a:rect l="l" t="t" r="r" b="b"/>
            <a:pathLst>
              <a:path w="10320655" h="272414">
                <a:moveTo>
                  <a:pt x="10184170" y="0"/>
                </a:moveTo>
                <a:lnTo>
                  <a:pt x="10184170" y="67970"/>
                </a:lnTo>
                <a:lnTo>
                  <a:pt x="0" y="67970"/>
                </a:lnTo>
                <a:lnTo>
                  <a:pt x="0" y="203923"/>
                </a:lnTo>
                <a:lnTo>
                  <a:pt x="10184170" y="203923"/>
                </a:lnTo>
                <a:lnTo>
                  <a:pt x="10184170" y="271894"/>
                </a:lnTo>
                <a:lnTo>
                  <a:pt x="10320111" y="135953"/>
                </a:lnTo>
                <a:lnTo>
                  <a:pt x="10184170" y="0"/>
                </a:lnTo>
                <a:close/>
              </a:path>
            </a:pathLst>
          </a:custGeom>
          <a:solidFill>
            <a:srgbClr val="595959"/>
          </a:solidFill>
        </p:spPr>
        <p:txBody>
          <a:bodyPr wrap="square" lIns="0" tIns="0" rIns="0" bIns="0" rtlCol="0"/>
          <a:lstStyle/>
          <a:p>
            <a:endParaRPr/>
          </a:p>
        </p:txBody>
      </p:sp>
      <p:sp>
        <p:nvSpPr>
          <p:cNvPr id="4" name="object 4"/>
          <p:cNvSpPr/>
          <p:nvPr/>
        </p:nvSpPr>
        <p:spPr>
          <a:xfrm>
            <a:off x="287157" y="3885616"/>
            <a:ext cx="10320655" cy="272415"/>
          </a:xfrm>
          <a:custGeom>
            <a:avLst/>
            <a:gdLst/>
            <a:ahLst/>
            <a:cxnLst/>
            <a:rect l="l" t="t" r="r" b="b"/>
            <a:pathLst>
              <a:path w="10320655" h="272414">
                <a:moveTo>
                  <a:pt x="0" y="67974"/>
                </a:moveTo>
                <a:lnTo>
                  <a:pt x="10184182" y="67974"/>
                </a:lnTo>
                <a:lnTo>
                  <a:pt x="10184182" y="0"/>
                </a:lnTo>
                <a:lnTo>
                  <a:pt x="10320130" y="135948"/>
                </a:lnTo>
                <a:lnTo>
                  <a:pt x="10184182" y="271896"/>
                </a:lnTo>
                <a:lnTo>
                  <a:pt x="10184182" y="203922"/>
                </a:lnTo>
                <a:lnTo>
                  <a:pt x="0" y="203922"/>
                </a:lnTo>
                <a:lnTo>
                  <a:pt x="0" y="67974"/>
                </a:lnTo>
                <a:close/>
              </a:path>
            </a:pathLst>
          </a:custGeom>
          <a:ln w="11138">
            <a:solidFill>
              <a:srgbClr val="000000"/>
            </a:solidFill>
          </a:ln>
        </p:spPr>
        <p:txBody>
          <a:bodyPr wrap="square" lIns="0" tIns="0" rIns="0" bIns="0" rtlCol="0"/>
          <a:lstStyle/>
          <a:p>
            <a:endParaRPr/>
          </a:p>
        </p:txBody>
      </p:sp>
      <p:sp>
        <p:nvSpPr>
          <p:cNvPr id="5" name="object 5"/>
          <p:cNvSpPr/>
          <p:nvPr/>
        </p:nvSpPr>
        <p:spPr>
          <a:xfrm>
            <a:off x="91070" y="3885603"/>
            <a:ext cx="275590" cy="272415"/>
          </a:xfrm>
          <a:custGeom>
            <a:avLst/>
            <a:gdLst/>
            <a:ahLst/>
            <a:cxnLst/>
            <a:rect l="l" t="t" r="r" b="b"/>
            <a:pathLst>
              <a:path w="275590" h="272414">
                <a:moveTo>
                  <a:pt x="137527" y="0"/>
                </a:moveTo>
                <a:lnTo>
                  <a:pt x="94058" y="6931"/>
                </a:lnTo>
                <a:lnTo>
                  <a:pt x="56305" y="26231"/>
                </a:lnTo>
                <a:lnTo>
                  <a:pt x="26534" y="55662"/>
                </a:lnTo>
                <a:lnTo>
                  <a:pt x="7011" y="92982"/>
                </a:lnTo>
                <a:lnTo>
                  <a:pt x="0" y="135953"/>
                </a:lnTo>
                <a:lnTo>
                  <a:pt x="7011" y="178922"/>
                </a:lnTo>
                <a:lnTo>
                  <a:pt x="26534" y="216240"/>
                </a:lnTo>
                <a:lnTo>
                  <a:pt x="56305" y="245666"/>
                </a:lnTo>
                <a:lnTo>
                  <a:pt x="94058" y="264964"/>
                </a:lnTo>
                <a:lnTo>
                  <a:pt x="137527" y="271894"/>
                </a:lnTo>
                <a:lnTo>
                  <a:pt x="180996" y="264964"/>
                </a:lnTo>
                <a:lnTo>
                  <a:pt x="218748" y="245666"/>
                </a:lnTo>
                <a:lnTo>
                  <a:pt x="248519" y="216240"/>
                </a:lnTo>
                <a:lnTo>
                  <a:pt x="268042" y="178922"/>
                </a:lnTo>
                <a:lnTo>
                  <a:pt x="275054" y="135953"/>
                </a:lnTo>
                <a:lnTo>
                  <a:pt x="272387" y="109307"/>
                </a:lnTo>
                <a:lnTo>
                  <a:pt x="251947" y="60529"/>
                </a:lnTo>
                <a:lnTo>
                  <a:pt x="213826" y="22845"/>
                </a:lnTo>
                <a:lnTo>
                  <a:pt x="164482" y="2636"/>
                </a:lnTo>
                <a:lnTo>
                  <a:pt x="137527" y="0"/>
                </a:lnTo>
                <a:close/>
              </a:path>
            </a:pathLst>
          </a:custGeom>
          <a:solidFill>
            <a:srgbClr val="990000"/>
          </a:solidFill>
        </p:spPr>
        <p:txBody>
          <a:bodyPr wrap="square" lIns="0" tIns="0" rIns="0" bIns="0" rtlCol="0"/>
          <a:lstStyle/>
          <a:p>
            <a:endParaRPr/>
          </a:p>
        </p:txBody>
      </p:sp>
      <p:sp>
        <p:nvSpPr>
          <p:cNvPr id="6" name="object 6"/>
          <p:cNvSpPr/>
          <p:nvPr/>
        </p:nvSpPr>
        <p:spPr>
          <a:xfrm>
            <a:off x="91070" y="3885616"/>
            <a:ext cx="275590" cy="272415"/>
          </a:xfrm>
          <a:custGeom>
            <a:avLst/>
            <a:gdLst/>
            <a:ahLst/>
            <a:cxnLst/>
            <a:rect l="l" t="t" r="r" b="b"/>
            <a:pathLst>
              <a:path w="275590" h="272414">
                <a:moveTo>
                  <a:pt x="0" y="135948"/>
                </a:moveTo>
                <a:lnTo>
                  <a:pt x="7011" y="92979"/>
                </a:lnTo>
                <a:lnTo>
                  <a:pt x="26534" y="55660"/>
                </a:lnTo>
                <a:lnTo>
                  <a:pt x="56305" y="26231"/>
                </a:lnTo>
                <a:lnTo>
                  <a:pt x="94057"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7" y="264965"/>
                </a:lnTo>
                <a:lnTo>
                  <a:pt x="56305"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7" name="object 7"/>
          <p:cNvSpPr/>
          <p:nvPr/>
        </p:nvSpPr>
        <p:spPr>
          <a:xfrm>
            <a:off x="1071298" y="3885603"/>
            <a:ext cx="275590" cy="272415"/>
          </a:xfrm>
          <a:custGeom>
            <a:avLst/>
            <a:gdLst/>
            <a:ahLst/>
            <a:cxnLst/>
            <a:rect l="l" t="t" r="r" b="b"/>
            <a:pathLst>
              <a:path w="275590" h="272414">
                <a:moveTo>
                  <a:pt x="137527" y="0"/>
                </a:moveTo>
                <a:lnTo>
                  <a:pt x="94058" y="6931"/>
                </a:lnTo>
                <a:lnTo>
                  <a:pt x="56305" y="26231"/>
                </a:lnTo>
                <a:lnTo>
                  <a:pt x="26534" y="55662"/>
                </a:lnTo>
                <a:lnTo>
                  <a:pt x="7011" y="92982"/>
                </a:lnTo>
                <a:lnTo>
                  <a:pt x="0" y="135953"/>
                </a:lnTo>
                <a:lnTo>
                  <a:pt x="7011" y="178922"/>
                </a:lnTo>
                <a:lnTo>
                  <a:pt x="26534" y="216240"/>
                </a:lnTo>
                <a:lnTo>
                  <a:pt x="56305" y="245666"/>
                </a:lnTo>
                <a:lnTo>
                  <a:pt x="94058" y="264964"/>
                </a:lnTo>
                <a:lnTo>
                  <a:pt x="137527" y="271894"/>
                </a:lnTo>
                <a:lnTo>
                  <a:pt x="180997" y="264964"/>
                </a:lnTo>
                <a:lnTo>
                  <a:pt x="218750" y="245666"/>
                </a:lnTo>
                <a:lnTo>
                  <a:pt x="248520" y="216240"/>
                </a:lnTo>
                <a:lnTo>
                  <a:pt x="268043" y="178922"/>
                </a:lnTo>
                <a:lnTo>
                  <a:pt x="275054" y="135953"/>
                </a:lnTo>
                <a:lnTo>
                  <a:pt x="272386" y="109307"/>
                </a:lnTo>
                <a:lnTo>
                  <a:pt x="251945" y="60529"/>
                </a:lnTo>
                <a:lnTo>
                  <a:pt x="213822" y="22845"/>
                </a:lnTo>
                <a:lnTo>
                  <a:pt x="164481" y="2636"/>
                </a:lnTo>
                <a:lnTo>
                  <a:pt x="137527" y="0"/>
                </a:lnTo>
                <a:close/>
              </a:path>
            </a:pathLst>
          </a:custGeom>
          <a:solidFill>
            <a:srgbClr val="990000"/>
          </a:solidFill>
        </p:spPr>
        <p:txBody>
          <a:bodyPr wrap="square" lIns="0" tIns="0" rIns="0" bIns="0" rtlCol="0"/>
          <a:lstStyle/>
          <a:p>
            <a:endParaRPr/>
          </a:p>
        </p:txBody>
      </p:sp>
      <p:sp>
        <p:nvSpPr>
          <p:cNvPr id="8" name="object 8"/>
          <p:cNvSpPr/>
          <p:nvPr/>
        </p:nvSpPr>
        <p:spPr>
          <a:xfrm>
            <a:off x="1071300" y="3885616"/>
            <a:ext cx="275590" cy="272415"/>
          </a:xfrm>
          <a:custGeom>
            <a:avLst/>
            <a:gdLst/>
            <a:ahLst/>
            <a:cxnLst/>
            <a:rect l="l" t="t" r="r" b="b"/>
            <a:pathLst>
              <a:path w="275590" h="272414">
                <a:moveTo>
                  <a:pt x="0" y="135948"/>
                </a:moveTo>
                <a:lnTo>
                  <a:pt x="7011" y="92979"/>
                </a:lnTo>
                <a:lnTo>
                  <a:pt x="26535" y="55660"/>
                </a:lnTo>
                <a:lnTo>
                  <a:pt x="56305" y="26231"/>
                </a:lnTo>
                <a:lnTo>
                  <a:pt x="94058"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8" y="264965"/>
                </a:lnTo>
                <a:lnTo>
                  <a:pt x="56305" y="245665"/>
                </a:lnTo>
                <a:lnTo>
                  <a:pt x="26535"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9" name="object 9"/>
          <p:cNvSpPr/>
          <p:nvPr/>
        </p:nvSpPr>
        <p:spPr>
          <a:xfrm>
            <a:off x="2229751"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4" y="264964"/>
                </a:lnTo>
                <a:lnTo>
                  <a:pt x="218746" y="245666"/>
                </a:lnTo>
                <a:lnTo>
                  <a:pt x="248519" y="216240"/>
                </a:lnTo>
                <a:lnTo>
                  <a:pt x="268044"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0" name="object 10"/>
          <p:cNvSpPr/>
          <p:nvPr/>
        </p:nvSpPr>
        <p:spPr>
          <a:xfrm>
            <a:off x="2229754" y="3885616"/>
            <a:ext cx="275590" cy="272415"/>
          </a:xfrm>
          <a:custGeom>
            <a:avLst/>
            <a:gdLst/>
            <a:ahLst/>
            <a:cxnLst/>
            <a:rect l="l" t="t" r="r" b="b"/>
            <a:pathLst>
              <a:path w="275589" h="272414">
                <a:moveTo>
                  <a:pt x="0" y="135948"/>
                </a:moveTo>
                <a:lnTo>
                  <a:pt x="7011" y="92979"/>
                </a:lnTo>
                <a:lnTo>
                  <a:pt x="26535" y="55660"/>
                </a:lnTo>
                <a:lnTo>
                  <a:pt x="56305" y="26231"/>
                </a:lnTo>
                <a:lnTo>
                  <a:pt x="94058"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8" y="264965"/>
                </a:lnTo>
                <a:lnTo>
                  <a:pt x="56305" y="245665"/>
                </a:lnTo>
                <a:lnTo>
                  <a:pt x="26535"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1" name="object 11"/>
          <p:cNvSpPr/>
          <p:nvPr/>
        </p:nvSpPr>
        <p:spPr>
          <a:xfrm>
            <a:off x="3477310"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2" name="object 12"/>
          <p:cNvSpPr/>
          <p:nvPr/>
        </p:nvSpPr>
        <p:spPr>
          <a:xfrm>
            <a:off x="3477319"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3" name="object 13"/>
          <p:cNvSpPr/>
          <p:nvPr/>
        </p:nvSpPr>
        <p:spPr>
          <a:xfrm>
            <a:off x="4635766"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4" y="264964"/>
                </a:lnTo>
                <a:lnTo>
                  <a:pt x="218746" y="245666"/>
                </a:lnTo>
                <a:lnTo>
                  <a:pt x="248519" y="216240"/>
                </a:lnTo>
                <a:lnTo>
                  <a:pt x="268044"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4" name="object 14"/>
          <p:cNvSpPr/>
          <p:nvPr/>
        </p:nvSpPr>
        <p:spPr>
          <a:xfrm>
            <a:off x="4635773"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5" name="object 15"/>
          <p:cNvSpPr/>
          <p:nvPr/>
        </p:nvSpPr>
        <p:spPr>
          <a:xfrm>
            <a:off x="5794222" y="3885603"/>
            <a:ext cx="275590" cy="272415"/>
          </a:xfrm>
          <a:custGeom>
            <a:avLst/>
            <a:gdLst/>
            <a:ahLst/>
            <a:cxnLst/>
            <a:rect l="l" t="t" r="r" b="b"/>
            <a:pathLst>
              <a:path w="275589" h="272414">
                <a:moveTo>
                  <a:pt x="137515" y="0"/>
                </a:moveTo>
                <a:lnTo>
                  <a:pt x="94050" y="6931"/>
                </a:lnTo>
                <a:lnTo>
                  <a:pt x="56301" y="26231"/>
                </a:lnTo>
                <a:lnTo>
                  <a:pt x="26533" y="55662"/>
                </a:lnTo>
                <a:lnTo>
                  <a:pt x="7010" y="92982"/>
                </a:lnTo>
                <a:lnTo>
                  <a:pt x="0" y="135953"/>
                </a:lnTo>
                <a:lnTo>
                  <a:pt x="7010" y="178922"/>
                </a:lnTo>
                <a:lnTo>
                  <a:pt x="26533" y="216240"/>
                </a:lnTo>
                <a:lnTo>
                  <a:pt x="56301" y="245666"/>
                </a:lnTo>
                <a:lnTo>
                  <a:pt x="94050" y="264964"/>
                </a:lnTo>
                <a:lnTo>
                  <a:pt x="137515" y="271894"/>
                </a:lnTo>
                <a:lnTo>
                  <a:pt x="180986" y="264964"/>
                </a:lnTo>
                <a:lnTo>
                  <a:pt x="218739" y="245666"/>
                </a:lnTo>
                <a:lnTo>
                  <a:pt x="248510" y="216240"/>
                </a:lnTo>
                <a:lnTo>
                  <a:pt x="268032" y="178922"/>
                </a:lnTo>
                <a:lnTo>
                  <a:pt x="275043" y="135953"/>
                </a:lnTo>
                <a:lnTo>
                  <a:pt x="272376" y="109307"/>
                </a:lnTo>
                <a:lnTo>
                  <a:pt x="251941" y="60529"/>
                </a:lnTo>
                <a:lnTo>
                  <a:pt x="213823" y="22845"/>
                </a:lnTo>
                <a:lnTo>
                  <a:pt x="164472" y="2636"/>
                </a:lnTo>
                <a:lnTo>
                  <a:pt x="137515" y="0"/>
                </a:lnTo>
                <a:close/>
              </a:path>
            </a:pathLst>
          </a:custGeom>
          <a:solidFill>
            <a:srgbClr val="990000"/>
          </a:solidFill>
        </p:spPr>
        <p:txBody>
          <a:bodyPr wrap="square" lIns="0" tIns="0" rIns="0" bIns="0" rtlCol="0"/>
          <a:lstStyle/>
          <a:p>
            <a:endParaRPr/>
          </a:p>
        </p:txBody>
      </p:sp>
      <p:sp>
        <p:nvSpPr>
          <p:cNvPr id="16" name="object 16"/>
          <p:cNvSpPr/>
          <p:nvPr/>
        </p:nvSpPr>
        <p:spPr>
          <a:xfrm>
            <a:off x="5794226"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7" name="object 17"/>
          <p:cNvSpPr/>
          <p:nvPr/>
        </p:nvSpPr>
        <p:spPr>
          <a:xfrm>
            <a:off x="695266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30" y="22845"/>
                </a:lnTo>
                <a:lnTo>
                  <a:pt x="164484" y="2636"/>
                </a:lnTo>
                <a:lnTo>
                  <a:pt x="137528" y="0"/>
                </a:lnTo>
                <a:close/>
              </a:path>
            </a:pathLst>
          </a:custGeom>
          <a:solidFill>
            <a:srgbClr val="990000"/>
          </a:solidFill>
        </p:spPr>
        <p:txBody>
          <a:bodyPr wrap="square" lIns="0" tIns="0" rIns="0" bIns="0" rtlCol="0"/>
          <a:lstStyle/>
          <a:p>
            <a:endParaRPr/>
          </a:p>
        </p:txBody>
      </p:sp>
      <p:sp>
        <p:nvSpPr>
          <p:cNvPr id="18" name="object 18"/>
          <p:cNvSpPr/>
          <p:nvPr/>
        </p:nvSpPr>
        <p:spPr>
          <a:xfrm>
            <a:off x="6952680"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9" name="object 19"/>
          <p:cNvSpPr/>
          <p:nvPr/>
        </p:nvSpPr>
        <p:spPr>
          <a:xfrm>
            <a:off x="802200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20" name="object 20"/>
          <p:cNvSpPr/>
          <p:nvPr/>
        </p:nvSpPr>
        <p:spPr>
          <a:xfrm>
            <a:off x="8022022"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1" name="object 21"/>
          <p:cNvSpPr/>
          <p:nvPr/>
        </p:nvSpPr>
        <p:spPr>
          <a:xfrm>
            <a:off x="909134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22" name="object 22"/>
          <p:cNvSpPr/>
          <p:nvPr/>
        </p:nvSpPr>
        <p:spPr>
          <a:xfrm>
            <a:off x="9091364"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3" name="object 23"/>
          <p:cNvSpPr/>
          <p:nvPr/>
        </p:nvSpPr>
        <p:spPr>
          <a:xfrm>
            <a:off x="10071582" y="3885603"/>
            <a:ext cx="275590" cy="272415"/>
          </a:xfrm>
          <a:custGeom>
            <a:avLst/>
            <a:gdLst/>
            <a:ahLst/>
            <a:cxnLst/>
            <a:rect l="l" t="t" r="r" b="b"/>
            <a:pathLst>
              <a:path w="275590" h="272414">
                <a:moveTo>
                  <a:pt x="137515" y="0"/>
                </a:moveTo>
                <a:lnTo>
                  <a:pt x="94050" y="6931"/>
                </a:lnTo>
                <a:lnTo>
                  <a:pt x="56301" y="26231"/>
                </a:lnTo>
                <a:lnTo>
                  <a:pt x="26533" y="55662"/>
                </a:lnTo>
                <a:lnTo>
                  <a:pt x="7010" y="92982"/>
                </a:lnTo>
                <a:lnTo>
                  <a:pt x="0" y="135953"/>
                </a:lnTo>
                <a:lnTo>
                  <a:pt x="7010" y="178922"/>
                </a:lnTo>
                <a:lnTo>
                  <a:pt x="26533" y="216240"/>
                </a:lnTo>
                <a:lnTo>
                  <a:pt x="56301" y="245666"/>
                </a:lnTo>
                <a:lnTo>
                  <a:pt x="94050" y="264964"/>
                </a:lnTo>
                <a:lnTo>
                  <a:pt x="137515" y="271894"/>
                </a:lnTo>
                <a:lnTo>
                  <a:pt x="180986" y="264964"/>
                </a:lnTo>
                <a:lnTo>
                  <a:pt x="218739" y="245666"/>
                </a:lnTo>
                <a:lnTo>
                  <a:pt x="248510" y="216240"/>
                </a:lnTo>
                <a:lnTo>
                  <a:pt x="268032" y="178922"/>
                </a:lnTo>
                <a:lnTo>
                  <a:pt x="275043" y="135953"/>
                </a:lnTo>
                <a:lnTo>
                  <a:pt x="272376" y="109307"/>
                </a:lnTo>
                <a:lnTo>
                  <a:pt x="251941" y="60529"/>
                </a:lnTo>
                <a:lnTo>
                  <a:pt x="213825" y="22845"/>
                </a:lnTo>
                <a:lnTo>
                  <a:pt x="164477" y="2636"/>
                </a:lnTo>
                <a:lnTo>
                  <a:pt x="137515" y="0"/>
                </a:lnTo>
                <a:close/>
              </a:path>
            </a:pathLst>
          </a:custGeom>
          <a:solidFill>
            <a:srgbClr val="990000"/>
          </a:solidFill>
        </p:spPr>
        <p:txBody>
          <a:bodyPr wrap="square" lIns="0" tIns="0" rIns="0" bIns="0" rtlCol="0"/>
          <a:lstStyle/>
          <a:p>
            <a:endParaRPr/>
          </a:p>
        </p:txBody>
      </p:sp>
      <p:sp>
        <p:nvSpPr>
          <p:cNvPr id="24" name="object 24"/>
          <p:cNvSpPr/>
          <p:nvPr/>
        </p:nvSpPr>
        <p:spPr>
          <a:xfrm>
            <a:off x="10071594"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5" name="object 25"/>
          <p:cNvSpPr/>
          <p:nvPr/>
        </p:nvSpPr>
        <p:spPr>
          <a:xfrm>
            <a:off x="211581" y="1924354"/>
            <a:ext cx="1497965" cy="1960880"/>
          </a:xfrm>
          <a:custGeom>
            <a:avLst/>
            <a:gdLst/>
            <a:ahLst/>
            <a:cxnLst/>
            <a:rect l="l" t="t" r="r" b="b"/>
            <a:pathLst>
              <a:path w="1497964" h="1960879">
                <a:moveTo>
                  <a:pt x="623898" y="1765744"/>
                </a:moveTo>
                <a:lnTo>
                  <a:pt x="249558" y="1765744"/>
                </a:lnTo>
                <a:lnTo>
                  <a:pt x="90230" y="1960752"/>
                </a:lnTo>
                <a:lnTo>
                  <a:pt x="623898" y="1765744"/>
                </a:lnTo>
                <a:close/>
              </a:path>
              <a:path w="1497964" h="1960879">
                <a:moveTo>
                  <a:pt x="1497355" y="0"/>
                </a:moveTo>
                <a:lnTo>
                  <a:pt x="0" y="0"/>
                </a:lnTo>
                <a:lnTo>
                  <a:pt x="0" y="1765744"/>
                </a:lnTo>
                <a:lnTo>
                  <a:pt x="1497355" y="1765744"/>
                </a:lnTo>
                <a:lnTo>
                  <a:pt x="1497355" y="0"/>
                </a:lnTo>
                <a:close/>
              </a:path>
            </a:pathLst>
          </a:custGeom>
          <a:solidFill>
            <a:srgbClr val="C9DAF8"/>
          </a:solidFill>
        </p:spPr>
        <p:txBody>
          <a:bodyPr wrap="square" lIns="0" tIns="0" rIns="0" bIns="0" rtlCol="0"/>
          <a:lstStyle/>
          <a:p>
            <a:endParaRPr/>
          </a:p>
        </p:txBody>
      </p:sp>
      <p:sp>
        <p:nvSpPr>
          <p:cNvPr id="26" name="object 26"/>
          <p:cNvSpPr/>
          <p:nvPr/>
        </p:nvSpPr>
        <p:spPr>
          <a:xfrm>
            <a:off x="211582" y="1924367"/>
            <a:ext cx="1497965" cy="1960880"/>
          </a:xfrm>
          <a:custGeom>
            <a:avLst/>
            <a:gdLst/>
            <a:ahLst/>
            <a:cxnLst/>
            <a:rect l="l" t="t" r="r" b="b"/>
            <a:pathLst>
              <a:path w="1497964" h="1960879">
                <a:moveTo>
                  <a:pt x="0" y="0"/>
                </a:moveTo>
                <a:lnTo>
                  <a:pt x="249559" y="0"/>
                </a:lnTo>
                <a:lnTo>
                  <a:pt x="623899" y="0"/>
                </a:lnTo>
                <a:lnTo>
                  <a:pt x="1497359" y="0"/>
                </a:lnTo>
                <a:lnTo>
                  <a:pt x="1497359" y="1030019"/>
                </a:lnTo>
                <a:lnTo>
                  <a:pt x="1497359" y="1471455"/>
                </a:lnTo>
                <a:lnTo>
                  <a:pt x="1497359" y="1765747"/>
                </a:lnTo>
                <a:lnTo>
                  <a:pt x="623899" y="1765747"/>
                </a:lnTo>
                <a:lnTo>
                  <a:pt x="90231" y="1960752"/>
                </a:lnTo>
                <a:lnTo>
                  <a:pt x="249559"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27" name="object 27"/>
          <p:cNvSpPr txBox="1"/>
          <p:nvPr/>
        </p:nvSpPr>
        <p:spPr>
          <a:xfrm>
            <a:off x="299132" y="2418623"/>
            <a:ext cx="1163320" cy="1002197"/>
          </a:xfrm>
          <a:prstGeom prst="rect">
            <a:avLst/>
          </a:prstGeom>
        </p:spPr>
        <p:txBody>
          <a:bodyPr vert="horz" wrap="square" lIns="0" tIns="17145" rIns="0" bIns="0" rtlCol="0">
            <a:spAutoFit/>
          </a:bodyPr>
          <a:lstStyle/>
          <a:p>
            <a:pPr marL="12700">
              <a:spcBef>
                <a:spcPts val="135"/>
              </a:spcBef>
            </a:pPr>
            <a:r>
              <a:rPr lang="en-US" sz="1600" b="1" spc="80" dirty="0">
                <a:latin typeface="Times New Roman"/>
                <a:cs typeface="Times New Roman"/>
              </a:rPr>
              <a:t>Feb. 17 - 23</a:t>
            </a:r>
            <a:r>
              <a:rPr sz="1600" b="1" spc="80" dirty="0">
                <a:latin typeface="Times New Roman"/>
                <a:cs typeface="Times New Roman"/>
              </a:rPr>
              <a:t>:</a:t>
            </a:r>
            <a:endParaRPr sz="1600" dirty="0">
              <a:latin typeface="Times New Roman"/>
              <a:cs typeface="Times New Roman"/>
            </a:endParaRPr>
          </a:p>
          <a:p>
            <a:pPr marL="12700">
              <a:lnSpc>
                <a:spcPct val="100000"/>
              </a:lnSpc>
              <a:spcBef>
                <a:spcPts val="10"/>
              </a:spcBef>
            </a:pPr>
            <a:r>
              <a:rPr lang="en-US" sz="1600" spc="-60" dirty="0">
                <a:latin typeface="Times New Roman"/>
                <a:cs typeface="Times New Roman"/>
              </a:rPr>
              <a:t>Literature Survey on CA</a:t>
            </a:r>
            <a:endParaRPr sz="1600" dirty="0">
              <a:latin typeface="Times New Roman"/>
              <a:cs typeface="Times New Roman"/>
            </a:endParaRPr>
          </a:p>
        </p:txBody>
      </p:sp>
      <p:sp>
        <p:nvSpPr>
          <p:cNvPr id="28" name="object 28"/>
          <p:cNvSpPr/>
          <p:nvPr/>
        </p:nvSpPr>
        <p:spPr>
          <a:xfrm>
            <a:off x="8665082" y="1918042"/>
            <a:ext cx="1783714" cy="1936114"/>
          </a:xfrm>
          <a:custGeom>
            <a:avLst/>
            <a:gdLst/>
            <a:ahLst/>
            <a:cxnLst/>
            <a:rect l="l" t="t" r="r" b="b"/>
            <a:pathLst>
              <a:path w="1783715" h="1936114">
                <a:moveTo>
                  <a:pt x="743038" y="1765744"/>
                </a:moveTo>
                <a:lnTo>
                  <a:pt x="297218" y="1765744"/>
                </a:lnTo>
                <a:lnTo>
                  <a:pt x="584174" y="1935784"/>
                </a:lnTo>
                <a:lnTo>
                  <a:pt x="743038" y="1765744"/>
                </a:lnTo>
                <a:close/>
              </a:path>
              <a:path w="1783715" h="1936114">
                <a:moveTo>
                  <a:pt x="1783283" y="0"/>
                </a:moveTo>
                <a:lnTo>
                  <a:pt x="0" y="0"/>
                </a:lnTo>
                <a:lnTo>
                  <a:pt x="0" y="1765744"/>
                </a:lnTo>
                <a:lnTo>
                  <a:pt x="1783283" y="1765744"/>
                </a:lnTo>
                <a:lnTo>
                  <a:pt x="1783283" y="0"/>
                </a:lnTo>
                <a:close/>
              </a:path>
            </a:pathLst>
          </a:custGeom>
          <a:solidFill>
            <a:srgbClr val="C9DAF8"/>
          </a:solidFill>
        </p:spPr>
        <p:txBody>
          <a:bodyPr wrap="square" lIns="0" tIns="0" rIns="0" bIns="0" rtlCol="0"/>
          <a:lstStyle/>
          <a:p>
            <a:endParaRPr/>
          </a:p>
        </p:txBody>
      </p:sp>
      <p:sp>
        <p:nvSpPr>
          <p:cNvPr id="29" name="object 29"/>
          <p:cNvSpPr/>
          <p:nvPr/>
        </p:nvSpPr>
        <p:spPr>
          <a:xfrm>
            <a:off x="8665101" y="1918052"/>
            <a:ext cx="1783714" cy="1936114"/>
          </a:xfrm>
          <a:custGeom>
            <a:avLst/>
            <a:gdLst/>
            <a:ahLst/>
            <a:cxnLst/>
            <a:rect l="l" t="t" r="r" b="b"/>
            <a:pathLst>
              <a:path w="1783715" h="1936114">
                <a:moveTo>
                  <a:pt x="0" y="0"/>
                </a:moveTo>
                <a:lnTo>
                  <a:pt x="297214" y="0"/>
                </a:lnTo>
                <a:lnTo>
                  <a:pt x="743037" y="0"/>
                </a:lnTo>
                <a:lnTo>
                  <a:pt x="1783288" y="0"/>
                </a:lnTo>
                <a:lnTo>
                  <a:pt x="1783288" y="1030019"/>
                </a:lnTo>
                <a:lnTo>
                  <a:pt x="1783288" y="1471455"/>
                </a:lnTo>
                <a:lnTo>
                  <a:pt x="1783288" y="1765747"/>
                </a:lnTo>
                <a:lnTo>
                  <a:pt x="743037" y="1765747"/>
                </a:lnTo>
                <a:lnTo>
                  <a:pt x="584167" y="1935784"/>
                </a:lnTo>
                <a:lnTo>
                  <a:pt x="297214"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30" name="object 30"/>
          <p:cNvSpPr txBox="1"/>
          <p:nvPr/>
        </p:nvSpPr>
        <p:spPr>
          <a:xfrm>
            <a:off x="8752633" y="2412311"/>
            <a:ext cx="1200785" cy="765175"/>
          </a:xfrm>
          <a:prstGeom prst="rect">
            <a:avLst/>
          </a:prstGeom>
        </p:spPr>
        <p:txBody>
          <a:bodyPr vert="horz" wrap="square" lIns="0" tIns="17145" rIns="0" bIns="0" rtlCol="0">
            <a:spAutoFit/>
          </a:bodyPr>
          <a:lstStyle/>
          <a:p>
            <a:pPr marL="12700">
              <a:lnSpc>
                <a:spcPct val="100000"/>
              </a:lnSpc>
              <a:spcBef>
                <a:spcPts val="135"/>
              </a:spcBef>
            </a:pPr>
            <a:r>
              <a:rPr lang="en-US" sz="1600" b="1" spc="40" dirty="0">
                <a:latin typeface="Times New Roman"/>
                <a:cs typeface="Times New Roman"/>
              </a:rPr>
              <a:t>Apr. 14 - 21</a:t>
            </a:r>
            <a:r>
              <a:rPr sz="1600" b="1" spc="80" dirty="0">
                <a:latin typeface="Times New Roman"/>
                <a:cs typeface="Times New Roman"/>
              </a:rPr>
              <a:t>:</a:t>
            </a:r>
            <a:endParaRPr sz="1600" dirty="0">
              <a:latin typeface="Times New Roman"/>
              <a:cs typeface="Times New Roman"/>
            </a:endParaRPr>
          </a:p>
          <a:p>
            <a:pPr marL="12700" marR="30480">
              <a:lnSpc>
                <a:spcPct val="100000"/>
              </a:lnSpc>
              <a:spcBef>
                <a:spcPts val="10"/>
              </a:spcBef>
            </a:pPr>
            <a:r>
              <a:rPr sz="1600" spc="95" dirty="0">
                <a:latin typeface="Times New Roman"/>
                <a:cs typeface="Times New Roman"/>
              </a:rPr>
              <a:t>Prepare</a:t>
            </a:r>
            <a:r>
              <a:rPr sz="1600" spc="-120" dirty="0">
                <a:latin typeface="Times New Roman"/>
                <a:cs typeface="Times New Roman"/>
              </a:rPr>
              <a:t> </a:t>
            </a:r>
            <a:r>
              <a:rPr sz="1600" spc="30" dirty="0">
                <a:latin typeface="Times New Roman"/>
                <a:cs typeface="Times New Roman"/>
              </a:rPr>
              <a:t>final  </a:t>
            </a:r>
            <a:r>
              <a:rPr sz="1600" spc="85" dirty="0">
                <a:latin typeface="Times New Roman"/>
                <a:cs typeface="Times New Roman"/>
              </a:rPr>
              <a:t>presentation</a:t>
            </a:r>
            <a:endParaRPr sz="1600" dirty="0">
              <a:latin typeface="Times New Roman"/>
              <a:cs typeface="Times New Roman"/>
            </a:endParaRPr>
          </a:p>
        </p:txBody>
      </p:sp>
      <p:sp>
        <p:nvSpPr>
          <p:cNvPr id="31" name="object 31"/>
          <p:cNvSpPr/>
          <p:nvPr/>
        </p:nvSpPr>
        <p:spPr>
          <a:xfrm>
            <a:off x="6416941" y="1843316"/>
            <a:ext cx="1995170" cy="1995805"/>
          </a:xfrm>
          <a:custGeom>
            <a:avLst/>
            <a:gdLst/>
            <a:ahLst/>
            <a:cxnLst/>
            <a:rect l="l" t="t" r="r" b="b"/>
            <a:pathLst>
              <a:path w="1995170" h="1995804">
                <a:moveTo>
                  <a:pt x="831189" y="1840471"/>
                </a:moveTo>
                <a:lnTo>
                  <a:pt x="332473" y="1840471"/>
                </a:lnTo>
                <a:lnTo>
                  <a:pt x="625805" y="1995398"/>
                </a:lnTo>
                <a:lnTo>
                  <a:pt x="831189" y="1840471"/>
                </a:lnTo>
                <a:close/>
              </a:path>
              <a:path w="1995170" h="1995804">
                <a:moveTo>
                  <a:pt x="1994839" y="0"/>
                </a:moveTo>
                <a:lnTo>
                  <a:pt x="0" y="0"/>
                </a:lnTo>
                <a:lnTo>
                  <a:pt x="0" y="1840471"/>
                </a:lnTo>
                <a:lnTo>
                  <a:pt x="1994839" y="1840471"/>
                </a:lnTo>
                <a:lnTo>
                  <a:pt x="1994839" y="0"/>
                </a:lnTo>
                <a:close/>
              </a:path>
            </a:pathLst>
          </a:custGeom>
          <a:solidFill>
            <a:srgbClr val="C9DAF8"/>
          </a:solidFill>
        </p:spPr>
        <p:txBody>
          <a:bodyPr wrap="square" lIns="0" tIns="0" rIns="0" bIns="0" rtlCol="0"/>
          <a:lstStyle/>
          <a:p>
            <a:endParaRPr/>
          </a:p>
        </p:txBody>
      </p:sp>
      <p:sp>
        <p:nvSpPr>
          <p:cNvPr id="32" name="object 32"/>
          <p:cNvSpPr/>
          <p:nvPr/>
        </p:nvSpPr>
        <p:spPr>
          <a:xfrm>
            <a:off x="6416957" y="1843324"/>
            <a:ext cx="1995170" cy="1995805"/>
          </a:xfrm>
          <a:custGeom>
            <a:avLst/>
            <a:gdLst/>
            <a:ahLst/>
            <a:cxnLst/>
            <a:rect l="l" t="t" r="r" b="b"/>
            <a:pathLst>
              <a:path w="1995170" h="1995804">
                <a:moveTo>
                  <a:pt x="0" y="0"/>
                </a:moveTo>
                <a:lnTo>
                  <a:pt x="332473" y="0"/>
                </a:lnTo>
                <a:lnTo>
                  <a:pt x="831184" y="0"/>
                </a:lnTo>
                <a:lnTo>
                  <a:pt x="1994841" y="0"/>
                </a:lnTo>
                <a:lnTo>
                  <a:pt x="1994841" y="1073610"/>
                </a:lnTo>
                <a:lnTo>
                  <a:pt x="1994841" y="1533728"/>
                </a:lnTo>
                <a:lnTo>
                  <a:pt x="1994841" y="1840474"/>
                </a:lnTo>
                <a:lnTo>
                  <a:pt x="831184" y="1840474"/>
                </a:lnTo>
                <a:lnTo>
                  <a:pt x="625800" y="1995397"/>
                </a:lnTo>
                <a:lnTo>
                  <a:pt x="332473" y="1840474"/>
                </a:lnTo>
                <a:lnTo>
                  <a:pt x="0" y="1840474"/>
                </a:lnTo>
                <a:lnTo>
                  <a:pt x="0" y="1533728"/>
                </a:lnTo>
                <a:lnTo>
                  <a:pt x="0" y="1073610"/>
                </a:lnTo>
                <a:lnTo>
                  <a:pt x="0" y="0"/>
                </a:lnTo>
                <a:close/>
              </a:path>
            </a:pathLst>
          </a:custGeom>
          <a:ln w="11138">
            <a:solidFill>
              <a:srgbClr val="134F5C"/>
            </a:solidFill>
          </a:ln>
        </p:spPr>
        <p:txBody>
          <a:bodyPr wrap="square" lIns="0" tIns="0" rIns="0" bIns="0" rtlCol="0"/>
          <a:lstStyle/>
          <a:p>
            <a:endParaRPr/>
          </a:p>
        </p:txBody>
      </p:sp>
      <p:sp>
        <p:nvSpPr>
          <p:cNvPr id="33" name="object 33"/>
          <p:cNvSpPr txBox="1"/>
          <p:nvPr/>
        </p:nvSpPr>
        <p:spPr>
          <a:xfrm>
            <a:off x="156758" y="1278182"/>
            <a:ext cx="10408285" cy="872034"/>
          </a:xfrm>
          <a:prstGeom prst="rect">
            <a:avLst/>
          </a:prstGeom>
        </p:spPr>
        <p:txBody>
          <a:bodyPr vert="horz" wrap="square" lIns="0" tIns="1524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360160">
              <a:lnSpc>
                <a:spcPct val="100000"/>
              </a:lnSpc>
              <a:spcBef>
                <a:spcPts val="1735"/>
              </a:spcBef>
            </a:pPr>
            <a:r>
              <a:rPr lang="en-US" sz="1600" b="1" spc="30" dirty="0">
                <a:latin typeface="Times New Roman"/>
                <a:cs typeface="Times New Roman"/>
              </a:rPr>
              <a:t>Mar. 31 - Apr. 6</a:t>
            </a:r>
            <a:endParaRPr sz="1600" dirty="0">
              <a:latin typeface="Times New Roman"/>
              <a:cs typeface="Times New Roman"/>
            </a:endParaRPr>
          </a:p>
        </p:txBody>
      </p:sp>
      <p:sp>
        <p:nvSpPr>
          <p:cNvPr id="34" name="object 34"/>
          <p:cNvSpPr txBox="1"/>
          <p:nvPr/>
        </p:nvSpPr>
        <p:spPr>
          <a:xfrm>
            <a:off x="6504492" y="2129891"/>
            <a:ext cx="1779905" cy="755976"/>
          </a:xfrm>
          <a:prstGeom prst="rect">
            <a:avLst/>
          </a:prstGeom>
        </p:spPr>
        <p:txBody>
          <a:bodyPr vert="horz" wrap="square" lIns="0" tIns="17145" rIns="0" bIns="0" rtlCol="0">
            <a:spAutoFit/>
          </a:bodyPr>
          <a:lstStyle/>
          <a:p>
            <a:pPr marL="12700" marR="5080">
              <a:lnSpc>
                <a:spcPct val="100000"/>
              </a:lnSpc>
              <a:spcBef>
                <a:spcPts val="135"/>
              </a:spcBef>
            </a:pPr>
            <a:r>
              <a:rPr lang="en-US" sz="1600" spc="60" dirty="0">
                <a:latin typeface="Times New Roman"/>
                <a:cs typeface="Times New Roman"/>
              </a:rPr>
              <a:t>Link everything together using unified APIs</a:t>
            </a:r>
            <a:endParaRPr sz="1600" dirty="0">
              <a:latin typeface="Times New Roman"/>
              <a:cs typeface="Times New Roman"/>
            </a:endParaRPr>
          </a:p>
        </p:txBody>
      </p:sp>
      <p:sp>
        <p:nvSpPr>
          <p:cNvPr id="35" name="object 35"/>
          <p:cNvSpPr/>
          <p:nvPr/>
        </p:nvSpPr>
        <p:spPr>
          <a:xfrm>
            <a:off x="4568697" y="1918042"/>
            <a:ext cx="1497965" cy="1920875"/>
          </a:xfrm>
          <a:custGeom>
            <a:avLst/>
            <a:gdLst/>
            <a:ahLst/>
            <a:cxnLst/>
            <a:rect l="l" t="t" r="r" b="b"/>
            <a:pathLst>
              <a:path w="1497964" h="1920875">
                <a:moveTo>
                  <a:pt x="623900" y="1765744"/>
                </a:moveTo>
                <a:lnTo>
                  <a:pt x="249554" y="1765744"/>
                </a:lnTo>
                <a:lnTo>
                  <a:pt x="267512" y="1920671"/>
                </a:lnTo>
                <a:lnTo>
                  <a:pt x="623900" y="1765744"/>
                </a:lnTo>
                <a:close/>
              </a:path>
              <a:path w="1497964" h="1920875">
                <a:moveTo>
                  <a:pt x="1497355" y="0"/>
                </a:moveTo>
                <a:lnTo>
                  <a:pt x="0" y="0"/>
                </a:lnTo>
                <a:lnTo>
                  <a:pt x="0" y="1765744"/>
                </a:lnTo>
                <a:lnTo>
                  <a:pt x="1497355" y="1765744"/>
                </a:lnTo>
                <a:lnTo>
                  <a:pt x="1497355" y="0"/>
                </a:lnTo>
                <a:close/>
              </a:path>
            </a:pathLst>
          </a:custGeom>
          <a:solidFill>
            <a:srgbClr val="C9DAF8"/>
          </a:solidFill>
        </p:spPr>
        <p:txBody>
          <a:bodyPr wrap="square" lIns="0" tIns="0" rIns="0" bIns="0" rtlCol="0"/>
          <a:lstStyle/>
          <a:p>
            <a:endParaRPr/>
          </a:p>
        </p:txBody>
      </p:sp>
      <p:sp>
        <p:nvSpPr>
          <p:cNvPr id="36" name="object 36"/>
          <p:cNvSpPr/>
          <p:nvPr/>
        </p:nvSpPr>
        <p:spPr>
          <a:xfrm>
            <a:off x="4568705" y="1918052"/>
            <a:ext cx="1497965" cy="1920875"/>
          </a:xfrm>
          <a:custGeom>
            <a:avLst/>
            <a:gdLst/>
            <a:ahLst/>
            <a:cxnLst/>
            <a:rect l="l" t="t" r="r" b="b"/>
            <a:pathLst>
              <a:path w="1497964" h="1920875">
                <a:moveTo>
                  <a:pt x="0" y="0"/>
                </a:moveTo>
                <a:lnTo>
                  <a:pt x="249559" y="0"/>
                </a:lnTo>
                <a:lnTo>
                  <a:pt x="623899" y="0"/>
                </a:lnTo>
                <a:lnTo>
                  <a:pt x="1497359" y="0"/>
                </a:lnTo>
                <a:lnTo>
                  <a:pt x="1497359" y="1030019"/>
                </a:lnTo>
                <a:lnTo>
                  <a:pt x="1497359" y="1471455"/>
                </a:lnTo>
                <a:lnTo>
                  <a:pt x="1497359" y="1765747"/>
                </a:lnTo>
                <a:lnTo>
                  <a:pt x="623899" y="1765747"/>
                </a:lnTo>
                <a:lnTo>
                  <a:pt x="267510" y="1920669"/>
                </a:lnTo>
                <a:lnTo>
                  <a:pt x="249559"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37" name="object 37"/>
          <p:cNvSpPr txBox="1"/>
          <p:nvPr/>
        </p:nvSpPr>
        <p:spPr>
          <a:xfrm>
            <a:off x="4656248" y="2044725"/>
            <a:ext cx="1254125" cy="1248419"/>
          </a:xfrm>
          <a:prstGeom prst="rect">
            <a:avLst/>
          </a:prstGeom>
        </p:spPr>
        <p:txBody>
          <a:bodyPr vert="horz" wrap="square" lIns="0" tIns="17145" rIns="0" bIns="0" rtlCol="0">
            <a:spAutoFit/>
          </a:bodyPr>
          <a:lstStyle/>
          <a:p>
            <a:pPr marL="12700">
              <a:spcBef>
                <a:spcPts val="135"/>
              </a:spcBef>
            </a:pPr>
            <a:r>
              <a:rPr lang="en-US" sz="1600" b="1" spc="30" dirty="0">
                <a:latin typeface="Times New Roman"/>
                <a:cs typeface="Times New Roman"/>
              </a:rPr>
              <a:t>Mar. 10 - 16 </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lang="en-US" sz="1600" spc="35" dirty="0">
                <a:latin typeface="Times New Roman"/>
                <a:cs typeface="Times New Roman"/>
              </a:rPr>
              <a:t>Study irregular-spaced time series</a:t>
            </a:r>
            <a:endParaRPr sz="1600" dirty="0">
              <a:latin typeface="Times New Roman"/>
              <a:cs typeface="Times New Roman"/>
            </a:endParaRPr>
          </a:p>
        </p:txBody>
      </p:sp>
      <p:sp>
        <p:nvSpPr>
          <p:cNvPr id="38" name="object 38"/>
          <p:cNvSpPr/>
          <p:nvPr/>
        </p:nvSpPr>
        <p:spPr>
          <a:xfrm>
            <a:off x="2055380" y="1918042"/>
            <a:ext cx="1783714" cy="1920875"/>
          </a:xfrm>
          <a:custGeom>
            <a:avLst/>
            <a:gdLst/>
            <a:ahLst/>
            <a:cxnLst/>
            <a:rect l="l" t="t" r="r" b="b"/>
            <a:pathLst>
              <a:path w="1783714" h="1920875">
                <a:moveTo>
                  <a:pt x="743038" y="1765744"/>
                </a:moveTo>
                <a:lnTo>
                  <a:pt x="297218" y="1765744"/>
                </a:lnTo>
                <a:lnTo>
                  <a:pt x="362737" y="1920671"/>
                </a:lnTo>
                <a:lnTo>
                  <a:pt x="743038" y="1765744"/>
                </a:lnTo>
                <a:close/>
              </a:path>
              <a:path w="1783714" h="1920875">
                <a:moveTo>
                  <a:pt x="1783295" y="0"/>
                </a:moveTo>
                <a:lnTo>
                  <a:pt x="0" y="0"/>
                </a:lnTo>
                <a:lnTo>
                  <a:pt x="0" y="1765744"/>
                </a:lnTo>
                <a:lnTo>
                  <a:pt x="1783295" y="1765744"/>
                </a:lnTo>
                <a:lnTo>
                  <a:pt x="1783295" y="0"/>
                </a:lnTo>
                <a:close/>
              </a:path>
            </a:pathLst>
          </a:custGeom>
          <a:solidFill>
            <a:srgbClr val="C9DAF8"/>
          </a:solidFill>
        </p:spPr>
        <p:txBody>
          <a:bodyPr wrap="square" lIns="0" tIns="0" rIns="0" bIns="0" rtlCol="0"/>
          <a:lstStyle/>
          <a:p>
            <a:endParaRPr/>
          </a:p>
        </p:txBody>
      </p:sp>
      <p:sp>
        <p:nvSpPr>
          <p:cNvPr id="39" name="object 39"/>
          <p:cNvSpPr/>
          <p:nvPr/>
        </p:nvSpPr>
        <p:spPr>
          <a:xfrm>
            <a:off x="2055389" y="1918052"/>
            <a:ext cx="1783714" cy="1920875"/>
          </a:xfrm>
          <a:custGeom>
            <a:avLst/>
            <a:gdLst/>
            <a:ahLst/>
            <a:cxnLst/>
            <a:rect l="l" t="t" r="r" b="b"/>
            <a:pathLst>
              <a:path w="1783714" h="1920875">
                <a:moveTo>
                  <a:pt x="0" y="0"/>
                </a:moveTo>
                <a:lnTo>
                  <a:pt x="297214" y="0"/>
                </a:lnTo>
                <a:lnTo>
                  <a:pt x="743037" y="0"/>
                </a:lnTo>
                <a:lnTo>
                  <a:pt x="1783288" y="0"/>
                </a:lnTo>
                <a:lnTo>
                  <a:pt x="1783288" y="1030019"/>
                </a:lnTo>
                <a:lnTo>
                  <a:pt x="1783288" y="1471455"/>
                </a:lnTo>
                <a:lnTo>
                  <a:pt x="1783288" y="1765747"/>
                </a:lnTo>
                <a:lnTo>
                  <a:pt x="743037" y="1765747"/>
                </a:lnTo>
                <a:lnTo>
                  <a:pt x="362738" y="1920669"/>
                </a:lnTo>
                <a:lnTo>
                  <a:pt x="297214"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40" name="object 40"/>
          <p:cNvSpPr txBox="1"/>
          <p:nvPr/>
        </p:nvSpPr>
        <p:spPr>
          <a:xfrm>
            <a:off x="2142931" y="2044725"/>
            <a:ext cx="1584960" cy="1279196"/>
          </a:xfrm>
          <a:prstGeom prst="rect">
            <a:avLst/>
          </a:prstGeom>
        </p:spPr>
        <p:txBody>
          <a:bodyPr vert="horz" wrap="square" lIns="0" tIns="17145" rIns="0" bIns="0" rtlCol="0">
            <a:spAutoFit/>
          </a:bodyPr>
          <a:lstStyle/>
          <a:p>
            <a:pPr marL="12700">
              <a:spcBef>
                <a:spcPts val="135"/>
              </a:spcBef>
            </a:pPr>
            <a:r>
              <a:rPr lang="en-US" sz="1600" b="1" spc="-5" dirty="0">
                <a:latin typeface="Times New Roman"/>
                <a:cs typeface="Times New Roman"/>
              </a:rPr>
              <a:t>Mar. 3 - 9</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lang="en-US" sz="1600" spc="35" dirty="0">
                <a:latin typeface="Times New Roman"/>
                <a:cs typeface="Times New Roman"/>
              </a:rPr>
              <a:t>Develop submodules for individual authenticator</a:t>
            </a:r>
            <a:endParaRPr sz="1600" dirty="0">
              <a:latin typeface="Times New Roman"/>
              <a:cs typeface="Times New Roman"/>
            </a:endParaRPr>
          </a:p>
        </p:txBody>
      </p:sp>
      <p:sp>
        <p:nvSpPr>
          <p:cNvPr id="41" name="object 41"/>
          <p:cNvSpPr/>
          <p:nvPr/>
        </p:nvSpPr>
        <p:spPr>
          <a:xfrm>
            <a:off x="211669" y="4186301"/>
            <a:ext cx="1497965" cy="2192020"/>
          </a:xfrm>
          <a:custGeom>
            <a:avLst/>
            <a:gdLst/>
            <a:ahLst/>
            <a:cxnLst/>
            <a:rect l="l" t="t" r="r" b="b"/>
            <a:pathLst>
              <a:path w="1497964" h="2192020">
                <a:moveTo>
                  <a:pt x="1497356" y="351040"/>
                </a:moveTo>
                <a:lnTo>
                  <a:pt x="0" y="351040"/>
                </a:lnTo>
                <a:lnTo>
                  <a:pt x="0" y="2191506"/>
                </a:lnTo>
                <a:lnTo>
                  <a:pt x="1497356" y="2191506"/>
                </a:lnTo>
                <a:lnTo>
                  <a:pt x="1497356" y="351040"/>
                </a:lnTo>
                <a:close/>
              </a:path>
              <a:path w="1497964" h="2192020">
                <a:moveTo>
                  <a:pt x="982280" y="0"/>
                </a:moveTo>
                <a:lnTo>
                  <a:pt x="873457" y="351040"/>
                </a:lnTo>
                <a:lnTo>
                  <a:pt x="1247801" y="351040"/>
                </a:lnTo>
                <a:lnTo>
                  <a:pt x="982280" y="0"/>
                </a:lnTo>
                <a:close/>
              </a:path>
            </a:pathLst>
          </a:custGeom>
          <a:solidFill>
            <a:srgbClr val="C9DAF8"/>
          </a:solidFill>
        </p:spPr>
        <p:txBody>
          <a:bodyPr wrap="square" lIns="0" tIns="0" rIns="0" bIns="0" rtlCol="0"/>
          <a:lstStyle/>
          <a:p>
            <a:endParaRPr/>
          </a:p>
        </p:txBody>
      </p:sp>
      <p:sp>
        <p:nvSpPr>
          <p:cNvPr id="42" name="object 42"/>
          <p:cNvSpPr/>
          <p:nvPr/>
        </p:nvSpPr>
        <p:spPr>
          <a:xfrm>
            <a:off x="211669" y="4186310"/>
            <a:ext cx="1497965" cy="2192020"/>
          </a:xfrm>
          <a:custGeom>
            <a:avLst/>
            <a:gdLst/>
            <a:ahLst/>
            <a:cxnLst/>
            <a:rect l="l" t="t" r="r" b="b"/>
            <a:pathLst>
              <a:path w="1497964" h="2192020">
                <a:moveTo>
                  <a:pt x="0" y="351038"/>
                </a:moveTo>
                <a:lnTo>
                  <a:pt x="873459" y="351038"/>
                </a:lnTo>
                <a:lnTo>
                  <a:pt x="982282" y="0"/>
                </a:lnTo>
                <a:lnTo>
                  <a:pt x="1247799" y="351038"/>
                </a:lnTo>
                <a:lnTo>
                  <a:pt x="1497359" y="351038"/>
                </a:lnTo>
                <a:lnTo>
                  <a:pt x="1497359" y="657784"/>
                </a:lnTo>
                <a:lnTo>
                  <a:pt x="1497359" y="1117903"/>
                </a:lnTo>
                <a:lnTo>
                  <a:pt x="1497359" y="2191513"/>
                </a:lnTo>
                <a:lnTo>
                  <a:pt x="1247799" y="2191513"/>
                </a:lnTo>
                <a:lnTo>
                  <a:pt x="873459" y="2191513"/>
                </a:lnTo>
                <a:lnTo>
                  <a:pt x="0" y="2191513"/>
                </a:lnTo>
                <a:lnTo>
                  <a:pt x="0" y="1117903"/>
                </a:lnTo>
                <a:lnTo>
                  <a:pt x="0" y="657784"/>
                </a:lnTo>
                <a:lnTo>
                  <a:pt x="0" y="351038"/>
                </a:lnTo>
                <a:close/>
              </a:path>
            </a:pathLst>
          </a:custGeom>
          <a:ln w="11138">
            <a:solidFill>
              <a:srgbClr val="134F5C"/>
            </a:solidFill>
          </a:ln>
        </p:spPr>
        <p:txBody>
          <a:bodyPr wrap="square" lIns="0" tIns="0" rIns="0" bIns="0" rtlCol="0"/>
          <a:lstStyle/>
          <a:p>
            <a:endParaRPr/>
          </a:p>
        </p:txBody>
      </p:sp>
      <p:sp>
        <p:nvSpPr>
          <p:cNvPr id="43" name="object 43"/>
          <p:cNvSpPr txBox="1"/>
          <p:nvPr/>
        </p:nvSpPr>
        <p:spPr>
          <a:xfrm>
            <a:off x="299219" y="4578860"/>
            <a:ext cx="1520495" cy="1740861"/>
          </a:xfrm>
          <a:prstGeom prst="rect">
            <a:avLst/>
          </a:prstGeom>
        </p:spPr>
        <p:txBody>
          <a:bodyPr vert="horz" wrap="square" lIns="0" tIns="17145" rIns="0" bIns="0" rtlCol="0">
            <a:spAutoFit/>
          </a:bodyPr>
          <a:lstStyle/>
          <a:p>
            <a:pPr marL="12700">
              <a:spcBef>
                <a:spcPts val="135"/>
              </a:spcBef>
            </a:pPr>
            <a:r>
              <a:rPr lang="en-US" sz="1600" b="1" spc="80" dirty="0">
                <a:latin typeface="Times New Roman"/>
                <a:cs typeface="Times New Roman"/>
              </a:rPr>
              <a:t>Feb. 24 - Mar. 2</a:t>
            </a:r>
            <a:r>
              <a:rPr sz="1600" b="1" spc="80" dirty="0">
                <a:latin typeface="Times New Roman"/>
                <a:cs typeface="Times New Roman"/>
              </a:rPr>
              <a:t>:</a:t>
            </a:r>
            <a:endParaRPr sz="1600" dirty="0">
              <a:latin typeface="Times New Roman"/>
              <a:cs typeface="Times New Roman"/>
            </a:endParaRPr>
          </a:p>
          <a:p>
            <a:pPr marL="12700" marR="106680">
              <a:lnSpc>
                <a:spcPct val="100000"/>
              </a:lnSpc>
              <a:spcBef>
                <a:spcPts val="10"/>
              </a:spcBef>
            </a:pPr>
            <a:r>
              <a:rPr lang="en-US" sz="1600" spc="70" dirty="0">
                <a:latin typeface="Times New Roman"/>
                <a:cs typeface="Times New Roman"/>
              </a:rPr>
              <a:t>Survey on facial verification and speaker recognizer</a:t>
            </a:r>
            <a:endParaRPr sz="1600" dirty="0">
              <a:latin typeface="Times New Roman"/>
              <a:cs typeface="Times New Roman"/>
            </a:endParaRPr>
          </a:p>
        </p:txBody>
      </p:sp>
      <p:sp>
        <p:nvSpPr>
          <p:cNvPr id="44" name="object 44"/>
          <p:cNvSpPr/>
          <p:nvPr/>
        </p:nvSpPr>
        <p:spPr>
          <a:xfrm>
            <a:off x="2055380" y="4201414"/>
            <a:ext cx="1995170" cy="2176780"/>
          </a:xfrm>
          <a:custGeom>
            <a:avLst/>
            <a:gdLst/>
            <a:ahLst/>
            <a:cxnLst/>
            <a:rect l="l" t="t" r="r" b="b"/>
            <a:pathLst>
              <a:path w="1995170" h="2176779">
                <a:moveTo>
                  <a:pt x="1994839" y="335927"/>
                </a:moveTo>
                <a:lnTo>
                  <a:pt x="0" y="335927"/>
                </a:lnTo>
                <a:lnTo>
                  <a:pt x="0" y="2176393"/>
                </a:lnTo>
                <a:lnTo>
                  <a:pt x="1994839" y="2176393"/>
                </a:lnTo>
                <a:lnTo>
                  <a:pt x="1994839" y="335927"/>
                </a:lnTo>
                <a:close/>
              </a:path>
              <a:path w="1995170" h="2176779">
                <a:moveTo>
                  <a:pt x="1541538" y="0"/>
                </a:moveTo>
                <a:lnTo>
                  <a:pt x="1163662" y="335927"/>
                </a:lnTo>
                <a:lnTo>
                  <a:pt x="1662366" y="335927"/>
                </a:lnTo>
                <a:lnTo>
                  <a:pt x="1541538" y="0"/>
                </a:lnTo>
                <a:close/>
              </a:path>
            </a:pathLst>
          </a:custGeom>
          <a:solidFill>
            <a:srgbClr val="C9DAF8"/>
          </a:solidFill>
        </p:spPr>
        <p:txBody>
          <a:bodyPr wrap="square" lIns="0" tIns="0" rIns="0" bIns="0" rtlCol="0"/>
          <a:lstStyle/>
          <a:p>
            <a:endParaRPr/>
          </a:p>
        </p:txBody>
      </p:sp>
      <p:sp>
        <p:nvSpPr>
          <p:cNvPr id="45" name="object 45"/>
          <p:cNvSpPr/>
          <p:nvPr/>
        </p:nvSpPr>
        <p:spPr>
          <a:xfrm>
            <a:off x="2055389" y="4201425"/>
            <a:ext cx="1995170" cy="2176780"/>
          </a:xfrm>
          <a:custGeom>
            <a:avLst/>
            <a:gdLst/>
            <a:ahLst/>
            <a:cxnLst/>
            <a:rect l="l" t="t" r="r" b="b"/>
            <a:pathLst>
              <a:path w="1995170" h="2176779">
                <a:moveTo>
                  <a:pt x="0" y="335923"/>
                </a:moveTo>
                <a:lnTo>
                  <a:pt x="1163657" y="335923"/>
                </a:lnTo>
                <a:lnTo>
                  <a:pt x="1541535" y="0"/>
                </a:lnTo>
                <a:lnTo>
                  <a:pt x="1662368" y="335923"/>
                </a:lnTo>
                <a:lnTo>
                  <a:pt x="1994841" y="335923"/>
                </a:lnTo>
                <a:lnTo>
                  <a:pt x="1994841" y="642669"/>
                </a:lnTo>
                <a:lnTo>
                  <a:pt x="1994841" y="1102787"/>
                </a:lnTo>
                <a:lnTo>
                  <a:pt x="1994841" y="2176398"/>
                </a:lnTo>
                <a:lnTo>
                  <a:pt x="1662368" y="2176398"/>
                </a:lnTo>
                <a:lnTo>
                  <a:pt x="1163657" y="2176398"/>
                </a:lnTo>
                <a:lnTo>
                  <a:pt x="0" y="2176398"/>
                </a:lnTo>
                <a:lnTo>
                  <a:pt x="0" y="1102787"/>
                </a:lnTo>
                <a:lnTo>
                  <a:pt x="0" y="642669"/>
                </a:lnTo>
                <a:lnTo>
                  <a:pt x="0" y="335923"/>
                </a:lnTo>
                <a:close/>
              </a:path>
            </a:pathLst>
          </a:custGeom>
          <a:ln w="11138">
            <a:solidFill>
              <a:srgbClr val="134F5C"/>
            </a:solidFill>
          </a:ln>
        </p:spPr>
        <p:txBody>
          <a:bodyPr wrap="square" lIns="0" tIns="0" rIns="0" bIns="0" rtlCol="0"/>
          <a:lstStyle/>
          <a:p>
            <a:endParaRPr/>
          </a:p>
        </p:txBody>
      </p:sp>
      <p:sp>
        <p:nvSpPr>
          <p:cNvPr id="46" name="object 46"/>
          <p:cNvSpPr txBox="1"/>
          <p:nvPr/>
        </p:nvSpPr>
        <p:spPr>
          <a:xfrm>
            <a:off x="2142931" y="4701389"/>
            <a:ext cx="1765935" cy="755976"/>
          </a:xfrm>
          <a:prstGeom prst="rect">
            <a:avLst/>
          </a:prstGeom>
        </p:spPr>
        <p:txBody>
          <a:bodyPr vert="horz" wrap="square" lIns="0" tIns="17145" rIns="0" bIns="0" rtlCol="0">
            <a:spAutoFit/>
          </a:bodyPr>
          <a:lstStyle/>
          <a:p>
            <a:pPr marL="12700">
              <a:lnSpc>
                <a:spcPct val="100000"/>
              </a:lnSpc>
              <a:spcBef>
                <a:spcPts val="135"/>
              </a:spcBef>
            </a:pPr>
            <a:r>
              <a:rPr lang="en-US" sz="1600" b="1" spc="-5" dirty="0">
                <a:latin typeface="Times New Roman"/>
                <a:cs typeface="Times New Roman"/>
              </a:rPr>
              <a:t>Mar. 8</a:t>
            </a:r>
            <a:r>
              <a:rPr lang="en-US" sz="1600" b="1" spc="80" dirty="0">
                <a:latin typeface="Times New Roman"/>
                <a:cs typeface="Times New Roman"/>
              </a:rPr>
              <a:t>:</a:t>
            </a:r>
            <a:endParaRPr lang="en-US" sz="1600" dirty="0">
              <a:latin typeface="Times New Roman"/>
              <a:cs typeface="Times New Roman"/>
            </a:endParaRPr>
          </a:p>
          <a:p>
            <a:pPr marL="12700">
              <a:lnSpc>
                <a:spcPct val="100000"/>
              </a:lnSpc>
              <a:spcBef>
                <a:spcPts val="10"/>
              </a:spcBef>
            </a:pPr>
            <a:r>
              <a:rPr lang="en-US" sz="1600" spc="-60" dirty="0">
                <a:latin typeface="Times New Roman"/>
                <a:cs typeface="Times New Roman"/>
              </a:rPr>
              <a:t>SOW</a:t>
            </a:r>
            <a:endParaRPr lang="en-US" sz="1600" dirty="0">
              <a:latin typeface="Times New Roman"/>
              <a:cs typeface="Times New Roman"/>
            </a:endParaRPr>
          </a:p>
          <a:p>
            <a:pPr marL="12700">
              <a:lnSpc>
                <a:spcPct val="100000"/>
              </a:lnSpc>
              <a:spcBef>
                <a:spcPts val="10"/>
              </a:spcBef>
            </a:pPr>
            <a:r>
              <a:rPr lang="en-US" sz="1600" spc="80" dirty="0">
                <a:latin typeface="Times New Roman"/>
                <a:cs typeface="Times New Roman"/>
              </a:rPr>
              <a:t>Presentation</a:t>
            </a:r>
            <a:endParaRPr lang="en-US" sz="1600" dirty="0">
              <a:latin typeface="Times New Roman"/>
              <a:cs typeface="Times New Roman"/>
            </a:endParaRPr>
          </a:p>
        </p:txBody>
      </p:sp>
      <p:sp>
        <p:nvSpPr>
          <p:cNvPr id="47" name="object 47"/>
          <p:cNvSpPr/>
          <p:nvPr/>
        </p:nvSpPr>
        <p:spPr>
          <a:xfrm>
            <a:off x="4732591" y="4201414"/>
            <a:ext cx="1408430" cy="2176780"/>
          </a:xfrm>
          <a:custGeom>
            <a:avLst/>
            <a:gdLst/>
            <a:ahLst/>
            <a:cxnLst/>
            <a:rect l="l" t="t" r="r" b="b"/>
            <a:pathLst>
              <a:path w="1408429" h="2176779">
                <a:moveTo>
                  <a:pt x="1407896" y="335927"/>
                </a:moveTo>
                <a:lnTo>
                  <a:pt x="0" y="335927"/>
                </a:lnTo>
                <a:lnTo>
                  <a:pt x="0" y="2176393"/>
                </a:lnTo>
                <a:lnTo>
                  <a:pt x="1407896" y="2176393"/>
                </a:lnTo>
                <a:lnTo>
                  <a:pt x="1407896" y="335927"/>
                </a:lnTo>
                <a:close/>
              </a:path>
              <a:path w="1408429" h="2176779">
                <a:moveTo>
                  <a:pt x="1191755" y="0"/>
                </a:moveTo>
                <a:lnTo>
                  <a:pt x="821270" y="335927"/>
                </a:lnTo>
                <a:lnTo>
                  <a:pt x="1173251" y="335927"/>
                </a:lnTo>
                <a:lnTo>
                  <a:pt x="1191755" y="0"/>
                </a:lnTo>
                <a:close/>
              </a:path>
            </a:pathLst>
          </a:custGeom>
          <a:solidFill>
            <a:srgbClr val="C9DAF8"/>
          </a:solidFill>
        </p:spPr>
        <p:txBody>
          <a:bodyPr wrap="square" lIns="0" tIns="0" rIns="0" bIns="0" rtlCol="0"/>
          <a:lstStyle/>
          <a:p>
            <a:endParaRPr/>
          </a:p>
        </p:txBody>
      </p:sp>
      <p:sp>
        <p:nvSpPr>
          <p:cNvPr id="48" name="object 48"/>
          <p:cNvSpPr/>
          <p:nvPr/>
        </p:nvSpPr>
        <p:spPr>
          <a:xfrm>
            <a:off x="4732603" y="4201425"/>
            <a:ext cx="1408430" cy="2176780"/>
          </a:xfrm>
          <a:custGeom>
            <a:avLst/>
            <a:gdLst/>
            <a:ahLst/>
            <a:cxnLst/>
            <a:rect l="l" t="t" r="r" b="b"/>
            <a:pathLst>
              <a:path w="1408429" h="2176779">
                <a:moveTo>
                  <a:pt x="0" y="335923"/>
                </a:moveTo>
                <a:lnTo>
                  <a:pt x="821272" y="335923"/>
                </a:lnTo>
                <a:lnTo>
                  <a:pt x="1191753" y="0"/>
                </a:lnTo>
                <a:lnTo>
                  <a:pt x="1173247" y="335923"/>
                </a:lnTo>
                <a:lnTo>
                  <a:pt x="1407896" y="335923"/>
                </a:lnTo>
                <a:lnTo>
                  <a:pt x="1407896" y="642669"/>
                </a:lnTo>
                <a:lnTo>
                  <a:pt x="1407896" y="1102787"/>
                </a:lnTo>
                <a:lnTo>
                  <a:pt x="1407896" y="2176398"/>
                </a:lnTo>
                <a:lnTo>
                  <a:pt x="1173247" y="2176398"/>
                </a:lnTo>
                <a:lnTo>
                  <a:pt x="821272" y="2176398"/>
                </a:lnTo>
                <a:lnTo>
                  <a:pt x="0" y="2176398"/>
                </a:lnTo>
                <a:lnTo>
                  <a:pt x="0" y="1102787"/>
                </a:lnTo>
                <a:lnTo>
                  <a:pt x="0" y="642669"/>
                </a:lnTo>
                <a:lnTo>
                  <a:pt x="0" y="335923"/>
                </a:lnTo>
                <a:close/>
              </a:path>
            </a:pathLst>
          </a:custGeom>
          <a:ln w="11138">
            <a:solidFill>
              <a:srgbClr val="134F5C"/>
            </a:solidFill>
          </a:ln>
        </p:spPr>
        <p:txBody>
          <a:bodyPr wrap="square" lIns="0" tIns="0" rIns="0" bIns="0" rtlCol="0"/>
          <a:lstStyle/>
          <a:p>
            <a:endParaRPr/>
          </a:p>
        </p:txBody>
      </p:sp>
      <p:sp>
        <p:nvSpPr>
          <p:cNvPr id="49" name="object 49"/>
          <p:cNvSpPr txBox="1"/>
          <p:nvPr/>
        </p:nvSpPr>
        <p:spPr>
          <a:xfrm>
            <a:off x="4820141" y="5068974"/>
            <a:ext cx="1320879" cy="1015021"/>
          </a:xfrm>
          <a:prstGeom prst="rect">
            <a:avLst/>
          </a:prstGeom>
        </p:spPr>
        <p:txBody>
          <a:bodyPr vert="horz" wrap="square" lIns="0" tIns="17145" rIns="0" bIns="0" rtlCol="0">
            <a:spAutoFit/>
          </a:bodyPr>
          <a:lstStyle/>
          <a:p>
            <a:pPr marL="12700" marR="5080">
              <a:spcBef>
                <a:spcPts val="135"/>
              </a:spcBef>
            </a:pPr>
            <a:r>
              <a:rPr lang="en-US" sz="1600" b="1" spc="30" dirty="0">
                <a:latin typeface="Times New Roman"/>
                <a:cs typeface="Times New Roman"/>
              </a:rPr>
              <a:t>Mar. 17 - 30 </a:t>
            </a:r>
            <a:r>
              <a:rPr sz="1600" b="1" spc="40" dirty="0">
                <a:latin typeface="Times New Roman"/>
                <a:cs typeface="Times New Roman"/>
              </a:rPr>
              <a:t>:</a:t>
            </a:r>
            <a:endParaRPr lang="en-US" sz="1600" b="1" spc="40" dirty="0">
              <a:latin typeface="Times New Roman"/>
              <a:cs typeface="Times New Roman"/>
            </a:endParaRPr>
          </a:p>
          <a:p>
            <a:pPr marL="12700" marR="5080">
              <a:spcBef>
                <a:spcPts val="135"/>
              </a:spcBef>
            </a:pPr>
            <a:r>
              <a:rPr lang="en-US" sz="1600" spc="110" dirty="0">
                <a:latin typeface="Times New Roman"/>
                <a:cs typeface="Times New Roman"/>
              </a:rPr>
              <a:t>Develop the core component</a:t>
            </a:r>
            <a:endParaRPr sz="1600" dirty="0">
              <a:latin typeface="Times New Roman"/>
              <a:cs typeface="Times New Roman"/>
            </a:endParaRPr>
          </a:p>
        </p:txBody>
      </p:sp>
      <p:sp>
        <p:nvSpPr>
          <p:cNvPr id="50" name="object 50"/>
          <p:cNvSpPr/>
          <p:nvPr/>
        </p:nvSpPr>
        <p:spPr>
          <a:xfrm>
            <a:off x="6888822" y="4186301"/>
            <a:ext cx="1497965" cy="2192020"/>
          </a:xfrm>
          <a:custGeom>
            <a:avLst/>
            <a:gdLst/>
            <a:ahLst/>
            <a:cxnLst/>
            <a:rect l="l" t="t" r="r" b="b"/>
            <a:pathLst>
              <a:path w="1497965" h="2192020">
                <a:moveTo>
                  <a:pt x="1497355" y="351040"/>
                </a:moveTo>
                <a:lnTo>
                  <a:pt x="0" y="351040"/>
                </a:lnTo>
                <a:lnTo>
                  <a:pt x="0" y="2191506"/>
                </a:lnTo>
                <a:lnTo>
                  <a:pt x="1497355" y="2191506"/>
                </a:lnTo>
                <a:lnTo>
                  <a:pt x="1497355" y="351040"/>
                </a:lnTo>
                <a:close/>
              </a:path>
              <a:path w="1497965" h="2192020">
                <a:moveTo>
                  <a:pt x="1317637" y="0"/>
                </a:moveTo>
                <a:lnTo>
                  <a:pt x="873455" y="351040"/>
                </a:lnTo>
                <a:lnTo>
                  <a:pt x="1247787" y="351040"/>
                </a:lnTo>
                <a:lnTo>
                  <a:pt x="1317637" y="0"/>
                </a:lnTo>
                <a:close/>
              </a:path>
            </a:pathLst>
          </a:custGeom>
          <a:solidFill>
            <a:srgbClr val="C9DAF8"/>
          </a:solidFill>
        </p:spPr>
        <p:txBody>
          <a:bodyPr wrap="square" lIns="0" tIns="0" rIns="0" bIns="0" rtlCol="0"/>
          <a:lstStyle/>
          <a:p>
            <a:endParaRPr/>
          </a:p>
        </p:txBody>
      </p:sp>
      <p:sp>
        <p:nvSpPr>
          <p:cNvPr id="51" name="object 51"/>
          <p:cNvSpPr/>
          <p:nvPr/>
        </p:nvSpPr>
        <p:spPr>
          <a:xfrm>
            <a:off x="6888829" y="4186310"/>
            <a:ext cx="1497965" cy="2192020"/>
          </a:xfrm>
          <a:custGeom>
            <a:avLst/>
            <a:gdLst/>
            <a:ahLst/>
            <a:cxnLst/>
            <a:rect l="l" t="t" r="r" b="b"/>
            <a:pathLst>
              <a:path w="1497965" h="2192020">
                <a:moveTo>
                  <a:pt x="0" y="351038"/>
                </a:moveTo>
                <a:lnTo>
                  <a:pt x="873459" y="351038"/>
                </a:lnTo>
                <a:lnTo>
                  <a:pt x="1317644" y="0"/>
                </a:lnTo>
                <a:lnTo>
                  <a:pt x="1247799" y="351038"/>
                </a:lnTo>
                <a:lnTo>
                  <a:pt x="1497359" y="351038"/>
                </a:lnTo>
                <a:lnTo>
                  <a:pt x="1497359" y="657784"/>
                </a:lnTo>
                <a:lnTo>
                  <a:pt x="1497359" y="1117903"/>
                </a:lnTo>
                <a:lnTo>
                  <a:pt x="1497359" y="2191513"/>
                </a:lnTo>
                <a:lnTo>
                  <a:pt x="1247799" y="2191513"/>
                </a:lnTo>
                <a:lnTo>
                  <a:pt x="873459" y="2191513"/>
                </a:lnTo>
                <a:lnTo>
                  <a:pt x="0" y="2191513"/>
                </a:lnTo>
                <a:lnTo>
                  <a:pt x="0" y="1117903"/>
                </a:lnTo>
                <a:lnTo>
                  <a:pt x="0" y="657784"/>
                </a:lnTo>
                <a:lnTo>
                  <a:pt x="0" y="351038"/>
                </a:lnTo>
                <a:close/>
              </a:path>
            </a:pathLst>
          </a:custGeom>
          <a:ln w="11138">
            <a:solidFill>
              <a:srgbClr val="134F5C"/>
            </a:solidFill>
          </a:ln>
        </p:spPr>
        <p:txBody>
          <a:bodyPr wrap="square" lIns="0" tIns="0" rIns="0" bIns="0" rtlCol="0"/>
          <a:lstStyle/>
          <a:p>
            <a:endParaRPr/>
          </a:p>
        </p:txBody>
      </p:sp>
      <p:sp>
        <p:nvSpPr>
          <p:cNvPr id="52" name="object 52"/>
          <p:cNvSpPr txBox="1"/>
          <p:nvPr/>
        </p:nvSpPr>
        <p:spPr>
          <a:xfrm>
            <a:off x="6976373" y="5191502"/>
            <a:ext cx="1200785" cy="755976"/>
          </a:xfrm>
          <a:prstGeom prst="rect">
            <a:avLst/>
          </a:prstGeom>
        </p:spPr>
        <p:txBody>
          <a:bodyPr vert="horz" wrap="square" lIns="0" tIns="17145" rIns="0" bIns="0" rtlCol="0">
            <a:spAutoFit/>
          </a:bodyPr>
          <a:lstStyle/>
          <a:p>
            <a:pPr marL="12700">
              <a:spcBef>
                <a:spcPts val="135"/>
              </a:spcBef>
            </a:pPr>
            <a:r>
              <a:rPr lang="en-US" sz="1600" b="1" spc="30" dirty="0">
                <a:latin typeface="Times New Roman"/>
                <a:cs typeface="Times New Roman"/>
              </a:rPr>
              <a:t>Apr. 7 - 13 </a:t>
            </a:r>
            <a:r>
              <a:rPr sz="1600" b="1" spc="80" dirty="0">
                <a:latin typeface="Times New Roman"/>
                <a:cs typeface="Times New Roman"/>
              </a:rPr>
              <a:t>:</a:t>
            </a:r>
            <a:endParaRPr sz="1600" dirty="0">
              <a:latin typeface="Times New Roman"/>
              <a:cs typeface="Times New Roman"/>
            </a:endParaRPr>
          </a:p>
          <a:p>
            <a:pPr marL="12700">
              <a:lnSpc>
                <a:spcPct val="100000"/>
              </a:lnSpc>
              <a:spcBef>
                <a:spcPts val="10"/>
              </a:spcBef>
            </a:pPr>
            <a:r>
              <a:rPr lang="en-US" sz="1600" spc="25" dirty="0">
                <a:latin typeface="Times New Roman"/>
                <a:cs typeface="Times New Roman"/>
              </a:rPr>
              <a:t>Design user interface</a:t>
            </a:r>
            <a:endParaRPr sz="1600" dirty="0">
              <a:latin typeface="Times New Roman"/>
              <a:cs typeface="Times New Roman"/>
            </a:endParaRPr>
          </a:p>
        </p:txBody>
      </p:sp>
      <p:sp>
        <p:nvSpPr>
          <p:cNvPr id="53" name="object 53"/>
          <p:cNvSpPr/>
          <p:nvPr/>
        </p:nvSpPr>
        <p:spPr>
          <a:xfrm>
            <a:off x="8773579" y="4216527"/>
            <a:ext cx="1497965" cy="2161540"/>
          </a:xfrm>
          <a:custGeom>
            <a:avLst/>
            <a:gdLst/>
            <a:ahLst/>
            <a:cxnLst/>
            <a:rect l="l" t="t" r="r" b="b"/>
            <a:pathLst>
              <a:path w="1497965" h="2161540">
                <a:moveTo>
                  <a:pt x="1497355" y="320814"/>
                </a:moveTo>
                <a:lnTo>
                  <a:pt x="0" y="320814"/>
                </a:lnTo>
                <a:lnTo>
                  <a:pt x="0" y="2161280"/>
                </a:lnTo>
                <a:lnTo>
                  <a:pt x="1497355" y="2161280"/>
                </a:lnTo>
                <a:lnTo>
                  <a:pt x="1497355" y="320814"/>
                </a:lnTo>
                <a:close/>
              </a:path>
              <a:path w="1497965" h="2161540">
                <a:moveTo>
                  <a:pt x="1367345" y="0"/>
                </a:moveTo>
                <a:lnTo>
                  <a:pt x="873455" y="320814"/>
                </a:lnTo>
                <a:lnTo>
                  <a:pt x="1247800" y="320814"/>
                </a:lnTo>
                <a:lnTo>
                  <a:pt x="1367345" y="0"/>
                </a:lnTo>
                <a:close/>
              </a:path>
            </a:pathLst>
          </a:custGeom>
          <a:solidFill>
            <a:srgbClr val="C9DAF8"/>
          </a:solidFill>
        </p:spPr>
        <p:txBody>
          <a:bodyPr wrap="square" lIns="0" tIns="0" rIns="0" bIns="0" rtlCol="0"/>
          <a:lstStyle/>
          <a:p>
            <a:endParaRPr/>
          </a:p>
        </p:txBody>
      </p:sp>
      <p:sp>
        <p:nvSpPr>
          <p:cNvPr id="54" name="object 54"/>
          <p:cNvSpPr/>
          <p:nvPr/>
        </p:nvSpPr>
        <p:spPr>
          <a:xfrm>
            <a:off x="8773596" y="4216540"/>
            <a:ext cx="1497965" cy="2161540"/>
          </a:xfrm>
          <a:custGeom>
            <a:avLst/>
            <a:gdLst/>
            <a:ahLst/>
            <a:cxnLst/>
            <a:rect l="l" t="t" r="r" b="b"/>
            <a:pathLst>
              <a:path w="1497965" h="2161540">
                <a:moveTo>
                  <a:pt x="0" y="320808"/>
                </a:moveTo>
                <a:lnTo>
                  <a:pt x="873459" y="320808"/>
                </a:lnTo>
                <a:lnTo>
                  <a:pt x="1367346" y="0"/>
                </a:lnTo>
                <a:lnTo>
                  <a:pt x="1247799" y="320808"/>
                </a:lnTo>
                <a:lnTo>
                  <a:pt x="1497359" y="320808"/>
                </a:lnTo>
                <a:lnTo>
                  <a:pt x="1497359" y="627554"/>
                </a:lnTo>
                <a:lnTo>
                  <a:pt x="1497359" y="1087672"/>
                </a:lnTo>
                <a:lnTo>
                  <a:pt x="1497359" y="2161283"/>
                </a:lnTo>
                <a:lnTo>
                  <a:pt x="1247799" y="2161283"/>
                </a:lnTo>
                <a:lnTo>
                  <a:pt x="873459" y="2161283"/>
                </a:lnTo>
                <a:lnTo>
                  <a:pt x="0" y="2161283"/>
                </a:lnTo>
                <a:lnTo>
                  <a:pt x="0" y="1087672"/>
                </a:lnTo>
                <a:lnTo>
                  <a:pt x="0" y="627554"/>
                </a:lnTo>
                <a:lnTo>
                  <a:pt x="0" y="320808"/>
                </a:lnTo>
                <a:close/>
              </a:path>
            </a:pathLst>
          </a:custGeom>
          <a:ln w="11138">
            <a:solidFill>
              <a:srgbClr val="134F5C"/>
            </a:solidFill>
          </a:ln>
        </p:spPr>
        <p:txBody>
          <a:bodyPr wrap="square" lIns="0" tIns="0" rIns="0" bIns="0" rtlCol="0"/>
          <a:lstStyle/>
          <a:p>
            <a:endParaRPr/>
          </a:p>
        </p:txBody>
      </p:sp>
      <p:sp>
        <p:nvSpPr>
          <p:cNvPr id="55" name="object 55"/>
          <p:cNvSpPr txBox="1"/>
          <p:nvPr/>
        </p:nvSpPr>
        <p:spPr>
          <a:xfrm>
            <a:off x="8861128" y="5068974"/>
            <a:ext cx="1410415" cy="755976"/>
          </a:xfrm>
          <a:prstGeom prst="rect">
            <a:avLst/>
          </a:prstGeom>
        </p:spPr>
        <p:txBody>
          <a:bodyPr vert="horz" wrap="square" lIns="0" tIns="17145" rIns="0" bIns="0" rtlCol="0">
            <a:spAutoFit/>
          </a:bodyPr>
          <a:lstStyle/>
          <a:p>
            <a:pPr marL="12700">
              <a:spcBef>
                <a:spcPts val="135"/>
              </a:spcBef>
            </a:pPr>
            <a:r>
              <a:rPr lang="en-US" sz="1600" b="1" spc="40" dirty="0">
                <a:latin typeface="Times New Roman"/>
                <a:cs typeface="Times New Roman"/>
              </a:rPr>
              <a:t>Apr. 14 - 21 </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sz="1600" spc="95" dirty="0">
                <a:latin typeface="Times New Roman"/>
                <a:cs typeface="Times New Roman"/>
              </a:rPr>
              <a:t>Prepare</a:t>
            </a:r>
            <a:r>
              <a:rPr sz="1600" spc="-125" dirty="0">
                <a:latin typeface="Times New Roman"/>
                <a:cs typeface="Times New Roman"/>
              </a:rPr>
              <a:t> </a:t>
            </a:r>
            <a:r>
              <a:rPr sz="1600" spc="30" dirty="0">
                <a:latin typeface="Times New Roman"/>
                <a:cs typeface="Times New Roman"/>
              </a:rPr>
              <a:t>final  </a:t>
            </a:r>
            <a:r>
              <a:rPr sz="1600" spc="105" dirty="0">
                <a:latin typeface="Times New Roman"/>
                <a:cs typeface="Times New Roman"/>
              </a:rPr>
              <a:t>report</a:t>
            </a:r>
            <a:endParaRPr sz="1600" dirty="0">
              <a:latin typeface="Times New Roman"/>
              <a:cs typeface="Times New Roman"/>
            </a:endParaRPr>
          </a:p>
        </p:txBody>
      </p:sp>
      <p:sp>
        <p:nvSpPr>
          <p:cNvPr id="56" name="object 5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6</a:t>
            </a:fld>
            <a:endParaRPr spc="10" dirty="0"/>
          </a:p>
        </p:txBody>
      </p:sp>
      <p:sp>
        <p:nvSpPr>
          <p:cNvPr id="2" name="object 2"/>
          <p:cNvSpPr txBox="1">
            <a:spLocks noGrp="1"/>
          </p:cNvSpPr>
          <p:nvPr>
            <p:ph type="title"/>
          </p:nvPr>
        </p:nvSpPr>
        <p:spPr>
          <a:xfrm>
            <a:off x="1963139" y="734806"/>
            <a:ext cx="6804659" cy="596265"/>
          </a:xfrm>
          <a:prstGeom prst="rect">
            <a:avLst/>
          </a:prstGeom>
        </p:spPr>
        <p:txBody>
          <a:bodyPr vert="horz" wrap="square" lIns="0" tIns="11430" rIns="0" bIns="0" rtlCol="0">
            <a:spAutoFit/>
          </a:bodyPr>
          <a:lstStyle/>
          <a:p>
            <a:pPr marL="12700">
              <a:lnSpc>
                <a:spcPct val="100000"/>
              </a:lnSpc>
              <a:spcBef>
                <a:spcPts val="90"/>
              </a:spcBef>
            </a:pPr>
            <a:r>
              <a:rPr spc="130" dirty="0"/>
              <a:t>Team </a:t>
            </a:r>
            <a:r>
              <a:rPr spc="105" dirty="0"/>
              <a:t>Member</a:t>
            </a:r>
            <a:r>
              <a:rPr spc="-420" dirty="0"/>
              <a:t> </a:t>
            </a:r>
            <a:r>
              <a:rPr spc="160" dirty="0"/>
              <a:t>Responsibilities</a:t>
            </a:r>
          </a:p>
        </p:txBody>
      </p:sp>
      <p:sp>
        <p:nvSpPr>
          <p:cNvPr id="3" name="object 3"/>
          <p:cNvSpPr txBox="1"/>
          <p:nvPr/>
        </p:nvSpPr>
        <p:spPr>
          <a:xfrm>
            <a:off x="156758" y="1056218"/>
            <a:ext cx="10408285" cy="4705134"/>
          </a:xfrm>
          <a:prstGeom prst="rect">
            <a:avLst/>
          </a:prstGeom>
        </p:spPr>
        <p:txBody>
          <a:bodyPr vert="horz" wrap="square" lIns="0" tIns="23749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indent="-429259">
              <a:lnSpc>
                <a:spcPct val="100000"/>
              </a:lnSpc>
              <a:spcBef>
                <a:spcPts val="1440"/>
              </a:spcBef>
              <a:buFont typeface="Arial"/>
              <a:buChar char="●"/>
              <a:tabLst>
                <a:tab pos="698500" algn="l"/>
                <a:tab pos="699770" algn="l"/>
              </a:tabLst>
            </a:pPr>
            <a:r>
              <a:rPr sz="2100" spc="-80" dirty="0">
                <a:latin typeface="Times New Roman"/>
                <a:cs typeface="Times New Roman"/>
              </a:rPr>
              <a:t>All</a:t>
            </a:r>
            <a:r>
              <a:rPr sz="2100" spc="-65" dirty="0">
                <a:latin typeface="Times New Roman"/>
                <a:cs typeface="Times New Roman"/>
              </a:rPr>
              <a:t> </a:t>
            </a:r>
            <a:r>
              <a:rPr sz="2100" spc="105" dirty="0">
                <a:latin typeface="Times New Roman"/>
                <a:cs typeface="Times New Roman"/>
              </a:rPr>
              <a:t>members</a:t>
            </a:r>
            <a:r>
              <a:rPr sz="2100" spc="-65" dirty="0">
                <a:latin typeface="Times New Roman"/>
                <a:cs typeface="Times New Roman"/>
              </a:rPr>
              <a:t> </a:t>
            </a:r>
            <a:r>
              <a:rPr sz="2100" spc="15" dirty="0">
                <a:latin typeface="Times New Roman"/>
                <a:cs typeface="Times New Roman"/>
              </a:rPr>
              <a:t>will</a:t>
            </a:r>
            <a:r>
              <a:rPr sz="2100" spc="-65" dirty="0">
                <a:latin typeface="Times New Roman"/>
                <a:cs typeface="Times New Roman"/>
              </a:rPr>
              <a:t> </a:t>
            </a:r>
            <a:r>
              <a:rPr sz="2100" spc="95" dirty="0">
                <a:latin typeface="Times New Roman"/>
                <a:cs typeface="Times New Roman"/>
              </a:rPr>
              <a:t>work</a:t>
            </a:r>
            <a:r>
              <a:rPr sz="2100" spc="-65" dirty="0">
                <a:latin typeface="Times New Roman"/>
                <a:cs typeface="Times New Roman"/>
              </a:rPr>
              <a:t> </a:t>
            </a:r>
            <a:r>
              <a:rPr sz="2100" spc="90" dirty="0">
                <a:latin typeface="Times New Roman"/>
                <a:cs typeface="Times New Roman"/>
              </a:rPr>
              <a:t>on</a:t>
            </a:r>
            <a:r>
              <a:rPr sz="2100" spc="-65" dirty="0">
                <a:latin typeface="Times New Roman"/>
                <a:cs typeface="Times New Roman"/>
              </a:rPr>
              <a:t> </a:t>
            </a:r>
            <a:r>
              <a:rPr sz="2100" spc="20" dirty="0">
                <a:latin typeface="Times New Roman"/>
                <a:cs typeface="Times New Roman"/>
              </a:rPr>
              <a:t>all</a:t>
            </a:r>
            <a:r>
              <a:rPr sz="2100" spc="-65" dirty="0">
                <a:latin typeface="Times New Roman"/>
                <a:cs typeface="Times New Roman"/>
              </a:rPr>
              <a:t> </a:t>
            </a:r>
            <a:r>
              <a:rPr sz="2100" spc="55" dirty="0">
                <a:latin typeface="Times New Roman"/>
                <a:cs typeface="Times New Roman"/>
              </a:rPr>
              <a:t>tasks,</a:t>
            </a:r>
            <a:r>
              <a:rPr sz="2100" spc="-65" dirty="0">
                <a:latin typeface="Times New Roman"/>
                <a:cs typeface="Times New Roman"/>
              </a:rPr>
              <a:t> </a:t>
            </a:r>
            <a:r>
              <a:rPr sz="2100" spc="70" dirty="0">
                <a:latin typeface="Times New Roman"/>
                <a:cs typeface="Times New Roman"/>
              </a:rPr>
              <a:t>lead</a:t>
            </a:r>
            <a:r>
              <a:rPr sz="2100" spc="-65" dirty="0">
                <a:latin typeface="Times New Roman"/>
                <a:cs typeface="Times New Roman"/>
              </a:rPr>
              <a:t> </a:t>
            </a:r>
            <a:r>
              <a:rPr sz="2100" dirty="0">
                <a:latin typeface="Times New Roman"/>
                <a:cs typeface="Times New Roman"/>
              </a:rPr>
              <a:t>of</a:t>
            </a:r>
            <a:r>
              <a:rPr sz="2100" spc="-65" dirty="0">
                <a:latin typeface="Times New Roman"/>
                <a:cs typeface="Times New Roman"/>
              </a:rPr>
              <a:t> </a:t>
            </a:r>
            <a:r>
              <a:rPr sz="2100" spc="70" dirty="0">
                <a:latin typeface="Times New Roman"/>
                <a:cs typeface="Times New Roman"/>
              </a:rPr>
              <a:t>each</a:t>
            </a:r>
            <a:r>
              <a:rPr sz="2100" spc="-65" dirty="0">
                <a:latin typeface="Times New Roman"/>
                <a:cs typeface="Times New Roman"/>
              </a:rPr>
              <a:t> </a:t>
            </a:r>
            <a:r>
              <a:rPr sz="2100" spc="85" dirty="0">
                <a:latin typeface="Times New Roman"/>
                <a:cs typeface="Times New Roman"/>
              </a:rPr>
              <a:t>task</a:t>
            </a:r>
            <a:r>
              <a:rPr sz="2100" spc="-65" dirty="0">
                <a:latin typeface="Times New Roman"/>
                <a:cs typeface="Times New Roman"/>
              </a:rPr>
              <a:t> </a:t>
            </a:r>
            <a:r>
              <a:rPr sz="2100" spc="65" dirty="0">
                <a:latin typeface="Times New Roman"/>
                <a:cs typeface="Times New Roman"/>
              </a:rPr>
              <a:t>defined</a:t>
            </a:r>
            <a:r>
              <a:rPr sz="2100" spc="-65" dirty="0">
                <a:latin typeface="Times New Roman"/>
                <a:cs typeface="Times New Roman"/>
              </a:rPr>
              <a:t> </a:t>
            </a:r>
            <a:r>
              <a:rPr sz="2100" spc="85" dirty="0">
                <a:latin typeface="Times New Roman"/>
                <a:cs typeface="Times New Roman"/>
              </a:rPr>
              <a:t>as</a:t>
            </a:r>
            <a:r>
              <a:rPr sz="2100" spc="-65" dirty="0">
                <a:latin typeface="Times New Roman"/>
                <a:cs typeface="Times New Roman"/>
              </a:rPr>
              <a:t> </a:t>
            </a:r>
            <a:r>
              <a:rPr sz="2100" spc="20" dirty="0">
                <a:latin typeface="Times New Roman"/>
                <a:cs typeface="Times New Roman"/>
              </a:rPr>
              <a:t>follows:</a:t>
            </a:r>
            <a:endParaRPr sz="2100" dirty="0">
              <a:latin typeface="Times New Roman"/>
              <a:cs typeface="Times New Roman"/>
            </a:endParaRPr>
          </a:p>
          <a:p>
            <a:pPr marL="1233805" lvl="1" indent="-429259">
              <a:spcBef>
                <a:spcPts val="20"/>
              </a:spcBef>
              <a:buFont typeface="Arial"/>
              <a:buChar char="○"/>
              <a:tabLst>
                <a:tab pos="1233170" algn="l"/>
                <a:tab pos="1234440" algn="l"/>
              </a:tabLst>
            </a:pPr>
            <a:r>
              <a:rPr sz="2100" spc="80" dirty="0">
                <a:latin typeface="Times New Roman"/>
                <a:cs typeface="Times New Roman"/>
              </a:rPr>
              <a:t>Literature </a:t>
            </a:r>
            <a:r>
              <a:rPr sz="2100" spc="30" dirty="0">
                <a:latin typeface="Times New Roman"/>
                <a:cs typeface="Times New Roman"/>
              </a:rPr>
              <a:t>Survey:</a:t>
            </a:r>
            <a:r>
              <a:rPr sz="2100" spc="-190" dirty="0">
                <a:latin typeface="Times New Roman"/>
                <a:cs typeface="Times New Roman"/>
              </a:rPr>
              <a:t> </a:t>
            </a:r>
            <a:r>
              <a:rPr lang="en-US" sz="2100" i="1" spc="10" dirty="0">
                <a:latin typeface="Times New Roman"/>
                <a:cs typeface="Times New Roman"/>
              </a:rPr>
              <a:t>Stephanie</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60" dirty="0">
                <a:latin typeface="Times New Roman"/>
                <a:cs typeface="Times New Roman"/>
              </a:rPr>
              <a:t>Designing biometric fusion system</a:t>
            </a:r>
            <a:r>
              <a:rPr sz="2100" spc="60" dirty="0">
                <a:latin typeface="Times New Roman"/>
                <a:cs typeface="Times New Roman"/>
              </a:rPr>
              <a:t>:</a:t>
            </a:r>
            <a:r>
              <a:rPr sz="2100" spc="-35"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15" dirty="0" err="1">
                <a:latin typeface="Times New Roman"/>
                <a:cs typeface="Times New Roman"/>
              </a:rPr>
              <a:t>Analysing</a:t>
            </a:r>
            <a:r>
              <a:rPr lang="en-US" sz="2100" spc="15" dirty="0">
                <a:latin typeface="Times New Roman"/>
                <a:cs typeface="Times New Roman"/>
              </a:rPr>
              <a:t> results</a:t>
            </a:r>
            <a:r>
              <a:rPr sz="2100" spc="25" dirty="0">
                <a:latin typeface="Times New Roman"/>
                <a:cs typeface="Times New Roman"/>
              </a:rPr>
              <a:t>:</a:t>
            </a:r>
            <a:r>
              <a:rPr sz="2100" spc="-2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50" dirty="0">
                <a:latin typeface="Times New Roman"/>
                <a:cs typeface="Times New Roman"/>
              </a:rPr>
              <a:t>Investigating for vulnerabilities</a:t>
            </a:r>
            <a:r>
              <a:rPr sz="2100" spc="55" dirty="0">
                <a:latin typeface="Times New Roman"/>
                <a:cs typeface="Times New Roman"/>
              </a:rPr>
              <a:t>:</a:t>
            </a:r>
            <a:r>
              <a:rPr sz="2100" spc="-260"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a:p>
            <a:pPr marL="1233805" lvl="1" indent="-429259">
              <a:spcBef>
                <a:spcPts val="20"/>
              </a:spcBef>
              <a:buFont typeface="Arial"/>
              <a:buChar char="○"/>
              <a:tabLst>
                <a:tab pos="1233170" algn="l"/>
                <a:tab pos="1234440" algn="l"/>
              </a:tabLst>
            </a:pPr>
            <a:r>
              <a:rPr lang="en-US" sz="2100" spc="50" dirty="0">
                <a:latin typeface="Times New Roman"/>
                <a:cs typeface="Times New Roman"/>
              </a:rPr>
              <a:t>Testing possible defense</a:t>
            </a:r>
            <a:r>
              <a:rPr sz="2100" spc="65" dirty="0">
                <a:latin typeface="Times New Roman"/>
                <a:cs typeface="Times New Roman"/>
              </a:rPr>
              <a:t>:</a:t>
            </a:r>
            <a:r>
              <a:rPr sz="2100" spc="-33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lvl="1">
              <a:lnSpc>
                <a:spcPct val="100000"/>
              </a:lnSpc>
              <a:spcBef>
                <a:spcPts val="35"/>
              </a:spcBef>
              <a:buFont typeface="Arial"/>
              <a:buChar char="○"/>
            </a:pPr>
            <a:endParaRPr sz="2200" dirty="0">
              <a:latin typeface="Times New Roman"/>
              <a:cs typeface="Times New Roman"/>
            </a:endParaRPr>
          </a:p>
          <a:p>
            <a:pPr marL="699135" indent="-429259">
              <a:lnSpc>
                <a:spcPct val="100000"/>
              </a:lnSpc>
              <a:buFont typeface="Arial"/>
              <a:buChar char="●"/>
              <a:tabLst>
                <a:tab pos="698500" algn="l"/>
                <a:tab pos="699770" algn="l"/>
              </a:tabLst>
            </a:pPr>
            <a:r>
              <a:rPr sz="2100" spc="45" dirty="0">
                <a:latin typeface="Times New Roman"/>
                <a:cs typeface="Times New Roman"/>
              </a:rPr>
              <a:t>Course</a:t>
            </a:r>
            <a:r>
              <a:rPr sz="2100" spc="-70" dirty="0">
                <a:latin typeface="Times New Roman"/>
                <a:cs typeface="Times New Roman"/>
              </a:rPr>
              <a:t> </a:t>
            </a:r>
            <a:r>
              <a:rPr sz="2100" spc="65" dirty="0">
                <a:latin typeface="Times New Roman"/>
                <a:cs typeface="Times New Roman"/>
              </a:rPr>
              <a:t>deliverables</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sz="2100" spc="90" dirty="0">
                <a:latin typeface="Times New Roman"/>
                <a:cs typeface="Times New Roman"/>
              </a:rPr>
              <a:t>Presentation</a:t>
            </a:r>
            <a:r>
              <a:rPr sz="2100" spc="-5" dirty="0">
                <a:latin typeface="Times New Roman"/>
                <a:cs typeface="Times New Roman"/>
              </a:rPr>
              <a:t>:</a:t>
            </a:r>
            <a:r>
              <a:rPr lang="en-US" sz="2100" spc="-5" dirty="0">
                <a:latin typeface="Times New Roman"/>
                <a:cs typeface="Times New Roman"/>
              </a:rPr>
              <a:t> </a:t>
            </a:r>
            <a:r>
              <a:rPr lang="en-US" sz="2100" i="1" spc="10" dirty="0">
                <a:latin typeface="Times New Roman"/>
                <a:cs typeface="Times New Roman"/>
              </a:rPr>
              <a:t>Stephanie</a:t>
            </a:r>
          </a:p>
          <a:p>
            <a:pPr marL="1233805" lvl="1" indent="-429259">
              <a:spcBef>
                <a:spcPts val="25"/>
              </a:spcBef>
              <a:buFont typeface="Arial"/>
              <a:buChar char="○"/>
              <a:tabLst>
                <a:tab pos="1233170" algn="l"/>
                <a:tab pos="1234440" algn="l"/>
              </a:tabLst>
            </a:pPr>
            <a:r>
              <a:rPr lang="en-US" sz="2100" spc="70" dirty="0">
                <a:latin typeface="Times New Roman"/>
                <a:cs typeface="Times New Roman"/>
              </a:rPr>
              <a:t>Demo:</a:t>
            </a:r>
            <a:r>
              <a:rPr lang="en-US" sz="2100" spc="-60" dirty="0">
                <a:latin typeface="Times New Roman"/>
                <a:cs typeface="Times New Roman"/>
              </a:rPr>
              <a:t> </a:t>
            </a:r>
            <a:r>
              <a:rPr lang="en-US" sz="2100" i="1" spc="35" dirty="0">
                <a:latin typeface="Times New Roman"/>
                <a:cs typeface="Times New Roman"/>
              </a:rPr>
              <a:t>Jiyi</a:t>
            </a:r>
            <a:endParaRPr sz="2100" dirty="0">
              <a:latin typeface="Times New Roman"/>
              <a:cs typeface="Times New Roman"/>
            </a:endParaRPr>
          </a:p>
          <a:p>
            <a:pPr marL="1233805" lvl="1" indent="-429259">
              <a:lnSpc>
                <a:spcPct val="100000"/>
              </a:lnSpc>
              <a:spcBef>
                <a:spcPts val="25"/>
              </a:spcBef>
              <a:buFont typeface="Arial"/>
              <a:buChar char="○"/>
              <a:tabLst>
                <a:tab pos="1233170" algn="l"/>
                <a:tab pos="1234440" algn="l"/>
              </a:tabLst>
            </a:pPr>
            <a:r>
              <a:rPr sz="2100" spc="70" dirty="0">
                <a:latin typeface="Times New Roman"/>
                <a:cs typeface="Times New Roman"/>
              </a:rPr>
              <a:t>Poster:</a:t>
            </a:r>
            <a:r>
              <a:rPr sz="2100" spc="-6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marL="1233805" lvl="1" indent="-429259">
              <a:lnSpc>
                <a:spcPct val="100000"/>
              </a:lnSpc>
              <a:spcBef>
                <a:spcPts val="25"/>
              </a:spcBef>
              <a:buFont typeface="Arial"/>
              <a:buChar char="○"/>
              <a:tabLst>
                <a:tab pos="1233170" algn="l"/>
                <a:tab pos="1234440" algn="l"/>
              </a:tabLst>
            </a:pPr>
            <a:r>
              <a:rPr sz="2100" spc="80" dirty="0">
                <a:latin typeface="Times New Roman"/>
                <a:cs typeface="Times New Roman"/>
              </a:rPr>
              <a:t>Written </a:t>
            </a:r>
            <a:r>
              <a:rPr sz="2100" spc="60" dirty="0">
                <a:latin typeface="Times New Roman"/>
                <a:cs typeface="Times New Roman"/>
              </a:rPr>
              <a:t>Report:</a:t>
            </a:r>
            <a:r>
              <a:rPr sz="2100" spc="-195"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p:txBody>
      </p:sp>
      <p:pic>
        <p:nvPicPr>
          <p:cNvPr id="5" name="Picture 4">
            <a:extLst>
              <a:ext uri="{FF2B5EF4-FFF2-40B4-BE49-F238E27FC236}">
                <a16:creationId xmlns:a16="http://schemas.microsoft.com/office/drawing/2014/main" id="{B7DBE7EF-77E5-0440-9598-55253B4E99E0}"/>
              </a:ext>
            </a:extLst>
          </p:cNvPr>
          <p:cNvPicPr>
            <a:picLocks noChangeAspect="1"/>
          </p:cNvPicPr>
          <p:nvPr/>
        </p:nvPicPr>
        <p:blipFill>
          <a:blip r:embed="rId2"/>
          <a:stretch>
            <a:fillRect/>
          </a:stretch>
        </p:blipFill>
        <p:spPr>
          <a:xfrm>
            <a:off x="0" y="0"/>
            <a:ext cx="10693400" cy="7556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7</a:t>
            </a:fld>
            <a:endParaRPr spc="10" dirty="0"/>
          </a:p>
        </p:txBody>
      </p:sp>
      <p:sp>
        <p:nvSpPr>
          <p:cNvPr id="2" name="object 2"/>
          <p:cNvSpPr txBox="1">
            <a:spLocks noGrp="1"/>
          </p:cNvSpPr>
          <p:nvPr>
            <p:ph type="title"/>
          </p:nvPr>
        </p:nvSpPr>
        <p:spPr>
          <a:xfrm>
            <a:off x="156758" y="734806"/>
            <a:ext cx="10408285" cy="1345240"/>
          </a:xfrm>
          <a:prstGeom prst="rect">
            <a:avLst/>
          </a:prstGeom>
        </p:spPr>
        <p:txBody>
          <a:bodyPr vert="horz" wrap="square" lIns="0" tIns="11430" rIns="0" bIns="0" rtlCol="0">
            <a:spAutoFit/>
          </a:bodyPr>
          <a:lstStyle/>
          <a:p>
            <a:pPr marL="12065" algn="ctr">
              <a:lnSpc>
                <a:spcPts val="4405"/>
              </a:lnSpc>
              <a:spcBef>
                <a:spcPts val="90"/>
              </a:spcBef>
            </a:pPr>
            <a:r>
              <a:rPr spc="100" dirty="0"/>
              <a:t>Project</a:t>
            </a:r>
            <a:r>
              <a:rPr spc="-125" dirty="0"/>
              <a:t> </a:t>
            </a:r>
            <a:r>
              <a:rPr spc="114" dirty="0"/>
              <a:t>Budget</a:t>
            </a:r>
          </a:p>
          <a:p>
            <a:pPr algn="ctr">
              <a:lnSpc>
                <a:spcPts val="2965"/>
              </a:lnSpc>
              <a:tabLst>
                <a:tab pos="600075" algn="l"/>
                <a:tab pos="10381615" algn="l"/>
              </a:tabLst>
            </a:pPr>
            <a:r>
              <a:rPr sz="2550" b="0" u="heavy" spc="5" dirty="0">
                <a:solidFill>
                  <a:srgbClr val="000000"/>
                </a:solidFill>
                <a:uFill>
                  <a:solidFill>
                    <a:srgbClr val="800000"/>
                  </a:solidFill>
                </a:uFill>
                <a:latin typeface="Times New Roman"/>
                <a:cs typeface="Times New Roman"/>
              </a:rPr>
              <a:t> 	</a:t>
            </a:r>
            <a:r>
              <a:rPr sz="2550" b="0" u="heavy" spc="85" dirty="0">
                <a:solidFill>
                  <a:srgbClr val="000000"/>
                </a:solidFill>
                <a:uFill>
                  <a:solidFill>
                    <a:srgbClr val="800000"/>
                  </a:solidFill>
                </a:uFill>
                <a:latin typeface="Times New Roman"/>
                <a:cs typeface="Times New Roman"/>
              </a:rPr>
              <a:t>Team </a:t>
            </a:r>
            <a:r>
              <a:rPr sz="2550" b="0" u="heavy" spc="70" dirty="0">
                <a:solidFill>
                  <a:srgbClr val="000000"/>
                </a:solidFill>
                <a:uFill>
                  <a:solidFill>
                    <a:srgbClr val="800000"/>
                  </a:solidFill>
                </a:uFill>
                <a:latin typeface="Times New Roman"/>
                <a:cs typeface="Times New Roman"/>
              </a:rPr>
              <a:t>Daemons:</a:t>
            </a:r>
            <a:r>
              <a:rPr lang="en-US" sz="2550" b="0" u="heavy" spc="70" dirty="0">
                <a:solidFill>
                  <a:srgbClr val="000000"/>
                </a:solidFill>
                <a:uFill>
                  <a:solidFill>
                    <a:srgbClr val="800000"/>
                  </a:solidFill>
                </a:uFill>
                <a:latin typeface="Times New Roman"/>
                <a:cs typeface="Times New Roman"/>
              </a:rPr>
              <a:t> </a:t>
            </a:r>
            <a:r>
              <a:rPr lang="en-US" sz="2550" b="0" u="heavy" dirty="0">
                <a:solidFill>
                  <a:srgbClr val="000000"/>
                </a:solidFill>
                <a:uFill>
                  <a:solidFill>
                    <a:srgbClr val="800000"/>
                  </a:solidFill>
                </a:uFill>
              </a:rPr>
              <a:t>Stephanie Lew and Jiyi Zhang</a:t>
            </a:r>
            <a:r>
              <a:rPr lang="en-US" sz="2550" b="0" u="heavy" spc="-130" dirty="0">
                <a:solidFill>
                  <a:srgbClr val="000000"/>
                </a:solidFill>
                <a:uFill>
                  <a:solidFill>
                    <a:srgbClr val="800000"/>
                  </a:solidFill>
                </a:uFill>
              </a:rPr>
              <a:t>	</a:t>
            </a:r>
            <a:br>
              <a:rPr lang="en-US" sz="2550" b="0" u="heavy" spc="-130" dirty="0">
                <a:solidFill>
                  <a:srgbClr val="000000"/>
                </a:solidFill>
                <a:uFill>
                  <a:solidFill>
                    <a:srgbClr val="800000"/>
                  </a:solidFill>
                </a:uFill>
              </a:rPr>
            </a:br>
            <a:endParaRPr sz="255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374570534"/>
              </p:ext>
            </p:extLst>
          </p:nvPr>
        </p:nvGraphicFramePr>
        <p:xfrm>
          <a:off x="287859" y="2199420"/>
          <a:ext cx="9997438" cy="3529550"/>
        </p:xfrm>
        <a:graphic>
          <a:graphicData uri="http://schemas.openxmlformats.org/drawingml/2006/table">
            <a:tbl>
              <a:tblPr firstRow="1" bandRow="1">
                <a:tableStyleId>{2D5ABB26-0587-4C30-8999-92F81FD0307C}</a:tableStyleId>
              </a:tblPr>
              <a:tblGrid>
                <a:gridCol w="3332479">
                  <a:extLst>
                    <a:ext uri="{9D8B030D-6E8A-4147-A177-3AD203B41FA5}">
                      <a16:colId xmlns:a16="http://schemas.microsoft.com/office/drawing/2014/main" val="20000"/>
                    </a:ext>
                  </a:extLst>
                </a:gridCol>
                <a:gridCol w="1497762">
                  <a:extLst>
                    <a:ext uri="{9D8B030D-6E8A-4147-A177-3AD203B41FA5}">
                      <a16:colId xmlns:a16="http://schemas.microsoft.com/office/drawing/2014/main" val="20001"/>
                    </a:ext>
                  </a:extLst>
                </a:gridCol>
                <a:gridCol w="5167197">
                  <a:extLst>
                    <a:ext uri="{9D8B030D-6E8A-4147-A177-3AD203B41FA5}">
                      <a16:colId xmlns:a16="http://schemas.microsoft.com/office/drawing/2014/main" val="20002"/>
                    </a:ext>
                  </a:extLst>
                </a:gridCol>
              </a:tblGrid>
              <a:tr h="502920">
                <a:tc>
                  <a:txBody>
                    <a:bodyPr/>
                    <a:lstStyle/>
                    <a:p>
                      <a:pPr marL="43815" algn="ctr">
                        <a:lnSpc>
                          <a:spcPct val="100000"/>
                        </a:lnSpc>
                        <a:spcBef>
                          <a:spcPts val="735"/>
                        </a:spcBef>
                      </a:pPr>
                      <a:r>
                        <a:rPr sz="1850" b="1" spc="70" dirty="0">
                          <a:latin typeface="Times New Roman"/>
                          <a:cs typeface="Times New Roman"/>
                        </a:rPr>
                        <a:t>Item</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tc>
                  <a:txBody>
                    <a:bodyPr/>
                    <a:lstStyle/>
                    <a:p>
                      <a:pPr marL="44450" algn="ctr">
                        <a:lnSpc>
                          <a:spcPct val="100000"/>
                        </a:lnSpc>
                        <a:spcBef>
                          <a:spcPts val="735"/>
                        </a:spcBef>
                      </a:pPr>
                      <a:r>
                        <a:rPr sz="1850" b="1" spc="15" dirty="0">
                          <a:latin typeface="Times New Roman"/>
                          <a:cs typeface="Times New Roman"/>
                        </a:rPr>
                        <a:t>Cost</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tc>
                  <a:txBody>
                    <a:bodyPr/>
                    <a:lstStyle/>
                    <a:p>
                      <a:pPr marL="45085" algn="ctr">
                        <a:lnSpc>
                          <a:spcPct val="100000"/>
                        </a:lnSpc>
                        <a:spcBef>
                          <a:spcPts val="735"/>
                        </a:spcBef>
                      </a:pPr>
                      <a:r>
                        <a:rPr sz="1850" b="1" spc="70" dirty="0">
                          <a:latin typeface="Times New Roman"/>
                          <a:cs typeface="Times New Roman"/>
                        </a:rPr>
                        <a:t>Comments</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extLst>
                  <a:ext uri="{0D108BD9-81ED-4DB2-BD59-A6C34878D82A}">
                    <a16:rowId xmlns:a16="http://schemas.microsoft.com/office/drawing/2014/main" val="10000"/>
                  </a:ext>
                </a:extLst>
              </a:tr>
              <a:tr h="502920">
                <a:tc>
                  <a:txBody>
                    <a:bodyPr/>
                    <a:lstStyle/>
                    <a:p>
                      <a:pPr marL="43180" algn="ctr">
                        <a:lnSpc>
                          <a:spcPct val="100000"/>
                        </a:lnSpc>
                        <a:spcBef>
                          <a:spcPts val="735"/>
                        </a:spcBef>
                      </a:pPr>
                      <a:r>
                        <a:rPr lang="en-US" sz="1850" spc="55" dirty="0">
                          <a:latin typeface="Times New Roman"/>
                          <a:cs typeface="Times New Roman"/>
                        </a:rPr>
                        <a:t>Stephanie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a:latin typeface="Times New Roman"/>
                        <a:cs typeface="Times New Roman"/>
                      </a:endParaRP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tc>
                  <a:txBody>
                    <a:bodyPr/>
                    <a:lstStyle/>
                    <a:p>
                      <a:pPr marL="39370" algn="l">
                        <a:lnSpc>
                          <a:spcPct val="100000"/>
                        </a:lnSpc>
                        <a:spcBef>
                          <a:spcPts val="735"/>
                        </a:spcBef>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extLst>
                  <a:ext uri="{0D108BD9-81ED-4DB2-BD59-A6C34878D82A}">
                    <a16:rowId xmlns:a16="http://schemas.microsoft.com/office/drawing/2014/main" val="10001"/>
                  </a:ext>
                </a:extLst>
              </a:tr>
              <a:tr h="502920">
                <a:tc>
                  <a:txBody>
                    <a:bodyPr/>
                    <a:lstStyle/>
                    <a:p>
                      <a:pPr marL="42545" marR="0" lvl="0" indent="0" algn="ctr" defTabSz="914400" eaLnBrk="1" fontAlgn="auto" latinLnBrk="0" hangingPunct="1">
                        <a:lnSpc>
                          <a:spcPct val="100000"/>
                        </a:lnSpc>
                        <a:spcBef>
                          <a:spcPts val="735"/>
                        </a:spcBef>
                        <a:spcAft>
                          <a:spcPts val="0"/>
                        </a:spcAft>
                        <a:buClrTx/>
                        <a:buSzTx/>
                        <a:buFontTx/>
                        <a:buNone/>
                        <a:tabLst/>
                        <a:defRPr/>
                      </a:pPr>
                      <a:r>
                        <a:rPr lang="en-US" sz="1850" spc="50" dirty="0">
                          <a:latin typeface="Times New Roman"/>
                          <a:cs typeface="Times New Roman"/>
                        </a:rPr>
                        <a:t>Jiyi</a:t>
                      </a:r>
                      <a:endParaRPr lang="en-US"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2"/>
                  </a:ext>
                </a:extLst>
              </a:tr>
              <a:tr h="502920">
                <a:tc>
                  <a:txBody>
                    <a:bodyPr/>
                    <a:lstStyle/>
                    <a:p>
                      <a:pPr marL="43180" algn="ctr">
                        <a:lnSpc>
                          <a:spcPct val="100000"/>
                        </a:lnSpc>
                        <a:spcBef>
                          <a:spcPts val="735"/>
                        </a:spcBef>
                      </a:pPr>
                      <a:r>
                        <a:rPr lang="en-US" sz="1850" dirty="0">
                          <a:latin typeface="Times New Roman"/>
                          <a:cs typeface="Times New Roman"/>
                        </a:rPr>
                        <a:t>Two Laptops</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2545" marR="0" lvl="0" indent="0" algn="just"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3"/>
                  </a:ext>
                </a:extLst>
              </a:tr>
              <a:tr h="502920">
                <a:tc>
                  <a:txBody>
                    <a:bodyPr/>
                    <a:lstStyle/>
                    <a:p>
                      <a:pPr marL="43180" algn="ctr">
                        <a:lnSpc>
                          <a:spcPct val="100000"/>
                        </a:lnSpc>
                        <a:spcBef>
                          <a:spcPts val="735"/>
                        </a:spcBef>
                      </a:pPr>
                      <a:r>
                        <a:rPr lang="en-US" sz="1850" dirty="0">
                          <a:latin typeface="Times New Roman"/>
                          <a:cs typeface="Times New Roman"/>
                        </a:rPr>
                        <a:t>Time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512030">
                <a:tc>
                  <a:txBody>
                    <a:bodyPr/>
                    <a:lstStyle/>
                    <a:p>
                      <a:pPr marL="43180" algn="ctr">
                        <a:lnSpc>
                          <a:spcPct val="100000"/>
                        </a:lnSpc>
                        <a:spcBef>
                          <a:spcPts val="735"/>
                        </a:spcBef>
                      </a:pPr>
                      <a:r>
                        <a:rPr lang="en-US" sz="1850" dirty="0">
                          <a:latin typeface="Times New Roman"/>
                          <a:cs typeface="Times New Roman"/>
                        </a:rPr>
                        <a:t>Food</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5"/>
                  </a:ext>
                </a:extLst>
              </a:tr>
              <a:tr h="502920">
                <a:tc>
                  <a:txBody>
                    <a:bodyPr/>
                    <a:lstStyle/>
                    <a:p>
                      <a:pPr marL="43815" algn="ctr">
                        <a:lnSpc>
                          <a:spcPct val="100000"/>
                        </a:lnSpc>
                        <a:spcBef>
                          <a:spcPts val="735"/>
                        </a:spcBef>
                      </a:pPr>
                      <a:r>
                        <a:rPr lang="en-US" sz="1850" dirty="0">
                          <a:latin typeface="Times New Roman"/>
                          <a:cs typeface="Times New Roman"/>
                        </a:rPr>
                        <a:t>Oxygen</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tc>
                  <a:txBody>
                    <a:bodyPr/>
                    <a:lstStyle/>
                    <a:p>
                      <a:pPr marL="44450" algn="ctr">
                        <a:lnSpc>
                          <a:spcPct val="100000"/>
                        </a:lnSpc>
                        <a:spcBef>
                          <a:spcPts val="735"/>
                        </a:spcBef>
                      </a:pPr>
                      <a:r>
                        <a:rPr lang="en-US" sz="185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923" y="734806"/>
            <a:ext cx="7056755" cy="596265"/>
          </a:xfrm>
          <a:prstGeom prst="rect">
            <a:avLst/>
          </a:prstGeom>
        </p:spPr>
        <p:txBody>
          <a:bodyPr vert="horz" wrap="square" lIns="0" tIns="11430" rIns="0" bIns="0" rtlCol="0">
            <a:spAutoFit/>
          </a:bodyPr>
          <a:lstStyle/>
          <a:p>
            <a:pPr marL="12700">
              <a:lnSpc>
                <a:spcPct val="100000"/>
              </a:lnSpc>
              <a:spcBef>
                <a:spcPts val="90"/>
              </a:spcBef>
            </a:pPr>
            <a:r>
              <a:rPr spc="145" dirty="0"/>
              <a:t>Potential</a:t>
            </a:r>
            <a:r>
              <a:rPr spc="-130" dirty="0"/>
              <a:t> </a:t>
            </a:r>
            <a:r>
              <a:rPr spc="100" dirty="0"/>
              <a:t>Risks</a:t>
            </a:r>
            <a:r>
              <a:rPr spc="-125" dirty="0"/>
              <a:t> </a:t>
            </a:r>
            <a:r>
              <a:rPr spc="145" dirty="0"/>
              <a:t>and</a:t>
            </a:r>
            <a:r>
              <a:rPr spc="-125" dirty="0"/>
              <a:t> </a:t>
            </a:r>
            <a:r>
              <a:rPr spc="90" dirty="0"/>
              <a:t>Backup</a:t>
            </a:r>
            <a:r>
              <a:rPr spc="-125" dirty="0"/>
              <a:t> </a:t>
            </a:r>
            <a:r>
              <a:rPr spc="95" dirty="0"/>
              <a:t>Plan</a:t>
            </a:r>
          </a:p>
        </p:txBody>
      </p:sp>
      <p:sp>
        <p:nvSpPr>
          <p:cNvPr id="3" name="object 3"/>
          <p:cNvSpPr txBox="1"/>
          <p:nvPr/>
        </p:nvSpPr>
        <p:spPr>
          <a:xfrm>
            <a:off x="156758" y="1160340"/>
            <a:ext cx="10408285" cy="6502421"/>
          </a:xfrm>
          <a:prstGeom prst="rect">
            <a:avLst/>
          </a:prstGeom>
        </p:spPr>
        <p:txBody>
          <a:bodyPr vert="horz" wrap="square" lIns="0" tIns="13335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57860" indent="-428625">
              <a:lnSpc>
                <a:spcPct val="100000"/>
              </a:lnSpc>
              <a:spcBef>
                <a:spcPts val="770"/>
              </a:spcBef>
              <a:buFont typeface="Arial"/>
              <a:buChar char="●"/>
              <a:tabLst>
                <a:tab pos="657860" algn="l"/>
                <a:tab pos="658495" algn="l"/>
              </a:tabLst>
            </a:pPr>
            <a:r>
              <a:rPr sz="2100" u="heavy" spc="80" dirty="0">
                <a:uFill>
                  <a:solidFill>
                    <a:srgbClr val="000000"/>
                  </a:solidFill>
                </a:uFill>
                <a:latin typeface="Times New Roman"/>
                <a:cs typeface="Times New Roman"/>
              </a:rPr>
              <a:t>Primary</a:t>
            </a:r>
            <a:r>
              <a:rPr sz="2100" u="heavy" spc="-60" dirty="0">
                <a:uFill>
                  <a:solidFill>
                    <a:srgbClr val="000000"/>
                  </a:solidFill>
                </a:uFill>
                <a:latin typeface="Times New Roman"/>
                <a:cs typeface="Times New Roman"/>
              </a:rPr>
              <a:t> </a:t>
            </a:r>
            <a:r>
              <a:rPr sz="2100" u="heavy" spc="50" dirty="0">
                <a:uFill>
                  <a:solidFill>
                    <a:srgbClr val="000000"/>
                  </a:solidFill>
                </a:uFill>
                <a:latin typeface="Times New Roman"/>
                <a:cs typeface="Times New Roman"/>
              </a:rPr>
              <a:t>risk</a:t>
            </a:r>
            <a:r>
              <a:rPr sz="2100" spc="50" dirty="0">
                <a:latin typeface="Times New Roman"/>
                <a:cs typeface="Times New Roman"/>
              </a:rPr>
              <a:t>:</a:t>
            </a:r>
            <a:r>
              <a:rPr sz="2100" spc="-55" dirty="0">
                <a:latin typeface="Times New Roman"/>
                <a:cs typeface="Times New Roman"/>
              </a:rPr>
              <a:t> </a:t>
            </a:r>
            <a:r>
              <a:rPr lang="en-US" sz="2100" spc="60" dirty="0">
                <a:latin typeface="Times New Roman"/>
                <a:cs typeface="Times New Roman"/>
              </a:rPr>
              <a:t>the difficult part of our project is the design of the core component which combines scores from different authenticators meaningfully. We need to have a rigorous estimation of error bound based on the confidence threshold, sampling distribution and individual authenticator’s precision and recall. Otherwise, our contribution will be less significant.</a:t>
            </a:r>
          </a:p>
          <a:p>
            <a:pPr lvl="1">
              <a:lnSpc>
                <a:spcPct val="100000"/>
              </a:lnSpc>
              <a:spcBef>
                <a:spcPts val="15"/>
              </a:spcBef>
            </a:pPr>
            <a:endParaRPr sz="2200" dirty="0">
              <a:latin typeface="Times New Roman"/>
              <a:cs typeface="Times New Roman"/>
            </a:endParaRPr>
          </a:p>
          <a:p>
            <a:pPr marL="657860" marR="394970" indent="-428625">
              <a:lnSpc>
                <a:spcPct val="100899"/>
              </a:lnSpc>
              <a:buFont typeface="Arial"/>
              <a:buChar char="●"/>
              <a:tabLst>
                <a:tab pos="657860" algn="l"/>
                <a:tab pos="658495" algn="l"/>
              </a:tabLst>
            </a:pPr>
            <a:r>
              <a:rPr lang="en-US" sz="2100" spc="5" dirty="0">
                <a:latin typeface="Times New Roman"/>
                <a:cs typeface="Times New Roman"/>
              </a:rPr>
              <a:t>We will have good amount of data for us to play around with and build the individual authenticators. However, it will be hard to collect data from actual smart home setting and test the whole system.</a:t>
            </a:r>
          </a:p>
          <a:p>
            <a:pPr lvl="1">
              <a:lnSpc>
                <a:spcPct val="100000"/>
              </a:lnSpc>
              <a:spcBef>
                <a:spcPts val="35"/>
              </a:spcBef>
              <a:buFont typeface="Arial"/>
              <a:buChar char="○"/>
            </a:pPr>
            <a:endParaRPr sz="2200" dirty="0">
              <a:latin typeface="Times New Roman"/>
              <a:cs typeface="Times New Roman"/>
            </a:endParaRPr>
          </a:p>
          <a:p>
            <a:pPr marL="657860" indent="-428625">
              <a:lnSpc>
                <a:spcPct val="100000"/>
              </a:lnSpc>
              <a:buFont typeface="Arial"/>
              <a:buChar char="●"/>
              <a:tabLst>
                <a:tab pos="657860" algn="l"/>
                <a:tab pos="658495" algn="l"/>
              </a:tabLst>
            </a:pPr>
            <a:r>
              <a:rPr lang="en-US" sz="2100" spc="60" dirty="0">
                <a:latin typeface="Times New Roman"/>
                <a:cs typeface="Times New Roman"/>
              </a:rPr>
              <a:t>As we divide the deliverables into several stages, we are quite safe. In the case that we are unable to solve the challenging part of the project, we can always fall back to simpler sub-problems </a:t>
            </a:r>
          </a:p>
          <a:p>
            <a:pPr marL="657860" indent="-428625">
              <a:lnSpc>
                <a:spcPct val="100000"/>
              </a:lnSpc>
              <a:buFont typeface="Arial"/>
              <a:buChar char="●"/>
              <a:tabLst>
                <a:tab pos="657860" algn="l"/>
                <a:tab pos="658495" algn="l"/>
              </a:tabLst>
            </a:pPr>
            <a:endParaRPr sz="2200" dirty="0">
              <a:latin typeface="Times New Roman"/>
              <a:cs typeface="Times New Roman"/>
            </a:endParaRPr>
          </a:p>
          <a:p>
            <a:pPr marL="657860" indent="-428625">
              <a:lnSpc>
                <a:spcPct val="100000"/>
              </a:lnSpc>
              <a:spcBef>
                <a:spcPts val="5"/>
              </a:spcBef>
              <a:buFont typeface="Arial"/>
              <a:buChar char="●"/>
              <a:tabLst>
                <a:tab pos="657860" algn="l"/>
                <a:tab pos="658495" algn="l"/>
              </a:tabLst>
            </a:pPr>
            <a:r>
              <a:rPr lang="en-US" sz="2100" spc="65" dirty="0">
                <a:latin typeface="Times New Roman"/>
                <a:cs typeface="Times New Roman"/>
              </a:rPr>
              <a:t>In fact, using speech recognition to achieve continuous authentication would be a interesting problem as it brings a novel solution for the authentication on voice assistant type of keyboard-less smart home devices.</a:t>
            </a:r>
          </a:p>
          <a:p>
            <a:pPr marL="657860" indent="-428625">
              <a:lnSpc>
                <a:spcPct val="100000"/>
              </a:lnSpc>
              <a:spcBef>
                <a:spcPts val="5"/>
              </a:spcBef>
              <a:buFont typeface="Arial"/>
              <a:buChar char="●"/>
              <a:tabLst>
                <a:tab pos="657860" algn="l"/>
                <a:tab pos="658495" algn="l"/>
              </a:tabLst>
            </a:pPr>
            <a:endParaRPr sz="21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5" dirty="0"/>
              <a:t>Bibliography</a:t>
            </a:r>
          </a:p>
        </p:txBody>
      </p:sp>
      <p:sp>
        <p:nvSpPr>
          <p:cNvPr id="3" name="object 3"/>
          <p:cNvSpPr txBox="1"/>
          <p:nvPr/>
        </p:nvSpPr>
        <p:spPr>
          <a:xfrm>
            <a:off x="311527" y="1762477"/>
            <a:ext cx="9977120" cy="4916089"/>
          </a:xfrm>
          <a:prstGeom prst="rect">
            <a:avLst/>
          </a:prstGeom>
        </p:spPr>
        <p:txBody>
          <a:bodyPr vert="horz" wrap="square" lIns="0" tIns="6985" rIns="0" bIns="0" rtlCol="0">
            <a:spAutoFit/>
          </a:bodyPr>
          <a:lstStyle/>
          <a:p>
            <a:r>
              <a:rPr lang="en-SG" sz="1400" dirty="0"/>
              <a:t>[1]  A. J. Aviv, K. L. Gibson, E. Mossop, M. Blaze, and J. M. Smith, “Smudge attacks on smartphone touch screens.” Woot, vol. 10, pp. 1–7, 2010. </a:t>
            </a:r>
            <a:endParaRPr lang="en-SG" sz="1100" dirty="0"/>
          </a:p>
          <a:p>
            <a:r>
              <a:rPr lang="en-SG" sz="1400" dirty="0"/>
              <a:t>[2]  E. Chin, A. P. Felt, V. </a:t>
            </a:r>
            <a:r>
              <a:rPr lang="en-SG" sz="1400" dirty="0" err="1"/>
              <a:t>Sekar</a:t>
            </a:r>
            <a:r>
              <a:rPr lang="en-SG" sz="1400" dirty="0"/>
              <a:t>, and D. Wagner, “Measuring user confidence in smartphone se- </a:t>
            </a:r>
            <a:r>
              <a:rPr lang="en-SG" sz="1400" dirty="0" err="1"/>
              <a:t>curity</a:t>
            </a:r>
            <a:r>
              <a:rPr lang="en-SG" sz="1400" dirty="0"/>
              <a:t> and privacy,” in Proceedings of the eighth symposium on usable privacy and security. ACM, 2012, p. 1. </a:t>
            </a:r>
            <a:endParaRPr lang="en-SG" sz="1100" dirty="0"/>
          </a:p>
          <a:p>
            <a:r>
              <a:rPr lang="en-SG" sz="1400" dirty="0"/>
              <a:t>[3]  A. De Luca, A. Hang, F. </a:t>
            </a:r>
            <a:r>
              <a:rPr lang="en-SG" sz="1400" dirty="0" err="1"/>
              <a:t>Brudy</a:t>
            </a:r>
            <a:r>
              <a:rPr lang="en-SG" sz="1400" dirty="0"/>
              <a:t>, C. Lindner, and H. Hussmann, “Touch me once and </a:t>
            </a:r>
            <a:r>
              <a:rPr lang="en-SG" sz="1400" dirty="0" err="1"/>
              <a:t>i</a:t>
            </a:r>
            <a:r>
              <a:rPr lang="en-SG" sz="1400" dirty="0"/>
              <a:t> know it’s you!: implicit authentication based on touch screen patterns,” in proceedings of the SIGCHI Conference on Human Factors in Computing Systems. ACM, 2012, pp. 987–996. </a:t>
            </a:r>
            <a:endParaRPr lang="en-SG" sz="1100" dirty="0"/>
          </a:p>
          <a:p>
            <a:r>
              <a:rPr lang="en-SG" sz="1400" dirty="0"/>
              <a:t>[4]  M. Frank, R. </a:t>
            </a:r>
            <a:r>
              <a:rPr lang="en-SG" sz="1400" dirty="0" err="1"/>
              <a:t>Biedert</a:t>
            </a:r>
            <a:r>
              <a:rPr lang="en-SG" sz="1400" dirty="0"/>
              <a:t>, E. Ma, I. </a:t>
            </a:r>
            <a:r>
              <a:rPr lang="en-SG" sz="1400" dirty="0" err="1"/>
              <a:t>Martinovic</a:t>
            </a:r>
            <a:r>
              <a:rPr lang="en-SG" sz="1400" dirty="0"/>
              <a:t>, and D. Song, “</a:t>
            </a:r>
            <a:r>
              <a:rPr lang="en-SG" sz="1400" dirty="0" err="1"/>
              <a:t>Touchalytics</a:t>
            </a:r>
            <a:r>
              <a:rPr lang="en-SG" sz="1400" dirty="0"/>
              <a:t>: On the </a:t>
            </a:r>
            <a:r>
              <a:rPr lang="en-SG" sz="1400" dirty="0" err="1"/>
              <a:t>applica</a:t>
            </a:r>
            <a:r>
              <a:rPr lang="en-SG" sz="1400" dirty="0"/>
              <a:t>- </a:t>
            </a:r>
            <a:r>
              <a:rPr lang="en-SG" sz="1400" dirty="0" err="1"/>
              <a:t>bility</a:t>
            </a:r>
            <a:r>
              <a:rPr lang="en-SG" sz="1400" dirty="0"/>
              <a:t> of touchscreen input as a </a:t>
            </a:r>
            <a:r>
              <a:rPr lang="en-SG" sz="1400" dirty="0" err="1"/>
              <a:t>behavioral</a:t>
            </a:r>
            <a:r>
              <a:rPr lang="en-SG" sz="1400" dirty="0"/>
              <a:t> biometric for continuous authentication,” IEEE transactions on information forensics and security, vol. 8, no. 1, pp. 136–148, 2013. </a:t>
            </a:r>
            <a:endParaRPr lang="en-SG" sz="1100" dirty="0"/>
          </a:p>
          <a:p>
            <a:r>
              <a:rPr lang="en-SG" sz="1400" dirty="0"/>
              <a:t>[5]  V. M. Patel, R. </a:t>
            </a:r>
            <a:r>
              <a:rPr lang="en-SG" sz="1400" dirty="0" err="1"/>
              <a:t>Chellappa</a:t>
            </a:r>
            <a:r>
              <a:rPr lang="en-SG" sz="1400" dirty="0"/>
              <a:t>, D. Chandra, and B. </a:t>
            </a:r>
            <a:r>
              <a:rPr lang="en-SG" sz="1400" dirty="0" err="1"/>
              <a:t>Barbello</a:t>
            </a:r>
            <a:r>
              <a:rPr lang="en-SG" sz="1400" dirty="0"/>
              <a:t>, “Continuous user authentication on mobile devices: Recent progress and remaining challenges,” IEEE Signal Processing Magazine, vol. 33, no. 4, pp. 49–61, 2016. </a:t>
            </a:r>
            <a:endParaRPr lang="en-SG" sz="1100" dirty="0"/>
          </a:p>
          <a:p>
            <a:r>
              <a:rPr lang="en-SG" sz="1400" dirty="0"/>
              <a:t>[6]  W. Meng, D. S. Wong, S. </a:t>
            </a:r>
            <a:r>
              <a:rPr lang="en-SG" sz="1400" dirty="0" err="1"/>
              <a:t>Furnell</a:t>
            </a:r>
            <a:r>
              <a:rPr lang="en-SG" sz="1400" dirty="0"/>
              <a:t>, and J. Zhou, “Surveying the development of biometric user authentication on mobile phones,” IEEE Communications Surveys &amp; Tutorials, vol. 17, no. 3, pp. 1268–1293, 2015. </a:t>
            </a:r>
            <a:endParaRPr lang="en-SG" sz="1100" dirty="0"/>
          </a:p>
          <a:p>
            <a:r>
              <a:rPr lang="en-SG" sz="1400" dirty="0"/>
              <a:t>[7]  I. C. </a:t>
            </a:r>
            <a:r>
              <a:rPr lang="en-SG" sz="1400" dirty="0" err="1"/>
              <a:t>Stylios</a:t>
            </a:r>
            <a:r>
              <a:rPr lang="en-SG" sz="1400" dirty="0"/>
              <a:t>, O. </a:t>
            </a:r>
            <a:r>
              <a:rPr lang="en-SG" sz="1400" dirty="0" err="1"/>
              <a:t>Thanou</a:t>
            </a:r>
            <a:r>
              <a:rPr lang="en-SG" sz="1400" dirty="0"/>
              <a:t>, I. </a:t>
            </a:r>
            <a:r>
              <a:rPr lang="en-SG" sz="1400" dirty="0" err="1"/>
              <a:t>Androulidakis</a:t>
            </a:r>
            <a:r>
              <a:rPr lang="en-SG" sz="1400" dirty="0"/>
              <a:t>, and E. </a:t>
            </a:r>
            <a:r>
              <a:rPr lang="en-SG" sz="1400" dirty="0" err="1"/>
              <a:t>Zaitseva</a:t>
            </a:r>
            <a:r>
              <a:rPr lang="en-SG" sz="1400" dirty="0"/>
              <a:t>, “A review of continuous au- </a:t>
            </a:r>
            <a:r>
              <a:rPr lang="en-SG" sz="1400" dirty="0" err="1"/>
              <a:t>thentication</a:t>
            </a:r>
            <a:r>
              <a:rPr lang="en-SG" sz="1400" dirty="0"/>
              <a:t> using </a:t>
            </a:r>
            <a:r>
              <a:rPr lang="en-SG" sz="1400" dirty="0" err="1"/>
              <a:t>behavioral</a:t>
            </a:r>
            <a:r>
              <a:rPr lang="en-SG" sz="1400" dirty="0"/>
              <a:t> biometrics,” in Proceedings of the </a:t>
            </a:r>
            <a:r>
              <a:rPr lang="en-SG" sz="1400" dirty="0" err="1"/>
              <a:t>SouthEast</a:t>
            </a:r>
            <a:r>
              <a:rPr lang="en-SG" sz="1400" dirty="0"/>
              <a:t> European Design Automation, Computer Engineering, Computer Networks and Social Media Conference. ACM, 2016, pp. 72–79. </a:t>
            </a:r>
            <a:endParaRPr lang="en-SG" sz="1100" dirty="0"/>
          </a:p>
          <a:p>
            <a:r>
              <a:rPr lang="en-SG" sz="1400" dirty="0"/>
              <a:t>[8]  Y. </a:t>
            </a:r>
            <a:r>
              <a:rPr lang="en-SG" sz="1400" dirty="0" err="1"/>
              <a:t>Ashibani</a:t>
            </a:r>
            <a:r>
              <a:rPr lang="en-SG" sz="1400" dirty="0"/>
              <a:t>, D. </a:t>
            </a:r>
            <a:r>
              <a:rPr lang="en-SG" sz="1400" dirty="0" err="1"/>
              <a:t>Kauling</a:t>
            </a:r>
            <a:r>
              <a:rPr lang="en-SG" sz="1400" dirty="0"/>
              <a:t>, and Q. H. Mahmoud, “Design and implementation of a contextual-based continuous authentication framework for smart homes,” Applied System Innovation, vol. 2, no. 1, p. 4, 2019. </a:t>
            </a:r>
            <a:endParaRPr lang="en-SG" sz="1100" dirty="0"/>
          </a:p>
          <a:p>
            <a:r>
              <a:rPr lang="en-SG" sz="1400" dirty="0"/>
              <a:t>[9]  A. Al </a:t>
            </a:r>
            <a:r>
              <a:rPr lang="en-SG" sz="1400" dirty="0" err="1"/>
              <a:t>Abdulwahid</a:t>
            </a:r>
            <a:r>
              <a:rPr lang="en-SG" sz="1400" dirty="0"/>
              <a:t>, N. Clarke, I. Stengel, S. </a:t>
            </a:r>
            <a:r>
              <a:rPr lang="en-SG" sz="1400" dirty="0" err="1"/>
              <a:t>Furnell</a:t>
            </a:r>
            <a:r>
              <a:rPr lang="en-SG" sz="1400" dirty="0"/>
              <a:t>, and C. Reich, “Continuous and trans- parent multimodal authentication: reviewing the state of the art,” Cluster Computing, vol. 19, no. 1, pp. 455–474, 2016. </a:t>
            </a:r>
            <a:endParaRPr lang="en-SG" sz="1100" dirty="0"/>
          </a:p>
          <a:p>
            <a:r>
              <a:rPr lang="en-SG" sz="1400" dirty="0"/>
              <a:t>[10]  V. Radha and D. H. Reddy, “A survey on single sign-on techniques,” Procedia Technology, vol. 4, pp. 134–139, 2012. </a:t>
            </a:r>
            <a:endParaRPr lang="en-SG" sz="1100" dirty="0"/>
          </a:p>
          <a:p>
            <a:r>
              <a:rPr lang="en-SG" sz="1400" dirty="0"/>
              <a:t>[11]  F. </a:t>
            </a:r>
            <a:r>
              <a:rPr lang="en-SG" sz="1400" dirty="0" err="1"/>
              <a:t>Aloul</a:t>
            </a:r>
            <a:r>
              <a:rPr lang="en-SG" sz="1400" dirty="0"/>
              <a:t>, S. </a:t>
            </a:r>
            <a:r>
              <a:rPr lang="en-SG" sz="1400" dirty="0" err="1"/>
              <a:t>Zahidi</a:t>
            </a:r>
            <a:r>
              <a:rPr lang="en-SG" sz="1400" dirty="0"/>
              <a:t>, and W. El-Hajj, “Two factor authentication using mobile phones,” in 2009 IEEE/ACS International Conference on Computer Systems and Applications. IEEE, 2009, pp. 641–644. </a:t>
            </a:r>
            <a:endParaRPr lang="en-SG" sz="1100" dirty="0"/>
          </a:p>
          <a:p>
            <a:endParaRPr lang="en-SG" sz="1100" dirty="0">
              <a:effectLst/>
            </a:endParaRPr>
          </a:p>
        </p:txBody>
      </p:sp>
      <p:sp>
        <p:nvSpPr>
          <p:cNvPr id="4" name="object 4"/>
          <p:cNvSpPr txBox="1"/>
          <p:nvPr/>
        </p:nvSpPr>
        <p:spPr>
          <a:xfrm>
            <a:off x="156758" y="1278182"/>
            <a:ext cx="10408285" cy="417830"/>
          </a:xfrm>
          <a:prstGeom prst="rect">
            <a:avLst/>
          </a:prstGeom>
        </p:spPr>
        <p:txBody>
          <a:bodyPr vert="horz" wrap="square" lIns="0" tIns="1524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p:txBody>
      </p:sp>
      <p:sp>
        <p:nvSpPr>
          <p:cNvPr id="5" name="object 5"/>
          <p:cNvSpPr txBox="1"/>
          <p:nvPr/>
        </p:nvSpPr>
        <p:spPr>
          <a:xfrm>
            <a:off x="10354226" y="6346499"/>
            <a:ext cx="108585" cy="203835"/>
          </a:xfrm>
          <a:prstGeom prst="rect">
            <a:avLst/>
          </a:prstGeom>
        </p:spPr>
        <p:txBody>
          <a:bodyPr vert="horz" wrap="square" lIns="0" tIns="15240" rIns="0" bIns="0" rtlCol="0">
            <a:spAutoFit/>
          </a:bodyPr>
          <a:lstStyle/>
          <a:p>
            <a:pPr marL="12700">
              <a:lnSpc>
                <a:spcPct val="100000"/>
              </a:lnSpc>
              <a:spcBef>
                <a:spcPts val="120"/>
              </a:spcBef>
            </a:pPr>
            <a:r>
              <a:rPr sz="1150" spc="10" dirty="0">
                <a:solidFill>
                  <a:srgbClr val="595959"/>
                </a:solidFill>
                <a:latin typeface="Arial"/>
                <a:cs typeface="Arial"/>
              </a:rPr>
              <a:t>9</a:t>
            </a:r>
            <a:endParaRPr sz="11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218</Words>
  <Application>Microsoft Macintosh PowerPoint</Application>
  <PresentationFormat>Custom</PresentationFormat>
  <Paragraphs>133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Multi-Modal Continuous Authentication</vt:lpstr>
      <vt:lpstr>Introduction</vt:lpstr>
      <vt:lpstr>Problem Statement</vt:lpstr>
      <vt:lpstr>Related Work</vt:lpstr>
      <vt:lpstr>Project Timeline</vt:lpstr>
      <vt:lpstr>Team Member Responsibilities</vt:lpstr>
      <vt:lpstr>Project Budget   Team Daemons: Stephanie Lew and Jiyi Zhang  </vt:lpstr>
      <vt:lpstr>Potential Risks and Backup Plan</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Continuous Authentication</dc:title>
  <cp:lastModifiedBy>Lew Yin Hui Stephanie</cp:lastModifiedBy>
  <cp:revision>15</cp:revision>
  <dcterms:created xsi:type="dcterms:W3CDTF">2019-03-07T14:53:51Z</dcterms:created>
  <dcterms:modified xsi:type="dcterms:W3CDTF">2019-03-08T02:12:33Z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2019-03-07T00:00:00Z</vt:filetime>
  </property>
</Properties>
</file>