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6"/>
  </p:normalViewPr>
  <p:slideViewPr>
    <p:cSldViewPr>
      <p:cViewPr varScale="1">
        <p:scale>
          <a:sx n="94" d="100"/>
          <a:sy n="94" d="100"/>
        </p:scale>
        <p:origin x="1704"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5417" y="1286445"/>
            <a:ext cx="9282565" cy="2369185"/>
          </a:xfrm>
          <a:prstGeom prst="rect">
            <a:avLst/>
          </a:prstGeom>
        </p:spPr>
        <p:txBody>
          <a:bodyPr wrap="square" lIns="0" tIns="0" rIns="0" bIns="0">
            <a:spAutoFit/>
          </a:bodyPr>
          <a:lstStyle>
            <a:lvl1pPr>
              <a:defRPr sz="5150" b="1" i="0">
                <a:solidFill>
                  <a:srgbClr val="990000"/>
                </a:solidFill>
                <a:latin typeface="Times New Roman"/>
                <a:cs typeface="Times New Roman"/>
              </a:defRPr>
            </a:lvl1pPr>
          </a:lstStyle>
          <a:p>
            <a:endParaRPr/>
          </a:p>
        </p:txBody>
      </p:sp>
      <p:sp>
        <p:nvSpPr>
          <p:cNvPr id="3" name="Holder 3"/>
          <p:cNvSpPr>
            <a:spLocks noGrp="1"/>
          </p:cNvSpPr>
          <p:nvPr>
            <p:ph type="subTitle" idx="4"/>
          </p:nvPr>
        </p:nvSpPr>
        <p:spPr>
          <a:xfrm>
            <a:off x="957565" y="4572966"/>
            <a:ext cx="8778268" cy="854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3/7/19</a:t>
            </a:fld>
            <a:endParaRPr lang="en-US"/>
          </a:p>
        </p:txBody>
      </p:sp>
      <p:sp>
        <p:nvSpPr>
          <p:cNvPr id="6" name="Holder 6"/>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rgbClr val="99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3/7/19</a:t>
            </a:fld>
            <a:endParaRPr lang="en-US"/>
          </a:p>
        </p:txBody>
      </p:sp>
      <p:sp>
        <p:nvSpPr>
          <p:cNvPr id="6" name="Holder 6"/>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rgbClr val="990000"/>
                </a:solidFill>
                <a:latin typeface="Times New Roman"/>
                <a:cs typeface="Times New Roman"/>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3/7/19</a:t>
            </a:fld>
            <a:endParaRPr lang="en-US"/>
          </a:p>
        </p:txBody>
      </p:sp>
      <p:sp>
        <p:nvSpPr>
          <p:cNvPr id="7" name="Holder 7"/>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rgbClr val="99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3/7/19</a:t>
            </a:fld>
            <a:endParaRPr lang="en-US"/>
          </a:p>
        </p:txBody>
      </p:sp>
      <p:sp>
        <p:nvSpPr>
          <p:cNvPr id="5" name="Holder 5"/>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3/7/19</a:t>
            </a:fld>
            <a:endParaRPr lang="en-US"/>
          </a:p>
        </p:txBody>
      </p:sp>
      <p:sp>
        <p:nvSpPr>
          <p:cNvPr id="4" name="Holder 4"/>
          <p:cNvSpPr>
            <a:spLocks noGrp="1"/>
          </p:cNvSpPr>
          <p:nvPr>
            <p:ph type="sldNum" sz="quarter" idx="7"/>
          </p:nvPr>
        </p:nvSpPr>
        <p:spPr/>
        <p:txBody>
          <a:bodyPr lIns="0" tIns="0" rIns="0" bIns="0"/>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32283" y="734806"/>
            <a:ext cx="2870200" cy="596265"/>
          </a:xfrm>
          <a:prstGeom prst="rect">
            <a:avLst/>
          </a:prstGeom>
        </p:spPr>
        <p:txBody>
          <a:bodyPr wrap="square" lIns="0" tIns="0" rIns="0" bIns="0">
            <a:spAutoFit/>
          </a:bodyPr>
          <a:lstStyle>
            <a:lvl1pPr>
              <a:defRPr sz="3750" b="1" i="0">
                <a:solidFill>
                  <a:srgbClr val="990000"/>
                </a:solidFill>
                <a:latin typeface="Times New Roman"/>
                <a:cs typeface="Times New Roman"/>
              </a:defRPr>
            </a:lvl1pPr>
          </a:lstStyle>
          <a:p>
            <a:endParaRPr/>
          </a:p>
        </p:txBody>
      </p:sp>
      <p:sp>
        <p:nvSpPr>
          <p:cNvPr id="3" name="Holder 3"/>
          <p:cNvSpPr>
            <a:spLocks noGrp="1"/>
          </p:cNvSpPr>
          <p:nvPr>
            <p:ph type="body" idx="1"/>
          </p:nvPr>
        </p:nvSpPr>
        <p:spPr>
          <a:xfrm>
            <a:off x="311527" y="1762477"/>
            <a:ext cx="10070345" cy="483298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3/7/19</a:t>
            </a:fld>
            <a:endParaRPr lang="en-US"/>
          </a:p>
        </p:txBody>
      </p:sp>
      <p:sp>
        <p:nvSpPr>
          <p:cNvPr id="6" name="Holder 6"/>
          <p:cNvSpPr>
            <a:spLocks noGrp="1"/>
          </p:cNvSpPr>
          <p:nvPr>
            <p:ph type="sldNum" sz="quarter" idx="7"/>
          </p:nvPr>
        </p:nvSpPr>
        <p:spPr>
          <a:xfrm>
            <a:off x="10341526" y="6360567"/>
            <a:ext cx="133984" cy="191770"/>
          </a:xfrm>
          <a:prstGeom prst="rect">
            <a:avLst/>
          </a:prstGeom>
        </p:spPr>
        <p:txBody>
          <a:bodyPr wrap="square" lIns="0" tIns="0" rIns="0" bIns="0">
            <a:spAutoFit/>
          </a:bodyPr>
          <a:lstStyle>
            <a:lvl1pPr>
              <a:defRPr sz="1150" b="0" i="0">
                <a:solidFill>
                  <a:srgbClr val="595959"/>
                </a:solidFill>
                <a:latin typeface="Arial"/>
                <a:cs typeface="Arial"/>
              </a:defRPr>
            </a:lvl1pPr>
          </a:lstStyle>
          <a:p>
            <a:pPr marL="25400">
              <a:lnSpc>
                <a:spcPct val="100000"/>
              </a:lnSpc>
              <a:spcBef>
                <a:spcPts val="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wilio.com/docs/api/authy" TargetMode="External"/><Relationship Id="rId2" Type="http://schemas.openxmlformats.org/officeDocument/2006/relationships/hyperlink" Target="http://thehackernews.com/2017/05/ss7-vulnerability-bank-hacking.html" TargetMode="External"/><Relationship Id="rId1" Type="http://schemas.openxmlformats.org/officeDocument/2006/relationships/slideLayout" Target="../slideLayouts/slideLayout2.xml"/><Relationship Id="rId5" Type="http://schemas.openxmlformats.org/officeDocument/2006/relationships/hyperlink" Target="http://www.yubico.com/products/yubikey-hardware/yubikey-neo/" TargetMode="External"/><Relationship Id="rId4" Type="http://schemas.openxmlformats.org/officeDocument/2006/relationships/hyperlink" Target="http://www.xda-developers.com/android-o-will-improve-sms-authentication-for-app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05417" y="1286445"/>
            <a:ext cx="9282565" cy="1606850"/>
          </a:xfrm>
          <a:prstGeom prst="rect">
            <a:avLst/>
          </a:prstGeom>
        </p:spPr>
        <p:txBody>
          <a:bodyPr vert="horz" wrap="square" lIns="0" tIns="41910" rIns="0" bIns="0" rtlCol="0">
            <a:spAutoFit/>
          </a:bodyPr>
          <a:lstStyle/>
          <a:p>
            <a:pPr marL="695325" marR="5080" indent="-652780" algn="ctr" rtl="0">
              <a:lnSpc>
                <a:spcPts val="6140"/>
              </a:lnSpc>
              <a:spcBef>
                <a:spcPts val="330"/>
              </a:spcBef>
            </a:pPr>
            <a:r>
              <a:rPr lang="en-US" spc="254" dirty="0"/>
              <a:t>Multi-Modal Continuous Authentication</a:t>
            </a:r>
            <a:endParaRPr spc="254" dirty="0"/>
          </a:p>
        </p:txBody>
      </p:sp>
      <p:sp>
        <p:nvSpPr>
          <p:cNvPr id="3" name="object 3"/>
          <p:cNvSpPr txBox="1"/>
          <p:nvPr/>
        </p:nvSpPr>
        <p:spPr>
          <a:xfrm>
            <a:off x="3521539" y="3903201"/>
            <a:ext cx="3401060" cy="596265"/>
          </a:xfrm>
          <a:prstGeom prst="rect">
            <a:avLst/>
          </a:prstGeom>
        </p:spPr>
        <p:txBody>
          <a:bodyPr vert="horz" wrap="square" lIns="0" tIns="11430" rIns="0" bIns="0" rtlCol="0">
            <a:spAutoFit/>
          </a:bodyPr>
          <a:lstStyle/>
          <a:p>
            <a:pPr marL="12700">
              <a:lnSpc>
                <a:spcPct val="100000"/>
              </a:lnSpc>
              <a:spcBef>
                <a:spcPts val="90"/>
              </a:spcBef>
            </a:pPr>
            <a:r>
              <a:rPr sz="3750" b="1" spc="130" dirty="0">
                <a:latin typeface="Times New Roman"/>
                <a:cs typeface="Times New Roman"/>
              </a:rPr>
              <a:t>Team</a:t>
            </a:r>
            <a:r>
              <a:rPr sz="3750" b="1" spc="-185" dirty="0">
                <a:latin typeface="Times New Roman"/>
                <a:cs typeface="Times New Roman"/>
              </a:rPr>
              <a:t> </a:t>
            </a:r>
            <a:r>
              <a:rPr sz="3750" b="1" spc="175" dirty="0">
                <a:latin typeface="Times New Roman"/>
                <a:cs typeface="Times New Roman"/>
              </a:rPr>
              <a:t>Daemons</a:t>
            </a:r>
            <a:endParaRPr sz="3750">
              <a:latin typeface="Times New Roman"/>
              <a:cs typeface="Times New Roman"/>
            </a:endParaRPr>
          </a:p>
        </p:txBody>
      </p:sp>
      <p:sp>
        <p:nvSpPr>
          <p:cNvPr id="4" name="object 4"/>
          <p:cNvSpPr txBox="1"/>
          <p:nvPr/>
        </p:nvSpPr>
        <p:spPr>
          <a:xfrm>
            <a:off x="957565" y="4572966"/>
            <a:ext cx="8521065" cy="384721"/>
          </a:xfrm>
          <a:prstGeom prst="rect">
            <a:avLst/>
          </a:prstGeom>
        </p:spPr>
        <p:txBody>
          <a:bodyPr vert="horz" wrap="square" lIns="0" tIns="0" rIns="0" bIns="0" rtlCol="0">
            <a:spAutoFit/>
          </a:bodyPr>
          <a:lstStyle/>
          <a:p>
            <a:pPr algn="ctr">
              <a:lnSpc>
                <a:spcPts val="2980"/>
              </a:lnSpc>
            </a:pPr>
            <a:r>
              <a:rPr lang="en-US" sz="3050" spc="45" dirty="0">
                <a:latin typeface="Times New Roman"/>
                <a:cs typeface="Times New Roman"/>
              </a:rPr>
              <a:t>Stephanie Lew and Jiyi Zhang</a:t>
            </a:r>
            <a:endParaRPr sz="3050" dirty="0">
              <a:latin typeface="Times New Roman"/>
              <a:cs typeface="Times New Roman"/>
            </a:endParaRPr>
          </a:p>
        </p:txBody>
      </p:sp>
      <p:sp>
        <p:nvSpPr>
          <p:cNvPr id="5" name="object 5"/>
          <p:cNvSpPr txBox="1"/>
          <p:nvPr/>
        </p:nvSpPr>
        <p:spPr>
          <a:xfrm>
            <a:off x="1955187" y="5777184"/>
            <a:ext cx="6559550" cy="717550"/>
          </a:xfrm>
          <a:prstGeom prst="rect">
            <a:avLst/>
          </a:prstGeom>
        </p:spPr>
        <p:txBody>
          <a:bodyPr vert="horz" wrap="square" lIns="0" tIns="0" rIns="0" bIns="0" rtlCol="0">
            <a:spAutoFit/>
          </a:bodyPr>
          <a:lstStyle/>
          <a:p>
            <a:pPr algn="ctr">
              <a:lnSpc>
                <a:spcPts val="2515"/>
              </a:lnSpc>
            </a:pPr>
            <a:r>
              <a:rPr sz="2550" spc="110" dirty="0">
                <a:latin typeface="Times New Roman"/>
                <a:cs typeface="Times New Roman"/>
              </a:rPr>
              <a:t>Statement</a:t>
            </a:r>
            <a:r>
              <a:rPr sz="2550" spc="-80" dirty="0">
                <a:latin typeface="Times New Roman"/>
                <a:cs typeface="Times New Roman"/>
              </a:rPr>
              <a:t> </a:t>
            </a:r>
            <a:r>
              <a:rPr sz="2550" spc="5" dirty="0">
                <a:latin typeface="Times New Roman"/>
                <a:cs typeface="Times New Roman"/>
              </a:rPr>
              <a:t>of</a:t>
            </a:r>
            <a:r>
              <a:rPr sz="2550" spc="-75" dirty="0">
                <a:latin typeface="Times New Roman"/>
                <a:cs typeface="Times New Roman"/>
              </a:rPr>
              <a:t> </a:t>
            </a:r>
            <a:r>
              <a:rPr sz="2550" spc="40" dirty="0">
                <a:latin typeface="Times New Roman"/>
                <a:cs typeface="Times New Roman"/>
              </a:rPr>
              <a:t>Work,</a:t>
            </a:r>
            <a:r>
              <a:rPr sz="2550" spc="-80" dirty="0">
                <a:latin typeface="Times New Roman"/>
                <a:cs typeface="Times New Roman"/>
              </a:rPr>
              <a:t> </a:t>
            </a:r>
            <a:r>
              <a:rPr sz="2550" spc="20" dirty="0">
                <a:latin typeface="Times New Roman"/>
                <a:cs typeface="Times New Roman"/>
              </a:rPr>
              <a:t>Mobile</a:t>
            </a:r>
            <a:r>
              <a:rPr sz="2550" spc="-80" dirty="0">
                <a:latin typeface="Times New Roman"/>
                <a:cs typeface="Times New Roman"/>
              </a:rPr>
              <a:t> </a:t>
            </a:r>
            <a:r>
              <a:rPr sz="2550" spc="60" dirty="0">
                <a:latin typeface="Times New Roman"/>
                <a:cs typeface="Times New Roman"/>
              </a:rPr>
              <a:t>Security</a:t>
            </a:r>
            <a:r>
              <a:rPr sz="2550" spc="-80" dirty="0">
                <a:latin typeface="Times New Roman"/>
                <a:cs typeface="Times New Roman"/>
              </a:rPr>
              <a:t> </a:t>
            </a:r>
            <a:r>
              <a:rPr sz="2550" spc="35" dirty="0">
                <a:latin typeface="Times New Roman"/>
                <a:cs typeface="Times New Roman"/>
              </a:rPr>
              <a:t>(Fall</a:t>
            </a:r>
            <a:r>
              <a:rPr sz="2550" spc="-75" dirty="0">
                <a:latin typeface="Times New Roman"/>
                <a:cs typeface="Times New Roman"/>
              </a:rPr>
              <a:t> </a:t>
            </a:r>
            <a:r>
              <a:rPr sz="2550" spc="140" dirty="0">
                <a:latin typeface="Times New Roman"/>
                <a:cs typeface="Times New Roman"/>
              </a:rPr>
              <a:t>2017)</a:t>
            </a:r>
            <a:endParaRPr sz="2550">
              <a:latin typeface="Times New Roman"/>
              <a:cs typeface="Times New Roman"/>
            </a:endParaRPr>
          </a:p>
          <a:p>
            <a:pPr marL="2540" algn="ctr">
              <a:lnSpc>
                <a:spcPct val="100000"/>
              </a:lnSpc>
              <a:spcBef>
                <a:spcPts val="10"/>
              </a:spcBef>
            </a:pPr>
            <a:r>
              <a:rPr sz="2550" spc="55" dirty="0">
                <a:latin typeface="Times New Roman"/>
                <a:cs typeface="Times New Roman"/>
              </a:rPr>
              <a:t>Carnegie </a:t>
            </a:r>
            <a:r>
              <a:rPr sz="2550" spc="25" dirty="0">
                <a:latin typeface="Times New Roman"/>
                <a:cs typeface="Times New Roman"/>
              </a:rPr>
              <a:t>Mellon</a:t>
            </a:r>
            <a:r>
              <a:rPr sz="2550" spc="-215" dirty="0">
                <a:latin typeface="Times New Roman"/>
                <a:cs typeface="Times New Roman"/>
              </a:rPr>
              <a:t> </a:t>
            </a:r>
            <a:r>
              <a:rPr sz="2550" spc="60" dirty="0">
                <a:latin typeface="Times New Roman"/>
                <a:cs typeface="Times New Roman"/>
              </a:rPr>
              <a:t>University</a:t>
            </a:r>
            <a:endParaRPr sz="2550">
              <a:latin typeface="Times New Roman"/>
              <a:cs typeface="Times New Roman"/>
            </a:endParaRPr>
          </a:p>
        </p:txBody>
      </p:sp>
      <p:sp>
        <p:nvSpPr>
          <p:cNvPr id="6" name="object 6"/>
          <p:cNvSpPr/>
          <p:nvPr/>
        </p:nvSpPr>
        <p:spPr>
          <a:xfrm>
            <a:off x="1872818" y="5641263"/>
            <a:ext cx="6882765" cy="1029969"/>
          </a:xfrm>
          <a:custGeom>
            <a:avLst/>
            <a:gdLst/>
            <a:ahLst/>
            <a:cxnLst/>
            <a:rect l="l" t="t" r="r" b="b"/>
            <a:pathLst>
              <a:path w="6882765" h="1029970">
                <a:moveTo>
                  <a:pt x="0" y="1029943"/>
                </a:moveTo>
                <a:lnTo>
                  <a:pt x="6882650" y="1029943"/>
                </a:lnTo>
                <a:lnTo>
                  <a:pt x="6882650" y="0"/>
                </a:lnTo>
                <a:lnTo>
                  <a:pt x="0" y="0"/>
                </a:lnTo>
                <a:lnTo>
                  <a:pt x="0" y="1029943"/>
                </a:lnTo>
                <a:close/>
              </a:path>
            </a:pathLst>
          </a:custGeom>
          <a:solidFill>
            <a:srgbClr val="FFFFFF"/>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091" y="734806"/>
            <a:ext cx="2811145" cy="596265"/>
          </a:xfrm>
          <a:prstGeom prst="rect">
            <a:avLst/>
          </a:prstGeom>
        </p:spPr>
        <p:txBody>
          <a:bodyPr vert="horz" wrap="square" lIns="0" tIns="11430" rIns="0" bIns="0" rtlCol="0">
            <a:spAutoFit/>
          </a:bodyPr>
          <a:lstStyle/>
          <a:p>
            <a:pPr marL="12700">
              <a:lnSpc>
                <a:spcPct val="100000"/>
              </a:lnSpc>
              <a:spcBef>
                <a:spcPts val="90"/>
              </a:spcBef>
            </a:pPr>
            <a:r>
              <a:rPr spc="120" dirty="0"/>
              <a:t>Introduction</a:t>
            </a:r>
          </a:p>
        </p:txBody>
      </p:sp>
      <p:sp>
        <p:nvSpPr>
          <p:cNvPr id="4" name="object 4"/>
          <p:cNvSpPr txBox="1"/>
          <p:nvPr/>
        </p:nvSpPr>
        <p:spPr>
          <a:xfrm>
            <a:off x="156758" y="1170570"/>
            <a:ext cx="10536642" cy="4609146"/>
          </a:xfrm>
          <a:prstGeom prst="rect">
            <a:avLst/>
          </a:prstGeom>
        </p:spPr>
        <p:txBody>
          <a:bodyPr vert="horz" wrap="square" lIns="0" tIns="123189" rIns="0" bIns="0" rtlCol="0">
            <a:spAutoFit/>
          </a:bodyPr>
          <a:lstStyle/>
          <a:p>
            <a:pPr marL="12700">
              <a:lnSpc>
                <a:spcPct val="100000"/>
              </a:lnSpc>
              <a:spcBef>
                <a:spcPts val="969"/>
              </a:spcBef>
              <a:tabLst>
                <a:tab pos="612775" algn="l"/>
                <a:tab pos="10394315" algn="l"/>
              </a:tabLst>
            </a:pPr>
            <a:r>
              <a:rPr sz="2550" u="heavy" spc="5" dirty="0">
                <a:uFill>
                  <a:solidFill>
                    <a:srgbClr val="800000"/>
                  </a:solidFill>
                </a:uFill>
                <a:latin typeface="Times New Roman"/>
                <a:cs typeface="Times New Roman"/>
              </a:rPr>
              <a:t> 	</a:t>
            </a:r>
            <a:r>
              <a:rPr sz="2550" u="heavy" spc="85" dirty="0">
                <a:uFill>
                  <a:solidFill>
                    <a:srgbClr val="800000"/>
                  </a:solidFill>
                </a:uFill>
                <a:latin typeface="Times New Roman"/>
                <a:cs typeface="Times New Roman"/>
              </a:rPr>
              <a:t>Team </a:t>
            </a:r>
            <a:r>
              <a:rPr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t>
            </a:r>
            <a:r>
              <a:rPr sz="2550" u="heavy" dirty="0">
                <a:uFill>
                  <a:solidFill>
                    <a:srgbClr val="800000"/>
                  </a:solidFill>
                </a:uFill>
                <a:latin typeface="Times New Roman"/>
                <a:cs typeface="Times New Roman"/>
              </a:rPr>
              <a:t>and </a:t>
            </a:r>
            <a:r>
              <a:rPr lang="en-US" sz="2550" u="heavy" dirty="0">
                <a:uFill>
                  <a:solidFill>
                    <a:srgbClr val="800000"/>
                  </a:solidFill>
                </a:uFill>
                <a:latin typeface="Times New Roman"/>
                <a:cs typeface="Times New Roman"/>
              </a:rPr>
              <a:t>Jiyi Zhang</a:t>
            </a:r>
            <a:r>
              <a:rPr sz="2550" u="heavy" spc="50" dirty="0">
                <a:uFill>
                  <a:solidFill>
                    <a:srgbClr val="800000"/>
                  </a:solidFill>
                </a:uFill>
                <a:latin typeface="Times New Roman"/>
                <a:cs typeface="Times New Roman"/>
              </a:rPr>
              <a:t>	</a:t>
            </a:r>
            <a:endParaRPr sz="2550" dirty="0">
              <a:latin typeface="Times New Roman"/>
              <a:cs typeface="Times New Roman"/>
            </a:endParaRPr>
          </a:p>
          <a:p>
            <a:pPr marL="648970" marR="4717415" indent="-429259">
              <a:lnSpc>
                <a:spcPct val="100899"/>
              </a:lnSpc>
              <a:spcBef>
                <a:spcPts val="680"/>
              </a:spcBef>
              <a:buFont typeface="Arial"/>
              <a:buChar char="●"/>
              <a:tabLst>
                <a:tab pos="648970" algn="l"/>
                <a:tab pos="649605" algn="l"/>
              </a:tabLst>
            </a:pPr>
            <a:r>
              <a:rPr lang="en-US" sz="2100" spc="95" dirty="0">
                <a:latin typeface="Times New Roman"/>
                <a:cs typeface="Times New Roman"/>
              </a:rPr>
              <a:t>Multi-Modal Continuous Authentication System fuses information collected from devices of different biometric sensing modalities to provide better security and smoother user experience</a:t>
            </a:r>
          </a:p>
          <a:p>
            <a:pPr marL="648970" marR="4717415" indent="-429259">
              <a:lnSpc>
                <a:spcPct val="100899"/>
              </a:lnSpc>
              <a:spcBef>
                <a:spcPts val="680"/>
              </a:spcBef>
              <a:buFont typeface="Arial"/>
              <a:buChar char="●"/>
              <a:tabLst>
                <a:tab pos="648970" algn="l"/>
                <a:tab pos="649605" algn="l"/>
              </a:tabLst>
            </a:pPr>
            <a:endParaRPr sz="2200" dirty="0">
              <a:latin typeface="Times New Roman"/>
              <a:cs typeface="Times New Roman"/>
            </a:endParaRPr>
          </a:p>
          <a:p>
            <a:pPr marL="648970" indent="-429259">
              <a:lnSpc>
                <a:spcPct val="100000"/>
              </a:lnSpc>
              <a:buFont typeface="Arial"/>
              <a:buChar char="●"/>
              <a:tabLst>
                <a:tab pos="648970" algn="l"/>
                <a:tab pos="649605" algn="l"/>
              </a:tabLst>
            </a:pPr>
            <a:r>
              <a:rPr sz="2100" spc="40" dirty="0">
                <a:latin typeface="Times New Roman"/>
                <a:cs typeface="Times New Roman"/>
              </a:rPr>
              <a:t>Common </a:t>
            </a:r>
            <a:r>
              <a:rPr sz="2100" spc="80" dirty="0">
                <a:latin typeface="Times New Roman"/>
                <a:cs typeface="Times New Roman"/>
              </a:rPr>
              <a:t>authentication </a:t>
            </a:r>
            <a:r>
              <a:rPr lang="en-US" sz="2100" spc="60" dirty="0">
                <a:latin typeface="Times New Roman"/>
                <a:cs typeface="Times New Roman"/>
              </a:rPr>
              <a:t>information includes</a:t>
            </a:r>
            <a:r>
              <a:rPr sz="2100" spc="45" dirty="0">
                <a:latin typeface="Times New Roman"/>
                <a:cs typeface="Times New Roman"/>
              </a:rPr>
              <a:t>:</a:t>
            </a:r>
            <a:endParaRPr sz="2100" dirty="0">
              <a:latin typeface="Times New Roman"/>
              <a:cs typeface="Times New Roman"/>
            </a:endParaRP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Fingerprint collected from Touch ID</a:t>
            </a: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Face collected from phone Face ID and CCTV</a:t>
            </a: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Voice collected from Google Home/Echo</a:t>
            </a: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GPS location info collected from phone/watch</a:t>
            </a:r>
          </a:p>
          <a:p>
            <a:pPr marL="1183640" lvl="1" indent="-429259">
              <a:lnSpc>
                <a:spcPct val="100000"/>
              </a:lnSpc>
              <a:spcBef>
                <a:spcPts val="20"/>
              </a:spcBef>
              <a:buFont typeface="Arial"/>
              <a:buChar char="○"/>
              <a:tabLst>
                <a:tab pos="1183640" algn="l"/>
                <a:tab pos="1184275" algn="l"/>
              </a:tabLst>
            </a:pPr>
            <a:r>
              <a:rPr lang="en-US" sz="2100" dirty="0">
                <a:latin typeface="Times New Roman"/>
                <a:cs typeface="Times New Roman"/>
              </a:rPr>
              <a:t>Behavior data from accelerometer/gyroscope</a:t>
            </a:r>
          </a:p>
        </p:txBody>
      </p:sp>
      <p:pic>
        <p:nvPicPr>
          <p:cNvPr id="1026" name="Picture 2" descr="https://lh6.googleusercontent.com/A0Q4AgmIPnDFGxSHDsyzdC1RMeDHQm5XGYlSh-FWBUcczlSOqRcsSopdlPfObRQA9LZ7MjhRmSiiEf-JYsMh7wuziCMLi_r2HQK5RUjdOTJSahQg-niuf6bSyqWalSKNODi2FSTHdhA">
            <a:extLst>
              <a:ext uri="{FF2B5EF4-FFF2-40B4-BE49-F238E27FC236}">
                <a16:creationId xmlns:a16="http://schemas.microsoft.com/office/drawing/2014/main" id="{5B300461-049D-E643-B254-5AA5557A34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3" b="8469"/>
          <a:stretch/>
        </p:blipFill>
        <p:spPr bwMode="auto">
          <a:xfrm>
            <a:off x="6380518" y="1898392"/>
            <a:ext cx="4167687" cy="431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4731" y="734806"/>
            <a:ext cx="4244340" cy="596265"/>
          </a:xfrm>
          <a:prstGeom prst="rect">
            <a:avLst/>
          </a:prstGeom>
        </p:spPr>
        <p:txBody>
          <a:bodyPr vert="horz" wrap="square" lIns="0" tIns="11430" rIns="0" bIns="0" rtlCol="0">
            <a:spAutoFit/>
          </a:bodyPr>
          <a:lstStyle/>
          <a:p>
            <a:pPr marL="12700">
              <a:lnSpc>
                <a:spcPct val="100000"/>
              </a:lnSpc>
              <a:spcBef>
                <a:spcPts val="90"/>
              </a:spcBef>
            </a:pPr>
            <a:r>
              <a:rPr spc="150" dirty="0"/>
              <a:t>Problem</a:t>
            </a:r>
            <a:r>
              <a:rPr spc="-165" dirty="0"/>
              <a:t> </a:t>
            </a:r>
            <a:r>
              <a:rPr spc="140" dirty="0"/>
              <a:t>Statement</a:t>
            </a:r>
          </a:p>
        </p:txBody>
      </p:sp>
      <p:sp>
        <p:nvSpPr>
          <p:cNvPr id="3" name="object 3"/>
          <p:cNvSpPr txBox="1"/>
          <p:nvPr/>
        </p:nvSpPr>
        <p:spPr>
          <a:xfrm>
            <a:off x="156758" y="1165137"/>
            <a:ext cx="10408285" cy="3545201"/>
          </a:xfrm>
          <a:prstGeom prst="rect">
            <a:avLst/>
          </a:prstGeom>
        </p:spPr>
        <p:txBody>
          <a:bodyPr vert="horz" wrap="square" lIns="0" tIns="12827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99135" marR="342900" indent="-429259">
              <a:lnSpc>
                <a:spcPct val="100899"/>
              </a:lnSpc>
              <a:spcBef>
                <a:spcPts val="715"/>
              </a:spcBef>
              <a:buFont typeface="Arial"/>
              <a:buChar char="●"/>
              <a:tabLst>
                <a:tab pos="698500" algn="l"/>
                <a:tab pos="699770" algn="l"/>
              </a:tabLst>
            </a:pPr>
            <a:r>
              <a:rPr lang="en-US" sz="2100" spc="25" dirty="0">
                <a:latin typeface="Times New Roman"/>
                <a:cs typeface="Times New Roman"/>
              </a:rPr>
              <a:t>Our aim is to build a component-based system which combines the sensor capability and computation power of multiple different smart home devices to provide secure, robust, reliable and convenient authentication. In this system:</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lang="en-US" sz="2100" spc="75" dirty="0">
                <a:latin typeface="Times New Roman"/>
                <a:cs typeface="Times New Roman"/>
              </a:rPr>
              <a:t>Every smart home device runs a submodule which takes in the device’s sensor input and gives a score describing the likelihood of owner presence.</a:t>
            </a:r>
          </a:p>
          <a:p>
            <a:pPr marL="1233805" lvl="1" indent="-429259">
              <a:spcBef>
                <a:spcPts val="25"/>
              </a:spcBef>
              <a:buFont typeface="Arial"/>
              <a:buChar char="○"/>
              <a:tabLst>
                <a:tab pos="1233170" algn="l"/>
                <a:tab pos="1234440" algn="l"/>
              </a:tabLst>
            </a:pPr>
            <a:r>
              <a:rPr lang="en-US" sz="2100" dirty="0">
                <a:latin typeface="Times New Roman"/>
                <a:cs typeface="Times New Roman"/>
              </a:rPr>
              <a:t>All the submodules connect to the core processing component through an interface.</a:t>
            </a:r>
          </a:p>
          <a:p>
            <a:pPr marL="1233805" lvl="1" indent="-429259">
              <a:spcBef>
                <a:spcPts val="25"/>
              </a:spcBef>
              <a:buFont typeface="Arial"/>
              <a:buChar char="○"/>
              <a:tabLst>
                <a:tab pos="1233170" algn="l"/>
                <a:tab pos="1234440" algn="l"/>
              </a:tabLst>
            </a:pPr>
            <a:r>
              <a:rPr lang="en-US" sz="2100" dirty="0">
                <a:latin typeface="Times New Roman"/>
                <a:cs typeface="Times New Roman"/>
              </a:rPr>
              <a:t>Core component constantly takes in scores from different devices and their respective timestamps to conduct real-time evaluation and produce the authentication decision.</a:t>
            </a:r>
            <a:endParaRPr sz="2100" dirty="0">
              <a:latin typeface="Times New Roman"/>
              <a:cs typeface="Times New Roman"/>
            </a:endParaRPr>
          </a:p>
          <a:p>
            <a:pPr lvl="1">
              <a:lnSpc>
                <a:spcPct val="100000"/>
              </a:lnSpc>
              <a:spcBef>
                <a:spcPts val="10"/>
              </a:spcBef>
              <a:buFont typeface="Arial"/>
              <a:buChar char="○"/>
            </a:pPr>
            <a:endParaRPr sz="2200" dirty="0">
              <a:latin typeface="Times New Roman"/>
              <a:cs typeface="Times New Roman"/>
            </a:endParaRPr>
          </a:p>
        </p:txBody>
      </p:sp>
      <p:sp>
        <p:nvSpPr>
          <p:cNvPr id="5" name="object 5"/>
          <p:cNvSpPr txBox="1"/>
          <p:nvPr/>
        </p:nvSpPr>
        <p:spPr>
          <a:xfrm>
            <a:off x="10354226" y="6346499"/>
            <a:ext cx="108585" cy="203835"/>
          </a:xfrm>
          <a:prstGeom prst="rect">
            <a:avLst/>
          </a:prstGeom>
        </p:spPr>
        <p:txBody>
          <a:bodyPr vert="horz" wrap="square" lIns="0" tIns="15240" rIns="0" bIns="0" rtlCol="0">
            <a:spAutoFit/>
          </a:bodyPr>
          <a:lstStyle/>
          <a:p>
            <a:pPr marL="12700">
              <a:lnSpc>
                <a:spcPct val="100000"/>
              </a:lnSpc>
              <a:spcBef>
                <a:spcPts val="120"/>
              </a:spcBef>
            </a:pPr>
            <a:r>
              <a:rPr sz="1150" spc="10" dirty="0">
                <a:solidFill>
                  <a:srgbClr val="595959"/>
                </a:solidFill>
                <a:latin typeface="Arial"/>
                <a:cs typeface="Arial"/>
              </a:rPr>
              <a:t>3</a:t>
            </a:r>
            <a:endParaRPr sz="1150">
              <a:latin typeface="Arial"/>
              <a:cs typeface="Arial"/>
            </a:endParaRPr>
          </a:p>
        </p:txBody>
      </p:sp>
      <p:pic>
        <p:nvPicPr>
          <p:cNvPr id="6" name="Picture 5">
            <a:extLst>
              <a:ext uri="{FF2B5EF4-FFF2-40B4-BE49-F238E27FC236}">
                <a16:creationId xmlns:a16="http://schemas.microsoft.com/office/drawing/2014/main" id="{721AC397-49B0-4B40-8E36-996275A079D5}"/>
              </a:ext>
            </a:extLst>
          </p:cNvPr>
          <p:cNvPicPr>
            <a:picLocks noChangeAspect="1"/>
          </p:cNvPicPr>
          <p:nvPr/>
        </p:nvPicPr>
        <p:blipFill>
          <a:blip r:embed="rId2"/>
          <a:stretch>
            <a:fillRect/>
          </a:stretch>
        </p:blipFill>
        <p:spPr>
          <a:xfrm>
            <a:off x="2945604" y="4506502"/>
            <a:ext cx="4802192" cy="28360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4</a:t>
            </a:fld>
            <a:endParaRPr spc="10" dirty="0"/>
          </a:p>
        </p:txBody>
      </p:sp>
      <p:sp>
        <p:nvSpPr>
          <p:cNvPr id="2" name="object 2"/>
          <p:cNvSpPr txBox="1">
            <a:spLocks noGrp="1"/>
          </p:cNvSpPr>
          <p:nvPr>
            <p:ph type="title"/>
          </p:nvPr>
        </p:nvSpPr>
        <p:spPr>
          <a:xfrm>
            <a:off x="3850846" y="734806"/>
            <a:ext cx="3033395" cy="596265"/>
          </a:xfrm>
          <a:prstGeom prst="rect">
            <a:avLst/>
          </a:prstGeom>
        </p:spPr>
        <p:txBody>
          <a:bodyPr vert="horz" wrap="square" lIns="0" tIns="11430" rIns="0" bIns="0" rtlCol="0">
            <a:spAutoFit/>
          </a:bodyPr>
          <a:lstStyle/>
          <a:p>
            <a:pPr marL="12700">
              <a:lnSpc>
                <a:spcPct val="100000"/>
              </a:lnSpc>
              <a:spcBef>
                <a:spcPts val="90"/>
              </a:spcBef>
            </a:pPr>
            <a:r>
              <a:rPr spc="125" dirty="0"/>
              <a:t>Related</a:t>
            </a:r>
            <a:r>
              <a:rPr spc="-185" dirty="0"/>
              <a:t> </a:t>
            </a:r>
            <a:r>
              <a:rPr spc="65" dirty="0"/>
              <a:t>Work</a:t>
            </a:r>
          </a:p>
        </p:txBody>
      </p:sp>
      <p:sp>
        <p:nvSpPr>
          <p:cNvPr id="3" name="object 3"/>
          <p:cNvSpPr txBox="1"/>
          <p:nvPr/>
        </p:nvSpPr>
        <p:spPr>
          <a:xfrm>
            <a:off x="156758" y="1056218"/>
            <a:ext cx="10408285" cy="5674630"/>
          </a:xfrm>
          <a:prstGeom prst="rect">
            <a:avLst/>
          </a:prstGeom>
        </p:spPr>
        <p:txBody>
          <a:bodyPr vert="horz" wrap="square" lIns="0" tIns="23749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99135" indent="-429259">
              <a:spcBef>
                <a:spcPts val="1440"/>
              </a:spcBef>
              <a:buFont typeface="Arial"/>
              <a:buChar char="●"/>
              <a:tabLst>
                <a:tab pos="698500" algn="l"/>
                <a:tab pos="699770" algn="l"/>
              </a:tabLst>
            </a:pPr>
            <a:r>
              <a:rPr lang="en-US" sz="2100" spc="25" dirty="0">
                <a:latin typeface="Times New Roman"/>
                <a:cs typeface="Times New Roman"/>
              </a:rPr>
              <a:t>A number of researches have upheld the need for more innovative authentication methods that aim to balance the trade-off between security and convenience. Current authentication approaches commonly fall into three categories:</a:t>
            </a:r>
            <a:endParaRPr lang="en-US" sz="2100" dirty="0">
              <a:latin typeface="Times New Roman"/>
              <a:cs typeface="Times New Roman"/>
            </a:endParaRPr>
          </a:p>
          <a:p>
            <a:pPr marL="1233805" lvl="1" indent="-429259">
              <a:spcBef>
                <a:spcPts val="20"/>
              </a:spcBef>
              <a:buFont typeface="Arial"/>
              <a:buChar char="○"/>
              <a:tabLst>
                <a:tab pos="1233170" algn="l"/>
                <a:tab pos="1234440" algn="l"/>
              </a:tabLst>
            </a:pPr>
            <a:r>
              <a:rPr lang="en-US" sz="2100" spc="25" dirty="0">
                <a:latin typeface="Times New Roman"/>
                <a:cs typeface="Times New Roman"/>
              </a:rPr>
              <a:t>Knowledge-based (E.g. Single sign-on)</a:t>
            </a:r>
          </a:p>
          <a:p>
            <a:pPr marL="1233805" lvl="1" indent="-429259">
              <a:spcBef>
                <a:spcPts val="20"/>
              </a:spcBef>
              <a:buFont typeface="Arial"/>
              <a:buChar char="○"/>
              <a:tabLst>
                <a:tab pos="1233170" algn="l"/>
                <a:tab pos="1234440" algn="l"/>
              </a:tabLst>
            </a:pPr>
            <a:r>
              <a:rPr lang="en-US" sz="2100" spc="25" dirty="0">
                <a:latin typeface="Times New Roman"/>
                <a:cs typeface="Times New Roman"/>
              </a:rPr>
              <a:t>Object-based (E.g. Token-based authentication in a form of hardware or software tokens)</a:t>
            </a:r>
          </a:p>
          <a:p>
            <a:pPr marL="1233805" lvl="1" indent="-429259">
              <a:spcBef>
                <a:spcPts val="20"/>
              </a:spcBef>
              <a:buFont typeface="Arial"/>
              <a:buChar char="○"/>
              <a:tabLst>
                <a:tab pos="1233170" algn="l"/>
                <a:tab pos="1234440" algn="l"/>
              </a:tabLst>
            </a:pPr>
            <a:r>
              <a:rPr lang="en-US" sz="2100" spc="25" dirty="0">
                <a:latin typeface="Times New Roman"/>
                <a:cs typeface="Times New Roman"/>
              </a:rPr>
              <a:t>Behavioral-based (E.g. behavioral biometric techniques based on SMS texting activities and messages)</a:t>
            </a:r>
          </a:p>
          <a:p>
            <a:pPr marL="804546" lvl="1">
              <a:lnSpc>
                <a:spcPct val="100000"/>
              </a:lnSpc>
              <a:spcBef>
                <a:spcPts val="20"/>
              </a:spcBef>
              <a:tabLst>
                <a:tab pos="1233170" algn="l"/>
                <a:tab pos="1234440" algn="l"/>
              </a:tabLst>
            </a:pPr>
            <a:endParaRPr sz="2200" dirty="0">
              <a:latin typeface="Times New Roman"/>
              <a:cs typeface="Times New Roman"/>
            </a:endParaRPr>
          </a:p>
          <a:p>
            <a:pPr marL="699135" indent="-429259">
              <a:lnSpc>
                <a:spcPct val="100000"/>
              </a:lnSpc>
              <a:buFont typeface="Arial"/>
              <a:buChar char="●"/>
              <a:tabLst>
                <a:tab pos="698500" algn="l"/>
                <a:tab pos="699770" algn="l"/>
              </a:tabLst>
            </a:pPr>
            <a:r>
              <a:rPr lang="en-US" sz="2100" spc="25" dirty="0">
                <a:latin typeface="Times New Roman"/>
                <a:cs typeface="Times New Roman"/>
              </a:rPr>
              <a:t>We will concentrate on combining multiple biometric modalities across devices using a general continuous authentication method. </a:t>
            </a:r>
          </a:p>
          <a:p>
            <a:pPr marL="699135" indent="-429259">
              <a:lnSpc>
                <a:spcPct val="100000"/>
              </a:lnSpc>
              <a:buFont typeface="Arial"/>
              <a:buChar char="●"/>
              <a:tabLst>
                <a:tab pos="698500" algn="l"/>
                <a:tab pos="699770" algn="l"/>
              </a:tabLst>
            </a:pPr>
            <a:endParaRPr lang="en-US" sz="2100" spc="25" dirty="0">
              <a:latin typeface="Times New Roman"/>
              <a:cs typeface="Times New Roman"/>
            </a:endParaRPr>
          </a:p>
          <a:p>
            <a:pPr marL="699135" indent="-429259">
              <a:lnSpc>
                <a:spcPct val="100000"/>
              </a:lnSpc>
              <a:buFont typeface="Arial"/>
              <a:buChar char="●"/>
              <a:tabLst>
                <a:tab pos="698500" algn="l"/>
                <a:tab pos="699770" algn="l"/>
              </a:tabLst>
            </a:pPr>
            <a:r>
              <a:rPr lang="en-US" sz="2100" spc="25" dirty="0">
                <a:latin typeface="Times New Roman"/>
                <a:cs typeface="Times New Roman"/>
              </a:rPr>
              <a:t>We envision that the new fusion system will be sensor-independent and is able to verify users in a variety of smart home configurations.</a:t>
            </a:r>
          </a:p>
          <a:p>
            <a:pPr marL="269876">
              <a:lnSpc>
                <a:spcPct val="100000"/>
              </a:lnSpc>
              <a:tabLst>
                <a:tab pos="698500" algn="l"/>
                <a:tab pos="699770" algn="l"/>
              </a:tabLst>
            </a:pPr>
            <a:endParaRPr sz="21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4857" y="734806"/>
            <a:ext cx="3663950" cy="596265"/>
          </a:xfrm>
          <a:prstGeom prst="rect">
            <a:avLst/>
          </a:prstGeom>
        </p:spPr>
        <p:txBody>
          <a:bodyPr vert="horz" wrap="square" lIns="0" tIns="11430" rIns="0" bIns="0" rtlCol="0">
            <a:spAutoFit/>
          </a:bodyPr>
          <a:lstStyle/>
          <a:p>
            <a:pPr marL="12700">
              <a:lnSpc>
                <a:spcPct val="100000"/>
              </a:lnSpc>
              <a:spcBef>
                <a:spcPts val="90"/>
              </a:spcBef>
            </a:pPr>
            <a:r>
              <a:rPr spc="100" dirty="0"/>
              <a:t>Project</a:t>
            </a:r>
            <a:r>
              <a:rPr spc="-190" dirty="0"/>
              <a:t> </a:t>
            </a:r>
            <a:r>
              <a:rPr spc="155" dirty="0"/>
              <a:t>Timeline</a:t>
            </a:r>
          </a:p>
        </p:txBody>
      </p:sp>
      <p:sp>
        <p:nvSpPr>
          <p:cNvPr id="3" name="object 3"/>
          <p:cNvSpPr/>
          <p:nvPr/>
        </p:nvSpPr>
        <p:spPr>
          <a:xfrm>
            <a:off x="287157" y="3885603"/>
            <a:ext cx="10320655" cy="272415"/>
          </a:xfrm>
          <a:custGeom>
            <a:avLst/>
            <a:gdLst/>
            <a:ahLst/>
            <a:cxnLst/>
            <a:rect l="l" t="t" r="r" b="b"/>
            <a:pathLst>
              <a:path w="10320655" h="272414">
                <a:moveTo>
                  <a:pt x="10184170" y="0"/>
                </a:moveTo>
                <a:lnTo>
                  <a:pt x="10184170" y="67970"/>
                </a:lnTo>
                <a:lnTo>
                  <a:pt x="0" y="67970"/>
                </a:lnTo>
                <a:lnTo>
                  <a:pt x="0" y="203923"/>
                </a:lnTo>
                <a:lnTo>
                  <a:pt x="10184170" y="203923"/>
                </a:lnTo>
                <a:lnTo>
                  <a:pt x="10184170" y="271894"/>
                </a:lnTo>
                <a:lnTo>
                  <a:pt x="10320111" y="135953"/>
                </a:lnTo>
                <a:lnTo>
                  <a:pt x="10184170" y="0"/>
                </a:lnTo>
                <a:close/>
              </a:path>
            </a:pathLst>
          </a:custGeom>
          <a:solidFill>
            <a:srgbClr val="595959"/>
          </a:solidFill>
        </p:spPr>
        <p:txBody>
          <a:bodyPr wrap="square" lIns="0" tIns="0" rIns="0" bIns="0" rtlCol="0"/>
          <a:lstStyle/>
          <a:p>
            <a:endParaRPr/>
          </a:p>
        </p:txBody>
      </p:sp>
      <p:sp>
        <p:nvSpPr>
          <p:cNvPr id="4" name="object 4"/>
          <p:cNvSpPr/>
          <p:nvPr/>
        </p:nvSpPr>
        <p:spPr>
          <a:xfrm>
            <a:off x="287157" y="3885616"/>
            <a:ext cx="10320655" cy="272415"/>
          </a:xfrm>
          <a:custGeom>
            <a:avLst/>
            <a:gdLst/>
            <a:ahLst/>
            <a:cxnLst/>
            <a:rect l="l" t="t" r="r" b="b"/>
            <a:pathLst>
              <a:path w="10320655" h="272414">
                <a:moveTo>
                  <a:pt x="0" y="67974"/>
                </a:moveTo>
                <a:lnTo>
                  <a:pt x="10184182" y="67974"/>
                </a:lnTo>
                <a:lnTo>
                  <a:pt x="10184182" y="0"/>
                </a:lnTo>
                <a:lnTo>
                  <a:pt x="10320130" y="135948"/>
                </a:lnTo>
                <a:lnTo>
                  <a:pt x="10184182" y="271896"/>
                </a:lnTo>
                <a:lnTo>
                  <a:pt x="10184182" y="203922"/>
                </a:lnTo>
                <a:lnTo>
                  <a:pt x="0" y="203922"/>
                </a:lnTo>
                <a:lnTo>
                  <a:pt x="0" y="67974"/>
                </a:lnTo>
                <a:close/>
              </a:path>
            </a:pathLst>
          </a:custGeom>
          <a:ln w="11138">
            <a:solidFill>
              <a:srgbClr val="000000"/>
            </a:solidFill>
          </a:ln>
        </p:spPr>
        <p:txBody>
          <a:bodyPr wrap="square" lIns="0" tIns="0" rIns="0" bIns="0" rtlCol="0"/>
          <a:lstStyle/>
          <a:p>
            <a:endParaRPr/>
          </a:p>
        </p:txBody>
      </p:sp>
      <p:sp>
        <p:nvSpPr>
          <p:cNvPr id="5" name="object 5"/>
          <p:cNvSpPr/>
          <p:nvPr/>
        </p:nvSpPr>
        <p:spPr>
          <a:xfrm>
            <a:off x="91070" y="3885603"/>
            <a:ext cx="275590" cy="272415"/>
          </a:xfrm>
          <a:custGeom>
            <a:avLst/>
            <a:gdLst/>
            <a:ahLst/>
            <a:cxnLst/>
            <a:rect l="l" t="t" r="r" b="b"/>
            <a:pathLst>
              <a:path w="275590" h="272414">
                <a:moveTo>
                  <a:pt x="137527" y="0"/>
                </a:moveTo>
                <a:lnTo>
                  <a:pt x="94058" y="6931"/>
                </a:lnTo>
                <a:lnTo>
                  <a:pt x="56305" y="26231"/>
                </a:lnTo>
                <a:lnTo>
                  <a:pt x="26534" y="55662"/>
                </a:lnTo>
                <a:lnTo>
                  <a:pt x="7011" y="92982"/>
                </a:lnTo>
                <a:lnTo>
                  <a:pt x="0" y="135953"/>
                </a:lnTo>
                <a:lnTo>
                  <a:pt x="7011" y="178922"/>
                </a:lnTo>
                <a:lnTo>
                  <a:pt x="26534" y="216240"/>
                </a:lnTo>
                <a:lnTo>
                  <a:pt x="56305" y="245666"/>
                </a:lnTo>
                <a:lnTo>
                  <a:pt x="94058" y="264964"/>
                </a:lnTo>
                <a:lnTo>
                  <a:pt x="137527" y="271894"/>
                </a:lnTo>
                <a:lnTo>
                  <a:pt x="180996" y="264964"/>
                </a:lnTo>
                <a:lnTo>
                  <a:pt x="218748" y="245666"/>
                </a:lnTo>
                <a:lnTo>
                  <a:pt x="248519" y="216240"/>
                </a:lnTo>
                <a:lnTo>
                  <a:pt x="268042" y="178922"/>
                </a:lnTo>
                <a:lnTo>
                  <a:pt x="275054" y="135953"/>
                </a:lnTo>
                <a:lnTo>
                  <a:pt x="272387" y="109307"/>
                </a:lnTo>
                <a:lnTo>
                  <a:pt x="251947" y="60529"/>
                </a:lnTo>
                <a:lnTo>
                  <a:pt x="213826" y="22845"/>
                </a:lnTo>
                <a:lnTo>
                  <a:pt x="164482" y="2636"/>
                </a:lnTo>
                <a:lnTo>
                  <a:pt x="137527" y="0"/>
                </a:lnTo>
                <a:close/>
              </a:path>
            </a:pathLst>
          </a:custGeom>
          <a:solidFill>
            <a:srgbClr val="990000"/>
          </a:solidFill>
        </p:spPr>
        <p:txBody>
          <a:bodyPr wrap="square" lIns="0" tIns="0" rIns="0" bIns="0" rtlCol="0"/>
          <a:lstStyle/>
          <a:p>
            <a:endParaRPr/>
          </a:p>
        </p:txBody>
      </p:sp>
      <p:sp>
        <p:nvSpPr>
          <p:cNvPr id="6" name="object 6"/>
          <p:cNvSpPr/>
          <p:nvPr/>
        </p:nvSpPr>
        <p:spPr>
          <a:xfrm>
            <a:off x="91070" y="3885616"/>
            <a:ext cx="275590" cy="272415"/>
          </a:xfrm>
          <a:custGeom>
            <a:avLst/>
            <a:gdLst/>
            <a:ahLst/>
            <a:cxnLst/>
            <a:rect l="l" t="t" r="r" b="b"/>
            <a:pathLst>
              <a:path w="275590" h="272414">
                <a:moveTo>
                  <a:pt x="0" y="135948"/>
                </a:moveTo>
                <a:lnTo>
                  <a:pt x="7011" y="92979"/>
                </a:lnTo>
                <a:lnTo>
                  <a:pt x="26534" y="55660"/>
                </a:lnTo>
                <a:lnTo>
                  <a:pt x="56305" y="26231"/>
                </a:lnTo>
                <a:lnTo>
                  <a:pt x="94057" y="6931"/>
                </a:lnTo>
                <a:lnTo>
                  <a:pt x="137526" y="0"/>
                </a:lnTo>
                <a:lnTo>
                  <a:pt x="190156" y="10349"/>
                </a:lnTo>
                <a:lnTo>
                  <a:pt x="234772" y="39819"/>
                </a:lnTo>
                <a:lnTo>
                  <a:pt x="264585" y="83926"/>
                </a:lnTo>
                <a:lnTo>
                  <a:pt x="275053" y="135948"/>
                </a:lnTo>
                <a:lnTo>
                  <a:pt x="268042" y="178916"/>
                </a:lnTo>
                <a:lnTo>
                  <a:pt x="248518" y="216235"/>
                </a:lnTo>
                <a:lnTo>
                  <a:pt x="218747" y="245665"/>
                </a:lnTo>
                <a:lnTo>
                  <a:pt x="180995" y="264965"/>
                </a:lnTo>
                <a:lnTo>
                  <a:pt x="137526" y="271896"/>
                </a:lnTo>
                <a:lnTo>
                  <a:pt x="94057" y="264965"/>
                </a:lnTo>
                <a:lnTo>
                  <a:pt x="56305"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7" name="object 7"/>
          <p:cNvSpPr/>
          <p:nvPr/>
        </p:nvSpPr>
        <p:spPr>
          <a:xfrm>
            <a:off x="1071298" y="3885603"/>
            <a:ext cx="275590" cy="272415"/>
          </a:xfrm>
          <a:custGeom>
            <a:avLst/>
            <a:gdLst/>
            <a:ahLst/>
            <a:cxnLst/>
            <a:rect l="l" t="t" r="r" b="b"/>
            <a:pathLst>
              <a:path w="275590" h="272414">
                <a:moveTo>
                  <a:pt x="137527" y="0"/>
                </a:moveTo>
                <a:lnTo>
                  <a:pt x="94058" y="6931"/>
                </a:lnTo>
                <a:lnTo>
                  <a:pt x="56305" y="26231"/>
                </a:lnTo>
                <a:lnTo>
                  <a:pt x="26534" y="55662"/>
                </a:lnTo>
                <a:lnTo>
                  <a:pt x="7011" y="92982"/>
                </a:lnTo>
                <a:lnTo>
                  <a:pt x="0" y="135953"/>
                </a:lnTo>
                <a:lnTo>
                  <a:pt x="7011" y="178922"/>
                </a:lnTo>
                <a:lnTo>
                  <a:pt x="26534" y="216240"/>
                </a:lnTo>
                <a:lnTo>
                  <a:pt x="56305" y="245666"/>
                </a:lnTo>
                <a:lnTo>
                  <a:pt x="94058" y="264964"/>
                </a:lnTo>
                <a:lnTo>
                  <a:pt x="137527" y="271894"/>
                </a:lnTo>
                <a:lnTo>
                  <a:pt x="180997" y="264964"/>
                </a:lnTo>
                <a:lnTo>
                  <a:pt x="218750" y="245666"/>
                </a:lnTo>
                <a:lnTo>
                  <a:pt x="248520" y="216240"/>
                </a:lnTo>
                <a:lnTo>
                  <a:pt x="268043" y="178922"/>
                </a:lnTo>
                <a:lnTo>
                  <a:pt x="275054" y="135953"/>
                </a:lnTo>
                <a:lnTo>
                  <a:pt x="272386" y="109307"/>
                </a:lnTo>
                <a:lnTo>
                  <a:pt x="251945" y="60529"/>
                </a:lnTo>
                <a:lnTo>
                  <a:pt x="213822" y="22845"/>
                </a:lnTo>
                <a:lnTo>
                  <a:pt x="164481" y="2636"/>
                </a:lnTo>
                <a:lnTo>
                  <a:pt x="137527" y="0"/>
                </a:lnTo>
                <a:close/>
              </a:path>
            </a:pathLst>
          </a:custGeom>
          <a:solidFill>
            <a:srgbClr val="990000"/>
          </a:solidFill>
        </p:spPr>
        <p:txBody>
          <a:bodyPr wrap="square" lIns="0" tIns="0" rIns="0" bIns="0" rtlCol="0"/>
          <a:lstStyle/>
          <a:p>
            <a:endParaRPr/>
          </a:p>
        </p:txBody>
      </p:sp>
      <p:sp>
        <p:nvSpPr>
          <p:cNvPr id="8" name="object 8"/>
          <p:cNvSpPr/>
          <p:nvPr/>
        </p:nvSpPr>
        <p:spPr>
          <a:xfrm>
            <a:off x="1071300" y="3885616"/>
            <a:ext cx="275590" cy="272415"/>
          </a:xfrm>
          <a:custGeom>
            <a:avLst/>
            <a:gdLst/>
            <a:ahLst/>
            <a:cxnLst/>
            <a:rect l="l" t="t" r="r" b="b"/>
            <a:pathLst>
              <a:path w="275590" h="272414">
                <a:moveTo>
                  <a:pt x="0" y="135948"/>
                </a:moveTo>
                <a:lnTo>
                  <a:pt x="7011" y="92979"/>
                </a:lnTo>
                <a:lnTo>
                  <a:pt x="26535" y="55660"/>
                </a:lnTo>
                <a:lnTo>
                  <a:pt x="56305" y="26231"/>
                </a:lnTo>
                <a:lnTo>
                  <a:pt x="94058" y="6931"/>
                </a:lnTo>
                <a:lnTo>
                  <a:pt x="137526" y="0"/>
                </a:lnTo>
                <a:lnTo>
                  <a:pt x="190156" y="10349"/>
                </a:lnTo>
                <a:lnTo>
                  <a:pt x="234772" y="39819"/>
                </a:lnTo>
                <a:lnTo>
                  <a:pt x="264585" y="83926"/>
                </a:lnTo>
                <a:lnTo>
                  <a:pt x="275053" y="135948"/>
                </a:lnTo>
                <a:lnTo>
                  <a:pt x="268042" y="178916"/>
                </a:lnTo>
                <a:lnTo>
                  <a:pt x="248518" y="216235"/>
                </a:lnTo>
                <a:lnTo>
                  <a:pt x="218747" y="245665"/>
                </a:lnTo>
                <a:lnTo>
                  <a:pt x="180995" y="264965"/>
                </a:lnTo>
                <a:lnTo>
                  <a:pt x="137526" y="271896"/>
                </a:lnTo>
                <a:lnTo>
                  <a:pt x="94058" y="264965"/>
                </a:lnTo>
                <a:lnTo>
                  <a:pt x="56305" y="245665"/>
                </a:lnTo>
                <a:lnTo>
                  <a:pt x="26535"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9" name="object 9"/>
          <p:cNvSpPr/>
          <p:nvPr/>
        </p:nvSpPr>
        <p:spPr>
          <a:xfrm>
            <a:off x="2229751" y="3885603"/>
            <a:ext cx="275590" cy="272415"/>
          </a:xfrm>
          <a:custGeom>
            <a:avLst/>
            <a:gdLst/>
            <a:ahLst/>
            <a:cxnLst/>
            <a:rect l="l" t="t" r="r" b="b"/>
            <a:pathLst>
              <a:path w="275589"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4" y="264964"/>
                </a:lnTo>
                <a:lnTo>
                  <a:pt x="218746" y="245666"/>
                </a:lnTo>
                <a:lnTo>
                  <a:pt x="248519" y="216240"/>
                </a:lnTo>
                <a:lnTo>
                  <a:pt x="268044"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10" name="object 10"/>
          <p:cNvSpPr/>
          <p:nvPr/>
        </p:nvSpPr>
        <p:spPr>
          <a:xfrm>
            <a:off x="2229754" y="3885616"/>
            <a:ext cx="275590" cy="272415"/>
          </a:xfrm>
          <a:custGeom>
            <a:avLst/>
            <a:gdLst/>
            <a:ahLst/>
            <a:cxnLst/>
            <a:rect l="l" t="t" r="r" b="b"/>
            <a:pathLst>
              <a:path w="275589" h="272414">
                <a:moveTo>
                  <a:pt x="0" y="135948"/>
                </a:moveTo>
                <a:lnTo>
                  <a:pt x="7011" y="92979"/>
                </a:lnTo>
                <a:lnTo>
                  <a:pt x="26535" y="55660"/>
                </a:lnTo>
                <a:lnTo>
                  <a:pt x="56305" y="26231"/>
                </a:lnTo>
                <a:lnTo>
                  <a:pt x="94058" y="6931"/>
                </a:lnTo>
                <a:lnTo>
                  <a:pt x="137526" y="0"/>
                </a:lnTo>
                <a:lnTo>
                  <a:pt x="190156" y="10349"/>
                </a:lnTo>
                <a:lnTo>
                  <a:pt x="234772" y="39819"/>
                </a:lnTo>
                <a:lnTo>
                  <a:pt x="264585" y="83926"/>
                </a:lnTo>
                <a:lnTo>
                  <a:pt x="275053" y="135948"/>
                </a:lnTo>
                <a:lnTo>
                  <a:pt x="268042" y="178916"/>
                </a:lnTo>
                <a:lnTo>
                  <a:pt x="248518" y="216235"/>
                </a:lnTo>
                <a:lnTo>
                  <a:pt x="218747" y="245665"/>
                </a:lnTo>
                <a:lnTo>
                  <a:pt x="180995" y="264965"/>
                </a:lnTo>
                <a:lnTo>
                  <a:pt x="137526" y="271896"/>
                </a:lnTo>
                <a:lnTo>
                  <a:pt x="94058" y="264965"/>
                </a:lnTo>
                <a:lnTo>
                  <a:pt x="56305" y="245665"/>
                </a:lnTo>
                <a:lnTo>
                  <a:pt x="26535"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1" name="object 11"/>
          <p:cNvSpPr/>
          <p:nvPr/>
        </p:nvSpPr>
        <p:spPr>
          <a:xfrm>
            <a:off x="3477310" y="3885603"/>
            <a:ext cx="275590" cy="272415"/>
          </a:xfrm>
          <a:custGeom>
            <a:avLst/>
            <a:gdLst/>
            <a:ahLst/>
            <a:cxnLst/>
            <a:rect l="l" t="t" r="r" b="b"/>
            <a:pathLst>
              <a:path w="275589"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9" y="264964"/>
                </a:lnTo>
                <a:lnTo>
                  <a:pt x="218752" y="245666"/>
                </a:lnTo>
                <a:lnTo>
                  <a:pt x="248522" y="216240"/>
                </a:lnTo>
                <a:lnTo>
                  <a:pt x="268045"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12" name="object 12"/>
          <p:cNvSpPr/>
          <p:nvPr/>
        </p:nvSpPr>
        <p:spPr>
          <a:xfrm>
            <a:off x="3477319" y="3885616"/>
            <a:ext cx="275590" cy="272415"/>
          </a:xfrm>
          <a:custGeom>
            <a:avLst/>
            <a:gdLst/>
            <a:ahLst/>
            <a:cxnLst/>
            <a:rect l="l" t="t" r="r" b="b"/>
            <a:pathLst>
              <a:path w="275589"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3" name="object 13"/>
          <p:cNvSpPr/>
          <p:nvPr/>
        </p:nvSpPr>
        <p:spPr>
          <a:xfrm>
            <a:off x="4635766" y="3885603"/>
            <a:ext cx="275590" cy="272415"/>
          </a:xfrm>
          <a:custGeom>
            <a:avLst/>
            <a:gdLst/>
            <a:ahLst/>
            <a:cxnLst/>
            <a:rect l="l" t="t" r="r" b="b"/>
            <a:pathLst>
              <a:path w="275589"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4" y="264964"/>
                </a:lnTo>
                <a:lnTo>
                  <a:pt x="218746" y="245666"/>
                </a:lnTo>
                <a:lnTo>
                  <a:pt x="248519" y="216240"/>
                </a:lnTo>
                <a:lnTo>
                  <a:pt x="268044"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14" name="object 14"/>
          <p:cNvSpPr/>
          <p:nvPr/>
        </p:nvSpPr>
        <p:spPr>
          <a:xfrm>
            <a:off x="4635773" y="3885616"/>
            <a:ext cx="275590" cy="272415"/>
          </a:xfrm>
          <a:custGeom>
            <a:avLst/>
            <a:gdLst/>
            <a:ahLst/>
            <a:cxnLst/>
            <a:rect l="l" t="t" r="r" b="b"/>
            <a:pathLst>
              <a:path w="275589"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5" name="object 15"/>
          <p:cNvSpPr/>
          <p:nvPr/>
        </p:nvSpPr>
        <p:spPr>
          <a:xfrm>
            <a:off x="5794222" y="3885603"/>
            <a:ext cx="275590" cy="272415"/>
          </a:xfrm>
          <a:custGeom>
            <a:avLst/>
            <a:gdLst/>
            <a:ahLst/>
            <a:cxnLst/>
            <a:rect l="l" t="t" r="r" b="b"/>
            <a:pathLst>
              <a:path w="275589" h="272414">
                <a:moveTo>
                  <a:pt x="137515" y="0"/>
                </a:moveTo>
                <a:lnTo>
                  <a:pt x="94050" y="6931"/>
                </a:lnTo>
                <a:lnTo>
                  <a:pt x="56301" y="26231"/>
                </a:lnTo>
                <a:lnTo>
                  <a:pt x="26533" y="55662"/>
                </a:lnTo>
                <a:lnTo>
                  <a:pt x="7010" y="92982"/>
                </a:lnTo>
                <a:lnTo>
                  <a:pt x="0" y="135953"/>
                </a:lnTo>
                <a:lnTo>
                  <a:pt x="7010" y="178922"/>
                </a:lnTo>
                <a:lnTo>
                  <a:pt x="26533" y="216240"/>
                </a:lnTo>
                <a:lnTo>
                  <a:pt x="56301" y="245666"/>
                </a:lnTo>
                <a:lnTo>
                  <a:pt x="94050" y="264964"/>
                </a:lnTo>
                <a:lnTo>
                  <a:pt x="137515" y="271894"/>
                </a:lnTo>
                <a:lnTo>
                  <a:pt x="180986" y="264964"/>
                </a:lnTo>
                <a:lnTo>
                  <a:pt x="218739" y="245666"/>
                </a:lnTo>
                <a:lnTo>
                  <a:pt x="248510" y="216240"/>
                </a:lnTo>
                <a:lnTo>
                  <a:pt x="268032" y="178922"/>
                </a:lnTo>
                <a:lnTo>
                  <a:pt x="275043" y="135953"/>
                </a:lnTo>
                <a:lnTo>
                  <a:pt x="272376" y="109307"/>
                </a:lnTo>
                <a:lnTo>
                  <a:pt x="251941" y="60529"/>
                </a:lnTo>
                <a:lnTo>
                  <a:pt x="213823" y="22845"/>
                </a:lnTo>
                <a:lnTo>
                  <a:pt x="164472" y="2636"/>
                </a:lnTo>
                <a:lnTo>
                  <a:pt x="137515" y="0"/>
                </a:lnTo>
                <a:close/>
              </a:path>
            </a:pathLst>
          </a:custGeom>
          <a:solidFill>
            <a:srgbClr val="990000"/>
          </a:solidFill>
        </p:spPr>
        <p:txBody>
          <a:bodyPr wrap="square" lIns="0" tIns="0" rIns="0" bIns="0" rtlCol="0"/>
          <a:lstStyle/>
          <a:p>
            <a:endParaRPr/>
          </a:p>
        </p:txBody>
      </p:sp>
      <p:sp>
        <p:nvSpPr>
          <p:cNvPr id="16" name="object 16"/>
          <p:cNvSpPr/>
          <p:nvPr/>
        </p:nvSpPr>
        <p:spPr>
          <a:xfrm>
            <a:off x="5794226" y="3885616"/>
            <a:ext cx="275590" cy="272415"/>
          </a:xfrm>
          <a:custGeom>
            <a:avLst/>
            <a:gdLst/>
            <a:ahLst/>
            <a:cxnLst/>
            <a:rect l="l" t="t" r="r" b="b"/>
            <a:pathLst>
              <a:path w="275589"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7" name="object 17"/>
          <p:cNvSpPr/>
          <p:nvPr/>
        </p:nvSpPr>
        <p:spPr>
          <a:xfrm>
            <a:off x="6952665" y="3885603"/>
            <a:ext cx="275590" cy="272415"/>
          </a:xfrm>
          <a:custGeom>
            <a:avLst/>
            <a:gdLst/>
            <a:ahLst/>
            <a:cxnLst/>
            <a:rect l="l" t="t" r="r" b="b"/>
            <a:pathLst>
              <a:path w="275590"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9" y="264964"/>
                </a:lnTo>
                <a:lnTo>
                  <a:pt x="218752" y="245666"/>
                </a:lnTo>
                <a:lnTo>
                  <a:pt x="248522" y="216240"/>
                </a:lnTo>
                <a:lnTo>
                  <a:pt x="268045" y="178922"/>
                </a:lnTo>
                <a:lnTo>
                  <a:pt x="275056" y="135953"/>
                </a:lnTo>
                <a:lnTo>
                  <a:pt x="272389" y="109307"/>
                </a:lnTo>
                <a:lnTo>
                  <a:pt x="251948" y="60529"/>
                </a:lnTo>
                <a:lnTo>
                  <a:pt x="213830" y="22845"/>
                </a:lnTo>
                <a:lnTo>
                  <a:pt x="164484" y="2636"/>
                </a:lnTo>
                <a:lnTo>
                  <a:pt x="137528" y="0"/>
                </a:lnTo>
                <a:close/>
              </a:path>
            </a:pathLst>
          </a:custGeom>
          <a:solidFill>
            <a:srgbClr val="990000"/>
          </a:solidFill>
        </p:spPr>
        <p:txBody>
          <a:bodyPr wrap="square" lIns="0" tIns="0" rIns="0" bIns="0" rtlCol="0"/>
          <a:lstStyle/>
          <a:p>
            <a:endParaRPr/>
          </a:p>
        </p:txBody>
      </p:sp>
      <p:sp>
        <p:nvSpPr>
          <p:cNvPr id="18" name="object 18"/>
          <p:cNvSpPr/>
          <p:nvPr/>
        </p:nvSpPr>
        <p:spPr>
          <a:xfrm>
            <a:off x="6952680" y="3885616"/>
            <a:ext cx="275590" cy="272415"/>
          </a:xfrm>
          <a:custGeom>
            <a:avLst/>
            <a:gdLst/>
            <a:ahLst/>
            <a:cxnLst/>
            <a:rect l="l" t="t" r="r" b="b"/>
            <a:pathLst>
              <a:path w="275590"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19" name="object 19"/>
          <p:cNvSpPr/>
          <p:nvPr/>
        </p:nvSpPr>
        <p:spPr>
          <a:xfrm>
            <a:off x="8022005" y="3885603"/>
            <a:ext cx="275590" cy="272415"/>
          </a:xfrm>
          <a:custGeom>
            <a:avLst/>
            <a:gdLst/>
            <a:ahLst/>
            <a:cxnLst/>
            <a:rect l="l" t="t" r="r" b="b"/>
            <a:pathLst>
              <a:path w="275590"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9" y="264964"/>
                </a:lnTo>
                <a:lnTo>
                  <a:pt x="218752" y="245666"/>
                </a:lnTo>
                <a:lnTo>
                  <a:pt x="248522" y="216240"/>
                </a:lnTo>
                <a:lnTo>
                  <a:pt x="268045"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20" name="object 20"/>
          <p:cNvSpPr/>
          <p:nvPr/>
        </p:nvSpPr>
        <p:spPr>
          <a:xfrm>
            <a:off x="8022022" y="3885616"/>
            <a:ext cx="275590" cy="272415"/>
          </a:xfrm>
          <a:custGeom>
            <a:avLst/>
            <a:gdLst/>
            <a:ahLst/>
            <a:cxnLst/>
            <a:rect l="l" t="t" r="r" b="b"/>
            <a:pathLst>
              <a:path w="275590"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21" name="object 21"/>
          <p:cNvSpPr/>
          <p:nvPr/>
        </p:nvSpPr>
        <p:spPr>
          <a:xfrm>
            <a:off x="9091345" y="3885603"/>
            <a:ext cx="275590" cy="272415"/>
          </a:xfrm>
          <a:custGeom>
            <a:avLst/>
            <a:gdLst/>
            <a:ahLst/>
            <a:cxnLst/>
            <a:rect l="l" t="t" r="r" b="b"/>
            <a:pathLst>
              <a:path w="275590" h="272414">
                <a:moveTo>
                  <a:pt x="137528" y="0"/>
                </a:moveTo>
                <a:lnTo>
                  <a:pt x="94057" y="6931"/>
                </a:lnTo>
                <a:lnTo>
                  <a:pt x="56304" y="26231"/>
                </a:lnTo>
                <a:lnTo>
                  <a:pt x="26533" y="55662"/>
                </a:lnTo>
                <a:lnTo>
                  <a:pt x="7010" y="92982"/>
                </a:lnTo>
                <a:lnTo>
                  <a:pt x="0" y="135953"/>
                </a:lnTo>
                <a:lnTo>
                  <a:pt x="7010" y="178922"/>
                </a:lnTo>
                <a:lnTo>
                  <a:pt x="26533" y="216240"/>
                </a:lnTo>
                <a:lnTo>
                  <a:pt x="56304" y="245666"/>
                </a:lnTo>
                <a:lnTo>
                  <a:pt x="94057" y="264964"/>
                </a:lnTo>
                <a:lnTo>
                  <a:pt x="137528" y="271894"/>
                </a:lnTo>
                <a:lnTo>
                  <a:pt x="180999" y="264964"/>
                </a:lnTo>
                <a:lnTo>
                  <a:pt x="218752" y="245666"/>
                </a:lnTo>
                <a:lnTo>
                  <a:pt x="248522" y="216240"/>
                </a:lnTo>
                <a:lnTo>
                  <a:pt x="268045" y="178922"/>
                </a:lnTo>
                <a:lnTo>
                  <a:pt x="275056" y="135953"/>
                </a:lnTo>
                <a:lnTo>
                  <a:pt x="272389" y="109307"/>
                </a:lnTo>
                <a:lnTo>
                  <a:pt x="251948" y="60529"/>
                </a:lnTo>
                <a:lnTo>
                  <a:pt x="213825" y="22845"/>
                </a:lnTo>
                <a:lnTo>
                  <a:pt x="164483" y="2636"/>
                </a:lnTo>
                <a:lnTo>
                  <a:pt x="137528" y="0"/>
                </a:lnTo>
                <a:close/>
              </a:path>
            </a:pathLst>
          </a:custGeom>
          <a:solidFill>
            <a:srgbClr val="990000"/>
          </a:solidFill>
        </p:spPr>
        <p:txBody>
          <a:bodyPr wrap="square" lIns="0" tIns="0" rIns="0" bIns="0" rtlCol="0"/>
          <a:lstStyle/>
          <a:p>
            <a:endParaRPr/>
          </a:p>
        </p:txBody>
      </p:sp>
      <p:sp>
        <p:nvSpPr>
          <p:cNvPr id="22" name="object 22"/>
          <p:cNvSpPr/>
          <p:nvPr/>
        </p:nvSpPr>
        <p:spPr>
          <a:xfrm>
            <a:off x="9091364" y="3885616"/>
            <a:ext cx="275590" cy="272415"/>
          </a:xfrm>
          <a:custGeom>
            <a:avLst/>
            <a:gdLst/>
            <a:ahLst/>
            <a:cxnLst/>
            <a:rect l="l" t="t" r="r" b="b"/>
            <a:pathLst>
              <a:path w="275590"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23" name="object 23"/>
          <p:cNvSpPr/>
          <p:nvPr/>
        </p:nvSpPr>
        <p:spPr>
          <a:xfrm>
            <a:off x="10071582" y="3885603"/>
            <a:ext cx="275590" cy="272415"/>
          </a:xfrm>
          <a:custGeom>
            <a:avLst/>
            <a:gdLst/>
            <a:ahLst/>
            <a:cxnLst/>
            <a:rect l="l" t="t" r="r" b="b"/>
            <a:pathLst>
              <a:path w="275590" h="272414">
                <a:moveTo>
                  <a:pt x="137515" y="0"/>
                </a:moveTo>
                <a:lnTo>
                  <a:pt x="94050" y="6931"/>
                </a:lnTo>
                <a:lnTo>
                  <a:pt x="56301" y="26231"/>
                </a:lnTo>
                <a:lnTo>
                  <a:pt x="26533" y="55662"/>
                </a:lnTo>
                <a:lnTo>
                  <a:pt x="7010" y="92982"/>
                </a:lnTo>
                <a:lnTo>
                  <a:pt x="0" y="135953"/>
                </a:lnTo>
                <a:lnTo>
                  <a:pt x="7010" y="178922"/>
                </a:lnTo>
                <a:lnTo>
                  <a:pt x="26533" y="216240"/>
                </a:lnTo>
                <a:lnTo>
                  <a:pt x="56301" y="245666"/>
                </a:lnTo>
                <a:lnTo>
                  <a:pt x="94050" y="264964"/>
                </a:lnTo>
                <a:lnTo>
                  <a:pt x="137515" y="271894"/>
                </a:lnTo>
                <a:lnTo>
                  <a:pt x="180986" y="264964"/>
                </a:lnTo>
                <a:lnTo>
                  <a:pt x="218739" y="245666"/>
                </a:lnTo>
                <a:lnTo>
                  <a:pt x="248510" y="216240"/>
                </a:lnTo>
                <a:lnTo>
                  <a:pt x="268032" y="178922"/>
                </a:lnTo>
                <a:lnTo>
                  <a:pt x="275043" y="135953"/>
                </a:lnTo>
                <a:lnTo>
                  <a:pt x="272376" y="109307"/>
                </a:lnTo>
                <a:lnTo>
                  <a:pt x="251941" y="60529"/>
                </a:lnTo>
                <a:lnTo>
                  <a:pt x="213825" y="22845"/>
                </a:lnTo>
                <a:lnTo>
                  <a:pt x="164477" y="2636"/>
                </a:lnTo>
                <a:lnTo>
                  <a:pt x="137515" y="0"/>
                </a:lnTo>
                <a:close/>
              </a:path>
            </a:pathLst>
          </a:custGeom>
          <a:solidFill>
            <a:srgbClr val="990000"/>
          </a:solidFill>
        </p:spPr>
        <p:txBody>
          <a:bodyPr wrap="square" lIns="0" tIns="0" rIns="0" bIns="0" rtlCol="0"/>
          <a:lstStyle/>
          <a:p>
            <a:endParaRPr/>
          </a:p>
        </p:txBody>
      </p:sp>
      <p:sp>
        <p:nvSpPr>
          <p:cNvPr id="24" name="object 24"/>
          <p:cNvSpPr/>
          <p:nvPr/>
        </p:nvSpPr>
        <p:spPr>
          <a:xfrm>
            <a:off x="10071594" y="3885616"/>
            <a:ext cx="275590" cy="272415"/>
          </a:xfrm>
          <a:custGeom>
            <a:avLst/>
            <a:gdLst/>
            <a:ahLst/>
            <a:cxnLst/>
            <a:rect l="l" t="t" r="r" b="b"/>
            <a:pathLst>
              <a:path w="275590" h="272414">
                <a:moveTo>
                  <a:pt x="0" y="135948"/>
                </a:moveTo>
                <a:lnTo>
                  <a:pt x="7011" y="92979"/>
                </a:lnTo>
                <a:lnTo>
                  <a:pt x="26534" y="55660"/>
                </a:lnTo>
                <a:lnTo>
                  <a:pt x="56304" y="26231"/>
                </a:lnTo>
                <a:lnTo>
                  <a:pt x="94057" y="6931"/>
                </a:lnTo>
                <a:lnTo>
                  <a:pt x="137526" y="0"/>
                </a:lnTo>
                <a:lnTo>
                  <a:pt x="190159" y="10349"/>
                </a:lnTo>
                <a:lnTo>
                  <a:pt x="234766" y="39819"/>
                </a:lnTo>
                <a:lnTo>
                  <a:pt x="264579" y="83926"/>
                </a:lnTo>
                <a:lnTo>
                  <a:pt x="275053" y="135948"/>
                </a:lnTo>
                <a:lnTo>
                  <a:pt x="268042" y="178916"/>
                </a:lnTo>
                <a:lnTo>
                  <a:pt x="248519" y="216235"/>
                </a:lnTo>
                <a:lnTo>
                  <a:pt x="218749" y="245665"/>
                </a:lnTo>
                <a:lnTo>
                  <a:pt x="180996" y="264965"/>
                </a:lnTo>
                <a:lnTo>
                  <a:pt x="137526" y="271896"/>
                </a:lnTo>
                <a:lnTo>
                  <a:pt x="94057" y="264965"/>
                </a:lnTo>
                <a:lnTo>
                  <a:pt x="56304" y="245665"/>
                </a:lnTo>
                <a:lnTo>
                  <a:pt x="26534" y="216235"/>
                </a:lnTo>
                <a:lnTo>
                  <a:pt x="7011" y="178916"/>
                </a:lnTo>
                <a:lnTo>
                  <a:pt x="0" y="135948"/>
                </a:lnTo>
                <a:close/>
              </a:path>
            </a:pathLst>
          </a:custGeom>
          <a:ln w="11138">
            <a:solidFill>
              <a:srgbClr val="595959"/>
            </a:solidFill>
          </a:ln>
        </p:spPr>
        <p:txBody>
          <a:bodyPr wrap="square" lIns="0" tIns="0" rIns="0" bIns="0" rtlCol="0"/>
          <a:lstStyle/>
          <a:p>
            <a:endParaRPr/>
          </a:p>
        </p:txBody>
      </p:sp>
      <p:sp>
        <p:nvSpPr>
          <p:cNvPr id="25" name="object 25"/>
          <p:cNvSpPr/>
          <p:nvPr/>
        </p:nvSpPr>
        <p:spPr>
          <a:xfrm>
            <a:off x="211581" y="1924354"/>
            <a:ext cx="1497965" cy="1960880"/>
          </a:xfrm>
          <a:custGeom>
            <a:avLst/>
            <a:gdLst/>
            <a:ahLst/>
            <a:cxnLst/>
            <a:rect l="l" t="t" r="r" b="b"/>
            <a:pathLst>
              <a:path w="1497964" h="1960879">
                <a:moveTo>
                  <a:pt x="623898" y="1765744"/>
                </a:moveTo>
                <a:lnTo>
                  <a:pt x="249558" y="1765744"/>
                </a:lnTo>
                <a:lnTo>
                  <a:pt x="90230" y="1960752"/>
                </a:lnTo>
                <a:lnTo>
                  <a:pt x="623898" y="1765744"/>
                </a:lnTo>
                <a:close/>
              </a:path>
              <a:path w="1497964" h="1960879">
                <a:moveTo>
                  <a:pt x="1497355" y="0"/>
                </a:moveTo>
                <a:lnTo>
                  <a:pt x="0" y="0"/>
                </a:lnTo>
                <a:lnTo>
                  <a:pt x="0" y="1765744"/>
                </a:lnTo>
                <a:lnTo>
                  <a:pt x="1497355" y="1765744"/>
                </a:lnTo>
                <a:lnTo>
                  <a:pt x="1497355" y="0"/>
                </a:lnTo>
                <a:close/>
              </a:path>
            </a:pathLst>
          </a:custGeom>
          <a:solidFill>
            <a:srgbClr val="C9DAF8"/>
          </a:solidFill>
        </p:spPr>
        <p:txBody>
          <a:bodyPr wrap="square" lIns="0" tIns="0" rIns="0" bIns="0" rtlCol="0"/>
          <a:lstStyle/>
          <a:p>
            <a:endParaRPr/>
          </a:p>
        </p:txBody>
      </p:sp>
      <p:sp>
        <p:nvSpPr>
          <p:cNvPr id="26" name="object 26"/>
          <p:cNvSpPr/>
          <p:nvPr/>
        </p:nvSpPr>
        <p:spPr>
          <a:xfrm>
            <a:off x="211582" y="1924367"/>
            <a:ext cx="1497965" cy="1960880"/>
          </a:xfrm>
          <a:custGeom>
            <a:avLst/>
            <a:gdLst/>
            <a:ahLst/>
            <a:cxnLst/>
            <a:rect l="l" t="t" r="r" b="b"/>
            <a:pathLst>
              <a:path w="1497964" h="1960879">
                <a:moveTo>
                  <a:pt x="0" y="0"/>
                </a:moveTo>
                <a:lnTo>
                  <a:pt x="249559" y="0"/>
                </a:lnTo>
                <a:lnTo>
                  <a:pt x="623899" y="0"/>
                </a:lnTo>
                <a:lnTo>
                  <a:pt x="1497359" y="0"/>
                </a:lnTo>
                <a:lnTo>
                  <a:pt x="1497359" y="1030019"/>
                </a:lnTo>
                <a:lnTo>
                  <a:pt x="1497359" y="1471455"/>
                </a:lnTo>
                <a:lnTo>
                  <a:pt x="1497359" y="1765747"/>
                </a:lnTo>
                <a:lnTo>
                  <a:pt x="623899" y="1765747"/>
                </a:lnTo>
                <a:lnTo>
                  <a:pt x="90231" y="1960752"/>
                </a:lnTo>
                <a:lnTo>
                  <a:pt x="249559" y="1765747"/>
                </a:lnTo>
                <a:lnTo>
                  <a:pt x="0" y="1765747"/>
                </a:lnTo>
                <a:lnTo>
                  <a:pt x="0" y="1471455"/>
                </a:lnTo>
                <a:lnTo>
                  <a:pt x="0" y="1030019"/>
                </a:lnTo>
                <a:lnTo>
                  <a:pt x="0" y="0"/>
                </a:lnTo>
                <a:close/>
              </a:path>
            </a:pathLst>
          </a:custGeom>
          <a:ln w="11138">
            <a:solidFill>
              <a:srgbClr val="134F5C"/>
            </a:solidFill>
          </a:ln>
        </p:spPr>
        <p:txBody>
          <a:bodyPr wrap="square" lIns="0" tIns="0" rIns="0" bIns="0" rtlCol="0"/>
          <a:lstStyle/>
          <a:p>
            <a:endParaRPr/>
          </a:p>
        </p:txBody>
      </p:sp>
      <p:sp>
        <p:nvSpPr>
          <p:cNvPr id="27" name="object 27"/>
          <p:cNvSpPr txBox="1"/>
          <p:nvPr/>
        </p:nvSpPr>
        <p:spPr>
          <a:xfrm>
            <a:off x="299132" y="2418623"/>
            <a:ext cx="1163320" cy="1002197"/>
          </a:xfrm>
          <a:prstGeom prst="rect">
            <a:avLst/>
          </a:prstGeom>
        </p:spPr>
        <p:txBody>
          <a:bodyPr vert="horz" wrap="square" lIns="0" tIns="17145" rIns="0" bIns="0" rtlCol="0">
            <a:spAutoFit/>
          </a:bodyPr>
          <a:lstStyle/>
          <a:p>
            <a:pPr marL="12700">
              <a:spcBef>
                <a:spcPts val="135"/>
              </a:spcBef>
            </a:pPr>
            <a:r>
              <a:rPr lang="en-US" sz="1600" b="1" spc="80" dirty="0">
                <a:latin typeface="Times New Roman"/>
                <a:cs typeface="Times New Roman"/>
              </a:rPr>
              <a:t>Feb. 17 - 23</a:t>
            </a:r>
            <a:r>
              <a:rPr sz="1600" b="1" spc="80" dirty="0">
                <a:latin typeface="Times New Roman"/>
                <a:cs typeface="Times New Roman"/>
              </a:rPr>
              <a:t>:</a:t>
            </a:r>
            <a:endParaRPr sz="1600" dirty="0">
              <a:latin typeface="Times New Roman"/>
              <a:cs typeface="Times New Roman"/>
            </a:endParaRPr>
          </a:p>
          <a:p>
            <a:pPr marL="12700">
              <a:lnSpc>
                <a:spcPct val="100000"/>
              </a:lnSpc>
              <a:spcBef>
                <a:spcPts val="10"/>
              </a:spcBef>
            </a:pPr>
            <a:r>
              <a:rPr lang="en-US" sz="1600" spc="-60" dirty="0">
                <a:latin typeface="Times New Roman"/>
                <a:cs typeface="Times New Roman"/>
              </a:rPr>
              <a:t>Literature Survey on CA</a:t>
            </a:r>
            <a:endParaRPr sz="1600" dirty="0">
              <a:latin typeface="Times New Roman"/>
              <a:cs typeface="Times New Roman"/>
            </a:endParaRPr>
          </a:p>
        </p:txBody>
      </p:sp>
      <p:sp>
        <p:nvSpPr>
          <p:cNvPr id="28" name="object 28"/>
          <p:cNvSpPr/>
          <p:nvPr/>
        </p:nvSpPr>
        <p:spPr>
          <a:xfrm>
            <a:off x="8665082" y="1918042"/>
            <a:ext cx="1783714" cy="1936114"/>
          </a:xfrm>
          <a:custGeom>
            <a:avLst/>
            <a:gdLst/>
            <a:ahLst/>
            <a:cxnLst/>
            <a:rect l="l" t="t" r="r" b="b"/>
            <a:pathLst>
              <a:path w="1783715" h="1936114">
                <a:moveTo>
                  <a:pt x="743038" y="1765744"/>
                </a:moveTo>
                <a:lnTo>
                  <a:pt x="297218" y="1765744"/>
                </a:lnTo>
                <a:lnTo>
                  <a:pt x="584174" y="1935784"/>
                </a:lnTo>
                <a:lnTo>
                  <a:pt x="743038" y="1765744"/>
                </a:lnTo>
                <a:close/>
              </a:path>
              <a:path w="1783715" h="1936114">
                <a:moveTo>
                  <a:pt x="1783283" y="0"/>
                </a:moveTo>
                <a:lnTo>
                  <a:pt x="0" y="0"/>
                </a:lnTo>
                <a:lnTo>
                  <a:pt x="0" y="1765744"/>
                </a:lnTo>
                <a:lnTo>
                  <a:pt x="1783283" y="1765744"/>
                </a:lnTo>
                <a:lnTo>
                  <a:pt x="1783283" y="0"/>
                </a:lnTo>
                <a:close/>
              </a:path>
            </a:pathLst>
          </a:custGeom>
          <a:solidFill>
            <a:srgbClr val="C9DAF8"/>
          </a:solidFill>
        </p:spPr>
        <p:txBody>
          <a:bodyPr wrap="square" lIns="0" tIns="0" rIns="0" bIns="0" rtlCol="0"/>
          <a:lstStyle/>
          <a:p>
            <a:endParaRPr/>
          </a:p>
        </p:txBody>
      </p:sp>
      <p:sp>
        <p:nvSpPr>
          <p:cNvPr id="29" name="object 29"/>
          <p:cNvSpPr/>
          <p:nvPr/>
        </p:nvSpPr>
        <p:spPr>
          <a:xfrm>
            <a:off x="8665101" y="1918052"/>
            <a:ext cx="1783714" cy="1936114"/>
          </a:xfrm>
          <a:custGeom>
            <a:avLst/>
            <a:gdLst/>
            <a:ahLst/>
            <a:cxnLst/>
            <a:rect l="l" t="t" r="r" b="b"/>
            <a:pathLst>
              <a:path w="1783715" h="1936114">
                <a:moveTo>
                  <a:pt x="0" y="0"/>
                </a:moveTo>
                <a:lnTo>
                  <a:pt x="297214" y="0"/>
                </a:lnTo>
                <a:lnTo>
                  <a:pt x="743037" y="0"/>
                </a:lnTo>
                <a:lnTo>
                  <a:pt x="1783288" y="0"/>
                </a:lnTo>
                <a:lnTo>
                  <a:pt x="1783288" y="1030019"/>
                </a:lnTo>
                <a:lnTo>
                  <a:pt x="1783288" y="1471455"/>
                </a:lnTo>
                <a:lnTo>
                  <a:pt x="1783288" y="1765747"/>
                </a:lnTo>
                <a:lnTo>
                  <a:pt x="743037" y="1765747"/>
                </a:lnTo>
                <a:lnTo>
                  <a:pt x="584167" y="1935784"/>
                </a:lnTo>
                <a:lnTo>
                  <a:pt x="297214" y="1765747"/>
                </a:lnTo>
                <a:lnTo>
                  <a:pt x="0" y="1765747"/>
                </a:lnTo>
                <a:lnTo>
                  <a:pt x="0" y="1471455"/>
                </a:lnTo>
                <a:lnTo>
                  <a:pt x="0" y="1030019"/>
                </a:lnTo>
                <a:lnTo>
                  <a:pt x="0" y="0"/>
                </a:lnTo>
                <a:close/>
              </a:path>
            </a:pathLst>
          </a:custGeom>
          <a:ln w="11138">
            <a:solidFill>
              <a:srgbClr val="134F5C"/>
            </a:solidFill>
          </a:ln>
        </p:spPr>
        <p:txBody>
          <a:bodyPr wrap="square" lIns="0" tIns="0" rIns="0" bIns="0" rtlCol="0"/>
          <a:lstStyle/>
          <a:p>
            <a:endParaRPr/>
          </a:p>
        </p:txBody>
      </p:sp>
      <p:sp>
        <p:nvSpPr>
          <p:cNvPr id="30" name="object 30"/>
          <p:cNvSpPr txBox="1"/>
          <p:nvPr/>
        </p:nvSpPr>
        <p:spPr>
          <a:xfrm>
            <a:off x="8752633" y="2412311"/>
            <a:ext cx="1200785" cy="765175"/>
          </a:xfrm>
          <a:prstGeom prst="rect">
            <a:avLst/>
          </a:prstGeom>
        </p:spPr>
        <p:txBody>
          <a:bodyPr vert="horz" wrap="square" lIns="0" tIns="17145" rIns="0" bIns="0" rtlCol="0">
            <a:spAutoFit/>
          </a:bodyPr>
          <a:lstStyle/>
          <a:p>
            <a:pPr marL="12700">
              <a:lnSpc>
                <a:spcPct val="100000"/>
              </a:lnSpc>
              <a:spcBef>
                <a:spcPts val="135"/>
              </a:spcBef>
            </a:pPr>
            <a:r>
              <a:rPr lang="en-US" sz="1600" b="1" spc="40" dirty="0">
                <a:latin typeface="Times New Roman"/>
                <a:cs typeface="Times New Roman"/>
              </a:rPr>
              <a:t>Apr. 14 - 21</a:t>
            </a:r>
            <a:r>
              <a:rPr sz="1600" b="1" spc="80" dirty="0">
                <a:latin typeface="Times New Roman"/>
                <a:cs typeface="Times New Roman"/>
              </a:rPr>
              <a:t>:</a:t>
            </a:r>
            <a:endParaRPr sz="1600" dirty="0">
              <a:latin typeface="Times New Roman"/>
              <a:cs typeface="Times New Roman"/>
            </a:endParaRPr>
          </a:p>
          <a:p>
            <a:pPr marL="12700" marR="30480">
              <a:lnSpc>
                <a:spcPct val="100000"/>
              </a:lnSpc>
              <a:spcBef>
                <a:spcPts val="10"/>
              </a:spcBef>
            </a:pPr>
            <a:r>
              <a:rPr sz="1600" spc="95" dirty="0">
                <a:latin typeface="Times New Roman"/>
                <a:cs typeface="Times New Roman"/>
              </a:rPr>
              <a:t>Prepare</a:t>
            </a:r>
            <a:r>
              <a:rPr sz="1600" spc="-120" dirty="0">
                <a:latin typeface="Times New Roman"/>
                <a:cs typeface="Times New Roman"/>
              </a:rPr>
              <a:t> </a:t>
            </a:r>
            <a:r>
              <a:rPr sz="1600" spc="30" dirty="0">
                <a:latin typeface="Times New Roman"/>
                <a:cs typeface="Times New Roman"/>
              </a:rPr>
              <a:t>final  </a:t>
            </a:r>
            <a:r>
              <a:rPr sz="1600" spc="85" dirty="0">
                <a:latin typeface="Times New Roman"/>
                <a:cs typeface="Times New Roman"/>
              </a:rPr>
              <a:t>presentation</a:t>
            </a:r>
            <a:endParaRPr sz="1600" dirty="0">
              <a:latin typeface="Times New Roman"/>
              <a:cs typeface="Times New Roman"/>
            </a:endParaRPr>
          </a:p>
        </p:txBody>
      </p:sp>
      <p:sp>
        <p:nvSpPr>
          <p:cNvPr id="31" name="object 31"/>
          <p:cNvSpPr/>
          <p:nvPr/>
        </p:nvSpPr>
        <p:spPr>
          <a:xfrm>
            <a:off x="6416941" y="1843316"/>
            <a:ext cx="1995170" cy="1995805"/>
          </a:xfrm>
          <a:custGeom>
            <a:avLst/>
            <a:gdLst/>
            <a:ahLst/>
            <a:cxnLst/>
            <a:rect l="l" t="t" r="r" b="b"/>
            <a:pathLst>
              <a:path w="1995170" h="1995804">
                <a:moveTo>
                  <a:pt x="831189" y="1840471"/>
                </a:moveTo>
                <a:lnTo>
                  <a:pt x="332473" y="1840471"/>
                </a:lnTo>
                <a:lnTo>
                  <a:pt x="625805" y="1995398"/>
                </a:lnTo>
                <a:lnTo>
                  <a:pt x="831189" y="1840471"/>
                </a:lnTo>
                <a:close/>
              </a:path>
              <a:path w="1995170" h="1995804">
                <a:moveTo>
                  <a:pt x="1994839" y="0"/>
                </a:moveTo>
                <a:lnTo>
                  <a:pt x="0" y="0"/>
                </a:lnTo>
                <a:lnTo>
                  <a:pt x="0" y="1840471"/>
                </a:lnTo>
                <a:lnTo>
                  <a:pt x="1994839" y="1840471"/>
                </a:lnTo>
                <a:lnTo>
                  <a:pt x="1994839" y="0"/>
                </a:lnTo>
                <a:close/>
              </a:path>
            </a:pathLst>
          </a:custGeom>
          <a:solidFill>
            <a:srgbClr val="C9DAF8"/>
          </a:solidFill>
        </p:spPr>
        <p:txBody>
          <a:bodyPr wrap="square" lIns="0" tIns="0" rIns="0" bIns="0" rtlCol="0"/>
          <a:lstStyle/>
          <a:p>
            <a:endParaRPr/>
          </a:p>
        </p:txBody>
      </p:sp>
      <p:sp>
        <p:nvSpPr>
          <p:cNvPr id="32" name="object 32"/>
          <p:cNvSpPr/>
          <p:nvPr/>
        </p:nvSpPr>
        <p:spPr>
          <a:xfrm>
            <a:off x="6416957" y="1843324"/>
            <a:ext cx="1995170" cy="1995805"/>
          </a:xfrm>
          <a:custGeom>
            <a:avLst/>
            <a:gdLst/>
            <a:ahLst/>
            <a:cxnLst/>
            <a:rect l="l" t="t" r="r" b="b"/>
            <a:pathLst>
              <a:path w="1995170" h="1995804">
                <a:moveTo>
                  <a:pt x="0" y="0"/>
                </a:moveTo>
                <a:lnTo>
                  <a:pt x="332473" y="0"/>
                </a:lnTo>
                <a:lnTo>
                  <a:pt x="831184" y="0"/>
                </a:lnTo>
                <a:lnTo>
                  <a:pt x="1994841" y="0"/>
                </a:lnTo>
                <a:lnTo>
                  <a:pt x="1994841" y="1073610"/>
                </a:lnTo>
                <a:lnTo>
                  <a:pt x="1994841" y="1533728"/>
                </a:lnTo>
                <a:lnTo>
                  <a:pt x="1994841" y="1840474"/>
                </a:lnTo>
                <a:lnTo>
                  <a:pt x="831184" y="1840474"/>
                </a:lnTo>
                <a:lnTo>
                  <a:pt x="625800" y="1995397"/>
                </a:lnTo>
                <a:lnTo>
                  <a:pt x="332473" y="1840474"/>
                </a:lnTo>
                <a:lnTo>
                  <a:pt x="0" y="1840474"/>
                </a:lnTo>
                <a:lnTo>
                  <a:pt x="0" y="1533728"/>
                </a:lnTo>
                <a:lnTo>
                  <a:pt x="0" y="1073610"/>
                </a:lnTo>
                <a:lnTo>
                  <a:pt x="0" y="0"/>
                </a:lnTo>
                <a:close/>
              </a:path>
            </a:pathLst>
          </a:custGeom>
          <a:ln w="11138">
            <a:solidFill>
              <a:srgbClr val="134F5C"/>
            </a:solidFill>
          </a:ln>
        </p:spPr>
        <p:txBody>
          <a:bodyPr wrap="square" lIns="0" tIns="0" rIns="0" bIns="0" rtlCol="0"/>
          <a:lstStyle/>
          <a:p>
            <a:endParaRPr/>
          </a:p>
        </p:txBody>
      </p:sp>
      <p:sp>
        <p:nvSpPr>
          <p:cNvPr id="33" name="object 33"/>
          <p:cNvSpPr txBox="1"/>
          <p:nvPr/>
        </p:nvSpPr>
        <p:spPr>
          <a:xfrm>
            <a:off x="156758" y="1278182"/>
            <a:ext cx="10408285" cy="872034"/>
          </a:xfrm>
          <a:prstGeom prst="rect">
            <a:avLst/>
          </a:prstGeom>
        </p:spPr>
        <p:txBody>
          <a:bodyPr vert="horz" wrap="square" lIns="0" tIns="1524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360160">
              <a:lnSpc>
                <a:spcPct val="100000"/>
              </a:lnSpc>
              <a:spcBef>
                <a:spcPts val="1735"/>
              </a:spcBef>
            </a:pPr>
            <a:r>
              <a:rPr lang="en-US" sz="1600" b="1" spc="30" dirty="0">
                <a:latin typeface="Times New Roman"/>
                <a:cs typeface="Times New Roman"/>
              </a:rPr>
              <a:t>Mar. 31 - Apr. 6</a:t>
            </a:r>
            <a:endParaRPr sz="1600" dirty="0">
              <a:latin typeface="Times New Roman"/>
              <a:cs typeface="Times New Roman"/>
            </a:endParaRPr>
          </a:p>
        </p:txBody>
      </p:sp>
      <p:sp>
        <p:nvSpPr>
          <p:cNvPr id="34" name="object 34"/>
          <p:cNvSpPr txBox="1"/>
          <p:nvPr/>
        </p:nvSpPr>
        <p:spPr>
          <a:xfrm>
            <a:off x="6504492" y="2129891"/>
            <a:ext cx="1779905" cy="755976"/>
          </a:xfrm>
          <a:prstGeom prst="rect">
            <a:avLst/>
          </a:prstGeom>
        </p:spPr>
        <p:txBody>
          <a:bodyPr vert="horz" wrap="square" lIns="0" tIns="17145" rIns="0" bIns="0" rtlCol="0">
            <a:spAutoFit/>
          </a:bodyPr>
          <a:lstStyle/>
          <a:p>
            <a:pPr marL="12700" marR="5080">
              <a:lnSpc>
                <a:spcPct val="100000"/>
              </a:lnSpc>
              <a:spcBef>
                <a:spcPts val="135"/>
              </a:spcBef>
            </a:pPr>
            <a:r>
              <a:rPr lang="en-US" sz="1600" spc="60" dirty="0">
                <a:latin typeface="Times New Roman"/>
                <a:cs typeface="Times New Roman"/>
              </a:rPr>
              <a:t>Link everything together using unified APIs</a:t>
            </a:r>
            <a:endParaRPr sz="1600" dirty="0">
              <a:latin typeface="Times New Roman"/>
              <a:cs typeface="Times New Roman"/>
            </a:endParaRPr>
          </a:p>
        </p:txBody>
      </p:sp>
      <p:sp>
        <p:nvSpPr>
          <p:cNvPr id="35" name="object 35"/>
          <p:cNvSpPr/>
          <p:nvPr/>
        </p:nvSpPr>
        <p:spPr>
          <a:xfrm>
            <a:off x="4568697" y="1918042"/>
            <a:ext cx="1497965" cy="1920875"/>
          </a:xfrm>
          <a:custGeom>
            <a:avLst/>
            <a:gdLst/>
            <a:ahLst/>
            <a:cxnLst/>
            <a:rect l="l" t="t" r="r" b="b"/>
            <a:pathLst>
              <a:path w="1497964" h="1920875">
                <a:moveTo>
                  <a:pt x="623900" y="1765744"/>
                </a:moveTo>
                <a:lnTo>
                  <a:pt x="249554" y="1765744"/>
                </a:lnTo>
                <a:lnTo>
                  <a:pt x="267512" y="1920671"/>
                </a:lnTo>
                <a:lnTo>
                  <a:pt x="623900" y="1765744"/>
                </a:lnTo>
                <a:close/>
              </a:path>
              <a:path w="1497964" h="1920875">
                <a:moveTo>
                  <a:pt x="1497355" y="0"/>
                </a:moveTo>
                <a:lnTo>
                  <a:pt x="0" y="0"/>
                </a:lnTo>
                <a:lnTo>
                  <a:pt x="0" y="1765744"/>
                </a:lnTo>
                <a:lnTo>
                  <a:pt x="1497355" y="1765744"/>
                </a:lnTo>
                <a:lnTo>
                  <a:pt x="1497355" y="0"/>
                </a:lnTo>
                <a:close/>
              </a:path>
            </a:pathLst>
          </a:custGeom>
          <a:solidFill>
            <a:srgbClr val="C9DAF8"/>
          </a:solidFill>
        </p:spPr>
        <p:txBody>
          <a:bodyPr wrap="square" lIns="0" tIns="0" rIns="0" bIns="0" rtlCol="0"/>
          <a:lstStyle/>
          <a:p>
            <a:endParaRPr/>
          </a:p>
        </p:txBody>
      </p:sp>
      <p:sp>
        <p:nvSpPr>
          <p:cNvPr id="36" name="object 36"/>
          <p:cNvSpPr/>
          <p:nvPr/>
        </p:nvSpPr>
        <p:spPr>
          <a:xfrm>
            <a:off x="4568705" y="1918052"/>
            <a:ext cx="1497965" cy="1920875"/>
          </a:xfrm>
          <a:custGeom>
            <a:avLst/>
            <a:gdLst/>
            <a:ahLst/>
            <a:cxnLst/>
            <a:rect l="l" t="t" r="r" b="b"/>
            <a:pathLst>
              <a:path w="1497964" h="1920875">
                <a:moveTo>
                  <a:pt x="0" y="0"/>
                </a:moveTo>
                <a:lnTo>
                  <a:pt x="249559" y="0"/>
                </a:lnTo>
                <a:lnTo>
                  <a:pt x="623899" y="0"/>
                </a:lnTo>
                <a:lnTo>
                  <a:pt x="1497359" y="0"/>
                </a:lnTo>
                <a:lnTo>
                  <a:pt x="1497359" y="1030019"/>
                </a:lnTo>
                <a:lnTo>
                  <a:pt x="1497359" y="1471455"/>
                </a:lnTo>
                <a:lnTo>
                  <a:pt x="1497359" y="1765747"/>
                </a:lnTo>
                <a:lnTo>
                  <a:pt x="623899" y="1765747"/>
                </a:lnTo>
                <a:lnTo>
                  <a:pt x="267510" y="1920669"/>
                </a:lnTo>
                <a:lnTo>
                  <a:pt x="249559" y="1765747"/>
                </a:lnTo>
                <a:lnTo>
                  <a:pt x="0" y="1765747"/>
                </a:lnTo>
                <a:lnTo>
                  <a:pt x="0" y="1471455"/>
                </a:lnTo>
                <a:lnTo>
                  <a:pt x="0" y="1030019"/>
                </a:lnTo>
                <a:lnTo>
                  <a:pt x="0" y="0"/>
                </a:lnTo>
                <a:close/>
              </a:path>
            </a:pathLst>
          </a:custGeom>
          <a:ln w="11138">
            <a:solidFill>
              <a:srgbClr val="134F5C"/>
            </a:solidFill>
          </a:ln>
        </p:spPr>
        <p:txBody>
          <a:bodyPr wrap="square" lIns="0" tIns="0" rIns="0" bIns="0" rtlCol="0"/>
          <a:lstStyle/>
          <a:p>
            <a:endParaRPr/>
          </a:p>
        </p:txBody>
      </p:sp>
      <p:sp>
        <p:nvSpPr>
          <p:cNvPr id="37" name="object 37"/>
          <p:cNvSpPr txBox="1"/>
          <p:nvPr/>
        </p:nvSpPr>
        <p:spPr>
          <a:xfrm>
            <a:off x="4656248" y="2044725"/>
            <a:ext cx="1254125" cy="1248419"/>
          </a:xfrm>
          <a:prstGeom prst="rect">
            <a:avLst/>
          </a:prstGeom>
        </p:spPr>
        <p:txBody>
          <a:bodyPr vert="horz" wrap="square" lIns="0" tIns="17145" rIns="0" bIns="0" rtlCol="0">
            <a:spAutoFit/>
          </a:bodyPr>
          <a:lstStyle/>
          <a:p>
            <a:pPr marL="12700">
              <a:spcBef>
                <a:spcPts val="135"/>
              </a:spcBef>
            </a:pPr>
            <a:r>
              <a:rPr lang="en-US" sz="1600" b="1" spc="30" dirty="0">
                <a:latin typeface="Times New Roman"/>
                <a:cs typeface="Times New Roman"/>
              </a:rPr>
              <a:t>Mar. 10 - 16 </a:t>
            </a:r>
            <a:r>
              <a:rPr sz="1600" b="1" spc="80" dirty="0">
                <a:latin typeface="Times New Roman"/>
                <a:cs typeface="Times New Roman"/>
              </a:rPr>
              <a:t>:</a:t>
            </a:r>
            <a:endParaRPr sz="1600" dirty="0">
              <a:latin typeface="Times New Roman"/>
              <a:cs typeface="Times New Roman"/>
            </a:endParaRPr>
          </a:p>
          <a:p>
            <a:pPr marL="12700" marR="5080">
              <a:lnSpc>
                <a:spcPct val="100000"/>
              </a:lnSpc>
              <a:spcBef>
                <a:spcPts val="10"/>
              </a:spcBef>
            </a:pPr>
            <a:r>
              <a:rPr lang="en-US" sz="1600" spc="35" dirty="0">
                <a:latin typeface="Times New Roman"/>
                <a:cs typeface="Times New Roman"/>
              </a:rPr>
              <a:t>Study irregular-spaced time series</a:t>
            </a:r>
            <a:endParaRPr sz="1600" dirty="0">
              <a:latin typeface="Times New Roman"/>
              <a:cs typeface="Times New Roman"/>
            </a:endParaRPr>
          </a:p>
        </p:txBody>
      </p:sp>
      <p:sp>
        <p:nvSpPr>
          <p:cNvPr id="38" name="object 38"/>
          <p:cNvSpPr/>
          <p:nvPr/>
        </p:nvSpPr>
        <p:spPr>
          <a:xfrm>
            <a:off x="2055380" y="1918042"/>
            <a:ext cx="1783714" cy="1920875"/>
          </a:xfrm>
          <a:custGeom>
            <a:avLst/>
            <a:gdLst/>
            <a:ahLst/>
            <a:cxnLst/>
            <a:rect l="l" t="t" r="r" b="b"/>
            <a:pathLst>
              <a:path w="1783714" h="1920875">
                <a:moveTo>
                  <a:pt x="743038" y="1765744"/>
                </a:moveTo>
                <a:lnTo>
                  <a:pt x="297218" y="1765744"/>
                </a:lnTo>
                <a:lnTo>
                  <a:pt x="362737" y="1920671"/>
                </a:lnTo>
                <a:lnTo>
                  <a:pt x="743038" y="1765744"/>
                </a:lnTo>
                <a:close/>
              </a:path>
              <a:path w="1783714" h="1920875">
                <a:moveTo>
                  <a:pt x="1783295" y="0"/>
                </a:moveTo>
                <a:lnTo>
                  <a:pt x="0" y="0"/>
                </a:lnTo>
                <a:lnTo>
                  <a:pt x="0" y="1765744"/>
                </a:lnTo>
                <a:lnTo>
                  <a:pt x="1783295" y="1765744"/>
                </a:lnTo>
                <a:lnTo>
                  <a:pt x="1783295" y="0"/>
                </a:lnTo>
                <a:close/>
              </a:path>
            </a:pathLst>
          </a:custGeom>
          <a:solidFill>
            <a:srgbClr val="C9DAF8"/>
          </a:solidFill>
        </p:spPr>
        <p:txBody>
          <a:bodyPr wrap="square" lIns="0" tIns="0" rIns="0" bIns="0" rtlCol="0"/>
          <a:lstStyle/>
          <a:p>
            <a:endParaRPr/>
          </a:p>
        </p:txBody>
      </p:sp>
      <p:sp>
        <p:nvSpPr>
          <p:cNvPr id="39" name="object 39"/>
          <p:cNvSpPr/>
          <p:nvPr/>
        </p:nvSpPr>
        <p:spPr>
          <a:xfrm>
            <a:off x="2055389" y="1918052"/>
            <a:ext cx="1783714" cy="1920875"/>
          </a:xfrm>
          <a:custGeom>
            <a:avLst/>
            <a:gdLst/>
            <a:ahLst/>
            <a:cxnLst/>
            <a:rect l="l" t="t" r="r" b="b"/>
            <a:pathLst>
              <a:path w="1783714" h="1920875">
                <a:moveTo>
                  <a:pt x="0" y="0"/>
                </a:moveTo>
                <a:lnTo>
                  <a:pt x="297214" y="0"/>
                </a:lnTo>
                <a:lnTo>
                  <a:pt x="743037" y="0"/>
                </a:lnTo>
                <a:lnTo>
                  <a:pt x="1783288" y="0"/>
                </a:lnTo>
                <a:lnTo>
                  <a:pt x="1783288" y="1030019"/>
                </a:lnTo>
                <a:lnTo>
                  <a:pt x="1783288" y="1471455"/>
                </a:lnTo>
                <a:lnTo>
                  <a:pt x="1783288" y="1765747"/>
                </a:lnTo>
                <a:lnTo>
                  <a:pt x="743037" y="1765747"/>
                </a:lnTo>
                <a:lnTo>
                  <a:pt x="362738" y="1920669"/>
                </a:lnTo>
                <a:lnTo>
                  <a:pt x="297214" y="1765747"/>
                </a:lnTo>
                <a:lnTo>
                  <a:pt x="0" y="1765747"/>
                </a:lnTo>
                <a:lnTo>
                  <a:pt x="0" y="1471455"/>
                </a:lnTo>
                <a:lnTo>
                  <a:pt x="0" y="1030019"/>
                </a:lnTo>
                <a:lnTo>
                  <a:pt x="0" y="0"/>
                </a:lnTo>
                <a:close/>
              </a:path>
            </a:pathLst>
          </a:custGeom>
          <a:ln w="11138">
            <a:solidFill>
              <a:srgbClr val="134F5C"/>
            </a:solidFill>
          </a:ln>
        </p:spPr>
        <p:txBody>
          <a:bodyPr wrap="square" lIns="0" tIns="0" rIns="0" bIns="0" rtlCol="0"/>
          <a:lstStyle/>
          <a:p>
            <a:endParaRPr/>
          </a:p>
        </p:txBody>
      </p:sp>
      <p:sp>
        <p:nvSpPr>
          <p:cNvPr id="40" name="object 40"/>
          <p:cNvSpPr txBox="1"/>
          <p:nvPr/>
        </p:nvSpPr>
        <p:spPr>
          <a:xfrm>
            <a:off x="2142931" y="2044725"/>
            <a:ext cx="1584960" cy="1279196"/>
          </a:xfrm>
          <a:prstGeom prst="rect">
            <a:avLst/>
          </a:prstGeom>
        </p:spPr>
        <p:txBody>
          <a:bodyPr vert="horz" wrap="square" lIns="0" tIns="17145" rIns="0" bIns="0" rtlCol="0">
            <a:spAutoFit/>
          </a:bodyPr>
          <a:lstStyle/>
          <a:p>
            <a:pPr marL="12700">
              <a:spcBef>
                <a:spcPts val="135"/>
              </a:spcBef>
            </a:pPr>
            <a:r>
              <a:rPr lang="en-US" sz="1600" b="1" spc="-5" dirty="0">
                <a:latin typeface="Times New Roman"/>
                <a:cs typeface="Times New Roman"/>
              </a:rPr>
              <a:t>Mar. 3 - 9</a:t>
            </a:r>
            <a:r>
              <a:rPr sz="1600" b="1" spc="80" dirty="0">
                <a:latin typeface="Times New Roman"/>
                <a:cs typeface="Times New Roman"/>
              </a:rPr>
              <a:t>:</a:t>
            </a:r>
            <a:endParaRPr sz="1600" dirty="0">
              <a:latin typeface="Times New Roman"/>
              <a:cs typeface="Times New Roman"/>
            </a:endParaRPr>
          </a:p>
          <a:p>
            <a:pPr marL="12700" marR="5080">
              <a:lnSpc>
                <a:spcPct val="100000"/>
              </a:lnSpc>
              <a:spcBef>
                <a:spcPts val="10"/>
              </a:spcBef>
            </a:pPr>
            <a:r>
              <a:rPr lang="en-US" sz="1600" spc="35" dirty="0">
                <a:latin typeface="Times New Roman"/>
                <a:cs typeface="Times New Roman"/>
              </a:rPr>
              <a:t>Develop submodules for individual authenticator</a:t>
            </a:r>
            <a:endParaRPr sz="1600" dirty="0">
              <a:latin typeface="Times New Roman"/>
              <a:cs typeface="Times New Roman"/>
            </a:endParaRPr>
          </a:p>
        </p:txBody>
      </p:sp>
      <p:sp>
        <p:nvSpPr>
          <p:cNvPr id="41" name="object 41"/>
          <p:cNvSpPr/>
          <p:nvPr/>
        </p:nvSpPr>
        <p:spPr>
          <a:xfrm>
            <a:off x="211669" y="4186301"/>
            <a:ext cx="1497965" cy="2192020"/>
          </a:xfrm>
          <a:custGeom>
            <a:avLst/>
            <a:gdLst/>
            <a:ahLst/>
            <a:cxnLst/>
            <a:rect l="l" t="t" r="r" b="b"/>
            <a:pathLst>
              <a:path w="1497964" h="2192020">
                <a:moveTo>
                  <a:pt x="1497356" y="351040"/>
                </a:moveTo>
                <a:lnTo>
                  <a:pt x="0" y="351040"/>
                </a:lnTo>
                <a:lnTo>
                  <a:pt x="0" y="2191506"/>
                </a:lnTo>
                <a:lnTo>
                  <a:pt x="1497356" y="2191506"/>
                </a:lnTo>
                <a:lnTo>
                  <a:pt x="1497356" y="351040"/>
                </a:lnTo>
                <a:close/>
              </a:path>
              <a:path w="1497964" h="2192020">
                <a:moveTo>
                  <a:pt x="982280" y="0"/>
                </a:moveTo>
                <a:lnTo>
                  <a:pt x="873457" y="351040"/>
                </a:lnTo>
                <a:lnTo>
                  <a:pt x="1247801" y="351040"/>
                </a:lnTo>
                <a:lnTo>
                  <a:pt x="982280" y="0"/>
                </a:lnTo>
                <a:close/>
              </a:path>
            </a:pathLst>
          </a:custGeom>
          <a:solidFill>
            <a:srgbClr val="C9DAF8"/>
          </a:solidFill>
        </p:spPr>
        <p:txBody>
          <a:bodyPr wrap="square" lIns="0" tIns="0" rIns="0" bIns="0" rtlCol="0"/>
          <a:lstStyle/>
          <a:p>
            <a:endParaRPr/>
          </a:p>
        </p:txBody>
      </p:sp>
      <p:sp>
        <p:nvSpPr>
          <p:cNvPr id="42" name="object 42"/>
          <p:cNvSpPr/>
          <p:nvPr/>
        </p:nvSpPr>
        <p:spPr>
          <a:xfrm>
            <a:off x="211669" y="4186310"/>
            <a:ext cx="1497965" cy="2192020"/>
          </a:xfrm>
          <a:custGeom>
            <a:avLst/>
            <a:gdLst/>
            <a:ahLst/>
            <a:cxnLst/>
            <a:rect l="l" t="t" r="r" b="b"/>
            <a:pathLst>
              <a:path w="1497964" h="2192020">
                <a:moveTo>
                  <a:pt x="0" y="351038"/>
                </a:moveTo>
                <a:lnTo>
                  <a:pt x="873459" y="351038"/>
                </a:lnTo>
                <a:lnTo>
                  <a:pt x="982282" y="0"/>
                </a:lnTo>
                <a:lnTo>
                  <a:pt x="1247799" y="351038"/>
                </a:lnTo>
                <a:lnTo>
                  <a:pt x="1497359" y="351038"/>
                </a:lnTo>
                <a:lnTo>
                  <a:pt x="1497359" y="657784"/>
                </a:lnTo>
                <a:lnTo>
                  <a:pt x="1497359" y="1117903"/>
                </a:lnTo>
                <a:lnTo>
                  <a:pt x="1497359" y="2191513"/>
                </a:lnTo>
                <a:lnTo>
                  <a:pt x="1247799" y="2191513"/>
                </a:lnTo>
                <a:lnTo>
                  <a:pt x="873459" y="2191513"/>
                </a:lnTo>
                <a:lnTo>
                  <a:pt x="0" y="2191513"/>
                </a:lnTo>
                <a:lnTo>
                  <a:pt x="0" y="1117903"/>
                </a:lnTo>
                <a:lnTo>
                  <a:pt x="0" y="657784"/>
                </a:lnTo>
                <a:lnTo>
                  <a:pt x="0" y="351038"/>
                </a:lnTo>
                <a:close/>
              </a:path>
            </a:pathLst>
          </a:custGeom>
          <a:ln w="11138">
            <a:solidFill>
              <a:srgbClr val="134F5C"/>
            </a:solidFill>
          </a:ln>
        </p:spPr>
        <p:txBody>
          <a:bodyPr wrap="square" lIns="0" tIns="0" rIns="0" bIns="0" rtlCol="0"/>
          <a:lstStyle/>
          <a:p>
            <a:endParaRPr/>
          </a:p>
        </p:txBody>
      </p:sp>
      <p:sp>
        <p:nvSpPr>
          <p:cNvPr id="43" name="object 43"/>
          <p:cNvSpPr txBox="1"/>
          <p:nvPr/>
        </p:nvSpPr>
        <p:spPr>
          <a:xfrm>
            <a:off x="299219" y="4578860"/>
            <a:ext cx="1520495" cy="1740861"/>
          </a:xfrm>
          <a:prstGeom prst="rect">
            <a:avLst/>
          </a:prstGeom>
        </p:spPr>
        <p:txBody>
          <a:bodyPr vert="horz" wrap="square" lIns="0" tIns="17145" rIns="0" bIns="0" rtlCol="0">
            <a:spAutoFit/>
          </a:bodyPr>
          <a:lstStyle/>
          <a:p>
            <a:pPr marL="12700">
              <a:spcBef>
                <a:spcPts val="135"/>
              </a:spcBef>
            </a:pPr>
            <a:r>
              <a:rPr lang="en-US" sz="1600" b="1" spc="80" dirty="0">
                <a:latin typeface="Times New Roman"/>
                <a:cs typeface="Times New Roman"/>
              </a:rPr>
              <a:t>Feb. 24 - Mar. 2</a:t>
            </a:r>
            <a:r>
              <a:rPr sz="1600" b="1" spc="80" dirty="0">
                <a:latin typeface="Times New Roman"/>
                <a:cs typeface="Times New Roman"/>
              </a:rPr>
              <a:t>:</a:t>
            </a:r>
            <a:endParaRPr sz="1600" dirty="0">
              <a:latin typeface="Times New Roman"/>
              <a:cs typeface="Times New Roman"/>
            </a:endParaRPr>
          </a:p>
          <a:p>
            <a:pPr marL="12700" marR="106680">
              <a:lnSpc>
                <a:spcPct val="100000"/>
              </a:lnSpc>
              <a:spcBef>
                <a:spcPts val="10"/>
              </a:spcBef>
            </a:pPr>
            <a:r>
              <a:rPr lang="en-US" sz="1600" spc="70" dirty="0">
                <a:latin typeface="Times New Roman"/>
                <a:cs typeface="Times New Roman"/>
              </a:rPr>
              <a:t>Survey on facial verification and speaker recognizer</a:t>
            </a:r>
            <a:endParaRPr sz="1600" dirty="0">
              <a:latin typeface="Times New Roman"/>
              <a:cs typeface="Times New Roman"/>
            </a:endParaRPr>
          </a:p>
        </p:txBody>
      </p:sp>
      <p:sp>
        <p:nvSpPr>
          <p:cNvPr id="44" name="object 44"/>
          <p:cNvSpPr/>
          <p:nvPr/>
        </p:nvSpPr>
        <p:spPr>
          <a:xfrm>
            <a:off x="2055380" y="4201414"/>
            <a:ext cx="1995170" cy="2176780"/>
          </a:xfrm>
          <a:custGeom>
            <a:avLst/>
            <a:gdLst/>
            <a:ahLst/>
            <a:cxnLst/>
            <a:rect l="l" t="t" r="r" b="b"/>
            <a:pathLst>
              <a:path w="1995170" h="2176779">
                <a:moveTo>
                  <a:pt x="1994839" y="335927"/>
                </a:moveTo>
                <a:lnTo>
                  <a:pt x="0" y="335927"/>
                </a:lnTo>
                <a:lnTo>
                  <a:pt x="0" y="2176393"/>
                </a:lnTo>
                <a:lnTo>
                  <a:pt x="1994839" y="2176393"/>
                </a:lnTo>
                <a:lnTo>
                  <a:pt x="1994839" y="335927"/>
                </a:lnTo>
                <a:close/>
              </a:path>
              <a:path w="1995170" h="2176779">
                <a:moveTo>
                  <a:pt x="1541538" y="0"/>
                </a:moveTo>
                <a:lnTo>
                  <a:pt x="1163662" y="335927"/>
                </a:lnTo>
                <a:lnTo>
                  <a:pt x="1662366" y="335927"/>
                </a:lnTo>
                <a:lnTo>
                  <a:pt x="1541538" y="0"/>
                </a:lnTo>
                <a:close/>
              </a:path>
            </a:pathLst>
          </a:custGeom>
          <a:solidFill>
            <a:srgbClr val="C9DAF8"/>
          </a:solidFill>
        </p:spPr>
        <p:txBody>
          <a:bodyPr wrap="square" lIns="0" tIns="0" rIns="0" bIns="0" rtlCol="0"/>
          <a:lstStyle/>
          <a:p>
            <a:endParaRPr/>
          </a:p>
        </p:txBody>
      </p:sp>
      <p:sp>
        <p:nvSpPr>
          <p:cNvPr id="45" name="object 45"/>
          <p:cNvSpPr/>
          <p:nvPr/>
        </p:nvSpPr>
        <p:spPr>
          <a:xfrm>
            <a:off x="2055389" y="4201425"/>
            <a:ext cx="1995170" cy="2176780"/>
          </a:xfrm>
          <a:custGeom>
            <a:avLst/>
            <a:gdLst/>
            <a:ahLst/>
            <a:cxnLst/>
            <a:rect l="l" t="t" r="r" b="b"/>
            <a:pathLst>
              <a:path w="1995170" h="2176779">
                <a:moveTo>
                  <a:pt x="0" y="335923"/>
                </a:moveTo>
                <a:lnTo>
                  <a:pt x="1163657" y="335923"/>
                </a:lnTo>
                <a:lnTo>
                  <a:pt x="1541535" y="0"/>
                </a:lnTo>
                <a:lnTo>
                  <a:pt x="1662368" y="335923"/>
                </a:lnTo>
                <a:lnTo>
                  <a:pt x="1994841" y="335923"/>
                </a:lnTo>
                <a:lnTo>
                  <a:pt x="1994841" y="642669"/>
                </a:lnTo>
                <a:lnTo>
                  <a:pt x="1994841" y="1102787"/>
                </a:lnTo>
                <a:lnTo>
                  <a:pt x="1994841" y="2176398"/>
                </a:lnTo>
                <a:lnTo>
                  <a:pt x="1662368" y="2176398"/>
                </a:lnTo>
                <a:lnTo>
                  <a:pt x="1163657" y="2176398"/>
                </a:lnTo>
                <a:lnTo>
                  <a:pt x="0" y="2176398"/>
                </a:lnTo>
                <a:lnTo>
                  <a:pt x="0" y="1102787"/>
                </a:lnTo>
                <a:lnTo>
                  <a:pt x="0" y="642669"/>
                </a:lnTo>
                <a:lnTo>
                  <a:pt x="0" y="335923"/>
                </a:lnTo>
                <a:close/>
              </a:path>
            </a:pathLst>
          </a:custGeom>
          <a:ln w="11138">
            <a:solidFill>
              <a:srgbClr val="134F5C"/>
            </a:solidFill>
          </a:ln>
        </p:spPr>
        <p:txBody>
          <a:bodyPr wrap="square" lIns="0" tIns="0" rIns="0" bIns="0" rtlCol="0"/>
          <a:lstStyle/>
          <a:p>
            <a:endParaRPr/>
          </a:p>
        </p:txBody>
      </p:sp>
      <p:sp>
        <p:nvSpPr>
          <p:cNvPr id="46" name="object 46"/>
          <p:cNvSpPr txBox="1"/>
          <p:nvPr/>
        </p:nvSpPr>
        <p:spPr>
          <a:xfrm>
            <a:off x="2142931" y="4701389"/>
            <a:ext cx="1765935" cy="755976"/>
          </a:xfrm>
          <a:prstGeom prst="rect">
            <a:avLst/>
          </a:prstGeom>
        </p:spPr>
        <p:txBody>
          <a:bodyPr vert="horz" wrap="square" lIns="0" tIns="17145" rIns="0" bIns="0" rtlCol="0">
            <a:spAutoFit/>
          </a:bodyPr>
          <a:lstStyle/>
          <a:p>
            <a:pPr marL="12700">
              <a:lnSpc>
                <a:spcPct val="100000"/>
              </a:lnSpc>
              <a:spcBef>
                <a:spcPts val="135"/>
              </a:spcBef>
            </a:pPr>
            <a:r>
              <a:rPr lang="en-US" sz="1600" b="1" spc="-5" dirty="0">
                <a:latin typeface="Times New Roman"/>
                <a:cs typeface="Times New Roman"/>
              </a:rPr>
              <a:t>Mar. 8</a:t>
            </a:r>
            <a:r>
              <a:rPr lang="en-US" sz="1600" b="1" spc="80" dirty="0">
                <a:latin typeface="Times New Roman"/>
                <a:cs typeface="Times New Roman"/>
              </a:rPr>
              <a:t>:</a:t>
            </a:r>
            <a:endParaRPr lang="en-US" sz="1600" dirty="0">
              <a:latin typeface="Times New Roman"/>
              <a:cs typeface="Times New Roman"/>
            </a:endParaRPr>
          </a:p>
          <a:p>
            <a:pPr marL="12700">
              <a:lnSpc>
                <a:spcPct val="100000"/>
              </a:lnSpc>
              <a:spcBef>
                <a:spcPts val="10"/>
              </a:spcBef>
            </a:pPr>
            <a:r>
              <a:rPr lang="en-US" sz="1600" spc="-60" dirty="0">
                <a:latin typeface="Times New Roman"/>
                <a:cs typeface="Times New Roman"/>
              </a:rPr>
              <a:t>SOW</a:t>
            </a:r>
            <a:endParaRPr lang="en-US" sz="1600" dirty="0">
              <a:latin typeface="Times New Roman"/>
              <a:cs typeface="Times New Roman"/>
            </a:endParaRPr>
          </a:p>
          <a:p>
            <a:pPr marL="12700">
              <a:lnSpc>
                <a:spcPct val="100000"/>
              </a:lnSpc>
              <a:spcBef>
                <a:spcPts val="10"/>
              </a:spcBef>
            </a:pPr>
            <a:r>
              <a:rPr lang="en-US" sz="1600" spc="80" dirty="0">
                <a:latin typeface="Times New Roman"/>
                <a:cs typeface="Times New Roman"/>
              </a:rPr>
              <a:t>Presentation</a:t>
            </a:r>
            <a:endParaRPr lang="en-US" sz="1600" dirty="0">
              <a:latin typeface="Times New Roman"/>
              <a:cs typeface="Times New Roman"/>
            </a:endParaRPr>
          </a:p>
        </p:txBody>
      </p:sp>
      <p:sp>
        <p:nvSpPr>
          <p:cNvPr id="47" name="object 47"/>
          <p:cNvSpPr/>
          <p:nvPr/>
        </p:nvSpPr>
        <p:spPr>
          <a:xfrm>
            <a:off x="4732591" y="4201414"/>
            <a:ext cx="1408430" cy="2176780"/>
          </a:xfrm>
          <a:custGeom>
            <a:avLst/>
            <a:gdLst/>
            <a:ahLst/>
            <a:cxnLst/>
            <a:rect l="l" t="t" r="r" b="b"/>
            <a:pathLst>
              <a:path w="1408429" h="2176779">
                <a:moveTo>
                  <a:pt x="1407896" y="335927"/>
                </a:moveTo>
                <a:lnTo>
                  <a:pt x="0" y="335927"/>
                </a:lnTo>
                <a:lnTo>
                  <a:pt x="0" y="2176393"/>
                </a:lnTo>
                <a:lnTo>
                  <a:pt x="1407896" y="2176393"/>
                </a:lnTo>
                <a:lnTo>
                  <a:pt x="1407896" y="335927"/>
                </a:lnTo>
                <a:close/>
              </a:path>
              <a:path w="1408429" h="2176779">
                <a:moveTo>
                  <a:pt x="1191755" y="0"/>
                </a:moveTo>
                <a:lnTo>
                  <a:pt x="821270" y="335927"/>
                </a:lnTo>
                <a:lnTo>
                  <a:pt x="1173251" y="335927"/>
                </a:lnTo>
                <a:lnTo>
                  <a:pt x="1191755" y="0"/>
                </a:lnTo>
                <a:close/>
              </a:path>
            </a:pathLst>
          </a:custGeom>
          <a:solidFill>
            <a:srgbClr val="C9DAF8"/>
          </a:solidFill>
        </p:spPr>
        <p:txBody>
          <a:bodyPr wrap="square" lIns="0" tIns="0" rIns="0" bIns="0" rtlCol="0"/>
          <a:lstStyle/>
          <a:p>
            <a:endParaRPr/>
          </a:p>
        </p:txBody>
      </p:sp>
      <p:sp>
        <p:nvSpPr>
          <p:cNvPr id="48" name="object 48"/>
          <p:cNvSpPr/>
          <p:nvPr/>
        </p:nvSpPr>
        <p:spPr>
          <a:xfrm>
            <a:off x="4732603" y="4201425"/>
            <a:ext cx="1408430" cy="2176780"/>
          </a:xfrm>
          <a:custGeom>
            <a:avLst/>
            <a:gdLst/>
            <a:ahLst/>
            <a:cxnLst/>
            <a:rect l="l" t="t" r="r" b="b"/>
            <a:pathLst>
              <a:path w="1408429" h="2176779">
                <a:moveTo>
                  <a:pt x="0" y="335923"/>
                </a:moveTo>
                <a:lnTo>
                  <a:pt x="821272" y="335923"/>
                </a:lnTo>
                <a:lnTo>
                  <a:pt x="1191753" y="0"/>
                </a:lnTo>
                <a:lnTo>
                  <a:pt x="1173247" y="335923"/>
                </a:lnTo>
                <a:lnTo>
                  <a:pt x="1407896" y="335923"/>
                </a:lnTo>
                <a:lnTo>
                  <a:pt x="1407896" y="642669"/>
                </a:lnTo>
                <a:lnTo>
                  <a:pt x="1407896" y="1102787"/>
                </a:lnTo>
                <a:lnTo>
                  <a:pt x="1407896" y="2176398"/>
                </a:lnTo>
                <a:lnTo>
                  <a:pt x="1173247" y="2176398"/>
                </a:lnTo>
                <a:lnTo>
                  <a:pt x="821272" y="2176398"/>
                </a:lnTo>
                <a:lnTo>
                  <a:pt x="0" y="2176398"/>
                </a:lnTo>
                <a:lnTo>
                  <a:pt x="0" y="1102787"/>
                </a:lnTo>
                <a:lnTo>
                  <a:pt x="0" y="642669"/>
                </a:lnTo>
                <a:lnTo>
                  <a:pt x="0" y="335923"/>
                </a:lnTo>
                <a:close/>
              </a:path>
            </a:pathLst>
          </a:custGeom>
          <a:ln w="11138">
            <a:solidFill>
              <a:srgbClr val="134F5C"/>
            </a:solidFill>
          </a:ln>
        </p:spPr>
        <p:txBody>
          <a:bodyPr wrap="square" lIns="0" tIns="0" rIns="0" bIns="0" rtlCol="0"/>
          <a:lstStyle/>
          <a:p>
            <a:endParaRPr/>
          </a:p>
        </p:txBody>
      </p:sp>
      <p:sp>
        <p:nvSpPr>
          <p:cNvPr id="49" name="object 49"/>
          <p:cNvSpPr txBox="1"/>
          <p:nvPr/>
        </p:nvSpPr>
        <p:spPr>
          <a:xfrm>
            <a:off x="4820141" y="5068974"/>
            <a:ext cx="1320879" cy="1015021"/>
          </a:xfrm>
          <a:prstGeom prst="rect">
            <a:avLst/>
          </a:prstGeom>
        </p:spPr>
        <p:txBody>
          <a:bodyPr vert="horz" wrap="square" lIns="0" tIns="17145" rIns="0" bIns="0" rtlCol="0">
            <a:spAutoFit/>
          </a:bodyPr>
          <a:lstStyle/>
          <a:p>
            <a:pPr marL="12700" marR="5080">
              <a:spcBef>
                <a:spcPts val="135"/>
              </a:spcBef>
            </a:pPr>
            <a:r>
              <a:rPr lang="en-US" sz="1600" b="1" spc="30" dirty="0">
                <a:latin typeface="Times New Roman"/>
                <a:cs typeface="Times New Roman"/>
              </a:rPr>
              <a:t>Mar. 17 - 30 </a:t>
            </a:r>
            <a:r>
              <a:rPr sz="1600" b="1" spc="40" dirty="0">
                <a:latin typeface="Times New Roman"/>
                <a:cs typeface="Times New Roman"/>
              </a:rPr>
              <a:t>:</a:t>
            </a:r>
            <a:endParaRPr lang="en-US" sz="1600" b="1" spc="40" dirty="0">
              <a:latin typeface="Times New Roman"/>
              <a:cs typeface="Times New Roman"/>
            </a:endParaRPr>
          </a:p>
          <a:p>
            <a:pPr marL="12700" marR="5080">
              <a:spcBef>
                <a:spcPts val="135"/>
              </a:spcBef>
            </a:pPr>
            <a:r>
              <a:rPr lang="en-US" sz="1600" spc="110" dirty="0">
                <a:latin typeface="Times New Roman"/>
                <a:cs typeface="Times New Roman"/>
              </a:rPr>
              <a:t>Develop the core component</a:t>
            </a:r>
            <a:endParaRPr sz="1600" dirty="0">
              <a:latin typeface="Times New Roman"/>
              <a:cs typeface="Times New Roman"/>
            </a:endParaRPr>
          </a:p>
        </p:txBody>
      </p:sp>
      <p:sp>
        <p:nvSpPr>
          <p:cNvPr id="50" name="object 50"/>
          <p:cNvSpPr/>
          <p:nvPr/>
        </p:nvSpPr>
        <p:spPr>
          <a:xfrm>
            <a:off x="6888822" y="4186301"/>
            <a:ext cx="1497965" cy="2192020"/>
          </a:xfrm>
          <a:custGeom>
            <a:avLst/>
            <a:gdLst/>
            <a:ahLst/>
            <a:cxnLst/>
            <a:rect l="l" t="t" r="r" b="b"/>
            <a:pathLst>
              <a:path w="1497965" h="2192020">
                <a:moveTo>
                  <a:pt x="1497355" y="351040"/>
                </a:moveTo>
                <a:lnTo>
                  <a:pt x="0" y="351040"/>
                </a:lnTo>
                <a:lnTo>
                  <a:pt x="0" y="2191506"/>
                </a:lnTo>
                <a:lnTo>
                  <a:pt x="1497355" y="2191506"/>
                </a:lnTo>
                <a:lnTo>
                  <a:pt x="1497355" y="351040"/>
                </a:lnTo>
                <a:close/>
              </a:path>
              <a:path w="1497965" h="2192020">
                <a:moveTo>
                  <a:pt x="1317637" y="0"/>
                </a:moveTo>
                <a:lnTo>
                  <a:pt x="873455" y="351040"/>
                </a:lnTo>
                <a:lnTo>
                  <a:pt x="1247787" y="351040"/>
                </a:lnTo>
                <a:lnTo>
                  <a:pt x="1317637" y="0"/>
                </a:lnTo>
                <a:close/>
              </a:path>
            </a:pathLst>
          </a:custGeom>
          <a:solidFill>
            <a:srgbClr val="C9DAF8"/>
          </a:solidFill>
        </p:spPr>
        <p:txBody>
          <a:bodyPr wrap="square" lIns="0" tIns="0" rIns="0" bIns="0" rtlCol="0"/>
          <a:lstStyle/>
          <a:p>
            <a:endParaRPr/>
          </a:p>
        </p:txBody>
      </p:sp>
      <p:sp>
        <p:nvSpPr>
          <p:cNvPr id="51" name="object 51"/>
          <p:cNvSpPr/>
          <p:nvPr/>
        </p:nvSpPr>
        <p:spPr>
          <a:xfrm>
            <a:off x="6888829" y="4186310"/>
            <a:ext cx="1497965" cy="2192020"/>
          </a:xfrm>
          <a:custGeom>
            <a:avLst/>
            <a:gdLst/>
            <a:ahLst/>
            <a:cxnLst/>
            <a:rect l="l" t="t" r="r" b="b"/>
            <a:pathLst>
              <a:path w="1497965" h="2192020">
                <a:moveTo>
                  <a:pt x="0" y="351038"/>
                </a:moveTo>
                <a:lnTo>
                  <a:pt x="873459" y="351038"/>
                </a:lnTo>
                <a:lnTo>
                  <a:pt x="1317644" y="0"/>
                </a:lnTo>
                <a:lnTo>
                  <a:pt x="1247799" y="351038"/>
                </a:lnTo>
                <a:lnTo>
                  <a:pt x="1497359" y="351038"/>
                </a:lnTo>
                <a:lnTo>
                  <a:pt x="1497359" y="657784"/>
                </a:lnTo>
                <a:lnTo>
                  <a:pt x="1497359" y="1117903"/>
                </a:lnTo>
                <a:lnTo>
                  <a:pt x="1497359" y="2191513"/>
                </a:lnTo>
                <a:lnTo>
                  <a:pt x="1247799" y="2191513"/>
                </a:lnTo>
                <a:lnTo>
                  <a:pt x="873459" y="2191513"/>
                </a:lnTo>
                <a:lnTo>
                  <a:pt x="0" y="2191513"/>
                </a:lnTo>
                <a:lnTo>
                  <a:pt x="0" y="1117903"/>
                </a:lnTo>
                <a:lnTo>
                  <a:pt x="0" y="657784"/>
                </a:lnTo>
                <a:lnTo>
                  <a:pt x="0" y="351038"/>
                </a:lnTo>
                <a:close/>
              </a:path>
            </a:pathLst>
          </a:custGeom>
          <a:ln w="11138">
            <a:solidFill>
              <a:srgbClr val="134F5C"/>
            </a:solidFill>
          </a:ln>
        </p:spPr>
        <p:txBody>
          <a:bodyPr wrap="square" lIns="0" tIns="0" rIns="0" bIns="0" rtlCol="0"/>
          <a:lstStyle/>
          <a:p>
            <a:endParaRPr/>
          </a:p>
        </p:txBody>
      </p:sp>
      <p:sp>
        <p:nvSpPr>
          <p:cNvPr id="52" name="object 52"/>
          <p:cNvSpPr txBox="1"/>
          <p:nvPr/>
        </p:nvSpPr>
        <p:spPr>
          <a:xfrm>
            <a:off x="6976373" y="5191502"/>
            <a:ext cx="1200785" cy="755976"/>
          </a:xfrm>
          <a:prstGeom prst="rect">
            <a:avLst/>
          </a:prstGeom>
        </p:spPr>
        <p:txBody>
          <a:bodyPr vert="horz" wrap="square" lIns="0" tIns="17145" rIns="0" bIns="0" rtlCol="0">
            <a:spAutoFit/>
          </a:bodyPr>
          <a:lstStyle/>
          <a:p>
            <a:pPr marL="12700">
              <a:spcBef>
                <a:spcPts val="135"/>
              </a:spcBef>
            </a:pPr>
            <a:r>
              <a:rPr lang="en-US" sz="1600" b="1" spc="30" dirty="0">
                <a:latin typeface="Times New Roman"/>
                <a:cs typeface="Times New Roman"/>
              </a:rPr>
              <a:t>Apr. 7 - 13 </a:t>
            </a:r>
            <a:r>
              <a:rPr sz="1600" b="1" spc="80" dirty="0">
                <a:latin typeface="Times New Roman"/>
                <a:cs typeface="Times New Roman"/>
              </a:rPr>
              <a:t>:</a:t>
            </a:r>
            <a:endParaRPr sz="1600" dirty="0">
              <a:latin typeface="Times New Roman"/>
              <a:cs typeface="Times New Roman"/>
            </a:endParaRPr>
          </a:p>
          <a:p>
            <a:pPr marL="12700">
              <a:lnSpc>
                <a:spcPct val="100000"/>
              </a:lnSpc>
              <a:spcBef>
                <a:spcPts val="10"/>
              </a:spcBef>
            </a:pPr>
            <a:r>
              <a:rPr lang="en-US" sz="1600" spc="25" dirty="0">
                <a:latin typeface="Times New Roman"/>
                <a:cs typeface="Times New Roman"/>
              </a:rPr>
              <a:t>Design user interface</a:t>
            </a:r>
            <a:endParaRPr sz="1600" dirty="0">
              <a:latin typeface="Times New Roman"/>
              <a:cs typeface="Times New Roman"/>
            </a:endParaRPr>
          </a:p>
        </p:txBody>
      </p:sp>
      <p:sp>
        <p:nvSpPr>
          <p:cNvPr id="53" name="object 53"/>
          <p:cNvSpPr/>
          <p:nvPr/>
        </p:nvSpPr>
        <p:spPr>
          <a:xfrm>
            <a:off x="8773579" y="4216527"/>
            <a:ext cx="1497965" cy="2161540"/>
          </a:xfrm>
          <a:custGeom>
            <a:avLst/>
            <a:gdLst/>
            <a:ahLst/>
            <a:cxnLst/>
            <a:rect l="l" t="t" r="r" b="b"/>
            <a:pathLst>
              <a:path w="1497965" h="2161540">
                <a:moveTo>
                  <a:pt x="1497355" y="320814"/>
                </a:moveTo>
                <a:lnTo>
                  <a:pt x="0" y="320814"/>
                </a:lnTo>
                <a:lnTo>
                  <a:pt x="0" y="2161280"/>
                </a:lnTo>
                <a:lnTo>
                  <a:pt x="1497355" y="2161280"/>
                </a:lnTo>
                <a:lnTo>
                  <a:pt x="1497355" y="320814"/>
                </a:lnTo>
                <a:close/>
              </a:path>
              <a:path w="1497965" h="2161540">
                <a:moveTo>
                  <a:pt x="1367345" y="0"/>
                </a:moveTo>
                <a:lnTo>
                  <a:pt x="873455" y="320814"/>
                </a:lnTo>
                <a:lnTo>
                  <a:pt x="1247800" y="320814"/>
                </a:lnTo>
                <a:lnTo>
                  <a:pt x="1367345" y="0"/>
                </a:lnTo>
                <a:close/>
              </a:path>
            </a:pathLst>
          </a:custGeom>
          <a:solidFill>
            <a:srgbClr val="C9DAF8"/>
          </a:solidFill>
        </p:spPr>
        <p:txBody>
          <a:bodyPr wrap="square" lIns="0" tIns="0" rIns="0" bIns="0" rtlCol="0"/>
          <a:lstStyle/>
          <a:p>
            <a:endParaRPr/>
          </a:p>
        </p:txBody>
      </p:sp>
      <p:sp>
        <p:nvSpPr>
          <p:cNvPr id="54" name="object 54"/>
          <p:cNvSpPr/>
          <p:nvPr/>
        </p:nvSpPr>
        <p:spPr>
          <a:xfrm>
            <a:off x="8773596" y="4216540"/>
            <a:ext cx="1497965" cy="2161540"/>
          </a:xfrm>
          <a:custGeom>
            <a:avLst/>
            <a:gdLst/>
            <a:ahLst/>
            <a:cxnLst/>
            <a:rect l="l" t="t" r="r" b="b"/>
            <a:pathLst>
              <a:path w="1497965" h="2161540">
                <a:moveTo>
                  <a:pt x="0" y="320808"/>
                </a:moveTo>
                <a:lnTo>
                  <a:pt x="873459" y="320808"/>
                </a:lnTo>
                <a:lnTo>
                  <a:pt x="1367346" y="0"/>
                </a:lnTo>
                <a:lnTo>
                  <a:pt x="1247799" y="320808"/>
                </a:lnTo>
                <a:lnTo>
                  <a:pt x="1497359" y="320808"/>
                </a:lnTo>
                <a:lnTo>
                  <a:pt x="1497359" y="627554"/>
                </a:lnTo>
                <a:lnTo>
                  <a:pt x="1497359" y="1087672"/>
                </a:lnTo>
                <a:lnTo>
                  <a:pt x="1497359" y="2161283"/>
                </a:lnTo>
                <a:lnTo>
                  <a:pt x="1247799" y="2161283"/>
                </a:lnTo>
                <a:lnTo>
                  <a:pt x="873459" y="2161283"/>
                </a:lnTo>
                <a:lnTo>
                  <a:pt x="0" y="2161283"/>
                </a:lnTo>
                <a:lnTo>
                  <a:pt x="0" y="1087672"/>
                </a:lnTo>
                <a:lnTo>
                  <a:pt x="0" y="627554"/>
                </a:lnTo>
                <a:lnTo>
                  <a:pt x="0" y="320808"/>
                </a:lnTo>
                <a:close/>
              </a:path>
            </a:pathLst>
          </a:custGeom>
          <a:ln w="11138">
            <a:solidFill>
              <a:srgbClr val="134F5C"/>
            </a:solidFill>
          </a:ln>
        </p:spPr>
        <p:txBody>
          <a:bodyPr wrap="square" lIns="0" tIns="0" rIns="0" bIns="0" rtlCol="0"/>
          <a:lstStyle/>
          <a:p>
            <a:endParaRPr/>
          </a:p>
        </p:txBody>
      </p:sp>
      <p:sp>
        <p:nvSpPr>
          <p:cNvPr id="55" name="object 55"/>
          <p:cNvSpPr txBox="1"/>
          <p:nvPr/>
        </p:nvSpPr>
        <p:spPr>
          <a:xfrm>
            <a:off x="8861128" y="5068974"/>
            <a:ext cx="1410415" cy="755976"/>
          </a:xfrm>
          <a:prstGeom prst="rect">
            <a:avLst/>
          </a:prstGeom>
        </p:spPr>
        <p:txBody>
          <a:bodyPr vert="horz" wrap="square" lIns="0" tIns="17145" rIns="0" bIns="0" rtlCol="0">
            <a:spAutoFit/>
          </a:bodyPr>
          <a:lstStyle/>
          <a:p>
            <a:pPr marL="12700">
              <a:spcBef>
                <a:spcPts val="135"/>
              </a:spcBef>
            </a:pPr>
            <a:r>
              <a:rPr lang="en-US" sz="1600" b="1" spc="40" dirty="0">
                <a:latin typeface="Times New Roman"/>
                <a:cs typeface="Times New Roman"/>
              </a:rPr>
              <a:t>Apr. 14 - 21 </a:t>
            </a:r>
            <a:r>
              <a:rPr sz="1600" b="1" spc="80" dirty="0">
                <a:latin typeface="Times New Roman"/>
                <a:cs typeface="Times New Roman"/>
              </a:rPr>
              <a:t>:</a:t>
            </a:r>
            <a:endParaRPr sz="1600" dirty="0">
              <a:latin typeface="Times New Roman"/>
              <a:cs typeface="Times New Roman"/>
            </a:endParaRPr>
          </a:p>
          <a:p>
            <a:pPr marL="12700" marR="5080">
              <a:lnSpc>
                <a:spcPct val="100000"/>
              </a:lnSpc>
              <a:spcBef>
                <a:spcPts val="10"/>
              </a:spcBef>
            </a:pPr>
            <a:r>
              <a:rPr sz="1600" spc="95" dirty="0">
                <a:latin typeface="Times New Roman"/>
                <a:cs typeface="Times New Roman"/>
              </a:rPr>
              <a:t>Prepare</a:t>
            </a:r>
            <a:r>
              <a:rPr sz="1600" spc="-125" dirty="0">
                <a:latin typeface="Times New Roman"/>
                <a:cs typeface="Times New Roman"/>
              </a:rPr>
              <a:t> </a:t>
            </a:r>
            <a:r>
              <a:rPr sz="1600" spc="30" dirty="0">
                <a:latin typeface="Times New Roman"/>
                <a:cs typeface="Times New Roman"/>
              </a:rPr>
              <a:t>final  </a:t>
            </a:r>
            <a:r>
              <a:rPr sz="1600" spc="105" dirty="0">
                <a:latin typeface="Times New Roman"/>
                <a:cs typeface="Times New Roman"/>
              </a:rPr>
              <a:t>report</a:t>
            </a:r>
            <a:endParaRPr sz="1600" dirty="0">
              <a:latin typeface="Times New Roman"/>
              <a:cs typeface="Times New Roman"/>
            </a:endParaRPr>
          </a:p>
        </p:txBody>
      </p:sp>
      <p:sp>
        <p:nvSpPr>
          <p:cNvPr id="56" name="object 5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6</a:t>
            </a:fld>
            <a:endParaRPr spc="10" dirty="0"/>
          </a:p>
        </p:txBody>
      </p:sp>
      <p:sp>
        <p:nvSpPr>
          <p:cNvPr id="2" name="object 2"/>
          <p:cNvSpPr txBox="1">
            <a:spLocks noGrp="1"/>
          </p:cNvSpPr>
          <p:nvPr>
            <p:ph type="title"/>
          </p:nvPr>
        </p:nvSpPr>
        <p:spPr>
          <a:xfrm>
            <a:off x="1963139" y="734806"/>
            <a:ext cx="6804659" cy="596265"/>
          </a:xfrm>
          <a:prstGeom prst="rect">
            <a:avLst/>
          </a:prstGeom>
        </p:spPr>
        <p:txBody>
          <a:bodyPr vert="horz" wrap="square" lIns="0" tIns="11430" rIns="0" bIns="0" rtlCol="0">
            <a:spAutoFit/>
          </a:bodyPr>
          <a:lstStyle/>
          <a:p>
            <a:pPr marL="12700">
              <a:lnSpc>
                <a:spcPct val="100000"/>
              </a:lnSpc>
              <a:spcBef>
                <a:spcPts val="90"/>
              </a:spcBef>
            </a:pPr>
            <a:r>
              <a:rPr spc="130" dirty="0"/>
              <a:t>Team </a:t>
            </a:r>
            <a:r>
              <a:rPr spc="105" dirty="0"/>
              <a:t>Member</a:t>
            </a:r>
            <a:r>
              <a:rPr spc="-420" dirty="0"/>
              <a:t> </a:t>
            </a:r>
            <a:r>
              <a:rPr spc="160" dirty="0"/>
              <a:t>Responsibilities</a:t>
            </a:r>
          </a:p>
        </p:txBody>
      </p:sp>
      <p:sp>
        <p:nvSpPr>
          <p:cNvPr id="3" name="object 3"/>
          <p:cNvSpPr txBox="1"/>
          <p:nvPr/>
        </p:nvSpPr>
        <p:spPr>
          <a:xfrm>
            <a:off x="156758" y="1056218"/>
            <a:ext cx="10408285" cy="4705134"/>
          </a:xfrm>
          <a:prstGeom prst="rect">
            <a:avLst/>
          </a:prstGeom>
        </p:spPr>
        <p:txBody>
          <a:bodyPr vert="horz" wrap="square" lIns="0" tIns="23749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99135" indent="-429259">
              <a:lnSpc>
                <a:spcPct val="100000"/>
              </a:lnSpc>
              <a:spcBef>
                <a:spcPts val="1440"/>
              </a:spcBef>
              <a:buFont typeface="Arial"/>
              <a:buChar char="●"/>
              <a:tabLst>
                <a:tab pos="698500" algn="l"/>
                <a:tab pos="699770" algn="l"/>
              </a:tabLst>
            </a:pPr>
            <a:r>
              <a:rPr sz="2100" spc="-80" dirty="0">
                <a:latin typeface="Times New Roman"/>
                <a:cs typeface="Times New Roman"/>
              </a:rPr>
              <a:t>All</a:t>
            </a:r>
            <a:r>
              <a:rPr sz="2100" spc="-65" dirty="0">
                <a:latin typeface="Times New Roman"/>
                <a:cs typeface="Times New Roman"/>
              </a:rPr>
              <a:t> </a:t>
            </a:r>
            <a:r>
              <a:rPr sz="2100" spc="105" dirty="0">
                <a:latin typeface="Times New Roman"/>
                <a:cs typeface="Times New Roman"/>
              </a:rPr>
              <a:t>members</a:t>
            </a:r>
            <a:r>
              <a:rPr sz="2100" spc="-65" dirty="0">
                <a:latin typeface="Times New Roman"/>
                <a:cs typeface="Times New Roman"/>
              </a:rPr>
              <a:t> </a:t>
            </a:r>
            <a:r>
              <a:rPr sz="2100" spc="15" dirty="0">
                <a:latin typeface="Times New Roman"/>
                <a:cs typeface="Times New Roman"/>
              </a:rPr>
              <a:t>will</a:t>
            </a:r>
            <a:r>
              <a:rPr sz="2100" spc="-65" dirty="0">
                <a:latin typeface="Times New Roman"/>
                <a:cs typeface="Times New Roman"/>
              </a:rPr>
              <a:t> </a:t>
            </a:r>
            <a:r>
              <a:rPr sz="2100" spc="95" dirty="0">
                <a:latin typeface="Times New Roman"/>
                <a:cs typeface="Times New Roman"/>
              </a:rPr>
              <a:t>work</a:t>
            </a:r>
            <a:r>
              <a:rPr sz="2100" spc="-65" dirty="0">
                <a:latin typeface="Times New Roman"/>
                <a:cs typeface="Times New Roman"/>
              </a:rPr>
              <a:t> </a:t>
            </a:r>
            <a:r>
              <a:rPr sz="2100" spc="90" dirty="0">
                <a:latin typeface="Times New Roman"/>
                <a:cs typeface="Times New Roman"/>
              </a:rPr>
              <a:t>on</a:t>
            </a:r>
            <a:r>
              <a:rPr sz="2100" spc="-65" dirty="0">
                <a:latin typeface="Times New Roman"/>
                <a:cs typeface="Times New Roman"/>
              </a:rPr>
              <a:t> </a:t>
            </a:r>
            <a:r>
              <a:rPr sz="2100" spc="20" dirty="0">
                <a:latin typeface="Times New Roman"/>
                <a:cs typeface="Times New Roman"/>
              </a:rPr>
              <a:t>all</a:t>
            </a:r>
            <a:r>
              <a:rPr sz="2100" spc="-65" dirty="0">
                <a:latin typeface="Times New Roman"/>
                <a:cs typeface="Times New Roman"/>
              </a:rPr>
              <a:t> </a:t>
            </a:r>
            <a:r>
              <a:rPr sz="2100" spc="55" dirty="0">
                <a:latin typeface="Times New Roman"/>
                <a:cs typeface="Times New Roman"/>
              </a:rPr>
              <a:t>tasks,</a:t>
            </a:r>
            <a:r>
              <a:rPr sz="2100" spc="-65" dirty="0">
                <a:latin typeface="Times New Roman"/>
                <a:cs typeface="Times New Roman"/>
              </a:rPr>
              <a:t> </a:t>
            </a:r>
            <a:r>
              <a:rPr sz="2100" spc="70" dirty="0">
                <a:latin typeface="Times New Roman"/>
                <a:cs typeface="Times New Roman"/>
              </a:rPr>
              <a:t>lead</a:t>
            </a:r>
            <a:r>
              <a:rPr sz="2100" spc="-65" dirty="0">
                <a:latin typeface="Times New Roman"/>
                <a:cs typeface="Times New Roman"/>
              </a:rPr>
              <a:t> </a:t>
            </a:r>
            <a:r>
              <a:rPr sz="2100" dirty="0">
                <a:latin typeface="Times New Roman"/>
                <a:cs typeface="Times New Roman"/>
              </a:rPr>
              <a:t>of</a:t>
            </a:r>
            <a:r>
              <a:rPr sz="2100" spc="-65" dirty="0">
                <a:latin typeface="Times New Roman"/>
                <a:cs typeface="Times New Roman"/>
              </a:rPr>
              <a:t> </a:t>
            </a:r>
            <a:r>
              <a:rPr sz="2100" spc="70" dirty="0">
                <a:latin typeface="Times New Roman"/>
                <a:cs typeface="Times New Roman"/>
              </a:rPr>
              <a:t>each</a:t>
            </a:r>
            <a:r>
              <a:rPr sz="2100" spc="-65" dirty="0">
                <a:latin typeface="Times New Roman"/>
                <a:cs typeface="Times New Roman"/>
              </a:rPr>
              <a:t> </a:t>
            </a:r>
            <a:r>
              <a:rPr sz="2100" spc="85" dirty="0">
                <a:latin typeface="Times New Roman"/>
                <a:cs typeface="Times New Roman"/>
              </a:rPr>
              <a:t>task</a:t>
            </a:r>
            <a:r>
              <a:rPr sz="2100" spc="-65" dirty="0">
                <a:latin typeface="Times New Roman"/>
                <a:cs typeface="Times New Roman"/>
              </a:rPr>
              <a:t> </a:t>
            </a:r>
            <a:r>
              <a:rPr sz="2100" spc="65" dirty="0">
                <a:latin typeface="Times New Roman"/>
                <a:cs typeface="Times New Roman"/>
              </a:rPr>
              <a:t>defined</a:t>
            </a:r>
            <a:r>
              <a:rPr sz="2100" spc="-65" dirty="0">
                <a:latin typeface="Times New Roman"/>
                <a:cs typeface="Times New Roman"/>
              </a:rPr>
              <a:t> </a:t>
            </a:r>
            <a:r>
              <a:rPr sz="2100" spc="85" dirty="0">
                <a:latin typeface="Times New Roman"/>
                <a:cs typeface="Times New Roman"/>
              </a:rPr>
              <a:t>as</a:t>
            </a:r>
            <a:r>
              <a:rPr sz="2100" spc="-65" dirty="0">
                <a:latin typeface="Times New Roman"/>
                <a:cs typeface="Times New Roman"/>
              </a:rPr>
              <a:t> </a:t>
            </a:r>
            <a:r>
              <a:rPr sz="2100" spc="20" dirty="0">
                <a:latin typeface="Times New Roman"/>
                <a:cs typeface="Times New Roman"/>
              </a:rPr>
              <a:t>follows:</a:t>
            </a:r>
            <a:endParaRPr sz="2100" dirty="0">
              <a:latin typeface="Times New Roman"/>
              <a:cs typeface="Times New Roman"/>
            </a:endParaRPr>
          </a:p>
          <a:p>
            <a:pPr marL="1233805" lvl="1" indent="-429259">
              <a:spcBef>
                <a:spcPts val="20"/>
              </a:spcBef>
              <a:buFont typeface="Arial"/>
              <a:buChar char="○"/>
              <a:tabLst>
                <a:tab pos="1233170" algn="l"/>
                <a:tab pos="1234440" algn="l"/>
              </a:tabLst>
            </a:pPr>
            <a:r>
              <a:rPr sz="2100" spc="80" dirty="0">
                <a:latin typeface="Times New Roman"/>
                <a:cs typeface="Times New Roman"/>
              </a:rPr>
              <a:t>Literature </a:t>
            </a:r>
            <a:r>
              <a:rPr sz="2100" spc="30" dirty="0">
                <a:latin typeface="Times New Roman"/>
                <a:cs typeface="Times New Roman"/>
              </a:rPr>
              <a:t>Survey:</a:t>
            </a:r>
            <a:r>
              <a:rPr sz="2100" spc="-190" dirty="0">
                <a:latin typeface="Times New Roman"/>
                <a:cs typeface="Times New Roman"/>
              </a:rPr>
              <a:t> </a:t>
            </a:r>
            <a:r>
              <a:rPr lang="en-US" sz="2100" i="1" spc="10" dirty="0">
                <a:latin typeface="Times New Roman"/>
                <a:cs typeface="Times New Roman"/>
              </a:rPr>
              <a:t>Stephanie</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lang="en-US" sz="2100" spc="60" dirty="0">
                <a:latin typeface="Times New Roman"/>
                <a:cs typeface="Times New Roman"/>
              </a:rPr>
              <a:t>Designing biometric fusion system</a:t>
            </a:r>
            <a:r>
              <a:rPr sz="2100" spc="60" dirty="0">
                <a:latin typeface="Times New Roman"/>
                <a:cs typeface="Times New Roman"/>
              </a:rPr>
              <a:t>:</a:t>
            </a:r>
            <a:r>
              <a:rPr sz="2100" spc="-35" dirty="0">
                <a:latin typeface="Times New Roman"/>
                <a:cs typeface="Times New Roman"/>
              </a:rPr>
              <a:t> </a:t>
            </a:r>
            <a:r>
              <a:rPr lang="en-US" sz="2100" i="1" spc="10" dirty="0">
                <a:latin typeface="Times New Roman"/>
                <a:cs typeface="Times New Roman"/>
              </a:rPr>
              <a:t>Jiyi</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lang="en-US" sz="2100" spc="15" dirty="0" err="1">
                <a:latin typeface="Times New Roman"/>
                <a:cs typeface="Times New Roman"/>
              </a:rPr>
              <a:t>Analysing</a:t>
            </a:r>
            <a:r>
              <a:rPr lang="en-US" sz="2100" spc="15" dirty="0">
                <a:latin typeface="Times New Roman"/>
                <a:cs typeface="Times New Roman"/>
              </a:rPr>
              <a:t> results</a:t>
            </a:r>
            <a:r>
              <a:rPr sz="2100" spc="25" dirty="0">
                <a:latin typeface="Times New Roman"/>
                <a:cs typeface="Times New Roman"/>
              </a:rPr>
              <a:t>:</a:t>
            </a:r>
            <a:r>
              <a:rPr sz="2100" spc="-20" dirty="0">
                <a:latin typeface="Times New Roman"/>
                <a:cs typeface="Times New Roman"/>
              </a:rPr>
              <a:t> </a:t>
            </a:r>
            <a:r>
              <a:rPr lang="en-US" sz="2100" i="1" spc="35" dirty="0">
                <a:latin typeface="Times New Roman"/>
                <a:cs typeface="Times New Roman"/>
              </a:rPr>
              <a:t>Stephanie</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lang="en-US" sz="2100" spc="50" dirty="0">
                <a:latin typeface="Times New Roman"/>
                <a:cs typeface="Times New Roman"/>
              </a:rPr>
              <a:t>Investigating for vulnerabilities</a:t>
            </a:r>
            <a:r>
              <a:rPr sz="2100" spc="55" dirty="0">
                <a:latin typeface="Times New Roman"/>
                <a:cs typeface="Times New Roman"/>
              </a:rPr>
              <a:t>:</a:t>
            </a:r>
            <a:r>
              <a:rPr sz="2100" spc="-260" dirty="0">
                <a:latin typeface="Times New Roman"/>
                <a:cs typeface="Times New Roman"/>
              </a:rPr>
              <a:t> </a:t>
            </a:r>
            <a:r>
              <a:rPr lang="en-US" sz="2100" i="1" spc="10" dirty="0">
                <a:latin typeface="Times New Roman"/>
                <a:cs typeface="Times New Roman"/>
              </a:rPr>
              <a:t>Jiyi</a:t>
            </a:r>
            <a:endParaRPr sz="2100" dirty="0">
              <a:latin typeface="Times New Roman"/>
              <a:cs typeface="Times New Roman"/>
            </a:endParaRPr>
          </a:p>
          <a:p>
            <a:pPr marL="1233805" lvl="1" indent="-429259">
              <a:spcBef>
                <a:spcPts val="20"/>
              </a:spcBef>
              <a:buFont typeface="Arial"/>
              <a:buChar char="○"/>
              <a:tabLst>
                <a:tab pos="1233170" algn="l"/>
                <a:tab pos="1234440" algn="l"/>
              </a:tabLst>
            </a:pPr>
            <a:r>
              <a:rPr lang="en-US" sz="2100" spc="50" dirty="0">
                <a:latin typeface="Times New Roman"/>
                <a:cs typeface="Times New Roman"/>
              </a:rPr>
              <a:t>Testing possible defense</a:t>
            </a:r>
            <a:r>
              <a:rPr sz="2100" spc="65" dirty="0">
                <a:latin typeface="Times New Roman"/>
                <a:cs typeface="Times New Roman"/>
              </a:rPr>
              <a:t>:</a:t>
            </a:r>
            <a:r>
              <a:rPr sz="2100" spc="-330" dirty="0">
                <a:latin typeface="Times New Roman"/>
                <a:cs typeface="Times New Roman"/>
              </a:rPr>
              <a:t> </a:t>
            </a:r>
            <a:r>
              <a:rPr lang="en-US" sz="2100" i="1" spc="35" dirty="0">
                <a:latin typeface="Times New Roman"/>
                <a:cs typeface="Times New Roman"/>
              </a:rPr>
              <a:t>Stephanie</a:t>
            </a:r>
            <a:endParaRPr sz="2100" dirty="0">
              <a:latin typeface="Times New Roman"/>
              <a:cs typeface="Times New Roman"/>
            </a:endParaRPr>
          </a:p>
          <a:p>
            <a:pPr lvl="1">
              <a:lnSpc>
                <a:spcPct val="100000"/>
              </a:lnSpc>
              <a:spcBef>
                <a:spcPts val="35"/>
              </a:spcBef>
              <a:buFont typeface="Arial"/>
              <a:buChar char="○"/>
            </a:pPr>
            <a:endParaRPr sz="2200" dirty="0">
              <a:latin typeface="Times New Roman"/>
              <a:cs typeface="Times New Roman"/>
            </a:endParaRPr>
          </a:p>
          <a:p>
            <a:pPr marL="699135" indent="-429259">
              <a:lnSpc>
                <a:spcPct val="100000"/>
              </a:lnSpc>
              <a:buFont typeface="Arial"/>
              <a:buChar char="●"/>
              <a:tabLst>
                <a:tab pos="698500" algn="l"/>
                <a:tab pos="699770" algn="l"/>
              </a:tabLst>
            </a:pPr>
            <a:r>
              <a:rPr sz="2100" spc="45" dirty="0">
                <a:latin typeface="Times New Roman"/>
                <a:cs typeface="Times New Roman"/>
              </a:rPr>
              <a:t>Course</a:t>
            </a:r>
            <a:r>
              <a:rPr sz="2100" spc="-70" dirty="0">
                <a:latin typeface="Times New Roman"/>
                <a:cs typeface="Times New Roman"/>
              </a:rPr>
              <a:t> </a:t>
            </a:r>
            <a:r>
              <a:rPr sz="2100" spc="65" dirty="0">
                <a:latin typeface="Times New Roman"/>
                <a:cs typeface="Times New Roman"/>
              </a:rPr>
              <a:t>deliverables</a:t>
            </a:r>
            <a:endParaRPr sz="2100" dirty="0">
              <a:latin typeface="Times New Roman"/>
              <a:cs typeface="Times New Roman"/>
            </a:endParaRPr>
          </a:p>
          <a:p>
            <a:pPr marL="1233805" lvl="1" indent="-429259">
              <a:spcBef>
                <a:spcPts val="25"/>
              </a:spcBef>
              <a:buFont typeface="Arial"/>
              <a:buChar char="○"/>
              <a:tabLst>
                <a:tab pos="1233170" algn="l"/>
                <a:tab pos="1234440" algn="l"/>
              </a:tabLst>
            </a:pPr>
            <a:r>
              <a:rPr sz="2100" spc="90" dirty="0">
                <a:latin typeface="Times New Roman"/>
                <a:cs typeface="Times New Roman"/>
              </a:rPr>
              <a:t>Presentation</a:t>
            </a:r>
            <a:r>
              <a:rPr sz="2100" spc="-5" dirty="0">
                <a:latin typeface="Times New Roman"/>
                <a:cs typeface="Times New Roman"/>
              </a:rPr>
              <a:t>:</a:t>
            </a:r>
            <a:r>
              <a:rPr lang="en-US" sz="2100" spc="-5" dirty="0">
                <a:latin typeface="Times New Roman"/>
                <a:cs typeface="Times New Roman"/>
              </a:rPr>
              <a:t> </a:t>
            </a:r>
            <a:r>
              <a:rPr lang="en-US" sz="2100" i="1" spc="10" dirty="0">
                <a:latin typeface="Times New Roman"/>
                <a:cs typeface="Times New Roman"/>
              </a:rPr>
              <a:t>Stephanie</a:t>
            </a:r>
          </a:p>
          <a:p>
            <a:pPr marL="1233805" lvl="1" indent="-429259">
              <a:spcBef>
                <a:spcPts val="25"/>
              </a:spcBef>
              <a:buFont typeface="Arial"/>
              <a:buChar char="○"/>
              <a:tabLst>
                <a:tab pos="1233170" algn="l"/>
                <a:tab pos="1234440" algn="l"/>
              </a:tabLst>
            </a:pPr>
            <a:r>
              <a:rPr lang="en-US" sz="2100" spc="70" dirty="0">
                <a:latin typeface="Times New Roman"/>
                <a:cs typeface="Times New Roman"/>
              </a:rPr>
              <a:t>Demo:</a:t>
            </a:r>
            <a:r>
              <a:rPr lang="en-US" sz="2100" spc="-60" dirty="0">
                <a:latin typeface="Times New Roman"/>
                <a:cs typeface="Times New Roman"/>
              </a:rPr>
              <a:t> </a:t>
            </a:r>
            <a:r>
              <a:rPr lang="en-US" sz="2100" i="1" spc="35" dirty="0">
                <a:latin typeface="Times New Roman"/>
                <a:cs typeface="Times New Roman"/>
              </a:rPr>
              <a:t>Jiyi</a:t>
            </a:r>
            <a:endParaRPr sz="2100" dirty="0">
              <a:latin typeface="Times New Roman"/>
              <a:cs typeface="Times New Roman"/>
            </a:endParaRPr>
          </a:p>
          <a:p>
            <a:pPr marL="1233805" lvl="1" indent="-429259">
              <a:lnSpc>
                <a:spcPct val="100000"/>
              </a:lnSpc>
              <a:spcBef>
                <a:spcPts val="25"/>
              </a:spcBef>
              <a:buFont typeface="Arial"/>
              <a:buChar char="○"/>
              <a:tabLst>
                <a:tab pos="1233170" algn="l"/>
                <a:tab pos="1234440" algn="l"/>
              </a:tabLst>
            </a:pPr>
            <a:r>
              <a:rPr sz="2100" spc="70" dirty="0">
                <a:latin typeface="Times New Roman"/>
                <a:cs typeface="Times New Roman"/>
              </a:rPr>
              <a:t>Poster:</a:t>
            </a:r>
            <a:r>
              <a:rPr sz="2100" spc="-60" dirty="0">
                <a:latin typeface="Times New Roman"/>
                <a:cs typeface="Times New Roman"/>
              </a:rPr>
              <a:t> </a:t>
            </a:r>
            <a:r>
              <a:rPr lang="en-US" sz="2100" i="1" spc="35" dirty="0">
                <a:latin typeface="Times New Roman"/>
                <a:cs typeface="Times New Roman"/>
              </a:rPr>
              <a:t>Stephanie</a:t>
            </a:r>
            <a:endParaRPr sz="2100" dirty="0">
              <a:latin typeface="Times New Roman"/>
              <a:cs typeface="Times New Roman"/>
            </a:endParaRPr>
          </a:p>
          <a:p>
            <a:pPr marL="1233805" lvl="1" indent="-429259">
              <a:lnSpc>
                <a:spcPct val="100000"/>
              </a:lnSpc>
              <a:spcBef>
                <a:spcPts val="25"/>
              </a:spcBef>
              <a:buFont typeface="Arial"/>
              <a:buChar char="○"/>
              <a:tabLst>
                <a:tab pos="1233170" algn="l"/>
                <a:tab pos="1234440" algn="l"/>
              </a:tabLst>
            </a:pPr>
            <a:r>
              <a:rPr sz="2100" spc="80" dirty="0">
                <a:latin typeface="Times New Roman"/>
                <a:cs typeface="Times New Roman"/>
              </a:rPr>
              <a:t>Written </a:t>
            </a:r>
            <a:r>
              <a:rPr sz="2100" spc="60" dirty="0">
                <a:latin typeface="Times New Roman"/>
                <a:cs typeface="Times New Roman"/>
              </a:rPr>
              <a:t>Report:</a:t>
            </a:r>
            <a:r>
              <a:rPr sz="2100" spc="-195" dirty="0">
                <a:latin typeface="Times New Roman"/>
                <a:cs typeface="Times New Roman"/>
              </a:rPr>
              <a:t> </a:t>
            </a:r>
            <a:r>
              <a:rPr lang="en-US" sz="2100" i="1" spc="10" dirty="0">
                <a:latin typeface="Times New Roman"/>
                <a:cs typeface="Times New Roman"/>
              </a:rPr>
              <a:t>Jiyi</a:t>
            </a:r>
            <a:endParaRPr sz="2100" dirty="0">
              <a:latin typeface="Times New Roman"/>
              <a:cs typeface="Times New Roman"/>
            </a:endParaRPr>
          </a:p>
        </p:txBody>
      </p:sp>
      <p:pic>
        <p:nvPicPr>
          <p:cNvPr id="5" name="Picture 4">
            <a:extLst>
              <a:ext uri="{FF2B5EF4-FFF2-40B4-BE49-F238E27FC236}">
                <a16:creationId xmlns:a16="http://schemas.microsoft.com/office/drawing/2014/main" id="{B7DBE7EF-77E5-0440-9598-55253B4E99E0}"/>
              </a:ext>
            </a:extLst>
          </p:cNvPr>
          <p:cNvPicPr>
            <a:picLocks noChangeAspect="1"/>
          </p:cNvPicPr>
          <p:nvPr/>
        </p:nvPicPr>
        <p:blipFill>
          <a:blip r:embed="rId2"/>
          <a:stretch>
            <a:fillRect/>
          </a:stretch>
        </p:blipFill>
        <p:spPr>
          <a:xfrm>
            <a:off x="0" y="0"/>
            <a:ext cx="10693400" cy="7556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7</a:t>
            </a:fld>
            <a:endParaRPr spc="10" dirty="0"/>
          </a:p>
        </p:txBody>
      </p:sp>
      <p:sp>
        <p:nvSpPr>
          <p:cNvPr id="2" name="object 2"/>
          <p:cNvSpPr txBox="1">
            <a:spLocks noGrp="1"/>
          </p:cNvSpPr>
          <p:nvPr>
            <p:ph type="title"/>
          </p:nvPr>
        </p:nvSpPr>
        <p:spPr>
          <a:xfrm>
            <a:off x="156758" y="734806"/>
            <a:ext cx="10408285" cy="1345240"/>
          </a:xfrm>
          <a:prstGeom prst="rect">
            <a:avLst/>
          </a:prstGeom>
        </p:spPr>
        <p:txBody>
          <a:bodyPr vert="horz" wrap="square" lIns="0" tIns="11430" rIns="0" bIns="0" rtlCol="0">
            <a:spAutoFit/>
          </a:bodyPr>
          <a:lstStyle/>
          <a:p>
            <a:pPr marL="12065" algn="ctr">
              <a:lnSpc>
                <a:spcPts val="4405"/>
              </a:lnSpc>
              <a:spcBef>
                <a:spcPts val="90"/>
              </a:spcBef>
            </a:pPr>
            <a:r>
              <a:rPr spc="100" dirty="0"/>
              <a:t>Project</a:t>
            </a:r>
            <a:r>
              <a:rPr spc="-125" dirty="0"/>
              <a:t> </a:t>
            </a:r>
            <a:r>
              <a:rPr spc="114" dirty="0"/>
              <a:t>Budget</a:t>
            </a:r>
          </a:p>
          <a:p>
            <a:pPr algn="ctr">
              <a:lnSpc>
                <a:spcPts val="2965"/>
              </a:lnSpc>
              <a:tabLst>
                <a:tab pos="600075" algn="l"/>
                <a:tab pos="10381615" algn="l"/>
              </a:tabLst>
            </a:pPr>
            <a:r>
              <a:rPr sz="2550" b="0" u="heavy" spc="5" dirty="0">
                <a:solidFill>
                  <a:srgbClr val="000000"/>
                </a:solidFill>
                <a:uFill>
                  <a:solidFill>
                    <a:srgbClr val="800000"/>
                  </a:solidFill>
                </a:uFill>
                <a:latin typeface="Times New Roman"/>
                <a:cs typeface="Times New Roman"/>
              </a:rPr>
              <a:t> 	</a:t>
            </a:r>
            <a:r>
              <a:rPr sz="2550" b="0" u="heavy" spc="85" dirty="0">
                <a:solidFill>
                  <a:srgbClr val="000000"/>
                </a:solidFill>
                <a:uFill>
                  <a:solidFill>
                    <a:srgbClr val="800000"/>
                  </a:solidFill>
                </a:uFill>
                <a:latin typeface="Times New Roman"/>
                <a:cs typeface="Times New Roman"/>
              </a:rPr>
              <a:t>Team </a:t>
            </a:r>
            <a:r>
              <a:rPr sz="2550" b="0" u="heavy" spc="70" dirty="0">
                <a:solidFill>
                  <a:srgbClr val="000000"/>
                </a:solidFill>
                <a:uFill>
                  <a:solidFill>
                    <a:srgbClr val="800000"/>
                  </a:solidFill>
                </a:uFill>
                <a:latin typeface="Times New Roman"/>
                <a:cs typeface="Times New Roman"/>
              </a:rPr>
              <a:t>Daemons:</a:t>
            </a:r>
            <a:r>
              <a:rPr lang="en-US" sz="2550" b="0" u="heavy" spc="70" dirty="0">
                <a:solidFill>
                  <a:srgbClr val="000000"/>
                </a:solidFill>
                <a:uFill>
                  <a:solidFill>
                    <a:srgbClr val="800000"/>
                  </a:solidFill>
                </a:uFill>
                <a:latin typeface="Times New Roman"/>
                <a:cs typeface="Times New Roman"/>
              </a:rPr>
              <a:t> </a:t>
            </a:r>
            <a:r>
              <a:rPr lang="en-US" sz="2550" b="0" u="heavy" dirty="0">
                <a:solidFill>
                  <a:srgbClr val="000000"/>
                </a:solidFill>
                <a:uFill>
                  <a:solidFill>
                    <a:srgbClr val="800000"/>
                  </a:solidFill>
                </a:uFill>
              </a:rPr>
              <a:t>Stephanie Lew and Jiyi Zhang</a:t>
            </a:r>
            <a:r>
              <a:rPr lang="en-US" sz="2550" b="0" u="heavy" spc="-130" dirty="0">
                <a:solidFill>
                  <a:srgbClr val="000000"/>
                </a:solidFill>
                <a:uFill>
                  <a:solidFill>
                    <a:srgbClr val="800000"/>
                  </a:solidFill>
                </a:uFill>
              </a:rPr>
              <a:t>	</a:t>
            </a:r>
            <a:br>
              <a:rPr lang="en-US" sz="2550" b="0" u="heavy" spc="-130" dirty="0">
                <a:solidFill>
                  <a:srgbClr val="000000"/>
                </a:solidFill>
                <a:uFill>
                  <a:solidFill>
                    <a:srgbClr val="800000"/>
                  </a:solidFill>
                </a:uFill>
              </a:rPr>
            </a:br>
            <a:endParaRPr sz="255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374570534"/>
              </p:ext>
            </p:extLst>
          </p:nvPr>
        </p:nvGraphicFramePr>
        <p:xfrm>
          <a:off x="287859" y="2199420"/>
          <a:ext cx="9997438" cy="3529550"/>
        </p:xfrm>
        <a:graphic>
          <a:graphicData uri="http://schemas.openxmlformats.org/drawingml/2006/table">
            <a:tbl>
              <a:tblPr firstRow="1" bandRow="1">
                <a:tableStyleId>{2D5ABB26-0587-4C30-8999-92F81FD0307C}</a:tableStyleId>
              </a:tblPr>
              <a:tblGrid>
                <a:gridCol w="3332479">
                  <a:extLst>
                    <a:ext uri="{9D8B030D-6E8A-4147-A177-3AD203B41FA5}">
                      <a16:colId xmlns:a16="http://schemas.microsoft.com/office/drawing/2014/main" val="20000"/>
                    </a:ext>
                  </a:extLst>
                </a:gridCol>
                <a:gridCol w="1497762">
                  <a:extLst>
                    <a:ext uri="{9D8B030D-6E8A-4147-A177-3AD203B41FA5}">
                      <a16:colId xmlns:a16="http://schemas.microsoft.com/office/drawing/2014/main" val="20001"/>
                    </a:ext>
                  </a:extLst>
                </a:gridCol>
                <a:gridCol w="5167197">
                  <a:extLst>
                    <a:ext uri="{9D8B030D-6E8A-4147-A177-3AD203B41FA5}">
                      <a16:colId xmlns:a16="http://schemas.microsoft.com/office/drawing/2014/main" val="20002"/>
                    </a:ext>
                  </a:extLst>
                </a:gridCol>
              </a:tblGrid>
              <a:tr h="502920">
                <a:tc>
                  <a:txBody>
                    <a:bodyPr/>
                    <a:lstStyle/>
                    <a:p>
                      <a:pPr marL="43815" algn="ctr">
                        <a:lnSpc>
                          <a:spcPct val="100000"/>
                        </a:lnSpc>
                        <a:spcBef>
                          <a:spcPts val="735"/>
                        </a:spcBef>
                      </a:pPr>
                      <a:r>
                        <a:rPr sz="1850" b="1" spc="70" dirty="0">
                          <a:latin typeface="Times New Roman"/>
                          <a:cs typeface="Times New Roman"/>
                        </a:rPr>
                        <a:t>Item</a:t>
                      </a:r>
                      <a:endParaRPr sz="1850">
                        <a:latin typeface="Times New Roman"/>
                        <a:cs typeface="Times New Roman"/>
                      </a:endParaRPr>
                    </a:p>
                  </a:txBody>
                  <a:tcPr marL="0" marR="0" marT="93345" marB="0">
                    <a:lnL w="53975">
                      <a:solidFill>
                        <a:srgbClr val="9E9E9E"/>
                      </a:solidFill>
                      <a:prstDash val="solid"/>
                    </a:lnL>
                    <a:lnR w="53975">
                      <a:solidFill>
                        <a:srgbClr val="9E9E9E"/>
                      </a:solidFill>
                      <a:prstDash val="solid"/>
                    </a:lnR>
                    <a:lnT w="53975">
                      <a:solidFill>
                        <a:srgbClr val="9E9E9E"/>
                      </a:solidFill>
                      <a:prstDash val="solid"/>
                    </a:lnT>
                    <a:lnB w="53975">
                      <a:solidFill>
                        <a:srgbClr val="9E9E9E"/>
                      </a:solidFill>
                      <a:prstDash val="solid"/>
                    </a:lnB>
                    <a:solidFill>
                      <a:srgbClr val="C9DAF8"/>
                    </a:solidFill>
                  </a:tcPr>
                </a:tc>
                <a:tc>
                  <a:txBody>
                    <a:bodyPr/>
                    <a:lstStyle/>
                    <a:p>
                      <a:pPr marL="44450" algn="ctr">
                        <a:lnSpc>
                          <a:spcPct val="100000"/>
                        </a:lnSpc>
                        <a:spcBef>
                          <a:spcPts val="735"/>
                        </a:spcBef>
                      </a:pPr>
                      <a:r>
                        <a:rPr sz="1850" b="1" spc="15" dirty="0">
                          <a:latin typeface="Times New Roman"/>
                          <a:cs typeface="Times New Roman"/>
                        </a:rPr>
                        <a:t>Cost</a:t>
                      </a:r>
                      <a:endParaRPr sz="1850">
                        <a:latin typeface="Times New Roman"/>
                        <a:cs typeface="Times New Roman"/>
                      </a:endParaRPr>
                    </a:p>
                  </a:txBody>
                  <a:tcPr marL="0" marR="0" marT="93345" marB="0">
                    <a:lnL w="53975">
                      <a:solidFill>
                        <a:srgbClr val="9E9E9E"/>
                      </a:solidFill>
                      <a:prstDash val="solid"/>
                    </a:lnL>
                    <a:lnR w="53975">
                      <a:solidFill>
                        <a:srgbClr val="9E9E9E"/>
                      </a:solidFill>
                      <a:prstDash val="solid"/>
                    </a:lnR>
                    <a:lnT w="53975">
                      <a:solidFill>
                        <a:srgbClr val="9E9E9E"/>
                      </a:solidFill>
                      <a:prstDash val="solid"/>
                    </a:lnT>
                    <a:lnB w="53975">
                      <a:solidFill>
                        <a:srgbClr val="9E9E9E"/>
                      </a:solidFill>
                      <a:prstDash val="solid"/>
                    </a:lnB>
                    <a:solidFill>
                      <a:srgbClr val="C9DAF8"/>
                    </a:solidFill>
                  </a:tcPr>
                </a:tc>
                <a:tc>
                  <a:txBody>
                    <a:bodyPr/>
                    <a:lstStyle/>
                    <a:p>
                      <a:pPr marL="45085" algn="ctr">
                        <a:lnSpc>
                          <a:spcPct val="100000"/>
                        </a:lnSpc>
                        <a:spcBef>
                          <a:spcPts val="735"/>
                        </a:spcBef>
                      </a:pPr>
                      <a:r>
                        <a:rPr sz="1850" b="1" spc="70" dirty="0">
                          <a:latin typeface="Times New Roman"/>
                          <a:cs typeface="Times New Roman"/>
                        </a:rPr>
                        <a:t>Comments</a:t>
                      </a:r>
                      <a:endParaRPr sz="1850">
                        <a:latin typeface="Times New Roman"/>
                        <a:cs typeface="Times New Roman"/>
                      </a:endParaRPr>
                    </a:p>
                  </a:txBody>
                  <a:tcPr marL="0" marR="0" marT="93345" marB="0">
                    <a:lnL w="53975">
                      <a:solidFill>
                        <a:srgbClr val="9E9E9E"/>
                      </a:solidFill>
                      <a:prstDash val="solid"/>
                    </a:lnL>
                    <a:lnR w="53975">
                      <a:solidFill>
                        <a:srgbClr val="9E9E9E"/>
                      </a:solidFill>
                      <a:prstDash val="solid"/>
                    </a:lnR>
                    <a:lnT w="53975">
                      <a:solidFill>
                        <a:srgbClr val="9E9E9E"/>
                      </a:solidFill>
                      <a:prstDash val="solid"/>
                    </a:lnT>
                    <a:lnB w="53975">
                      <a:solidFill>
                        <a:srgbClr val="9E9E9E"/>
                      </a:solidFill>
                      <a:prstDash val="solid"/>
                    </a:lnB>
                    <a:solidFill>
                      <a:srgbClr val="C9DAF8"/>
                    </a:solidFill>
                  </a:tcPr>
                </a:tc>
                <a:extLst>
                  <a:ext uri="{0D108BD9-81ED-4DB2-BD59-A6C34878D82A}">
                    <a16:rowId xmlns:a16="http://schemas.microsoft.com/office/drawing/2014/main" val="10000"/>
                  </a:ext>
                </a:extLst>
              </a:tr>
              <a:tr h="502920">
                <a:tc>
                  <a:txBody>
                    <a:bodyPr/>
                    <a:lstStyle/>
                    <a:p>
                      <a:pPr marL="43180" algn="ctr">
                        <a:lnSpc>
                          <a:spcPct val="100000"/>
                        </a:lnSpc>
                        <a:spcBef>
                          <a:spcPts val="735"/>
                        </a:spcBef>
                      </a:pPr>
                      <a:r>
                        <a:rPr lang="en-US" sz="1850" spc="55" dirty="0">
                          <a:latin typeface="Times New Roman"/>
                          <a:cs typeface="Times New Roman"/>
                        </a:rPr>
                        <a:t>Stephanie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53975">
                      <a:solidFill>
                        <a:srgbClr val="9E9E9E"/>
                      </a:solidFill>
                      <a:prstDash val="solid"/>
                    </a:lnT>
                    <a:lnB w="12700">
                      <a:solidFill>
                        <a:srgbClr val="9E9E9E"/>
                      </a:solidFill>
                      <a:prstDash val="solid"/>
                    </a:lnB>
                  </a:tcPr>
                </a:tc>
                <a:tc>
                  <a:txBody>
                    <a:bodyPr/>
                    <a:lstStyle/>
                    <a:p>
                      <a:pPr marL="44450" algn="ctr">
                        <a:lnSpc>
                          <a:spcPct val="100000"/>
                        </a:lnSpc>
                        <a:spcBef>
                          <a:spcPts val="735"/>
                        </a:spcBef>
                      </a:pPr>
                      <a:r>
                        <a:rPr sz="1850" spc="70" dirty="0">
                          <a:latin typeface="Times New Roman"/>
                          <a:cs typeface="Times New Roman"/>
                        </a:rPr>
                        <a:t>Free</a:t>
                      </a:r>
                      <a:endParaRPr sz="1850">
                        <a:latin typeface="Times New Roman"/>
                        <a:cs typeface="Times New Roman"/>
                      </a:endParaRPr>
                    </a:p>
                  </a:txBody>
                  <a:tcPr marL="0" marR="0" marT="93345" marB="0">
                    <a:lnL w="12700">
                      <a:solidFill>
                        <a:srgbClr val="9E9E9E"/>
                      </a:solidFill>
                      <a:prstDash val="solid"/>
                    </a:lnL>
                    <a:lnR w="12700">
                      <a:solidFill>
                        <a:srgbClr val="9E9E9E"/>
                      </a:solidFill>
                      <a:prstDash val="solid"/>
                    </a:lnR>
                    <a:lnT w="53975">
                      <a:solidFill>
                        <a:srgbClr val="9E9E9E"/>
                      </a:solidFill>
                      <a:prstDash val="solid"/>
                    </a:lnT>
                    <a:lnB w="12700">
                      <a:solidFill>
                        <a:srgbClr val="9E9E9E"/>
                      </a:solidFill>
                      <a:prstDash val="solid"/>
                    </a:lnB>
                  </a:tcPr>
                </a:tc>
                <a:tc>
                  <a:txBody>
                    <a:bodyPr/>
                    <a:lstStyle/>
                    <a:p>
                      <a:pPr marL="39370" algn="l">
                        <a:lnSpc>
                          <a:spcPct val="100000"/>
                        </a:lnSpc>
                        <a:spcBef>
                          <a:spcPts val="735"/>
                        </a:spcBef>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53975">
                      <a:solidFill>
                        <a:srgbClr val="9E9E9E"/>
                      </a:solidFill>
                      <a:prstDash val="solid"/>
                    </a:lnT>
                    <a:lnB w="12700">
                      <a:solidFill>
                        <a:srgbClr val="9E9E9E"/>
                      </a:solidFill>
                      <a:prstDash val="solid"/>
                    </a:lnB>
                  </a:tcPr>
                </a:tc>
                <a:extLst>
                  <a:ext uri="{0D108BD9-81ED-4DB2-BD59-A6C34878D82A}">
                    <a16:rowId xmlns:a16="http://schemas.microsoft.com/office/drawing/2014/main" val="10001"/>
                  </a:ext>
                </a:extLst>
              </a:tr>
              <a:tr h="502920">
                <a:tc>
                  <a:txBody>
                    <a:bodyPr/>
                    <a:lstStyle/>
                    <a:p>
                      <a:pPr marL="42545" marR="0" lvl="0" indent="0" algn="ctr" defTabSz="914400" eaLnBrk="1" fontAlgn="auto" latinLnBrk="0" hangingPunct="1">
                        <a:lnSpc>
                          <a:spcPct val="100000"/>
                        </a:lnSpc>
                        <a:spcBef>
                          <a:spcPts val="735"/>
                        </a:spcBef>
                        <a:spcAft>
                          <a:spcPts val="0"/>
                        </a:spcAft>
                        <a:buClrTx/>
                        <a:buSzTx/>
                        <a:buFontTx/>
                        <a:buNone/>
                        <a:tabLst/>
                        <a:defRPr/>
                      </a:pPr>
                      <a:r>
                        <a:rPr lang="en-US" sz="1850" spc="50" dirty="0">
                          <a:latin typeface="Times New Roman"/>
                          <a:cs typeface="Times New Roman"/>
                        </a:rPr>
                        <a:t>Jiyi</a:t>
                      </a:r>
                      <a:endParaRPr lang="en-US"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4450" algn="ctr">
                        <a:lnSpc>
                          <a:spcPct val="100000"/>
                        </a:lnSpc>
                        <a:spcBef>
                          <a:spcPts val="735"/>
                        </a:spcBef>
                      </a:pPr>
                      <a:r>
                        <a:rPr sz="1850" spc="70" dirty="0">
                          <a:latin typeface="Times New Roman"/>
                          <a:cs typeface="Times New Roman"/>
                        </a:rPr>
                        <a:t>Free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1910" marR="0" lvl="0" indent="0" algn="l"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2"/>
                  </a:ext>
                </a:extLst>
              </a:tr>
              <a:tr h="502920">
                <a:tc>
                  <a:txBody>
                    <a:bodyPr/>
                    <a:lstStyle/>
                    <a:p>
                      <a:pPr marL="43180" algn="ctr">
                        <a:lnSpc>
                          <a:spcPct val="100000"/>
                        </a:lnSpc>
                        <a:spcBef>
                          <a:spcPts val="735"/>
                        </a:spcBef>
                      </a:pPr>
                      <a:r>
                        <a:rPr lang="en-US" sz="1850" dirty="0">
                          <a:latin typeface="Times New Roman"/>
                          <a:cs typeface="Times New Roman"/>
                        </a:rPr>
                        <a:t>Two Laptops</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4450" algn="ctr">
                        <a:lnSpc>
                          <a:spcPct val="100000"/>
                        </a:lnSpc>
                        <a:spcBef>
                          <a:spcPts val="735"/>
                        </a:spcBef>
                      </a:pPr>
                      <a:r>
                        <a:rPr sz="1850" spc="70" dirty="0">
                          <a:latin typeface="Times New Roman"/>
                          <a:cs typeface="Times New Roman"/>
                        </a:rPr>
                        <a:t>Free</a:t>
                      </a:r>
                      <a:endParaRPr sz="185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2545" marR="0" lvl="0" indent="0" algn="just"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3"/>
                  </a:ext>
                </a:extLst>
              </a:tr>
              <a:tr h="502920">
                <a:tc>
                  <a:txBody>
                    <a:bodyPr/>
                    <a:lstStyle/>
                    <a:p>
                      <a:pPr marL="43180" algn="ctr">
                        <a:lnSpc>
                          <a:spcPct val="100000"/>
                        </a:lnSpc>
                        <a:spcBef>
                          <a:spcPts val="735"/>
                        </a:spcBef>
                      </a:pPr>
                      <a:r>
                        <a:rPr lang="en-US" sz="1850" dirty="0">
                          <a:latin typeface="Times New Roman"/>
                          <a:cs typeface="Times New Roman"/>
                        </a:rPr>
                        <a:t>Time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cap="flat" cmpd="sng" algn="ctr">
                      <a:solidFill>
                        <a:srgbClr val="9E9E9E"/>
                      </a:solidFill>
                      <a:prstDash val="solid"/>
                      <a:round/>
                      <a:headEnd type="none" w="med" len="med"/>
                      <a:tailEnd type="none" w="med" len="med"/>
                    </a:lnB>
                  </a:tcPr>
                </a:tc>
                <a:tc>
                  <a:txBody>
                    <a:bodyPr/>
                    <a:lstStyle/>
                    <a:p>
                      <a:pPr marL="44450" algn="ctr">
                        <a:lnSpc>
                          <a:spcPct val="100000"/>
                        </a:lnSpc>
                        <a:spcBef>
                          <a:spcPts val="735"/>
                        </a:spcBef>
                      </a:pPr>
                      <a:r>
                        <a:rPr sz="1850" spc="70" dirty="0">
                          <a:latin typeface="Times New Roman"/>
                          <a:cs typeface="Times New Roman"/>
                        </a:rPr>
                        <a:t>Free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cap="flat" cmpd="sng" algn="ctr">
                      <a:solidFill>
                        <a:srgbClr val="9E9E9E"/>
                      </a:solidFill>
                      <a:prstDash val="solid"/>
                      <a:round/>
                      <a:headEnd type="none" w="med" len="med"/>
                      <a:tailEnd type="none" w="med" len="med"/>
                    </a:lnB>
                  </a:tcPr>
                </a:tc>
                <a:tc>
                  <a:txBody>
                    <a:bodyPr/>
                    <a:lstStyle/>
                    <a:p>
                      <a:pPr marL="41910" marR="0" lvl="0" indent="0" algn="l"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512030">
                <a:tc>
                  <a:txBody>
                    <a:bodyPr/>
                    <a:lstStyle/>
                    <a:p>
                      <a:pPr marL="43180" algn="ctr">
                        <a:lnSpc>
                          <a:spcPct val="100000"/>
                        </a:lnSpc>
                        <a:spcBef>
                          <a:spcPts val="735"/>
                        </a:spcBef>
                      </a:pPr>
                      <a:r>
                        <a:rPr lang="en-US" sz="1850" dirty="0">
                          <a:latin typeface="Times New Roman"/>
                          <a:cs typeface="Times New Roman"/>
                        </a:rPr>
                        <a:t>Food</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4450" algn="ctr">
                        <a:lnSpc>
                          <a:spcPct val="100000"/>
                        </a:lnSpc>
                        <a:spcBef>
                          <a:spcPts val="735"/>
                        </a:spcBef>
                      </a:pPr>
                      <a:r>
                        <a:rPr sz="1850" spc="70" dirty="0">
                          <a:latin typeface="Times New Roman"/>
                          <a:cs typeface="Times New Roman"/>
                        </a:rPr>
                        <a:t>Free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41910" marR="0" lvl="0" indent="0" algn="l"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5"/>
                  </a:ext>
                </a:extLst>
              </a:tr>
              <a:tr h="502920">
                <a:tc>
                  <a:txBody>
                    <a:bodyPr/>
                    <a:lstStyle/>
                    <a:p>
                      <a:pPr marL="43815" algn="ctr">
                        <a:lnSpc>
                          <a:spcPct val="100000"/>
                        </a:lnSpc>
                        <a:spcBef>
                          <a:spcPts val="735"/>
                        </a:spcBef>
                      </a:pPr>
                      <a:r>
                        <a:rPr lang="en-US" sz="1850" dirty="0">
                          <a:latin typeface="Times New Roman"/>
                          <a:cs typeface="Times New Roman"/>
                        </a:rPr>
                        <a:t>Oxygen</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cap="flat" cmpd="sng" algn="ctr">
                      <a:solidFill>
                        <a:srgbClr val="9E9E9E"/>
                      </a:solidFill>
                      <a:prstDash val="solid"/>
                      <a:round/>
                      <a:headEnd type="none" w="med" len="med"/>
                      <a:tailEnd type="none" w="med" len="med"/>
                    </a:lnT>
                    <a:lnB w="12700">
                      <a:solidFill>
                        <a:srgbClr val="9E9E9E"/>
                      </a:solidFill>
                      <a:prstDash val="solid"/>
                    </a:lnB>
                  </a:tcPr>
                </a:tc>
                <a:tc>
                  <a:txBody>
                    <a:bodyPr/>
                    <a:lstStyle/>
                    <a:p>
                      <a:pPr marL="44450" algn="ctr">
                        <a:lnSpc>
                          <a:spcPct val="100000"/>
                        </a:lnSpc>
                        <a:spcBef>
                          <a:spcPts val="735"/>
                        </a:spcBef>
                      </a:pPr>
                      <a:r>
                        <a:rPr lang="en-US" sz="1850" dirty="0">
                          <a:latin typeface="Times New Roman"/>
                          <a:cs typeface="Times New Roman"/>
                        </a:rPr>
                        <a:t>Free</a:t>
                      </a:r>
                      <a:endParaRPr sz="1850" dirty="0">
                        <a:latin typeface="Times New Roman"/>
                        <a:cs typeface="Times New Roman"/>
                      </a:endParaRPr>
                    </a:p>
                  </a:txBody>
                  <a:tcPr marL="0" marR="0" marT="93345" marB="0">
                    <a:lnL w="12700">
                      <a:solidFill>
                        <a:srgbClr val="9E9E9E"/>
                      </a:solidFill>
                      <a:prstDash val="solid"/>
                    </a:lnL>
                    <a:lnR w="12700">
                      <a:solidFill>
                        <a:srgbClr val="9E9E9E"/>
                      </a:solidFill>
                      <a:prstDash val="solid"/>
                    </a:lnR>
                    <a:lnT w="12700" cap="flat" cmpd="sng" algn="ctr">
                      <a:solidFill>
                        <a:srgbClr val="9E9E9E"/>
                      </a:solidFill>
                      <a:prstDash val="solid"/>
                      <a:round/>
                      <a:headEnd type="none" w="med" len="med"/>
                      <a:tailEnd type="none" w="med" len="med"/>
                    </a:lnT>
                    <a:lnB w="12700">
                      <a:solidFill>
                        <a:srgbClr val="9E9E9E"/>
                      </a:solidFill>
                      <a:prstDash val="solid"/>
                    </a:lnB>
                  </a:tcPr>
                </a:tc>
                <a:tc>
                  <a:txBody>
                    <a:bodyPr/>
                    <a:lstStyle/>
                    <a:p>
                      <a:pPr marL="41910" marR="0" lvl="0" indent="0" algn="l" defTabSz="914400" eaLnBrk="1" fontAlgn="auto" latinLnBrk="0" hangingPunct="1">
                        <a:lnSpc>
                          <a:spcPct val="100000"/>
                        </a:lnSpc>
                        <a:spcBef>
                          <a:spcPts val="735"/>
                        </a:spcBef>
                        <a:spcAft>
                          <a:spcPts val="0"/>
                        </a:spcAft>
                        <a:buClrTx/>
                        <a:buSzTx/>
                        <a:buFontTx/>
                        <a:buNone/>
                        <a:tabLst/>
                        <a:defRPr/>
                      </a:pPr>
                      <a:r>
                        <a:rPr lang="en-US" sz="1850" dirty="0">
                          <a:latin typeface="Times New Roman"/>
                          <a:cs typeface="Times New Roman"/>
                        </a:rPr>
                        <a:t>The best things in life are free</a:t>
                      </a:r>
                    </a:p>
                  </a:txBody>
                  <a:tcPr marL="0" marR="0" marT="93345" marB="0">
                    <a:lnL w="12700">
                      <a:solidFill>
                        <a:srgbClr val="9E9E9E"/>
                      </a:solidFill>
                      <a:prstDash val="solid"/>
                    </a:lnL>
                    <a:lnR w="12700">
                      <a:solidFill>
                        <a:srgbClr val="9E9E9E"/>
                      </a:solidFill>
                      <a:prstDash val="solid"/>
                    </a:lnR>
                    <a:lnT w="12700" cap="flat" cmpd="sng" algn="ctr">
                      <a:solidFill>
                        <a:srgbClr val="9E9E9E"/>
                      </a:solidFill>
                      <a:prstDash val="solid"/>
                      <a:round/>
                      <a:headEnd type="none" w="med" len="med"/>
                      <a:tailEnd type="none" w="med" len="med"/>
                    </a:lnT>
                    <a:lnB w="12700">
                      <a:solidFill>
                        <a:srgbClr val="9E9E9E"/>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6923" y="734806"/>
            <a:ext cx="7056755" cy="596265"/>
          </a:xfrm>
          <a:prstGeom prst="rect">
            <a:avLst/>
          </a:prstGeom>
        </p:spPr>
        <p:txBody>
          <a:bodyPr vert="horz" wrap="square" lIns="0" tIns="11430" rIns="0" bIns="0" rtlCol="0">
            <a:spAutoFit/>
          </a:bodyPr>
          <a:lstStyle/>
          <a:p>
            <a:pPr marL="12700">
              <a:lnSpc>
                <a:spcPct val="100000"/>
              </a:lnSpc>
              <a:spcBef>
                <a:spcPts val="90"/>
              </a:spcBef>
            </a:pPr>
            <a:r>
              <a:rPr spc="145" dirty="0"/>
              <a:t>Potential</a:t>
            </a:r>
            <a:r>
              <a:rPr spc="-130" dirty="0"/>
              <a:t> </a:t>
            </a:r>
            <a:r>
              <a:rPr spc="100" dirty="0"/>
              <a:t>Risks</a:t>
            </a:r>
            <a:r>
              <a:rPr spc="-125" dirty="0"/>
              <a:t> </a:t>
            </a:r>
            <a:r>
              <a:rPr spc="145" dirty="0"/>
              <a:t>and</a:t>
            </a:r>
            <a:r>
              <a:rPr spc="-125" dirty="0"/>
              <a:t> </a:t>
            </a:r>
            <a:r>
              <a:rPr spc="90" dirty="0"/>
              <a:t>Backup</a:t>
            </a:r>
            <a:r>
              <a:rPr spc="-125" dirty="0"/>
              <a:t> </a:t>
            </a:r>
            <a:r>
              <a:rPr spc="95" dirty="0"/>
              <a:t>Plan</a:t>
            </a:r>
          </a:p>
        </p:txBody>
      </p:sp>
      <p:sp>
        <p:nvSpPr>
          <p:cNvPr id="3" name="object 3"/>
          <p:cNvSpPr txBox="1"/>
          <p:nvPr/>
        </p:nvSpPr>
        <p:spPr>
          <a:xfrm>
            <a:off x="156758" y="1160340"/>
            <a:ext cx="10408285" cy="6502421"/>
          </a:xfrm>
          <a:prstGeom prst="rect">
            <a:avLst/>
          </a:prstGeom>
        </p:spPr>
        <p:txBody>
          <a:bodyPr vert="horz" wrap="square" lIns="0" tIns="13335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a:p>
            <a:pPr marL="657860" indent="-428625">
              <a:lnSpc>
                <a:spcPct val="100000"/>
              </a:lnSpc>
              <a:spcBef>
                <a:spcPts val="770"/>
              </a:spcBef>
              <a:buFont typeface="Arial"/>
              <a:buChar char="●"/>
              <a:tabLst>
                <a:tab pos="657860" algn="l"/>
                <a:tab pos="658495" algn="l"/>
              </a:tabLst>
            </a:pPr>
            <a:r>
              <a:rPr sz="2100" u="heavy" spc="80" dirty="0">
                <a:uFill>
                  <a:solidFill>
                    <a:srgbClr val="000000"/>
                  </a:solidFill>
                </a:uFill>
                <a:latin typeface="Times New Roman"/>
                <a:cs typeface="Times New Roman"/>
              </a:rPr>
              <a:t>Primary</a:t>
            </a:r>
            <a:r>
              <a:rPr sz="2100" u="heavy" spc="-60" dirty="0">
                <a:uFill>
                  <a:solidFill>
                    <a:srgbClr val="000000"/>
                  </a:solidFill>
                </a:uFill>
                <a:latin typeface="Times New Roman"/>
                <a:cs typeface="Times New Roman"/>
              </a:rPr>
              <a:t> </a:t>
            </a:r>
            <a:r>
              <a:rPr sz="2100" u="heavy" spc="50" dirty="0">
                <a:uFill>
                  <a:solidFill>
                    <a:srgbClr val="000000"/>
                  </a:solidFill>
                </a:uFill>
                <a:latin typeface="Times New Roman"/>
                <a:cs typeface="Times New Roman"/>
              </a:rPr>
              <a:t>risk</a:t>
            </a:r>
            <a:r>
              <a:rPr sz="2100" spc="50" dirty="0">
                <a:latin typeface="Times New Roman"/>
                <a:cs typeface="Times New Roman"/>
              </a:rPr>
              <a:t>:</a:t>
            </a:r>
            <a:r>
              <a:rPr sz="2100" spc="-55" dirty="0">
                <a:latin typeface="Times New Roman"/>
                <a:cs typeface="Times New Roman"/>
              </a:rPr>
              <a:t> </a:t>
            </a:r>
            <a:r>
              <a:rPr lang="en-US" sz="2100" spc="60" dirty="0">
                <a:latin typeface="Times New Roman"/>
                <a:cs typeface="Times New Roman"/>
              </a:rPr>
              <a:t>the difficult part of our project is the design of the core component which combines scores from different authenticators meaningfully. We need to have a rigorous estimation of error bound based on the confidence threshold, sampling distribution and individual authenticator’s precision and recall. Otherwise, our contribution will be less significant.</a:t>
            </a:r>
          </a:p>
          <a:p>
            <a:pPr lvl="1">
              <a:lnSpc>
                <a:spcPct val="100000"/>
              </a:lnSpc>
              <a:spcBef>
                <a:spcPts val="15"/>
              </a:spcBef>
            </a:pPr>
            <a:endParaRPr sz="2200" dirty="0">
              <a:latin typeface="Times New Roman"/>
              <a:cs typeface="Times New Roman"/>
            </a:endParaRPr>
          </a:p>
          <a:p>
            <a:pPr marL="657860" marR="394970" indent="-428625">
              <a:lnSpc>
                <a:spcPct val="100899"/>
              </a:lnSpc>
              <a:buFont typeface="Arial"/>
              <a:buChar char="●"/>
              <a:tabLst>
                <a:tab pos="657860" algn="l"/>
                <a:tab pos="658495" algn="l"/>
              </a:tabLst>
            </a:pPr>
            <a:r>
              <a:rPr lang="en-US" sz="2100" spc="5" dirty="0">
                <a:latin typeface="Times New Roman"/>
                <a:cs typeface="Times New Roman"/>
              </a:rPr>
              <a:t>We will have good amount of data for us to play around with and build the individual authenticators. However, it will be hard to collect data from actual smart home setting and test the whole system.</a:t>
            </a:r>
          </a:p>
          <a:p>
            <a:pPr lvl="1">
              <a:lnSpc>
                <a:spcPct val="100000"/>
              </a:lnSpc>
              <a:spcBef>
                <a:spcPts val="35"/>
              </a:spcBef>
              <a:buFont typeface="Arial"/>
              <a:buChar char="○"/>
            </a:pPr>
            <a:endParaRPr sz="2200" dirty="0">
              <a:latin typeface="Times New Roman"/>
              <a:cs typeface="Times New Roman"/>
            </a:endParaRPr>
          </a:p>
          <a:p>
            <a:pPr marL="657860" indent="-428625">
              <a:lnSpc>
                <a:spcPct val="100000"/>
              </a:lnSpc>
              <a:buFont typeface="Arial"/>
              <a:buChar char="●"/>
              <a:tabLst>
                <a:tab pos="657860" algn="l"/>
                <a:tab pos="658495" algn="l"/>
              </a:tabLst>
            </a:pPr>
            <a:r>
              <a:rPr lang="en-US" sz="2100" spc="60" dirty="0">
                <a:latin typeface="Times New Roman"/>
                <a:cs typeface="Times New Roman"/>
              </a:rPr>
              <a:t>As we divide the deliverables into several stages, we are quite safe. In the case that we are unable to solve the challenging part of the project, we can always fall back to simpler sub-problems </a:t>
            </a:r>
          </a:p>
          <a:p>
            <a:pPr marL="657860" indent="-428625">
              <a:lnSpc>
                <a:spcPct val="100000"/>
              </a:lnSpc>
              <a:buFont typeface="Arial"/>
              <a:buChar char="●"/>
              <a:tabLst>
                <a:tab pos="657860" algn="l"/>
                <a:tab pos="658495" algn="l"/>
              </a:tabLst>
            </a:pPr>
            <a:endParaRPr sz="2200" dirty="0">
              <a:latin typeface="Times New Roman"/>
              <a:cs typeface="Times New Roman"/>
            </a:endParaRPr>
          </a:p>
          <a:p>
            <a:pPr marL="657860" indent="-428625">
              <a:lnSpc>
                <a:spcPct val="100000"/>
              </a:lnSpc>
              <a:spcBef>
                <a:spcPts val="5"/>
              </a:spcBef>
              <a:buFont typeface="Arial"/>
              <a:buChar char="●"/>
              <a:tabLst>
                <a:tab pos="657860" algn="l"/>
                <a:tab pos="658495" algn="l"/>
              </a:tabLst>
            </a:pPr>
            <a:r>
              <a:rPr lang="en-US" sz="2100" spc="65" dirty="0">
                <a:latin typeface="Times New Roman"/>
                <a:cs typeface="Times New Roman"/>
              </a:rPr>
              <a:t>In fact, using speech recognition to achieve continuous authentication would be a interesting problem as it brings a novel solution for the authentication on voice assistant type of keyboard-less smart home devices.</a:t>
            </a:r>
          </a:p>
          <a:p>
            <a:pPr marL="657860" indent="-428625">
              <a:lnSpc>
                <a:spcPct val="100000"/>
              </a:lnSpc>
              <a:spcBef>
                <a:spcPts val="5"/>
              </a:spcBef>
              <a:buFont typeface="Arial"/>
              <a:buChar char="●"/>
              <a:tabLst>
                <a:tab pos="657860" algn="l"/>
                <a:tab pos="658495" algn="l"/>
              </a:tabLst>
            </a:pPr>
            <a:endParaRPr sz="21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105" dirty="0"/>
              <a:t>Bibliography</a:t>
            </a:r>
          </a:p>
        </p:txBody>
      </p:sp>
      <p:sp>
        <p:nvSpPr>
          <p:cNvPr id="3" name="object 3"/>
          <p:cNvSpPr txBox="1"/>
          <p:nvPr/>
        </p:nvSpPr>
        <p:spPr>
          <a:xfrm>
            <a:off x="311527" y="1762477"/>
            <a:ext cx="9977120" cy="4832985"/>
          </a:xfrm>
          <a:prstGeom prst="rect">
            <a:avLst/>
          </a:prstGeom>
        </p:spPr>
        <p:txBody>
          <a:bodyPr vert="horz" wrap="square" lIns="0" tIns="6985" rIns="0" bIns="0" rtlCol="0">
            <a:spAutoFit/>
          </a:bodyPr>
          <a:lstStyle/>
          <a:p>
            <a:pPr marL="494030" marR="5080" indent="-391160">
              <a:lnSpc>
                <a:spcPct val="105300"/>
              </a:lnSpc>
              <a:spcBef>
                <a:spcPts val="55"/>
              </a:spcBef>
              <a:buAutoNum type="arabicPeriod"/>
              <a:tabLst>
                <a:tab pos="494030" algn="l"/>
                <a:tab pos="494665" algn="l"/>
              </a:tabLst>
            </a:pPr>
            <a:r>
              <a:rPr sz="1250" spc="-80" dirty="0">
                <a:latin typeface="Times New Roman"/>
                <a:cs typeface="Times New Roman"/>
              </a:rPr>
              <a:t>A.</a:t>
            </a:r>
            <a:r>
              <a:rPr sz="1250" spc="-20" dirty="0">
                <a:latin typeface="Times New Roman"/>
                <a:cs typeface="Times New Roman"/>
              </a:rPr>
              <a:t> </a:t>
            </a:r>
            <a:r>
              <a:rPr sz="1250" spc="40" dirty="0">
                <a:latin typeface="Times New Roman"/>
                <a:cs typeface="Times New Roman"/>
              </a:rPr>
              <a:t>Dmitrienko,</a:t>
            </a:r>
            <a:r>
              <a:rPr sz="1250" spc="-20" dirty="0">
                <a:latin typeface="Times New Roman"/>
                <a:cs typeface="Times New Roman"/>
              </a:rPr>
              <a:t> </a:t>
            </a:r>
            <a:r>
              <a:rPr sz="1250" spc="-85" dirty="0">
                <a:latin typeface="Times New Roman"/>
                <a:cs typeface="Times New Roman"/>
              </a:rPr>
              <a:t>C.</a:t>
            </a:r>
            <a:r>
              <a:rPr sz="1250" spc="-15" dirty="0">
                <a:latin typeface="Times New Roman"/>
                <a:cs typeface="Times New Roman"/>
              </a:rPr>
              <a:t> </a:t>
            </a:r>
            <a:r>
              <a:rPr sz="1250" spc="25" dirty="0">
                <a:latin typeface="Times New Roman"/>
                <a:cs typeface="Times New Roman"/>
              </a:rPr>
              <a:t>Liebchen,</a:t>
            </a:r>
            <a:r>
              <a:rPr sz="1250" spc="-20" dirty="0">
                <a:latin typeface="Times New Roman"/>
                <a:cs typeface="Times New Roman"/>
              </a:rPr>
              <a:t> </a:t>
            </a:r>
            <a:r>
              <a:rPr sz="1250" spc="-85" dirty="0">
                <a:latin typeface="Times New Roman"/>
                <a:cs typeface="Times New Roman"/>
              </a:rPr>
              <a:t>C.</a:t>
            </a:r>
            <a:r>
              <a:rPr sz="1250" spc="-15" dirty="0">
                <a:latin typeface="Times New Roman"/>
                <a:cs typeface="Times New Roman"/>
              </a:rPr>
              <a:t> </a:t>
            </a:r>
            <a:r>
              <a:rPr sz="1250" spc="30" dirty="0">
                <a:latin typeface="Times New Roman"/>
                <a:cs typeface="Times New Roman"/>
              </a:rPr>
              <a:t>Rossow,</a:t>
            </a:r>
            <a:r>
              <a:rPr sz="1250" spc="-25" dirty="0">
                <a:latin typeface="Times New Roman"/>
                <a:cs typeface="Times New Roman"/>
              </a:rPr>
              <a:t> </a:t>
            </a:r>
            <a:r>
              <a:rPr sz="1250" spc="80" dirty="0">
                <a:latin typeface="Times New Roman"/>
                <a:cs typeface="Times New Roman"/>
              </a:rPr>
              <a:t>and</a:t>
            </a:r>
            <a:r>
              <a:rPr sz="1250" spc="-25" dirty="0">
                <a:latin typeface="Times New Roman"/>
                <a:cs typeface="Times New Roman"/>
              </a:rPr>
              <a:t> </a:t>
            </a:r>
            <a:r>
              <a:rPr sz="1250" spc="-50" dirty="0">
                <a:latin typeface="Times New Roman"/>
                <a:cs typeface="Times New Roman"/>
              </a:rPr>
              <a:t>A.-R.</a:t>
            </a:r>
            <a:r>
              <a:rPr sz="1250" spc="-15" dirty="0">
                <a:latin typeface="Times New Roman"/>
                <a:cs typeface="Times New Roman"/>
              </a:rPr>
              <a:t> </a:t>
            </a:r>
            <a:r>
              <a:rPr sz="1250" spc="20" dirty="0">
                <a:latin typeface="Times New Roman"/>
                <a:cs typeface="Times New Roman"/>
              </a:rPr>
              <a:t>Sadeghi.</a:t>
            </a:r>
            <a:r>
              <a:rPr sz="1250" spc="-20" dirty="0">
                <a:latin typeface="Times New Roman"/>
                <a:cs typeface="Times New Roman"/>
              </a:rPr>
              <a:t> </a:t>
            </a:r>
            <a:r>
              <a:rPr sz="1250" spc="35" dirty="0">
                <a:latin typeface="Times New Roman"/>
                <a:cs typeface="Times New Roman"/>
              </a:rPr>
              <a:t>Security</a:t>
            </a:r>
            <a:r>
              <a:rPr sz="1250" spc="-20" dirty="0">
                <a:latin typeface="Times New Roman"/>
                <a:cs typeface="Times New Roman"/>
              </a:rPr>
              <a:t> </a:t>
            </a:r>
            <a:r>
              <a:rPr sz="1250" spc="45" dirty="0">
                <a:latin typeface="Times New Roman"/>
                <a:cs typeface="Times New Roman"/>
              </a:rPr>
              <a:t>analysis</a:t>
            </a:r>
            <a:r>
              <a:rPr sz="1250" spc="-25" dirty="0">
                <a:latin typeface="Times New Roman"/>
                <a:cs typeface="Times New Roman"/>
              </a:rPr>
              <a:t> </a:t>
            </a:r>
            <a:r>
              <a:rPr sz="1250" spc="10" dirty="0">
                <a:latin typeface="Times New Roman"/>
                <a:cs typeface="Times New Roman"/>
              </a:rPr>
              <a:t>of</a:t>
            </a:r>
            <a:r>
              <a:rPr sz="1250" spc="-25" dirty="0">
                <a:latin typeface="Times New Roman"/>
                <a:cs typeface="Times New Roman"/>
              </a:rPr>
              <a:t> </a:t>
            </a:r>
            <a:r>
              <a:rPr sz="1250" spc="45" dirty="0">
                <a:latin typeface="Times New Roman"/>
                <a:cs typeface="Times New Roman"/>
              </a:rPr>
              <a:t>mobile</a:t>
            </a:r>
            <a:r>
              <a:rPr sz="1250" spc="-20" dirty="0">
                <a:latin typeface="Times New Roman"/>
                <a:cs typeface="Times New Roman"/>
              </a:rPr>
              <a:t> </a:t>
            </a:r>
            <a:r>
              <a:rPr sz="1250" spc="50" dirty="0">
                <a:latin typeface="Times New Roman"/>
                <a:cs typeface="Times New Roman"/>
              </a:rPr>
              <a:t>two-factor</a:t>
            </a:r>
            <a:r>
              <a:rPr sz="1250" spc="-25" dirty="0">
                <a:latin typeface="Times New Roman"/>
                <a:cs typeface="Times New Roman"/>
              </a:rPr>
              <a:t> </a:t>
            </a:r>
            <a:r>
              <a:rPr sz="1250" spc="60" dirty="0">
                <a:latin typeface="Times New Roman"/>
                <a:cs typeface="Times New Roman"/>
              </a:rPr>
              <a:t>authentication</a:t>
            </a:r>
            <a:r>
              <a:rPr sz="1250" spc="-15" dirty="0">
                <a:latin typeface="Times New Roman"/>
                <a:cs typeface="Times New Roman"/>
              </a:rPr>
              <a:t> </a:t>
            </a:r>
            <a:r>
              <a:rPr sz="1250" spc="45" dirty="0">
                <a:latin typeface="Times New Roman"/>
                <a:cs typeface="Times New Roman"/>
              </a:rPr>
              <a:t>schemes.</a:t>
            </a:r>
            <a:r>
              <a:rPr sz="1250" spc="15" dirty="0">
                <a:latin typeface="Times New Roman"/>
                <a:cs typeface="Times New Roman"/>
              </a:rPr>
              <a:t> </a:t>
            </a:r>
            <a:r>
              <a:rPr sz="1250" i="1" spc="30" dirty="0">
                <a:latin typeface="Times New Roman"/>
                <a:cs typeface="Times New Roman"/>
              </a:rPr>
              <a:t>Intel</a:t>
            </a:r>
            <a:r>
              <a:rPr sz="1250" i="1" spc="-20" dirty="0">
                <a:latin typeface="Times New Roman"/>
                <a:cs typeface="Times New Roman"/>
              </a:rPr>
              <a:t> </a:t>
            </a:r>
            <a:r>
              <a:rPr sz="1250" i="1" spc="30" dirty="0">
                <a:latin typeface="Times New Roman"/>
                <a:cs typeface="Times New Roman"/>
              </a:rPr>
              <a:t>Technology  </a:t>
            </a:r>
            <a:r>
              <a:rPr sz="1250" i="1" spc="-5" dirty="0">
                <a:latin typeface="Times New Roman"/>
                <a:cs typeface="Times New Roman"/>
              </a:rPr>
              <a:t>Journal</a:t>
            </a:r>
            <a:r>
              <a:rPr sz="1250" spc="-5" dirty="0">
                <a:latin typeface="Times New Roman"/>
                <a:cs typeface="Times New Roman"/>
              </a:rPr>
              <a:t>, </a:t>
            </a:r>
            <a:r>
              <a:rPr sz="1250" spc="55" dirty="0">
                <a:latin typeface="Times New Roman"/>
                <a:cs typeface="Times New Roman"/>
              </a:rPr>
              <a:t>18(4),</a:t>
            </a:r>
            <a:r>
              <a:rPr sz="1250" spc="-60" dirty="0">
                <a:latin typeface="Times New Roman"/>
                <a:cs typeface="Times New Roman"/>
              </a:rPr>
              <a:t> </a:t>
            </a:r>
            <a:r>
              <a:rPr sz="1250" spc="55" dirty="0">
                <a:latin typeface="Times New Roman"/>
                <a:cs typeface="Times New Roman"/>
              </a:rPr>
              <a:t>2014.</a:t>
            </a:r>
            <a:endParaRPr sz="1250">
              <a:latin typeface="Times New Roman"/>
              <a:cs typeface="Times New Roman"/>
            </a:endParaRPr>
          </a:p>
          <a:p>
            <a:pPr marL="494030" indent="-391160">
              <a:lnSpc>
                <a:spcPct val="100000"/>
              </a:lnSpc>
              <a:spcBef>
                <a:spcPts val="80"/>
              </a:spcBef>
              <a:buAutoNum type="arabicPeriod"/>
              <a:tabLst>
                <a:tab pos="494030" algn="l"/>
                <a:tab pos="494665" algn="l"/>
              </a:tabLst>
            </a:pPr>
            <a:r>
              <a:rPr sz="1250" spc="25" dirty="0">
                <a:latin typeface="Times New Roman"/>
                <a:cs typeface="Times New Roman"/>
              </a:rPr>
              <a:t>Duo</a:t>
            </a:r>
            <a:r>
              <a:rPr sz="1250" spc="-35" dirty="0">
                <a:latin typeface="Times New Roman"/>
                <a:cs typeface="Times New Roman"/>
              </a:rPr>
              <a:t> </a:t>
            </a:r>
            <a:r>
              <a:rPr sz="1250" spc="25" dirty="0">
                <a:latin typeface="Times New Roman"/>
                <a:cs typeface="Times New Roman"/>
              </a:rPr>
              <a:t>Security.</a:t>
            </a:r>
            <a:r>
              <a:rPr sz="1250" spc="-30" dirty="0">
                <a:latin typeface="Times New Roman"/>
                <a:cs typeface="Times New Roman"/>
              </a:rPr>
              <a:t> </a:t>
            </a:r>
            <a:r>
              <a:rPr sz="1250" spc="5" dirty="0">
                <a:latin typeface="Times New Roman"/>
                <a:cs typeface="Times New Roman"/>
              </a:rPr>
              <a:t>RSA-Proofing</a:t>
            </a:r>
            <a:r>
              <a:rPr sz="1250" spc="-30" dirty="0">
                <a:latin typeface="Times New Roman"/>
                <a:cs typeface="Times New Roman"/>
              </a:rPr>
              <a:t> </a:t>
            </a:r>
            <a:r>
              <a:rPr sz="1250" spc="40" dirty="0">
                <a:latin typeface="Times New Roman"/>
                <a:cs typeface="Times New Roman"/>
              </a:rPr>
              <a:t>Our</a:t>
            </a:r>
            <a:r>
              <a:rPr sz="1250" spc="-35" dirty="0">
                <a:latin typeface="Times New Roman"/>
                <a:cs typeface="Times New Roman"/>
              </a:rPr>
              <a:t> </a:t>
            </a:r>
            <a:r>
              <a:rPr sz="1250" spc="25" dirty="0">
                <a:latin typeface="Times New Roman"/>
                <a:cs typeface="Times New Roman"/>
              </a:rPr>
              <a:t>Duo</a:t>
            </a:r>
            <a:r>
              <a:rPr sz="1250" spc="-35" dirty="0">
                <a:latin typeface="Times New Roman"/>
                <a:cs typeface="Times New Roman"/>
              </a:rPr>
              <a:t> </a:t>
            </a:r>
            <a:r>
              <a:rPr sz="1250" spc="60" dirty="0">
                <a:latin typeface="Times New Roman"/>
                <a:cs typeface="Times New Roman"/>
              </a:rPr>
              <a:t>Push</a:t>
            </a:r>
            <a:r>
              <a:rPr sz="1250" spc="-35" dirty="0">
                <a:latin typeface="Times New Roman"/>
                <a:cs typeface="Times New Roman"/>
              </a:rPr>
              <a:t> </a:t>
            </a:r>
            <a:r>
              <a:rPr sz="1250" spc="45" dirty="0">
                <a:latin typeface="Times New Roman"/>
                <a:cs typeface="Times New Roman"/>
              </a:rPr>
              <a:t>Two-Factor</a:t>
            </a:r>
            <a:r>
              <a:rPr sz="1250" spc="-35" dirty="0">
                <a:latin typeface="Times New Roman"/>
                <a:cs typeface="Times New Roman"/>
              </a:rPr>
              <a:t> </a:t>
            </a:r>
            <a:r>
              <a:rPr sz="1250" spc="40" dirty="0">
                <a:latin typeface="Times New Roman"/>
                <a:cs typeface="Times New Roman"/>
              </a:rPr>
              <a:t>Authentication.</a:t>
            </a:r>
            <a:endParaRPr sz="1250">
              <a:latin typeface="Times New Roman"/>
              <a:cs typeface="Times New Roman"/>
            </a:endParaRPr>
          </a:p>
          <a:p>
            <a:pPr marL="494030">
              <a:lnSpc>
                <a:spcPct val="100000"/>
              </a:lnSpc>
              <a:spcBef>
                <a:spcPts val="80"/>
              </a:spcBef>
            </a:pPr>
            <a:r>
              <a:rPr sz="1250" u="sng" spc="65" dirty="0">
                <a:solidFill>
                  <a:srgbClr val="0097A7"/>
                </a:solidFill>
                <a:uFill>
                  <a:solidFill>
                    <a:srgbClr val="0097A7"/>
                  </a:solidFill>
                </a:uFill>
                <a:latin typeface="Times New Roman"/>
                <a:cs typeface="Times New Roman"/>
              </a:rPr>
              <a:t>https://duo.com/blog/rsa-proofing-our-duo-push-two-factor-authentication</a:t>
            </a:r>
            <a:r>
              <a:rPr sz="1250" spc="65" dirty="0">
                <a:latin typeface="Times New Roman"/>
                <a:cs typeface="Times New Roman"/>
              </a:rPr>
              <a:t>. </a:t>
            </a:r>
            <a:r>
              <a:rPr sz="1250" spc="25" dirty="0">
                <a:latin typeface="Times New Roman"/>
                <a:cs typeface="Times New Roman"/>
              </a:rPr>
              <a:t>Accessed:</a:t>
            </a:r>
            <a:r>
              <a:rPr sz="1250" spc="-135" dirty="0">
                <a:latin typeface="Times New Roman"/>
                <a:cs typeface="Times New Roman"/>
              </a:rPr>
              <a:t> </a:t>
            </a:r>
            <a:r>
              <a:rPr sz="1250" spc="55" dirty="0">
                <a:latin typeface="Times New Roman"/>
                <a:cs typeface="Times New Roman"/>
              </a:rPr>
              <a:t>2017-09-21.</a:t>
            </a:r>
            <a:endParaRPr sz="1250">
              <a:latin typeface="Times New Roman"/>
              <a:cs typeface="Times New Roman"/>
            </a:endParaRPr>
          </a:p>
          <a:p>
            <a:pPr marL="494030" marR="669290" indent="-391160">
              <a:lnSpc>
                <a:spcPct val="105300"/>
              </a:lnSpc>
              <a:buAutoNum type="arabicPeriod" startAt="3"/>
              <a:tabLst>
                <a:tab pos="494030" algn="l"/>
                <a:tab pos="494665" algn="l"/>
              </a:tabLst>
            </a:pPr>
            <a:r>
              <a:rPr sz="1250" spc="25" dirty="0">
                <a:latin typeface="Times New Roman"/>
                <a:cs typeface="Times New Roman"/>
              </a:rPr>
              <a:t>Duo Security. </a:t>
            </a:r>
            <a:r>
              <a:rPr sz="1250" spc="45" dirty="0">
                <a:latin typeface="Times New Roman"/>
                <a:cs typeface="Times New Roman"/>
              </a:rPr>
              <a:t>Two-Factor Authentication </a:t>
            </a:r>
            <a:r>
              <a:rPr sz="1250" spc="5" dirty="0">
                <a:latin typeface="Times New Roman"/>
                <a:cs typeface="Times New Roman"/>
              </a:rPr>
              <a:t>(2FA).</a:t>
            </a:r>
            <a:r>
              <a:rPr sz="1250" spc="5" dirty="0">
                <a:solidFill>
                  <a:srgbClr val="0097A7"/>
                </a:solidFill>
                <a:latin typeface="Times New Roman"/>
                <a:cs typeface="Times New Roman"/>
              </a:rPr>
              <a:t> </a:t>
            </a:r>
            <a:r>
              <a:rPr sz="1250" u="sng" spc="75" dirty="0">
                <a:solidFill>
                  <a:srgbClr val="0097A7"/>
                </a:solidFill>
                <a:uFill>
                  <a:solidFill>
                    <a:srgbClr val="0097A7"/>
                  </a:solidFill>
                </a:uFill>
                <a:latin typeface="Times New Roman"/>
                <a:cs typeface="Times New Roman"/>
              </a:rPr>
              <a:t>https://duo.com/product/trusted-users/two-factor-authentication</a:t>
            </a:r>
            <a:r>
              <a:rPr sz="1250" spc="75" dirty="0">
                <a:latin typeface="Times New Roman"/>
                <a:cs typeface="Times New Roman"/>
              </a:rPr>
              <a:t>. </a:t>
            </a:r>
            <a:r>
              <a:rPr sz="1250" spc="25" dirty="0">
                <a:latin typeface="Times New Roman"/>
                <a:cs typeface="Times New Roman"/>
              </a:rPr>
              <a:t>Accessed:  </a:t>
            </a:r>
            <a:r>
              <a:rPr sz="1250" spc="55" dirty="0">
                <a:latin typeface="Times New Roman"/>
                <a:cs typeface="Times New Roman"/>
              </a:rPr>
              <a:t>2017-09-21.</a:t>
            </a:r>
            <a:endParaRPr sz="1250">
              <a:latin typeface="Times New Roman"/>
              <a:cs typeface="Times New Roman"/>
            </a:endParaRPr>
          </a:p>
          <a:p>
            <a:pPr marL="494030" marR="258445" indent="-391160">
              <a:lnSpc>
                <a:spcPct val="105200"/>
              </a:lnSpc>
              <a:buAutoNum type="arabicPeriod" startAt="3"/>
              <a:tabLst>
                <a:tab pos="494030" algn="l"/>
                <a:tab pos="494665" algn="l"/>
              </a:tabLst>
            </a:pPr>
            <a:r>
              <a:rPr sz="1250" spc="25" dirty="0">
                <a:latin typeface="Times New Roman"/>
                <a:cs typeface="Times New Roman"/>
              </a:rPr>
              <a:t>Duo Security. </a:t>
            </a:r>
            <a:r>
              <a:rPr sz="1250" spc="55" dirty="0">
                <a:latin typeface="Times New Roman"/>
                <a:cs typeface="Times New Roman"/>
              </a:rPr>
              <a:t>What </a:t>
            </a:r>
            <a:r>
              <a:rPr sz="1250" spc="35" dirty="0">
                <a:latin typeface="Times New Roman"/>
                <a:cs typeface="Times New Roman"/>
              </a:rPr>
              <a:t>is </a:t>
            </a:r>
            <a:r>
              <a:rPr sz="1250" spc="55" dirty="0">
                <a:latin typeface="Times New Roman"/>
                <a:cs typeface="Times New Roman"/>
              </a:rPr>
              <a:t>Modern </a:t>
            </a:r>
            <a:r>
              <a:rPr sz="1250" spc="45" dirty="0">
                <a:latin typeface="Times New Roman"/>
                <a:cs typeface="Times New Roman"/>
              </a:rPr>
              <a:t>Two-Factor Authentication </a:t>
            </a:r>
            <a:r>
              <a:rPr sz="1250" spc="5" dirty="0">
                <a:latin typeface="Times New Roman"/>
                <a:cs typeface="Times New Roman"/>
              </a:rPr>
              <a:t>(2FA)?.</a:t>
            </a:r>
            <a:r>
              <a:rPr sz="1250" spc="5" dirty="0">
                <a:solidFill>
                  <a:srgbClr val="0097A7"/>
                </a:solidFill>
                <a:latin typeface="Times New Roman"/>
                <a:cs typeface="Times New Roman"/>
              </a:rPr>
              <a:t> </a:t>
            </a:r>
            <a:r>
              <a:rPr sz="1250" u="sng" spc="65" dirty="0">
                <a:solidFill>
                  <a:srgbClr val="0097A7"/>
                </a:solidFill>
                <a:uFill>
                  <a:solidFill>
                    <a:srgbClr val="0097A7"/>
                  </a:solidFill>
                </a:uFill>
                <a:latin typeface="Times New Roman"/>
                <a:cs typeface="Times New Roman"/>
              </a:rPr>
              <a:t>https://duo.com/blog/what-is-modern-two-factor-authentication</a:t>
            </a:r>
            <a:r>
              <a:rPr sz="1250" spc="65" dirty="0">
                <a:latin typeface="Times New Roman"/>
                <a:cs typeface="Times New Roman"/>
              </a:rPr>
              <a:t>.  </a:t>
            </a:r>
            <a:r>
              <a:rPr sz="1250" spc="25" dirty="0">
                <a:latin typeface="Times New Roman"/>
                <a:cs typeface="Times New Roman"/>
              </a:rPr>
              <a:t>Accessed:</a:t>
            </a:r>
            <a:r>
              <a:rPr sz="1250" spc="-40" dirty="0">
                <a:latin typeface="Times New Roman"/>
                <a:cs typeface="Times New Roman"/>
              </a:rPr>
              <a:t> </a:t>
            </a:r>
            <a:r>
              <a:rPr sz="1250" spc="55" dirty="0">
                <a:latin typeface="Times New Roman"/>
                <a:cs typeface="Times New Roman"/>
              </a:rPr>
              <a:t>2017-09-21.</a:t>
            </a:r>
            <a:endParaRPr sz="1250">
              <a:latin typeface="Times New Roman"/>
              <a:cs typeface="Times New Roman"/>
            </a:endParaRPr>
          </a:p>
          <a:p>
            <a:pPr marL="494030" marR="840105" indent="-391160">
              <a:lnSpc>
                <a:spcPct val="105200"/>
              </a:lnSpc>
              <a:buAutoNum type="arabicPeriod" startAt="3"/>
              <a:tabLst>
                <a:tab pos="494030" algn="l"/>
                <a:tab pos="494665" algn="l"/>
              </a:tabLst>
            </a:pPr>
            <a:r>
              <a:rPr sz="1250" spc="-120" dirty="0">
                <a:latin typeface="Times New Roman"/>
                <a:cs typeface="Times New Roman"/>
              </a:rPr>
              <a:t>G </a:t>
            </a:r>
            <a:r>
              <a:rPr sz="1250" spc="35" dirty="0">
                <a:latin typeface="Times New Roman"/>
                <a:cs typeface="Times New Roman"/>
              </a:rPr>
              <a:t>Suite </a:t>
            </a:r>
            <a:r>
              <a:rPr sz="1250" spc="50" dirty="0">
                <a:latin typeface="Times New Roman"/>
                <a:cs typeface="Times New Roman"/>
              </a:rPr>
              <a:t>Updates </a:t>
            </a:r>
            <a:r>
              <a:rPr sz="1250" spc="-10" dirty="0">
                <a:latin typeface="Times New Roman"/>
                <a:cs typeface="Times New Roman"/>
              </a:rPr>
              <a:t>Blog. </a:t>
            </a:r>
            <a:r>
              <a:rPr sz="1250" spc="60" dirty="0">
                <a:latin typeface="Times New Roman"/>
                <a:cs typeface="Times New Roman"/>
              </a:rPr>
              <a:t>Better </a:t>
            </a:r>
            <a:r>
              <a:rPr sz="1250" spc="55" dirty="0">
                <a:latin typeface="Times New Roman"/>
                <a:cs typeface="Times New Roman"/>
              </a:rPr>
              <a:t>experience </a:t>
            </a:r>
            <a:r>
              <a:rPr sz="1250" spc="45" dirty="0">
                <a:latin typeface="Times New Roman"/>
                <a:cs typeface="Times New Roman"/>
              </a:rPr>
              <a:t>for </a:t>
            </a:r>
            <a:r>
              <a:rPr sz="1250" spc="-65" dirty="0">
                <a:latin typeface="Times New Roman"/>
                <a:cs typeface="Times New Roman"/>
              </a:rPr>
              <a:t>SMS </a:t>
            </a:r>
            <a:r>
              <a:rPr sz="1250" spc="45" dirty="0">
                <a:latin typeface="Times New Roman"/>
                <a:cs typeface="Times New Roman"/>
              </a:rPr>
              <a:t>2-Step </a:t>
            </a:r>
            <a:r>
              <a:rPr sz="1250" spc="25" dirty="0">
                <a:latin typeface="Times New Roman"/>
                <a:cs typeface="Times New Roman"/>
              </a:rPr>
              <a:t>Verification </a:t>
            </a:r>
            <a:r>
              <a:rPr sz="1250" spc="75" dirty="0">
                <a:latin typeface="Times New Roman"/>
                <a:cs typeface="Times New Roman"/>
              </a:rPr>
              <a:t>users </a:t>
            </a:r>
            <a:r>
              <a:rPr sz="1250" spc="65" dirty="0">
                <a:latin typeface="Times New Roman"/>
                <a:cs typeface="Times New Roman"/>
              </a:rPr>
              <a:t>with </a:t>
            </a:r>
            <a:r>
              <a:rPr sz="1250" spc="5" dirty="0">
                <a:latin typeface="Times New Roman"/>
                <a:cs typeface="Times New Roman"/>
              </a:rPr>
              <a:t>Google </a:t>
            </a:r>
            <a:r>
              <a:rPr sz="1250" spc="65" dirty="0">
                <a:latin typeface="Times New Roman"/>
                <a:cs typeface="Times New Roman"/>
              </a:rPr>
              <a:t>prompt. </a:t>
            </a:r>
            <a:r>
              <a:rPr sz="1250" u="sng" spc="65" dirty="0">
                <a:solidFill>
                  <a:srgbClr val="0097A7"/>
                </a:solidFill>
                <a:uFill>
                  <a:solidFill>
                    <a:srgbClr val="0097A7"/>
                  </a:solidFill>
                </a:uFill>
                <a:latin typeface="Times New Roman"/>
                <a:cs typeface="Times New Roman"/>
              </a:rPr>
              <a:t> </a:t>
            </a:r>
            <a:r>
              <a:rPr sz="1250" u="sng" spc="60" dirty="0">
                <a:solidFill>
                  <a:srgbClr val="0097A7"/>
                </a:solidFill>
                <a:uFill>
                  <a:solidFill>
                    <a:srgbClr val="0097A7"/>
                  </a:solidFill>
                </a:uFill>
                <a:latin typeface="Times New Roman"/>
                <a:cs typeface="Times New Roman"/>
              </a:rPr>
              <a:t>https://gsuiteupdates.googleblog.com/2017/07/better-experience-for-sms-2-step-verification.html</a:t>
            </a:r>
            <a:r>
              <a:rPr sz="1250" spc="60" dirty="0">
                <a:latin typeface="Times New Roman"/>
                <a:cs typeface="Times New Roman"/>
              </a:rPr>
              <a:t>. </a:t>
            </a:r>
            <a:r>
              <a:rPr sz="1250" spc="25" dirty="0">
                <a:latin typeface="Times New Roman"/>
                <a:cs typeface="Times New Roman"/>
              </a:rPr>
              <a:t>Accessed:</a:t>
            </a:r>
            <a:r>
              <a:rPr sz="1250" spc="-45" dirty="0">
                <a:latin typeface="Times New Roman"/>
                <a:cs typeface="Times New Roman"/>
              </a:rPr>
              <a:t> </a:t>
            </a:r>
            <a:r>
              <a:rPr sz="1250" spc="55" dirty="0">
                <a:latin typeface="Times New Roman"/>
                <a:cs typeface="Times New Roman"/>
              </a:rPr>
              <a:t>2017-10-11.</a:t>
            </a:r>
            <a:endParaRPr sz="1250">
              <a:latin typeface="Times New Roman"/>
              <a:cs typeface="Times New Roman"/>
            </a:endParaRPr>
          </a:p>
          <a:p>
            <a:pPr marL="494030" marR="2598420" indent="-391160">
              <a:lnSpc>
                <a:spcPct val="105300"/>
              </a:lnSpc>
              <a:buAutoNum type="arabicPeriod" startAt="3"/>
              <a:tabLst>
                <a:tab pos="494030" algn="l"/>
                <a:tab pos="494665" algn="l"/>
              </a:tabLst>
            </a:pPr>
            <a:r>
              <a:rPr sz="1250" spc="25" dirty="0">
                <a:latin typeface="Times New Roman"/>
                <a:cs typeface="Times New Roman"/>
              </a:rPr>
              <a:t>Gemalto. </a:t>
            </a:r>
            <a:r>
              <a:rPr sz="1250" spc="20" dirty="0">
                <a:latin typeface="Times New Roman"/>
                <a:cs typeface="Times New Roman"/>
              </a:rPr>
              <a:t>Mobile </a:t>
            </a:r>
            <a:r>
              <a:rPr sz="1250" spc="60" dirty="0">
                <a:latin typeface="Times New Roman"/>
                <a:cs typeface="Times New Roman"/>
              </a:rPr>
              <a:t>Push </a:t>
            </a:r>
            <a:r>
              <a:rPr sz="1250" spc="45" dirty="0">
                <a:latin typeface="Times New Roman"/>
                <a:cs typeface="Times New Roman"/>
              </a:rPr>
              <a:t>Authentication </a:t>
            </a:r>
            <a:r>
              <a:rPr sz="1250" spc="65" dirty="0">
                <a:latin typeface="Times New Roman"/>
                <a:cs typeface="Times New Roman"/>
              </a:rPr>
              <a:t>with </a:t>
            </a:r>
            <a:r>
              <a:rPr sz="1250" spc="40" dirty="0">
                <a:latin typeface="Times New Roman"/>
                <a:cs typeface="Times New Roman"/>
              </a:rPr>
              <a:t>Gemalto's </a:t>
            </a:r>
            <a:r>
              <a:rPr sz="1250" spc="20" dirty="0">
                <a:latin typeface="Times New Roman"/>
                <a:cs typeface="Times New Roman"/>
              </a:rPr>
              <a:t>SafeNet </a:t>
            </a:r>
            <a:r>
              <a:rPr sz="1250" spc="-10" dirty="0">
                <a:latin typeface="Times New Roman"/>
                <a:cs typeface="Times New Roman"/>
              </a:rPr>
              <a:t>MobilePASS+. </a:t>
            </a:r>
            <a:r>
              <a:rPr sz="1250" u="sng" spc="-10" dirty="0">
                <a:solidFill>
                  <a:srgbClr val="0097A7"/>
                </a:solidFill>
                <a:uFill>
                  <a:solidFill>
                    <a:srgbClr val="0097A7"/>
                  </a:solidFill>
                </a:uFill>
                <a:latin typeface="Times New Roman"/>
                <a:cs typeface="Times New Roman"/>
              </a:rPr>
              <a:t> </a:t>
            </a:r>
            <a:r>
              <a:rPr sz="1250" u="sng" spc="65" dirty="0">
                <a:solidFill>
                  <a:srgbClr val="0097A7"/>
                </a:solidFill>
                <a:uFill>
                  <a:solidFill>
                    <a:srgbClr val="0097A7"/>
                  </a:solidFill>
                </a:uFill>
                <a:latin typeface="Times New Roman"/>
                <a:cs typeface="Times New Roman"/>
              </a:rPr>
              <a:t>https://www2.gemalto.com/sas/mobilepass-plus-push-authentication.html</a:t>
            </a:r>
            <a:r>
              <a:rPr sz="1250" spc="65" dirty="0">
                <a:solidFill>
                  <a:srgbClr val="0097A7"/>
                </a:solidFill>
                <a:latin typeface="Times New Roman"/>
                <a:cs typeface="Times New Roman"/>
              </a:rPr>
              <a:t> </a:t>
            </a:r>
            <a:r>
              <a:rPr sz="1250" spc="30" dirty="0">
                <a:latin typeface="Times New Roman"/>
                <a:cs typeface="Times New Roman"/>
              </a:rPr>
              <a:t>Accessed</a:t>
            </a:r>
            <a:r>
              <a:rPr sz="1250" spc="-15" dirty="0">
                <a:latin typeface="Times New Roman"/>
                <a:cs typeface="Times New Roman"/>
              </a:rPr>
              <a:t> </a:t>
            </a:r>
            <a:r>
              <a:rPr sz="1250" spc="55" dirty="0">
                <a:latin typeface="Times New Roman"/>
                <a:cs typeface="Times New Roman"/>
              </a:rPr>
              <a:t>2017-10-10.</a:t>
            </a:r>
            <a:endParaRPr sz="1250">
              <a:latin typeface="Times New Roman"/>
              <a:cs typeface="Times New Roman"/>
            </a:endParaRPr>
          </a:p>
          <a:p>
            <a:pPr marL="494030" marR="12065" indent="-391160">
              <a:lnSpc>
                <a:spcPct val="105300"/>
              </a:lnSpc>
              <a:buAutoNum type="arabicPeriod" startAt="3"/>
              <a:tabLst>
                <a:tab pos="494030" algn="l"/>
                <a:tab pos="494665" algn="l"/>
              </a:tabLst>
            </a:pPr>
            <a:r>
              <a:rPr sz="1250" spc="-45" dirty="0">
                <a:latin typeface="Times New Roman"/>
                <a:cs typeface="Times New Roman"/>
              </a:rPr>
              <a:t>N.</a:t>
            </a:r>
            <a:r>
              <a:rPr sz="1250" spc="-20" dirty="0">
                <a:latin typeface="Times New Roman"/>
                <a:cs typeface="Times New Roman"/>
              </a:rPr>
              <a:t> </a:t>
            </a:r>
            <a:r>
              <a:rPr sz="1250" spc="45" dirty="0">
                <a:latin typeface="Times New Roman"/>
                <a:cs typeface="Times New Roman"/>
              </a:rPr>
              <a:t>Karapanos,</a:t>
            </a:r>
            <a:r>
              <a:rPr sz="1250" spc="-20" dirty="0">
                <a:latin typeface="Times New Roman"/>
                <a:cs typeface="Times New Roman"/>
              </a:rPr>
              <a:t> </a:t>
            </a:r>
            <a:r>
              <a:rPr sz="1250" spc="-85" dirty="0">
                <a:latin typeface="Times New Roman"/>
                <a:cs typeface="Times New Roman"/>
              </a:rPr>
              <a:t>C.</a:t>
            </a:r>
            <a:r>
              <a:rPr sz="1250" spc="-20" dirty="0">
                <a:latin typeface="Times New Roman"/>
                <a:cs typeface="Times New Roman"/>
              </a:rPr>
              <a:t> </a:t>
            </a:r>
            <a:r>
              <a:rPr sz="1250" spc="25" dirty="0">
                <a:latin typeface="Times New Roman"/>
                <a:cs typeface="Times New Roman"/>
              </a:rPr>
              <a:t>Marforio,</a:t>
            </a:r>
            <a:r>
              <a:rPr sz="1250" spc="-20" dirty="0">
                <a:latin typeface="Times New Roman"/>
                <a:cs typeface="Times New Roman"/>
              </a:rPr>
              <a:t> </a:t>
            </a:r>
            <a:r>
              <a:rPr sz="1250" spc="-85" dirty="0">
                <a:latin typeface="Times New Roman"/>
                <a:cs typeface="Times New Roman"/>
              </a:rPr>
              <a:t>C.</a:t>
            </a:r>
            <a:r>
              <a:rPr sz="1250" spc="-20" dirty="0">
                <a:latin typeface="Times New Roman"/>
                <a:cs typeface="Times New Roman"/>
              </a:rPr>
              <a:t> </a:t>
            </a:r>
            <a:r>
              <a:rPr sz="1250" spc="40" dirty="0">
                <a:latin typeface="Times New Roman"/>
                <a:cs typeface="Times New Roman"/>
              </a:rPr>
              <a:t>Soriente,</a:t>
            </a:r>
            <a:r>
              <a:rPr sz="1250" spc="-20" dirty="0">
                <a:latin typeface="Times New Roman"/>
                <a:cs typeface="Times New Roman"/>
              </a:rPr>
              <a:t> </a:t>
            </a:r>
            <a:r>
              <a:rPr sz="1250" spc="80" dirty="0">
                <a:latin typeface="Times New Roman"/>
                <a:cs typeface="Times New Roman"/>
              </a:rPr>
              <a:t>and</a:t>
            </a:r>
            <a:r>
              <a:rPr sz="1250" spc="-25" dirty="0">
                <a:latin typeface="Times New Roman"/>
                <a:cs typeface="Times New Roman"/>
              </a:rPr>
              <a:t> </a:t>
            </a:r>
            <a:r>
              <a:rPr sz="1250" spc="-60" dirty="0">
                <a:latin typeface="Times New Roman"/>
                <a:cs typeface="Times New Roman"/>
              </a:rPr>
              <a:t>S.</a:t>
            </a:r>
            <a:r>
              <a:rPr sz="1250" spc="-20" dirty="0">
                <a:latin typeface="Times New Roman"/>
                <a:cs typeface="Times New Roman"/>
              </a:rPr>
              <a:t> </a:t>
            </a:r>
            <a:r>
              <a:rPr sz="1250" spc="25" dirty="0">
                <a:latin typeface="Times New Roman"/>
                <a:cs typeface="Times New Roman"/>
              </a:rPr>
              <a:t>Capkun.</a:t>
            </a:r>
            <a:r>
              <a:rPr sz="1250" spc="-25" dirty="0">
                <a:latin typeface="Times New Roman"/>
                <a:cs typeface="Times New Roman"/>
              </a:rPr>
              <a:t> </a:t>
            </a:r>
            <a:r>
              <a:rPr sz="1250" spc="40" dirty="0">
                <a:latin typeface="Times New Roman"/>
                <a:cs typeface="Times New Roman"/>
              </a:rPr>
              <a:t>Sound-proof:</a:t>
            </a:r>
            <a:r>
              <a:rPr sz="1250" spc="-25" dirty="0">
                <a:latin typeface="Times New Roman"/>
                <a:cs typeface="Times New Roman"/>
              </a:rPr>
              <a:t> </a:t>
            </a:r>
            <a:r>
              <a:rPr sz="1250" spc="30" dirty="0">
                <a:latin typeface="Times New Roman"/>
                <a:cs typeface="Times New Roman"/>
              </a:rPr>
              <a:t>Usable</a:t>
            </a:r>
            <a:r>
              <a:rPr sz="1250" spc="-25" dirty="0">
                <a:latin typeface="Times New Roman"/>
                <a:cs typeface="Times New Roman"/>
              </a:rPr>
              <a:t> </a:t>
            </a:r>
            <a:r>
              <a:rPr sz="1250" spc="50" dirty="0">
                <a:latin typeface="Times New Roman"/>
                <a:cs typeface="Times New Roman"/>
              </a:rPr>
              <a:t>two-factor</a:t>
            </a:r>
            <a:r>
              <a:rPr sz="1250" spc="-25" dirty="0">
                <a:latin typeface="Times New Roman"/>
                <a:cs typeface="Times New Roman"/>
              </a:rPr>
              <a:t> </a:t>
            </a:r>
            <a:r>
              <a:rPr sz="1250" spc="60" dirty="0">
                <a:latin typeface="Times New Roman"/>
                <a:cs typeface="Times New Roman"/>
              </a:rPr>
              <a:t>authentication</a:t>
            </a:r>
            <a:r>
              <a:rPr sz="1250" spc="-20" dirty="0">
                <a:latin typeface="Times New Roman"/>
                <a:cs typeface="Times New Roman"/>
              </a:rPr>
              <a:t> </a:t>
            </a:r>
            <a:r>
              <a:rPr sz="1250" spc="70" dirty="0">
                <a:latin typeface="Times New Roman"/>
                <a:cs typeface="Times New Roman"/>
              </a:rPr>
              <a:t>based</a:t>
            </a:r>
            <a:r>
              <a:rPr sz="1250" spc="-25" dirty="0">
                <a:latin typeface="Times New Roman"/>
                <a:cs typeface="Times New Roman"/>
              </a:rPr>
              <a:t> </a:t>
            </a:r>
            <a:r>
              <a:rPr sz="1250" spc="70" dirty="0">
                <a:latin typeface="Times New Roman"/>
                <a:cs typeface="Times New Roman"/>
              </a:rPr>
              <a:t>on</a:t>
            </a:r>
            <a:r>
              <a:rPr sz="1250" spc="-20" dirty="0">
                <a:latin typeface="Times New Roman"/>
                <a:cs typeface="Times New Roman"/>
              </a:rPr>
              <a:t> </a:t>
            </a:r>
            <a:r>
              <a:rPr sz="1250" spc="65" dirty="0">
                <a:latin typeface="Times New Roman"/>
                <a:cs typeface="Times New Roman"/>
              </a:rPr>
              <a:t>ambient</a:t>
            </a:r>
            <a:r>
              <a:rPr sz="1250" spc="-20" dirty="0">
                <a:latin typeface="Times New Roman"/>
                <a:cs typeface="Times New Roman"/>
              </a:rPr>
              <a:t> </a:t>
            </a:r>
            <a:r>
              <a:rPr sz="1250" spc="50" dirty="0">
                <a:latin typeface="Times New Roman"/>
                <a:cs typeface="Times New Roman"/>
              </a:rPr>
              <a:t>sound.</a:t>
            </a:r>
            <a:r>
              <a:rPr sz="1250" spc="-20" dirty="0">
                <a:latin typeface="Times New Roman"/>
                <a:cs typeface="Times New Roman"/>
              </a:rPr>
              <a:t> </a:t>
            </a:r>
            <a:r>
              <a:rPr sz="1250" spc="40" dirty="0">
                <a:latin typeface="Times New Roman"/>
                <a:cs typeface="Times New Roman"/>
              </a:rPr>
              <a:t>In</a:t>
            </a:r>
            <a:r>
              <a:rPr sz="1250" spc="20" dirty="0">
                <a:latin typeface="Times New Roman"/>
                <a:cs typeface="Times New Roman"/>
              </a:rPr>
              <a:t> </a:t>
            </a:r>
            <a:r>
              <a:rPr sz="1250" i="1" spc="-35" dirty="0">
                <a:latin typeface="Times New Roman"/>
                <a:cs typeface="Times New Roman"/>
              </a:rPr>
              <a:t>USENIX  </a:t>
            </a:r>
            <a:r>
              <a:rPr sz="1250" i="1" spc="25" dirty="0">
                <a:latin typeface="Times New Roman"/>
                <a:cs typeface="Times New Roman"/>
              </a:rPr>
              <a:t>Security</a:t>
            </a:r>
            <a:r>
              <a:rPr sz="1250" i="1" spc="-35" dirty="0">
                <a:latin typeface="Times New Roman"/>
                <a:cs typeface="Times New Roman"/>
              </a:rPr>
              <a:t> </a:t>
            </a:r>
            <a:r>
              <a:rPr sz="1250" i="1" spc="30" dirty="0">
                <a:latin typeface="Times New Roman"/>
                <a:cs typeface="Times New Roman"/>
              </a:rPr>
              <a:t>Symposium</a:t>
            </a:r>
            <a:r>
              <a:rPr sz="1250" spc="30" dirty="0">
                <a:latin typeface="Times New Roman"/>
                <a:cs typeface="Times New Roman"/>
              </a:rPr>
              <a:t>,</a:t>
            </a:r>
            <a:r>
              <a:rPr sz="1250" spc="-30" dirty="0">
                <a:latin typeface="Times New Roman"/>
                <a:cs typeface="Times New Roman"/>
              </a:rPr>
              <a:t> </a:t>
            </a:r>
            <a:r>
              <a:rPr sz="1250" spc="55" dirty="0">
                <a:latin typeface="Times New Roman"/>
                <a:cs typeface="Times New Roman"/>
              </a:rPr>
              <a:t>pages</a:t>
            </a:r>
            <a:r>
              <a:rPr sz="1250" spc="-35" dirty="0">
                <a:latin typeface="Times New Roman"/>
                <a:cs typeface="Times New Roman"/>
              </a:rPr>
              <a:t> </a:t>
            </a:r>
            <a:r>
              <a:rPr sz="1250" spc="55" dirty="0">
                <a:latin typeface="Times New Roman"/>
                <a:cs typeface="Times New Roman"/>
              </a:rPr>
              <a:t>483–498,</a:t>
            </a:r>
            <a:r>
              <a:rPr sz="1250" spc="-30" dirty="0">
                <a:latin typeface="Times New Roman"/>
                <a:cs typeface="Times New Roman"/>
              </a:rPr>
              <a:t> </a:t>
            </a:r>
            <a:r>
              <a:rPr sz="1250" spc="55" dirty="0">
                <a:latin typeface="Times New Roman"/>
                <a:cs typeface="Times New Roman"/>
              </a:rPr>
              <a:t>2015.</a:t>
            </a:r>
            <a:endParaRPr sz="1250">
              <a:latin typeface="Times New Roman"/>
              <a:cs typeface="Times New Roman"/>
            </a:endParaRPr>
          </a:p>
          <a:p>
            <a:pPr marL="494030" indent="-391160">
              <a:lnSpc>
                <a:spcPct val="100000"/>
              </a:lnSpc>
              <a:spcBef>
                <a:spcPts val="75"/>
              </a:spcBef>
              <a:buAutoNum type="arabicPeriod" startAt="3"/>
              <a:tabLst>
                <a:tab pos="494030" algn="l"/>
                <a:tab pos="494665" algn="l"/>
              </a:tabLst>
            </a:pPr>
            <a:r>
              <a:rPr sz="1250" spc="-45" dirty="0">
                <a:latin typeface="Times New Roman"/>
                <a:cs typeface="Times New Roman"/>
              </a:rPr>
              <a:t>R.</a:t>
            </a:r>
            <a:r>
              <a:rPr sz="1250" spc="-25" dirty="0">
                <a:latin typeface="Times New Roman"/>
                <a:cs typeface="Times New Roman"/>
              </a:rPr>
              <a:t> </a:t>
            </a:r>
            <a:r>
              <a:rPr sz="1250" spc="-75" dirty="0">
                <a:latin typeface="Times New Roman"/>
                <a:cs typeface="Times New Roman"/>
              </a:rPr>
              <a:t>K.</a:t>
            </a:r>
            <a:r>
              <a:rPr sz="1250" spc="-30" dirty="0">
                <a:latin typeface="Times New Roman"/>
                <a:cs typeface="Times New Roman"/>
              </a:rPr>
              <a:t> </a:t>
            </a:r>
            <a:r>
              <a:rPr sz="1250" spc="25" dirty="0">
                <a:latin typeface="Times New Roman"/>
                <a:cs typeface="Times New Roman"/>
              </a:rPr>
              <a:t>Konoth,</a:t>
            </a:r>
            <a:r>
              <a:rPr sz="1250" spc="-25" dirty="0">
                <a:latin typeface="Times New Roman"/>
                <a:cs typeface="Times New Roman"/>
              </a:rPr>
              <a:t> </a:t>
            </a:r>
            <a:r>
              <a:rPr sz="1250" spc="-90" dirty="0">
                <a:latin typeface="Times New Roman"/>
                <a:cs typeface="Times New Roman"/>
              </a:rPr>
              <a:t>V.</a:t>
            </a:r>
            <a:r>
              <a:rPr sz="1250" spc="-20" dirty="0">
                <a:latin typeface="Times New Roman"/>
                <a:cs typeface="Times New Roman"/>
              </a:rPr>
              <a:t> </a:t>
            </a:r>
            <a:r>
              <a:rPr sz="1250" spc="55" dirty="0">
                <a:latin typeface="Times New Roman"/>
                <a:cs typeface="Times New Roman"/>
              </a:rPr>
              <a:t>van</a:t>
            </a:r>
            <a:r>
              <a:rPr sz="1250" spc="-30" dirty="0">
                <a:latin typeface="Times New Roman"/>
                <a:cs typeface="Times New Roman"/>
              </a:rPr>
              <a:t> </a:t>
            </a:r>
            <a:r>
              <a:rPr sz="1250" spc="85" dirty="0">
                <a:latin typeface="Times New Roman"/>
                <a:cs typeface="Times New Roman"/>
              </a:rPr>
              <a:t>der</a:t>
            </a:r>
            <a:r>
              <a:rPr sz="1250" spc="-30" dirty="0">
                <a:latin typeface="Times New Roman"/>
                <a:cs typeface="Times New Roman"/>
              </a:rPr>
              <a:t> </a:t>
            </a:r>
            <a:r>
              <a:rPr sz="1250" spc="5" dirty="0">
                <a:latin typeface="Times New Roman"/>
                <a:cs typeface="Times New Roman"/>
              </a:rPr>
              <a:t>Veen,</a:t>
            </a:r>
            <a:r>
              <a:rPr sz="1250" spc="-25" dirty="0">
                <a:latin typeface="Times New Roman"/>
                <a:cs typeface="Times New Roman"/>
              </a:rPr>
              <a:t> </a:t>
            </a:r>
            <a:r>
              <a:rPr sz="1250" spc="80" dirty="0">
                <a:latin typeface="Times New Roman"/>
                <a:cs typeface="Times New Roman"/>
              </a:rPr>
              <a:t>and</a:t>
            </a:r>
            <a:r>
              <a:rPr sz="1250" spc="-25" dirty="0">
                <a:latin typeface="Times New Roman"/>
                <a:cs typeface="Times New Roman"/>
              </a:rPr>
              <a:t> </a:t>
            </a:r>
            <a:r>
              <a:rPr sz="1250" spc="-40" dirty="0">
                <a:latin typeface="Times New Roman"/>
                <a:cs typeface="Times New Roman"/>
              </a:rPr>
              <a:t>H.</a:t>
            </a:r>
            <a:r>
              <a:rPr sz="1250" spc="-25" dirty="0">
                <a:latin typeface="Times New Roman"/>
                <a:cs typeface="Times New Roman"/>
              </a:rPr>
              <a:t> </a:t>
            </a:r>
            <a:r>
              <a:rPr sz="1250" dirty="0">
                <a:latin typeface="Times New Roman"/>
                <a:cs typeface="Times New Roman"/>
              </a:rPr>
              <a:t>Bos.</a:t>
            </a:r>
            <a:r>
              <a:rPr sz="1250" spc="-25" dirty="0">
                <a:latin typeface="Times New Roman"/>
                <a:cs typeface="Times New Roman"/>
              </a:rPr>
              <a:t> </a:t>
            </a:r>
            <a:r>
              <a:rPr sz="1250" spc="40" dirty="0">
                <a:latin typeface="Times New Roman"/>
                <a:cs typeface="Times New Roman"/>
              </a:rPr>
              <a:t>How</a:t>
            </a:r>
            <a:r>
              <a:rPr sz="1250" spc="-25" dirty="0">
                <a:latin typeface="Times New Roman"/>
                <a:cs typeface="Times New Roman"/>
              </a:rPr>
              <a:t> </a:t>
            </a:r>
            <a:r>
              <a:rPr sz="1250" spc="70" dirty="0">
                <a:latin typeface="Times New Roman"/>
                <a:cs typeface="Times New Roman"/>
              </a:rPr>
              <a:t>anywhere</a:t>
            </a:r>
            <a:r>
              <a:rPr sz="1250" spc="-30" dirty="0">
                <a:latin typeface="Times New Roman"/>
                <a:cs typeface="Times New Roman"/>
              </a:rPr>
              <a:t> </a:t>
            </a:r>
            <a:r>
              <a:rPr sz="1250" spc="55" dirty="0">
                <a:latin typeface="Times New Roman"/>
                <a:cs typeface="Times New Roman"/>
              </a:rPr>
              <a:t>computing</a:t>
            </a:r>
            <a:r>
              <a:rPr sz="1250" spc="-25" dirty="0">
                <a:latin typeface="Times New Roman"/>
                <a:cs typeface="Times New Roman"/>
              </a:rPr>
              <a:t> </a:t>
            </a:r>
            <a:r>
              <a:rPr sz="1250" spc="50" dirty="0">
                <a:latin typeface="Times New Roman"/>
                <a:cs typeface="Times New Roman"/>
              </a:rPr>
              <a:t>just</a:t>
            </a:r>
            <a:r>
              <a:rPr sz="1250" spc="-30" dirty="0">
                <a:latin typeface="Times New Roman"/>
                <a:cs typeface="Times New Roman"/>
              </a:rPr>
              <a:t> </a:t>
            </a:r>
            <a:r>
              <a:rPr sz="1250" spc="30" dirty="0">
                <a:latin typeface="Times New Roman"/>
                <a:cs typeface="Times New Roman"/>
              </a:rPr>
              <a:t>killed</a:t>
            </a:r>
            <a:r>
              <a:rPr sz="1250" spc="-25" dirty="0">
                <a:latin typeface="Times New Roman"/>
                <a:cs typeface="Times New Roman"/>
              </a:rPr>
              <a:t> </a:t>
            </a:r>
            <a:r>
              <a:rPr sz="1250" spc="65" dirty="0">
                <a:latin typeface="Times New Roman"/>
                <a:cs typeface="Times New Roman"/>
              </a:rPr>
              <a:t>your</a:t>
            </a:r>
            <a:r>
              <a:rPr sz="1250" spc="-30" dirty="0">
                <a:latin typeface="Times New Roman"/>
                <a:cs typeface="Times New Roman"/>
              </a:rPr>
              <a:t> </a:t>
            </a:r>
            <a:r>
              <a:rPr sz="1250" spc="65" dirty="0">
                <a:latin typeface="Times New Roman"/>
                <a:cs typeface="Times New Roman"/>
              </a:rPr>
              <a:t>phone-based</a:t>
            </a:r>
            <a:r>
              <a:rPr sz="1250" spc="-30" dirty="0">
                <a:latin typeface="Times New Roman"/>
                <a:cs typeface="Times New Roman"/>
              </a:rPr>
              <a:t> </a:t>
            </a:r>
            <a:r>
              <a:rPr sz="1250" spc="50" dirty="0">
                <a:latin typeface="Times New Roman"/>
                <a:cs typeface="Times New Roman"/>
              </a:rPr>
              <a:t>two-factor</a:t>
            </a:r>
            <a:r>
              <a:rPr sz="1250" spc="-30" dirty="0">
                <a:latin typeface="Times New Roman"/>
                <a:cs typeface="Times New Roman"/>
              </a:rPr>
              <a:t> </a:t>
            </a:r>
            <a:r>
              <a:rPr sz="1250" spc="50" dirty="0">
                <a:latin typeface="Times New Roman"/>
                <a:cs typeface="Times New Roman"/>
              </a:rPr>
              <a:t>authentication.</a:t>
            </a:r>
            <a:r>
              <a:rPr sz="1250" spc="-20" dirty="0">
                <a:latin typeface="Times New Roman"/>
                <a:cs typeface="Times New Roman"/>
              </a:rPr>
              <a:t> </a:t>
            </a:r>
            <a:r>
              <a:rPr sz="1250" spc="40" dirty="0">
                <a:latin typeface="Times New Roman"/>
                <a:cs typeface="Times New Roman"/>
              </a:rPr>
              <a:t>In</a:t>
            </a:r>
            <a:endParaRPr sz="1250">
              <a:latin typeface="Times New Roman"/>
              <a:cs typeface="Times New Roman"/>
            </a:endParaRPr>
          </a:p>
          <a:p>
            <a:pPr marL="494030">
              <a:lnSpc>
                <a:spcPct val="100000"/>
              </a:lnSpc>
              <a:spcBef>
                <a:spcPts val="80"/>
              </a:spcBef>
            </a:pPr>
            <a:r>
              <a:rPr sz="1250" i="1" spc="35" dirty="0">
                <a:latin typeface="Times New Roman"/>
                <a:cs typeface="Times New Roman"/>
              </a:rPr>
              <a:t>International</a:t>
            </a:r>
            <a:r>
              <a:rPr sz="1250" i="1" spc="-35" dirty="0">
                <a:latin typeface="Times New Roman"/>
                <a:cs typeface="Times New Roman"/>
              </a:rPr>
              <a:t> </a:t>
            </a:r>
            <a:r>
              <a:rPr sz="1250" i="1" spc="10" dirty="0">
                <a:latin typeface="Times New Roman"/>
                <a:cs typeface="Times New Roman"/>
              </a:rPr>
              <a:t>Conference</a:t>
            </a:r>
            <a:r>
              <a:rPr sz="1250" i="1" spc="-30" dirty="0">
                <a:latin typeface="Times New Roman"/>
                <a:cs typeface="Times New Roman"/>
              </a:rPr>
              <a:t> </a:t>
            </a:r>
            <a:r>
              <a:rPr sz="1250" i="1" spc="40" dirty="0">
                <a:latin typeface="Times New Roman"/>
                <a:cs typeface="Times New Roman"/>
              </a:rPr>
              <a:t>on</a:t>
            </a:r>
            <a:r>
              <a:rPr sz="1250" i="1" spc="-30" dirty="0">
                <a:latin typeface="Times New Roman"/>
                <a:cs typeface="Times New Roman"/>
              </a:rPr>
              <a:t> </a:t>
            </a:r>
            <a:r>
              <a:rPr sz="1250" i="1" spc="10" dirty="0">
                <a:latin typeface="Times New Roman"/>
                <a:cs typeface="Times New Roman"/>
              </a:rPr>
              <a:t>Financial</a:t>
            </a:r>
            <a:r>
              <a:rPr sz="1250" i="1" spc="-30" dirty="0">
                <a:latin typeface="Times New Roman"/>
                <a:cs typeface="Times New Roman"/>
              </a:rPr>
              <a:t> </a:t>
            </a:r>
            <a:r>
              <a:rPr sz="1250" i="1" spc="25" dirty="0">
                <a:latin typeface="Times New Roman"/>
                <a:cs typeface="Times New Roman"/>
              </a:rPr>
              <a:t>Cryptography</a:t>
            </a:r>
            <a:r>
              <a:rPr sz="1250" i="1" spc="-35" dirty="0">
                <a:latin typeface="Times New Roman"/>
                <a:cs typeface="Times New Roman"/>
              </a:rPr>
              <a:t> </a:t>
            </a:r>
            <a:r>
              <a:rPr sz="1250" i="1" spc="50" dirty="0">
                <a:latin typeface="Times New Roman"/>
                <a:cs typeface="Times New Roman"/>
              </a:rPr>
              <a:t>and</a:t>
            </a:r>
            <a:r>
              <a:rPr sz="1250" i="1" spc="-35" dirty="0">
                <a:latin typeface="Times New Roman"/>
                <a:cs typeface="Times New Roman"/>
              </a:rPr>
              <a:t> </a:t>
            </a:r>
            <a:r>
              <a:rPr sz="1250" i="1" spc="25" dirty="0">
                <a:latin typeface="Times New Roman"/>
                <a:cs typeface="Times New Roman"/>
              </a:rPr>
              <a:t>Data</a:t>
            </a:r>
            <a:r>
              <a:rPr sz="1250" i="1" spc="-30" dirty="0">
                <a:latin typeface="Times New Roman"/>
                <a:cs typeface="Times New Roman"/>
              </a:rPr>
              <a:t> </a:t>
            </a:r>
            <a:r>
              <a:rPr sz="1250" i="1" spc="20" dirty="0">
                <a:latin typeface="Times New Roman"/>
                <a:cs typeface="Times New Roman"/>
              </a:rPr>
              <a:t>Security</a:t>
            </a:r>
            <a:r>
              <a:rPr sz="1250" spc="20" dirty="0">
                <a:latin typeface="Times New Roman"/>
                <a:cs typeface="Times New Roman"/>
              </a:rPr>
              <a:t>,</a:t>
            </a:r>
            <a:r>
              <a:rPr sz="1250" spc="-30" dirty="0">
                <a:latin typeface="Times New Roman"/>
                <a:cs typeface="Times New Roman"/>
              </a:rPr>
              <a:t> </a:t>
            </a:r>
            <a:r>
              <a:rPr sz="1250" spc="55" dirty="0">
                <a:latin typeface="Times New Roman"/>
                <a:cs typeface="Times New Roman"/>
              </a:rPr>
              <a:t>pages</a:t>
            </a:r>
            <a:r>
              <a:rPr sz="1250" spc="-35" dirty="0">
                <a:latin typeface="Times New Roman"/>
                <a:cs typeface="Times New Roman"/>
              </a:rPr>
              <a:t> </a:t>
            </a:r>
            <a:r>
              <a:rPr sz="1250" spc="55" dirty="0">
                <a:latin typeface="Times New Roman"/>
                <a:cs typeface="Times New Roman"/>
              </a:rPr>
              <a:t>405–421,</a:t>
            </a:r>
            <a:r>
              <a:rPr sz="1250" spc="-30" dirty="0">
                <a:latin typeface="Times New Roman"/>
                <a:cs typeface="Times New Roman"/>
              </a:rPr>
              <a:t> </a:t>
            </a:r>
            <a:r>
              <a:rPr sz="1250" spc="55" dirty="0">
                <a:latin typeface="Times New Roman"/>
                <a:cs typeface="Times New Roman"/>
              </a:rPr>
              <a:t>2016.</a:t>
            </a:r>
            <a:endParaRPr sz="1250">
              <a:latin typeface="Times New Roman"/>
              <a:cs typeface="Times New Roman"/>
            </a:endParaRPr>
          </a:p>
          <a:p>
            <a:pPr marL="494030" marR="313055" indent="-391160">
              <a:lnSpc>
                <a:spcPct val="105200"/>
              </a:lnSpc>
              <a:buAutoNum type="arabicPeriod" startAt="9"/>
              <a:tabLst>
                <a:tab pos="494030" algn="l"/>
                <a:tab pos="494665" algn="l"/>
              </a:tabLst>
            </a:pPr>
            <a:r>
              <a:rPr sz="1250" spc="-55" dirty="0">
                <a:latin typeface="Times New Roman"/>
                <a:cs typeface="Times New Roman"/>
              </a:rPr>
              <a:t>B.</a:t>
            </a:r>
            <a:r>
              <a:rPr sz="1250" spc="-30" dirty="0">
                <a:latin typeface="Times New Roman"/>
                <a:cs typeface="Times New Roman"/>
              </a:rPr>
              <a:t> </a:t>
            </a:r>
            <a:r>
              <a:rPr sz="1250" spc="45" dirty="0">
                <a:latin typeface="Times New Roman"/>
                <a:cs typeface="Times New Roman"/>
              </a:rPr>
              <a:t>Shrestha,</a:t>
            </a:r>
            <a:r>
              <a:rPr sz="1250" spc="-25" dirty="0">
                <a:latin typeface="Times New Roman"/>
                <a:cs typeface="Times New Roman"/>
              </a:rPr>
              <a:t> </a:t>
            </a:r>
            <a:r>
              <a:rPr sz="1250" spc="-60" dirty="0">
                <a:latin typeface="Times New Roman"/>
                <a:cs typeface="Times New Roman"/>
              </a:rPr>
              <a:t>M.</a:t>
            </a:r>
            <a:r>
              <a:rPr sz="1250" spc="-25" dirty="0">
                <a:latin typeface="Times New Roman"/>
                <a:cs typeface="Times New Roman"/>
              </a:rPr>
              <a:t> </a:t>
            </a:r>
            <a:r>
              <a:rPr sz="1250" spc="35" dirty="0">
                <a:latin typeface="Times New Roman"/>
                <a:cs typeface="Times New Roman"/>
              </a:rPr>
              <a:t>Shirvanian,</a:t>
            </a:r>
            <a:r>
              <a:rPr sz="1250" spc="-30" dirty="0">
                <a:latin typeface="Times New Roman"/>
                <a:cs typeface="Times New Roman"/>
              </a:rPr>
              <a:t> </a:t>
            </a:r>
            <a:r>
              <a:rPr sz="1250" spc="-10" dirty="0">
                <a:latin typeface="Times New Roman"/>
                <a:cs typeface="Times New Roman"/>
              </a:rPr>
              <a:t>P.</a:t>
            </a:r>
            <a:r>
              <a:rPr sz="1250" spc="-20" dirty="0">
                <a:latin typeface="Times New Roman"/>
                <a:cs typeface="Times New Roman"/>
              </a:rPr>
              <a:t> </a:t>
            </a:r>
            <a:r>
              <a:rPr sz="1250" spc="45" dirty="0">
                <a:latin typeface="Times New Roman"/>
                <a:cs typeface="Times New Roman"/>
              </a:rPr>
              <a:t>Shrestha,</a:t>
            </a:r>
            <a:r>
              <a:rPr sz="1250" spc="-25" dirty="0">
                <a:latin typeface="Times New Roman"/>
                <a:cs typeface="Times New Roman"/>
              </a:rPr>
              <a:t> </a:t>
            </a:r>
            <a:r>
              <a:rPr sz="1250" spc="80" dirty="0">
                <a:latin typeface="Times New Roman"/>
                <a:cs typeface="Times New Roman"/>
              </a:rPr>
              <a:t>and</a:t>
            </a:r>
            <a:r>
              <a:rPr sz="1250" spc="-25" dirty="0">
                <a:latin typeface="Times New Roman"/>
                <a:cs typeface="Times New Roman"/>
              </a:rPr>
              <a:t> </a:t>
            </a:r>
            <a:r>
              <a:rPr sz="1250" spc="-45" dirty="0">
                <a:latin typeface="Times New Roman"/>
                <a:cs typeface="Times New Roman"/>
              </a:rPr>
              <a:t>N.</a:t>
            </a:r>
            <a:r>
              <a:rPr sz="1250" spc="-20" dirty="0">
                <a:latin typeface="Times New Roman"/>
                <a:cs typeface="Times New Roman"/>
              </a:rPr>
              <a:t> </a:t>
            </a:r>
            <a:r>
              <a:rPr sz="1250" spc="20" dirty="0">
                <a:latin typeface="Times New Roman"/>
                <a:cs typeface="Times New Roman"/>
              </a:rPr>
              <a:t>Saxena.</a:t>
            </a:r>
            <a:r>
              <a:rPr sz="1250" spc="-25" dirty="0">
                <a:latin typeface="Times New Roman"/>
                <a:cs typeface="Times New Roman"/>
              </a:rPr>
              <a:t> </a:t>
            </a:r>
            <a:r>
              <a:rPr sz="1250" spc="45" dirty="0">
                <a:latin typeface="Times New Roman"/>
                <a:cs typeface="Times New Roman"/>
              </a:rPr>
              <a:t>The</a:t>
            </a:r>
            <a:r>
              <a:rPr sz="1250" spc="-25" dirty="0">
                <a:latin typeface="Times New Roman"/>
                <a:cs typeface="Times New Roman"/>
              </a:rPr>
              <a:t> </a:t>
            </a:r>
            <a:r>
              <a:rPr sz="1250" spc="70" dirty="0">
                <a:latin typeface="Times New Roman"/>
                <a:cs typeface="Times New Roman"/>
              </a:rPr>
              <a:t>sounds</a:t>
            </a:r>
            <a:r>
              <a:rPr sz="1250" spc="-25" dirty="0">
                <a:latin typeface="Times New Roman"/>
                <a:cs typeface="Times New Roman"/>
              </a:rPr>
              <a:t> </a:t>
            </a:r>
            <a:r>
              <a:rPr sz="1250" spc="10" dirty="0">
                <a:latin typeface="Times New Roman"/>
                <a:cs typeface="Times New Roman"/>
              </a:rPr>
              <a:t>of</a:t>
            </a:r>
            <a:r>
              <a:rPr sz="1250" spc="-30" dirty="0">
                <a:latin typeface="Times New Roman"/>
                <a:cs typeface="Times New Roman"/>
              </a:rPr>
              <a:t> </a:t>
            </a:r>
            <a:r>
              <a:rPr sz="1250" spc="75" dirty="0">
                <a:latin typeface="Times New Roman"/>
                <a:cs typeface="Times New Roman"/>
              </a:rPr>
              <a:t>the</a:t>
            </a:r>
            <a:r>
              <a:rPr sz="1250" spc="-25" dirty="0">
                <a:latin typeface="Times New Roman"/>
                <a:cs typeface="Times New Roman"/>
              </a:rPr>
              <a:t> </a:t>
            </a:r>
            <a:r>
              <a:rPr sz="1250" spc="60" dirty="0">
                <a:latin typeface="Times New Roman"/>
                <a:cs typeface="Times New Roman"/>
              </a:rPr>
              <a:t>phones:</a:t>
            </a:r>
            <a:r>
              <a:rPr sz="1250" spc="-25" dirty="0">
                <a:latin typeface="Times New Roman"/>
                <a:cs typeface="Times New Roman"/>
              </a:rPr>
              <a:t> </a:t>
            </a:r>
            <a:r>
              <a:rPr sz="1250" spc="50" dirty="0">
                <a:latin typeface="Times New Roman"/>
                <a:cs typeface="Times New Roman"/>
              </a:rPr>
              <a:t>Dangers</a:t>
            </a:r>
            <a:r>
              <a:rPr sz="1250" spc="-25" dirty="0">
                <a:latin typeface="Times New Roman"/>
                <a:cs typeface="Times New Roman"/>
              </a:rPr>
              <a:t> </a:t>
            </a:r>
            <a:r>
              <a:rPr sz="1250" spc="10" dirty="0">
                <a:latin typeface="Times New Roman"/>
                <a:cs typeface="Times New Roman"/>
              </a:rPr>
              <a:t>of</a:t>
            </a:r>
            <a:r>
              <a:rPr sz="1250" spc="-30" dirty="0">
                <a:latin typeface="Times New Roman"/>
                <a:cs typeface="Times New Roman"/>
              </a:rPr>
              <a:t> </a:t>
            </a:r>
            <a:r>
              <a:rPr sz="1250" spc="45" dirty="0">
                <a:latin typeface="Times New Roman"/>
                <a:cs typeface="Times New Roman"/>
              </a:rPr>
              <a:t>zero-effort</a:t>
            </a:r>
            <a:r>
              <a:rPr sz="1250" spc="-25" dirty="0">
                <a:latin typeface="Times New Roman"/>
                <a:cs typeface="Times New Roman"/>
              </a:rPr>
              <a:t> </a:t>
            </a:r>
            <a:r>
              <a:rPr sz="1250" spc="60" dirty="0">
                <a:latin typeface="Times New Roman"/>
                <a:cs typeface="Times New Roman"/>
              </a:rPr>
              <a:t>second</a:t>
            </a:r>
            <a:r>
              <a:rPr sz="1250" spc="-25" dirty="0">
                <a:latin typeface="Times New Roman"/>
                <a:cs typeface="Times New Roman"/>
              </a:rPr>
              <a:t> </a:t>
            </a:r>
            <a:r>
              <a:rPr sz="1250" spc="45" dirty="0">
                <a:latin typeface="Times New Roman"/>
                <a:cs typeface="Times New Roman"/>
              </a:rPr>
              <a:t>factor</a:t>
            </a:r>
            <a:r>
              <a:rPr sz="1250" spc="-25" dirty="0">
                <a:latin typeface="Times New Roman"/>
                <a:cs typeface="Times New Roman"/>
              </a:rPr>
              <a:t> </a:t>
            </a:r>
            <a:r>
              <a:rPr sz="1250" spc="30" dirty="0">
                <a:latin typeface="Times New Roman"/>
                <a:cs typeface="Times New Roman"/>
              </a:rPr>
              <a:t>login</a:t>
            </a:r>
            <a:r>
              <a:rPr sz="1250" spc="-25" dirty="0">
                <a:latin typeface="Times New Roman"/>
                <a:cs typeface="Times New Roman"/>
              </a:rPr>
              <a:t> </a:t>
            </a:r>
            <a:r>
              <a:rPr sz="1250" spc="70" dirty="0">
                <a:latin typeface="Times New Roman"/>
                <a:cs typeface="Times New Roman"/>
              </a:rPr>
              <a:t>based</a:t>
            </a:r>
            <a:r>
              <a:rPr sz="1250" spc="-25" dirty="0">
                <a:latin typeface="Times New Roman"/>
                <a:cs typeface="Times New Roman"/>
              </a:rPr>
              <a:t> </a:t>
            </a:r>
            <a:r>
              <a:rPr sz="1250" spc="70" dirty="0">
                <a:latin typeface="Times New Roman"/>
                <a:cs typeface="Times New Roman"/>
              </a:rPr>
              <a:t>on  </a:t>
            </a:r>
            <a:r>
              <a:rPr sz="1250" spc="65" dirty="0">
                <a:latin typeface="Times New Roman"/>
                <a:cs typeface="Times New Roman"/>
              </a:rPr>
              <a:t>ambient</a:t>
            </a:r>
            <a:r>
              <a:rPr sz="1250" spc="-30" dirty="0">
                <a:latin typeface="Times New Roman"/>
                <a:cs typeface="Times New Roman"/>
              </a:rPr>
              <a:t> </a:t>
            </a:r>
            <a:r>
              <a:rPr sz="1250" spc="40" dirty="0">
                <a:latin typeface="Times New Roman"/>
                <a:cs typeface="Times New Roman"/>
              </a:rPr>
              <a:t>audio.</a:t>
            </a:r>
            <a:r>
              <a:rPr sz="1250" spc="-30" dirty="0">
                <a:latin typeface="Times New Roman"/>
                <a:cs typeface="Times New Roman"/>
              </a:rPr>
              <a:t> </a:t>
            </a:r>
            <a:r>
              <a:rPr sz="1250" spc="40" dirty="0">
                <a:latin typeface="Times New Roman"/>
                <a:cs typeface="Times New Roman"/>
              </a:rPr>
              <a:t>In</a:t>
            </a:r>
            <a:r>
              <a:rPr sz="1250" spc="-25" dirty="0">
                <a:latin typeface="Times New Roman"/>
                <a:cs typeface="Times New Roman"/>
              </a:rPr>
              <a:t> </a:t>
            </a:r>
            <a:r>
              <a:rPr sz="1250" i="1" spc="-60" dirty="0">
                <a:latin typeface="Times New Roman"/>
                <a:cs typeface="Times New Roman"/>
              </a:rPr>
              <a:t>ACM</a:t>
            </a:r>
            <a:r>
              <a:rPr sz="1250" i="1" spc="-35" dirty="0">
                <a:latin typeface="Times New Roman"/>
                <a:cs typeface="Times New Roman"/>
              </a:rPr>
              <a:t> </a:t>
            </a:r>
            <a:r>
              <a:rPr sz="1250" i="1" spc="-60" dirty="0">
                <a:latin typeface="Times New Roman"/>
                <a:cs typeface="Times New Roman"/>
              </a:rPr>
              <a:t>SIGSAC</a:t>
            </a:r>
            <a:r>
              <a:rPr sz="1250" i="1" spc="-35" dirty="0">
                <a:latin typeface="Times New Roman"/>
                <a:cs typeface="Times New Roman"/>
              </a:rPr>
              <a:t> </a:t>
            </a:r>
            <a:r>
              <a:rPr sz="1250" i="1" spc="10" dirty="0">
                <a:latin typeface="Times New Roman"/>
                <a:cs typeface="Times New Roman"/>
              </a:rPr>
              <a:t>Conference</a:t>
            </a:r>
            <a:r>
              <a:rPr sz="1250" i="1" spc="-25" dirty="0">
                <a:latin typeface="Times New Roman"/>
                <a:cs typeface="Times New Roman"/>
              </a:rPr>
              <a:t> </a:t>
            </a:r>
            <a:r>
              <a:rPr sz="1250" i="1" spc="40" dirty="0">
                <a:latin typeface="Times New Roman"/>
                <a:cs typeface="Times New Roman"/>
              </a:rPr>
              <a:t>on</a:t>
            </a:r>
            <a:r>
              <a:rPr sz="1250" i="1" spc="-30" dirty="0">
                <a:latin typeface="Times New Roman"/>
                <a:cs typeface="Times New Roman"/>
              </a:rPr>
              <a:t> </a:t>
            </a:r>
            <a:r>
              <a:rPr sz="1250" i="1" spc="30" dirty="0">
                <a:latin typeface="Times New Roman"/>
                <a:cs typeface="Times New Roman"/>
              </a:rPr>
              <a:t>Computer</a:t>
            </a:r>
            <a:r>
              <a:rPr sz="1250" i="1" spc="-25" dirty="0">
                <a:latin typeface="Times New Roman"/>
                <a:cs typeface="Times New Roman"/>
              </a:rPr>
              <a:t> </a:t>
            </a:r>
            <a:r>
              <a:rPr sz="1250" i="1" spc="50" dirty="0">
                <a:latin typeface="Times New Roman"/>
                <a:cs typeface="Times New Roman"/>
              </a:rPr>
              <a:t>and</a:t>
            </a:r>
            <a:r>
              <a:rPr sz="1250" i="1" spc="-35" dirty="0">
                <a:latin typeface="Times New Roman"/>
                <a:cs typeface="Times New Roman"/>
              </a:rPr>
              <a:t> </a:t>
            </a:r>
            <a:r>
              <a:rPr sz="1250" i="1" spc="30" dirty="0">
                <a:latin typeface="Times New Roman"/>
                <a:cs typeface="Times New Roman"/>
              </a:rPr>
              <a:t>Communications</a:t>
            </a:r>
            <a:r>
              <a:rPr sz="1250" i="1" spc="-35" dirty="0">
                <a:latin typeface="Times New Roman"/>
                <a:cs typeface="Times New Roman"/>
              </a:rPr>
              <a:t> </a:t>
            </a:r>
            <a:r>
              <a:rPr sz="1250" i="1" spc="20" dirty="0">
                <a:latin typeface="Times New Roman"/>
                <a:cs typeface="Times New Roman"/>
              </a:rPr>
              <a:t>Security</a:t>
            </a:r>
            <a:r>
              <a:rPr sz="1250" spc="20" dirty="0">
                <a:latin typeface="Times New Roman"/>
                <a:cs typeface="Times New Roman"/>
              </a:rPr>
              <a:t>,</a:t>
            </a:r>
            <a:r>
              <a:rPr sz="1250" spc="-25" dirty="0">
                <a:latin typeface="Times New Roman"/>
                <a:cs typeface="Times New Roman"/>
              </a:rPr>
              <a:t> </a:t>
            </a:r>
            <a:r>
              <a:rPr sz="1250" spc="55" dirty="0">
                <a:latin typeface="Times New Roman"/>
                <a:cs typeface="Times New Roman"/>
              </a:rPr>
              <a:t>pages</a:t>
            </a:r>
            <a:r>
              <a:rPr sz="1250" spc="-35" dirty="0">
                <a:latin typeface="Times New Roman"/>
                <a:cs typeface="Times New Roman"/>
              </a:rPr>
              <a:t> </a:t>
            </a:r>
            <a:r>
              <a:rPr sz="1250" spc="55" dirty="0">
                <a:latin typeface="Times New Roman"/>
                <a:cs typeface="Times New Roman"/>
              </a:rPr>
              <a:t>908–919,</a:t>
            </a:r>
            <a:r>
              <a:rPr sz="1250" spc="-25" dirty="0">
                <a:latin typeface="Times New Roman"/>
                <a:cs typeface="Times New Roman"/>
              </a:rPr>
              <a:t> </a:t>
            </a:r>
            <a:r>
              <a:rPr sz="1250" spc="55" dirty="0">
                <a:latin typeface="Times New Roman"/>
                <a:cs typeface="Times New Roman"/>
              </a:rPr>
              <a:t>2016.</a:t>
            </a:r>
            <a:endParaRPr sz="1250">
              <a:latin typeface="Times New Roman"/>
              <a:cs typeface="Times New Roman"/>
            </a:endParaRPr>
          </a:p>
          <a:p>
            <a:pPr marL="494030" marR="2615565" indent="-481330">
              <a:lnSpc>
                <a:spcPct val="105200"/>
              </a:lnSpc>
              <a:buAutoNum type="arabicPeriod" startAt="9"/>
              <a:tabLst>
                <a:tab pos="494030" algn="l"/>
                <a:tab pos="494665" algn="l"/>
              </a:tabLst>
            </a:pPr>
            <a:r>
              <a:rPr sz="1250" spc="45" dirty="0">
                <a:latin typeface="Times New Roman"/>
                <a:cs typeface="Times New Roman"/>
              </a:rPr>
              <a:t>The Hacker </a:t>
            </a:r>
            <a:r>
              <a:rPr sz="1250" spc="25" dirty="0">
                <a:latin typeface="Times New Roman"/>
                <a:cs typeface="Times New Roman"/>
              </a:rPr>
              <a:t>News. </a:t>
            </a:r>
            <a:r>
              <a:rPr sz="1250" spc="30" dirty="0">
                <a:latin typeface="Times New Roman"/>
                <a:cs typeface="Times New Roman"/>
              </a:rPr>
              <a:t>Real-World </a:t>
            </a:r>
            <a:r>
              <a:rPr sz="1250" spc="-15" dirty="0">
                <a:latin typeface="Times New Roman"/>
                <a:cs typeface="Times New Roman"/>
              </a:rPr>
              <a:t>SS7 </a:t>
            </a:r>
            <a:r>
              <a:rPr sz="1250" spc="30" dirty="0">
                <a:latin typeface="Times New Roman"/>
                <a:cs typeface="Times New Roman"/>
              </a:rPr>
              <a:t>Attack </a:t>
            </a:r>
            <a:r>
              <a:rPr sz="1250" spc="35" dirty="0">
                <a:latin typeface="Times New Roman"/>
                <a:cs typeface="Times New Roman"/>
              </a:rPr>
              <a:t>— </a:t>
            </a:r>
            <a:r>
              <a:rPr sz="1250" spc="45" dirty="0">
                <a:latin typeface="Times New Roman"/>
                <a:cs typeface="Times New Roman"/>
              </a:rPr>
              <a:t>Hackers </a:t>
            </a:r>
            <a:r>
              <a:rPr sz="1250" spc="25" dirty="0">
                <a:latin typeface="Times New Roman"/>
                <a:cs typeface="Times New Roman"/>
              </a:rPr>
              <a:t>Are </a:t>
            </a:r>
            <a:r>
              <a:rPr sz="1250" spc="30" dirty="0">
                <a:latin typeface="Times New Roman"/>
                <a:cs typeface="Times New Roman"/>
              </a:rPr>
              <a:t>Stealing Money </a:t>
            </a:r>
            <a:r>
              <a:rPr sz="1250" spc="60" dirty="0">
                <a:latin typeface="Times New Roman"/>
                <a:cs typeface="Times New Roman"/>
              </a:rPr>
              <a:t>From </a:t>
            </a:r>
            <a:r>
              <a:rPr sz="1250" spc="35" dirty="0">
                <a:latin typeface="Times New Roman"/>
                <a:cs typeface="Times New Roman"/>
              </a:rPr>
              <a:t>Bank </a:t>
            </a:r>
            <a:r>
              <a:rPr sz="1250" spc="25" dirty="0">
                <a:latin typeface="Times New Roman"/>
                <a:cs typeface="Times New Roman"/>
              </a:rPr>
              <a:t>Accounts. </a:t>
            </a:r>
            <a:r>
              <a:rPr sz="1250" u="sng" spc="25" dirty="0">
                <a:solidFill>
                  <a:srgbClr val="0097A7"/>
                </a:solidFill>
                <a:uFill>
                  <a:solidFill>
                    <a:srgbClr val="0097A7"/>
                  </a:solidFill>
                </a:uFill>
                <a:latin typeface="Times New Roman"/>
                <a:cs typeface="Times New Roman"/>
                <a:hlinkClick r:id="rId2"/>
              </a:rPr>
              <a:t> </a:t>
            </a:r>
            <a:r>
              <a:rPr sz="1250" u="sng" spc="70" dirty="0">
                <a:solidFill>
                  <a:srgbClr val="0097A7"/>
                </a:solidFill>
                <a:uFill>
                  <a:solidFill>
                    <a:srgbClr val="0097A7"/>
                  </a:solidFill>
                </a:uFill>
                <a:latin typeface="Times New Roman"/>
                <a:cs typeface="Times New Roman"/>
                <a:hlinkClick r:id="rId2"/>
              </a:rPr>
              <a:t>http://thehackernews.com/2017/05/ss7-vulnerability-bank-hacking.html</a:t>
            </a:r>
            <a:r>
              <a:rPr sz="1250" spc="70" dirty="0">
                <a:latin typeface="Times New Roman"/>
                <a:cs typeface="Times New Roman"/>
                <a:hlinkClick r:id="rId2"/>
              </a:rPr>
              <a:t>. </a:t>
            </a:r>
            <a:r>
              <a:rPr sz="1250" spc="25" dirty="0">
                <a:latin typeface="Times New Roman"/>
                <a:cs typeface="Times New Roman"/>
              </a:rPr>
              <a:t>Accessed:</a:t>
            </a:r>
            <a:r>
              <a:rPr sz="1250" spc="-165" dirty="0">
                <a:latin typeface="Times New Roman"/>
                <a:cs typeface="Times New Roman"/>
              </a:rPr>
              <a:t> </a:t>
            </a:r>
            <a:r>
              <a:rPr sz="1250" spc="55" dirty="0">
                <a:latin typeface="Times New Roman"/>
                <a:cs typeface="Times New Roman"/>
              </a:rPr>
              <a:t>2017-09-21.</a:t>
            </a:r>
            <a:endParaRPr sz="1250">
              <a:latin typeface="Times New Roman"/>
              <a:cs typeface="Times New Roman"/>
            </a:endParaRPr>
          </a:p>
          <a:p>
            <a:pPr marL="494030" indent="-481330">
              <a:lnSpc>
                <a:spcPct val="100000"/>
              </a:lnSpc>
              <a:spcBef>
                <a:spcPts val="80"/>
              </a:spcBef>
              <a:buAutoNum type="arabicPeriod" startAt="9"/>
              <a:tabLst>
                <a:tab pos="494030" algn="l"/>
                <a:tab pos="494665" algn="l"/>
              </a:tabLst>
            </a:pPr>
            <a:r>
              <a:rPr sz="1250" spc="10" dirty="0">
                <a:latin typeface="Times New Roman"/>
                <a:cs typeface="Times New Roman"/>
              </a:rPr>
              <a:t>Twilio. </a:t>
            </a:r>
            <a:r>
              <a:rPr sz="1250" spc="15" dirty="0">
                <a:latin typeface="Times New Roman"/>
                <a:cs typeface="Times New Roman"/>
              </a:rPr>
              <a:t>Authy.</a:t>
            </a:r>
            <a:r>
              <a:rPr sz="1250" spc="15" dirty="0">
                <a:solidFill>
                  <a:srgbClr val="0097A7"/>
                </a:solidFill>
                <a:latin typeface="Times New Roman"/>
                <a:cs typeface="Times New Roman"/>
              </a:rPr>
              <a:t> </a:t>
            </a:r>
            <a:r>
              <a:rPr sz="1250" u="sng" spc="75" dirty="0">
                <a:solidFill>
                  <a:srgbClr val="0097A7"/>
                </a:solidFill>
                <a:uFill>
                  <a:solidFill>
                    <a:srgbClr val="0097A7"/>
                  </a:solidFill>
                </a:uFill>
                <a:latin typeface="Times New Roman"/>
                <a:cs typeface="Times New Roman"/>
              </a:rPr>
              <a:t>https:</a:t>
            </a:r>
            <a:r>
              <a:rPr sz="1250" u="sng" spc="75" dirty="0">
                <a:solidFill>
                  <a:srgbClr val="0097A7"/>
                </a:solidFill>
                <a:uFill>
                  <a:solidFill>
                    <a:srgbClr val="0097A7"/>
                  </a:solidFill>
                </a:uFill>
                <a:latin typeface="Times New Roman"/>
                <a:cs typeface="Times New Roman"/>
                <a:hlinkClick r:id="rId3"/>
              </a:rPr>
              <a:t>//www.twi</a:t>
            </a:r>
            <a:r>
              <a:rPr sz="1250" u="sng" spc="75" dirty="0">
                <a:solidFill>
                  <a:srgbClr val="0097A7"/>
                </a:solidFill>
                <a:uFill>
                  <a:solidFill>
                    <a:srgbClr val="0097A7"/>
                  </a:solidFill>
                </a:uFill>
                <a:latin typeface="Times New Roman"/>
                <a:cs typeface="Times New Roman"/>
              </a:rPr>
              <a:t>li</a:t>
            </a:r>
            <a:r>
              <a:rPr sz="1250" u="sng" spc="75" dirty="0">
                <a:solidFill>
                  <a:srgbClr val="0097A7"/>
                </a:solidFill>
                <a:uFill>
                  <a:solidFill>
                    <a:srgbClr val="0097A7"/>
                  </a:solidFill>
                </a:uFill>
                <a:latin typeface="Times New Roman"/>
                <a:cs typeface="Times New Roman"/>
                <a:hlinkClick r:id="rId3"/>
              </a:rPr>
              <a:t>o.com/docs/api/authy</a:t>
            </a:r>
            <a:r>
              <a:rPr sz="1250" spc="75" dirty="0">
                <a:latin typeface="Times New Roman"/>
                <a:cs typeface="Times New Roman"/>
                <a:hlinkClick r:id="rId3"/>
              </a:rPr>
              <a:t>. </a:t>
            </a:r>
            <a:r>
              <a:rPr sz="1250" spc="25" dirty="0">
                <a:latin typeface="Times New Roman"/>
                <a:cs typeface="Times New Roman"/>
              </a:rPr>
              <a:t>Accessed:</a:t>
            </a:r>
            <a:r>
              <a:rPr sz="1250" spc="-220" dirty="0">
                <a:latin typeface="Times New Roman"/>
                <a:cs typeface="Times New Roman"/>
              </a:rPr>
              <a:t> </a:t>
            </a:r>
            <a:r>
              <a:rPr sz="1250" spc="55" dirty="0">
                <a:latin typeface="Times New Roman"/>
                <a:cs typeface="Times New Roman"/>
              </a:rPr>
              <a:t>2017-10-11.</a:t>
            </a:r>
            <a:endParaRPr sz="1250">
              <a:latin typeface="Times New Roman"/>
              <a:cs typeface="Times New Roman"/>
            </a:endParaRPr>
          </a:p>
          <a:p>
            <a:pPr marL="494030" indent="-481330">
              <a:lnSpc>
                <a:spcPct val="100000"/>
              </a:lnSpc>
              <a:spcBef>
                <a:spcPts val="80"/>
              </a:spcBef>
              <a:buAutoNum type="arabicPeriod" startAt="9"/>
              <a:tabLst>
                <a:tab pos="494030" algn="l"/>
                <a:tab pos="494665" algn="l"/>
              </a:tabLst>
            </a:pPr>
            <a:r>
              <a:rPr sz="1250" spc="-114" dirty="0">
                <a:latin typeface="Times New Roman"/>
                <a:cs typeface="Times New Roman"/>
              </a:rPr>
              <a:t>XDA</a:t>
            </a:r>
            <a:r>
              <a:rPr sz="1250" spc="-30" dirty="0">
                <a:latin typeface="Times New Roman"/>
                <a:cs typeface="Times New Roman"/>
              </a:rPr>
              <a:t> </a:t>
            </a:r>
            <a:r>
              <a:rPr sz="1250" spc="35" dirty="0">
                <a:latin typeface="Times New Roman"/>
                <a:cs typeface="Times New Roman"/>
              </a:rPr>
              <a:t>Developers.</a:t>
            </a:r>
            <a:r>
              <a:rPr sz="1250" spc="-30" dirty="0">
                <a:latin typeface="Times New Roman"/>
                <a:cs typeface="Times New Roman"/>
              </a:rPr>
              <a:t> </a:t>
            </a:r>
            <a:r>
              <a:rPr sz="1250" spc="45" dirty="0">
                <a:latin typeface="Times New Roman"/>
                <a:cs typeface="Times New Roman"/>
              </a:rPr>
              <a:t>Android</a:t>
            </a:r>
            <a:r>
              <a:rPr sz="1250" spc="-35" dirty="0">
                <a:latin typeface="Times New Roman"/>
                <a:cs typeface="Times New Roman"/>
              </a:rPr>
              <a:t> </a:t>
            </a:r>
            <a:r>
              <a:rPr sz="1250" spc="-65" dirty="0">
                <a:latin typeface="Times New Roman"/>
                <a:cs typeface="Times New Roman"/>
              </a:rPr>
              <a:t>O</a:t>
            </a:r>
            <a:r>
              <a:rPr sz="1250" spc="-35" dirty="0">
                <a:latin typeface="Times New Roman"/>
                <a:cs typeface="Times New Roman"/>
              </a:rPr>
              <a:t> </a:t>
            </a:r>
            <a:r>
              <a:rPr sz="1250" spc="20" dirty="0">
                <a:latin typeface="Times New Roman"/>
                <a:cs typeface="Times New Roman"/>
              </a:rPr>
              <a:t>will</a:t>
            </a:r>
            <a:r>
              <a:rPr sz="1250" spc="-35" dirty="0">
                <a:latin typeface="Times New Roman"/>
                <a:cs typeface="Times New Roman"/>
              </a:rPr>
              <a:t> </a:t>
            </a:r>
            <a:r>
              <a:rPr sz="1250" spc="60" dirty="0">
                <a:latin typeface="Times New Roman"/>
                <a:cs typeface="Times New Roman"/>
              </a:rPr>
              <a:t>Improve</a:t>
            </a:r>
            <a:r>
              <a:rPr sz="1250" spc="-35" dirty="0">
                <a:latin typeface="Times New Roman"/>
                <a:cs typeface="Times New Roman"/>
              </a:rPr>
              <a:t> </a:t>
            </a:r>
            <a:r>
              <a:rPr sz="1250" spc="-65" dirty="0">
                <a:latin typeface="Times New Roman"/>
                <a:cs typeface="Times New Roman"/>
              </a:rPr>
              <a:t>SMS</a:t>
            </a:r>
            <a:r>
              <a:rPr sz="1250" spc="-30" dirty="0">
                <a:latin typeface="Times New Roman"/>
                <a:cs typeface="Times New Roman"/>
              </a:rPr>
              <a:t> </a:t>
            </a:r>
            <a:r>
              <a:rPr sz="1250" spc="45" dirty="0">
                <a:latin typeface="Times New Roman"/>
                <a:cs typeface="Times New Roman"/>
              </a:rPr>
              <a:t>Authentication</a:t>
            </a:r>
            <a:r>
              <a:rPr sz="1250" spc="-30" dirty="0">
                <a:latin typeface="Times New Roman"/>
                <a:cs typeface="Times New Roman"/>
              </a:rPr>
              <a:t> </a:t>
            </a:r>
            <a:r>
              <a:rPr sz="1250" spc="45" dirty="0">
                <a:latin typeface="Times New Roman"/>
                <a:cs typeface="Times New Roman"/>
              </a:rPr>
              <a:t>for</a:t>
            </a:r>
            <a:r>
              <a:rPr sz="1250" spc="-35" dirty="0">
                <a:latin typeface="Times New Roman"/>
                <a:cs typeface="Times New Roman"/>
              </a:rPr>
              <a:t> </a:t>
            </a:r>
            <a:r>
              <a:rPr sz="1250" spc="15" dirty="0">
                <a:latin typeface="Times New Roman"/>
                <a:cs typeface="Times New Roman"/>
              </a:rPr>
              <a:t>Apps.</a:t>
            </a:r>
            <a:endParaRPr sz="1250">
              <a:latin typeface="Times New Roman"/>
              <a:cs typeface="Times New Roman"/>
            </a:endParaRPr>
          </a:p>
          <a:p>
            <a:pPr marL="494030">
              <a:lnSpc>
                <a:spcPct val="100000"/>
              </a:lnSpc>
              <a:spcBef>
                <a:spcPts val="75"/>
              </a:spcBef>
            </a:pPr>
            <a:r>
              <a:rPr sz="1250" u="sng" spc="60" dirty="0">
                <a:solidFill>
                  <a:srgbClr val="0097A7"/>
                </a:solidFill>
                <a:uFill>
                  <a:solidFill>
                    <a:srgbClr val="0097A7"/>
                  </a:solidFill>
                </a:uFill>
                <a:latin typeface="Times New Roman"/>
                <a:cs typeface="Times New Roman"/>
              </a:rPr>
              <a:t>https:</a:t>
            </a:r>
            <a:r>
              <a:rPr sz="1250" u="sng" spc="60" dirty="0">
                <a:solidFill>
                  <a:srgbClr val="0097A7"/>
                </a:solidFill>
                <a:uFill>
                  <a:solidFill>
                    <a:srgbClr val="0097A7"/>
                  </a:solidFill>
                </a:uFill>
                <a:latin typeface="Times New Roman"/>
                <a:cs typeface="Times New Roman"/>
                <a:hlinkClick r:id="rId4"/>
              </a:rPr>
              <a:t>//www.xda-d</a:t>
            </a:r>
            <a:r>
              <a:rPr sz="1250" u="sng" spc="60" dirty="0">
                <a:solidFill>
                  <a:srgbClr val="0097A7"/>
                </a:solidFill>
                <a:uFill>
                  <a:solidFill>
                    <a:srgbClr val="0097A7"/>
                  </a:solidFill>
                </a:uFill>
                <a:latin typeface="Times New Roman"/>
                <a:cs typeface="Times New Roman"/>
              </a:rPr>
              <a:t>ev</a:t>
            </a:r>
            <a:r>
              <a:rPr sz="1250" u="sng" spc="60" dirty="0">
                <a:solidFill>
                  <a:srgbClr val="0097A7"/>
                </a:solidFill>
                <a:uFill>
                  <a:solidFill>
                    <a:srgbClr val="0097A7"/>
                  </a:solidFill>
                </a:uFill>
                <a:latin typeface="Times New Roman"/>
                <a:cs typeface="Times New Roman"/>
                <a:hlinkClick r:id="rId4"/>
              </a:rPr>
              <a:t>elopers.com/android-o-will-improve-sms-authentication-for-apps/</a:t>
            </a:r>
            <a:r>
              <a:rPr sz="1250" spc="60" dirty="0">
                <a:latin typeface="Times New Roman"/>
                <a:cs typeface="Times New Roman"/>
                <a:hlinkClick r:id="rId4"/>
              </a:rPr>
              <a:t>. </a:t>
            </a:r>
            <a:r>
              <a:rPr sz="1250" spc="25" dirty="0">
                <a:latin typeface="Times New Roman"/>
                <a:cs typeface="Times New Roman"/>
              </a:rPr>
              <a:t>Accessed:</a:t>
            </a:r>
            <a:r>
              <a:rPr sz="1250" spc="-120" dirty="0">
                <a:latin typeface="Times New Roman"/>
                <a:cs typeface="Times New Roman"/>
              </a:rPr>
              <a:t> </a:t>
            </a:r>
            <a:r>
              <a:rPr sz="1250" spc="55" dirty="0">
                <a:latin typeface="Times New Roman"/>
                <a:cs typeface="Times New Roman"/>
              </a:rPr>
              <a:t>2017-09-21.</a:t>
            </a:r>
            <a:endParaRPr sz="1250">
              <a:latin typeface="Times New Roman"/>
              <a:cs typeface="Times New Roman"/>
            </a:endParaRPr>
          </a:p>
          <a:p>
            <a:pPr marL="494030" indent="-481330">
              <a:lnSpc>
                <a:spcPct val="100000"/>
              </a:lnSpc>
              <a:spcBef>
                <a:spcPts val="80"/>
              </a:spcBef>
              <a:buAutoNum type="arabicPeriod" startAt="13"/>
              <a:tabLst>
                <a:tab pos="494030" algn="l"/>
                <a:tab pos="494665" algn="l"/>
              </a:tabLst>
            </a:pPr>
            <a:r>
              <a:rPr sz="1250" spc="-5" dirty="0">
                <a:latin typeface="Times New Roman"/>
                <a:cs typeface="Times New Roman"/>
              </a:rPr>
              <a:t>Yubico. YubiKey </a:t>
            </a:r>
            <a:r>
              <a:rPr sz="1250" spc="-45" dirty="0">
                <a:latin typeface="Times New Roman"/>
                <a:cs typeface="Times New Roman"/>
              </a:rPr>
              <a:t>NEO.</a:t>
            </a:r>
            <a:r>
              <a:rPr sz="1250" spc="-45" dirty="0">
                <a:solidFill>
                  <a:srgbClr val="0097A7"/>
                </a:solidFill>
                <a:latin typeface="Times New Roman"/>
                <a:cs typeface="Times New Roman"/>
              </a:rPr>
              <a:t> </a:t>
            </a:r>
            <a:r>
              <a:rPr sz="1250" u="sng" spc="75" dirty="0">
                <a:solidFill>
                  <a:srgbClr val="0097A7"/>
                </a:solidFill>
                <a:uFill>
                  <a:solidFill>
                    <a:srgbClr val="0097A7"/>
                  </a:solidFill>
                </a:uFill>
                <a:latin typeface="Times New Roman"/>
                <a:cs typeface="Times New Roman"/>
              </a:rPr>
              <a:t>https:</a:t>
            </a:r>
            <a:r>
              <a:rPr sz="1250" u="sng" spc="75" dirty="0">
                <a:solidFill>
                  <a:srgbClr val="0097A7"/>
                </a:solidFill>
                <a:uFill>
                  <a:solidFill>
                    <a:srgbClr val="0097A7"/>
                  </a:solidFill>
                </a:uFill>
                <a:latin typeface="Times New Roman"/>
                <a:cs typeface="Times New Roman"/>
                <a:hlinkClick r:id="rId5"/>
              </a:rPr>
              <a:t>//www.yubi</a:t>
            </a:r>
            <a:r>
              <a:rPr sz="1250" u="sng" spc="75" dirty="0">
                <a:solidFill>
                  <a:srgbClr val="0097A7"/>
                </a:solidFill>
                <a:uFill>
                  <a:solidFill>
                    <a:srgbClr val="0097A7"/>
                  </a:solidFill>
                </a:uFill>
                <a:latin typeface="Times New Roman"/>
                <a:cs typeface="Times New Roman"/>
              </a:rPr>
              <a:t>co</a:t>
            </a:r>
            <a:r>
              <a:rPr sz="1250" u="sng" spc="75" dirty="0">
                <a:solidFill>
                  <a:srgbClr val="0097A7"/>
                </a:solidFill>
                <a:uFill>
                  <a:solidFill>
                    <a:srgbClr val="0097A7"/>
                  </a:solidFill>
                </a:uFill>
                <a:latin typeface="Times New Roman"/>
                <a:cs typeface="Times New Roman"/>
                <a:hlinkClick r:id="rId5"/>
              </a:rPr>
              <a:t>.com/products/yubikey-hardware/yubikey-neo/</a:t>
            </a:r>
            <a:r>
              <a:rPr sz="1250" spc="75" dirty="0">
                <a:latin typeface="Times New Roman"/>
                <a:cs typeface="Times New Roman"/>
                <a:hlinkClick r:id="rId5"/>
              </a:rPr>
              <a:t>. </a:t>
            </a:r>
            <a:r>
              <a:rPr sz="1250" spc="25" dirty="0">
                <a:latin typeface="Times New Roman"/>
                <a:cs typeface="Times New Roman"/>
              </a:rPr>
              <a:t>Accessed:</a:t>
            </a:r>
            <a:r>
              <a:rPr sz="1250" spc="-175" dirty="0">
                <a:latin typeface="Times New Roman"/>
                <a:cs typeface="Times New Roman"/>
              </a:rPr>
              <a:t> </a:t>
            </a:r>
            <a:r>
              <a:rPr sz="1250" spc="55" dirty="0">
                <a:latin typeface="Times New Roman"/>
                <a:cs typeface="Times New Roman"/>
              </a:rPr>
              <a:t>2017-10-08.</a:t>
            </a:r>
            <a:endParaRPr sz="1250">
              <a:latin typeface="Times New Roman"/>
              <a:cs typeface="Times New Roman"/>
            </a:endParaRPr>
          </a:p>
        </p:txBody>
      </p:sp>
      <p:sp>
        <p:nvSpPr>
          <p:cNvPr id="4" name="object 4"/>
          <p:cNvSpPr txBox="1"/>
          <p:nvPr/>
        </p:nvSpPr>
        <p:spPr>
          <a:xfrm>
            <a:off x="156758" y="1278182"/>
            <a:ext cx="10408285" cy="417830"/>
          </a:xfrm>
          <a:prstGeom prst="rect">
            <a:avLst/>
          </a:prstGeom>
        </p:spPr>
        <p:txBody>
          <a:bodyPr vert="horz" wrap="square" lIns="0" tIns="15240" rIns="0" bIns="0" rtlCol="0">
            <a:spAutoFit/>
          </a:bodyPr>
          <a:lstStyle/>
          <a:p>
            <a:pPr marL="12700">
              <a:lnSpc>
                <a:spcPct val="100000"/>
              </a:lnSpc>
              <a:spcBef>
                <a:spcPts val="969"/>
              </a:spcBef>
              <a:tabLst>
                <a:tab pos="612775" algn="l"/>
                <a:tab pos="10394315" algn="l"/>
              </a:tabLst>
            </a:pPr>
            <a:r>
              <a:rPr lang="en-US" sz="2550" u="heavy" spc="5" dirty="0">
                <a:uFill>
                  <a:solidFill>
                    <a:srgbClr val="800000"/>
                  </a:solidFill>
                </a:uFill>
                <a:latin typeface="Times New Roman"/>
                <a:cs typeface="Times New Roman"/>
              </a:rPr>
              <a:t> 	</a:t>
            </a:r>
            <a:r>
              <a:rPr lang="en-US" sz="2550" u="heavy" spc="85" dirty="0">
                <a:uFill>
                  <a:solidFill>
                    <a:srgbClr val="800000"/>
                  </a:solidFill>
                </a:uFill>
                <a:latin typeface="Times New Roman"/>
                <a:cs typeface="Times New Roman"/>
              </a:rPr>
              <a:t>Team </a:t>
            </a:r>
            <a:r>
              <a:rPr lang="en-US" sz="2550" u="heavy" spc="70" dirty="0">
                <a:uFill>
                  <a:solidFill>
                    <a:srgbClr val="800000"/>
                  </a:solidFill>
                </a:uFill>
                <a:latin typeface="Times New Roman"/>
                <a:cs typeface="Times New Roman"/>
              </a:rPr>
              <a:t>Daemons: </a:t>
            </a:r>
            <a:r>
              <a:rPr lang="en-US" sz="2550" u="heavy" dirty="0">
                <a:uFill>
                  <a:solidFill>
                    <a:srgbClr val="800000"/>
                  </a:solidFill>
                </a:uFill>
                <a:latin typeface="Times New Roman"/>
                <a:cs typeface="Times New Roman"/>
              </a:rPr>
              <a:t>Stephanie Lew and Jiyi Zhang</a:t>
            </a:r>
            <a:r>
              <a:rPr lang="en-US" sz="2550" u="heavy" spc="50" dirty="0">
                <a:uFill>
                  <a:solidFill>
                    <a:srgbClr val="800000"/>
                  </a:solidFill>
                </a:uFill>
                <a:latin typeface="Times New Roman"/>
                <a:cs typeface="Times New Roman"/>
              </a:rPr>
              <a:t>	</a:t>
            </a:r>
            <a:endParaRPr lang="en-US" sz="2550" dirty="0">
              <a:latin typeface="Times New Roman"/>
              <a:cs typeface="Times New Roman"/>
            </a:endParaRPr>
          </a:p>
        </p:txBody>
      </p:sp>
      <p:sp>
        <p:nvSpPr>
          <p:cNvPr id="5" name="object 5"/>
          <p:cNvSpPr txBox="1"/>
          <p:nvPr/>
        </p:nvSpPr>
        <p:spPr>
          <a:xfrm>
            <a:off x="10354226" y="6346499"/>
            <a:ext cx="108585" cy="203835"/>
          </a:xfrm>
          <a:prstGeom prst="rect">
            <a:avLst/>
          </a:prstGeom>
        </p:spPr>
        <p:txBody>
          <a:bodyPr vert="horz" wrap="square" lIns="0" tIns="15240" rIns="0" bIns="0" rtlCol="0">
            <a:spAutoFit/>
          </a:bodyPr>
          <a:lstStyle/>
          <a:p>
            <a:pPr marL="12700">
              <a:lnSpc>
                <a:spcPct val="100000"/>
              </a:lnSpc>
              <a:spcBef>
                <a:spcPts val="120"/>
              </a:spcBef>
            </a:pPr>
            <a:r>
              <a:rPr sz="1150" spc="10" dirty="0">
                <a:solidFill>
                  <a:srgbClr val="595959"/>
                </a:solidFill>
                <a:latin typeface="Arial"/>
                <a:cs typeface="Arial"/>
              </a:rPr>
              <a:t>9</a:t>
            </a:r>
            <a:endParaRPr sz="115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608</Words>
  <Application>Microsoft Macintosh PowerPoint</Application>
  <PresentationFormat>Custom</PresentationFormat>
  <Paragraphs>125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Multi-Modal Continuous Authentication</vt:lpstr>
      <vt:lpstr>Introduction</vt:lpstr>
      <vt:lpstr>Problem Statement</vt:lpstr>
      <vt:lpstr>Related Work</vt:lpstr>
      <vt:lpstr>Project Timeline</vt:lpstr>
      <vt:lpstr>Team Member Responsibilities</vt:lpstr>
      <vt:lpstr>Project Budget   Team Daemons: Stephanie Lew and Jiyi Zhang  </vt:lpstr>
      <vt:lpstr>Potential Risks and Backup Plan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Continuous Authentication</dc:title>
  <cp:lastModifiedBy>Zhang, Jiyi</cp:lastModifiedBy>
  <cp:revision>13</cp:revision>
  <dcterms:created xsi:type="dcterms:W3CDTF">2019-03-07T14:53:51Z</dcterms:created>
  <dcterms:modified xsi:type="dcterms:W3CDTF">2019-03-07T16:00:44Z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2019-03-07T00:00:00Z</vt:filetime>
  </property>
</Properties>
</file>