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6E20F9-07CB-404B-9B07-142A7DA1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90" y="851691"/>
            <a:ext cx="8628595" cy="42836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937089" y="1063399"/>
            <a:ext cx="1353118" cy="159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814749" y="2097758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5841307" y="2801711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5265688" y="477906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5922711" y="319835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C78C6-787B-4EDD-9DED-972851E10D45}"/>
              </a:ext>
            </a:extLst>
          </p:cNvPr>
          <p:cNvSpPr/>
          <p:nvPr/>
        </p:nvSpPr>
        <p:spPr>
          <a:xfrm>
            <a:off x="6769962" y="2801711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937089" y="2801711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5E877-9545-4B28-B713-0ABC22075462}"/>
              </a:ext>
            </a:extLst>
          </p:cNvPr>
          <p:cNvSpPr/>
          <p:nvPr/>
        </p:nvSpPr>
        <p:spPr>
          <a:xfrm>
            <a:off x="7180262" y="319835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5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BA2D4-24A1-4750-BA97-8CFA5C07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8" y="267663"/>
            <a:ext cx="5039242" cy="347866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387600" y="110444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2865967" y="919780"/>
            <a:ext cx="289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ANOVA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4752974" y="1459215"/>
            <a:ext cx="52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altLang="zh-CN" dirty="0"/>
              <a:t>more than two</a:t>
            </a:r>
            <a:r>
              <a:rPr lang="en-US" dirty="0"/>
              <a:t> groups you would like to 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7F18E-E0FD-4D04-9668-44140C19A1F8}"/>
              </a:ext>
            </a:extLst>
          </p:cNvPr>
          <p:cNvCxnSpPr>
            <a:cxnSpLocks/>
          </p:cNvCxnSpPr>
          <p:nvPr/>
        </p:nvCxnSpPr>
        <p:spPr>
          <a:xfrm flipH="1">
            <a:off x="4331758" y="1643881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0316A-6D9A-4153-8CDE-C252FBF19EDE}"/>
              </a:ext>
            </a:extLst>
          </p:cNvPr>
          <p:cNvSpPr txBox="1"/>
          <p:nvPr/>
        </p:nvSpPr>
        <p:spPr>
          <a:xfrm>
            <a:off x="2631638" y="2178695"/>
            <a:ext cx="965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post hoc analysis method comparing </a:t>
            </a:r>
            <a:r>
              <a:rPr lang="en-US"/>
              <a:t>each pair of two groups, </a:t>
            </a:r>
            <a:r>
              <a:rPr lang="en-US" dirty="0"/>
              <a:t>e.g. MeOH-</a:t>
            </a:r>
            <a:r>
              <a:rPr lang="en-US" dirty="0" err="1"/>
              <a:t>frz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ACN.IPA-</a:t>
            </a:r>
            <a:r>
              <a:rPr lang="en-US" dirty="0" err="1"/>
              <a:t>frz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8E616-45CC-4250-91E4-79B7420AB760}"/>
              </a:ext>
            </a:extLst>
          </p:cNvPr>
          <p:cNvCxnSpPr>
            <a:cxnSpLocks/>
          </p:cNvCxnSpPr>
          <p:nvPr/>
        </p:nvCxnSpPr>
        <p:spPr>
          <a:xfrm flipH="1">
            <a:off x="2191372" y="2375452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E2249-8B6A-4419-8432-D47A8135FF51}"/>
              </a:ext>
            </a:extLst>
          </p:cNvPr>
          <p:cNvSpPr txBox="1"/>
          <p:nvPr/>
        </p:nvSpPr>
        <p:spPr>
          <a:xfrm>
            <a:off x="2034115" y="2774311"/>
            <a:ext cx="66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 of having an equal variance among all the groups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17BECF-BD8C-4D9E-BC93-AB9B8D991FF9}"/>
              </a:ext>
            </a:extLst>
          </p:cNvPr>
          <p:cNvCxnSpPr>
            <a:cxnSpLocks/>
          </p:cNvCxnSpPr>
          <p:nvPr/>
        </p:nvCxnSpPr>
        <p:spPr>
          <a:xfrm flipH="1">
            <a:off x="1612899" y="2958977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7C26-A424-4CAD-BE96-68DAE9BB140B}"/>
              </a:ext>
            </a:extLst>
          </p:cNvPr>
          <p:cNvSpPr txBox="1"/>
          <p:nvPr/>
        </p:nvSpPr>
        <p:spPr>
          <a:xfrm>
            <a:off x="191709" y="3678577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statistic:</a:t>
            </a:r>
          </a:p>
          <a:p>
            <a:r>
              <a:rPr lang="en-US" dirty="0"/>
              <a:t>ANOVA does not have negative statistic.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4EF94-116D-41E3-9DD8-68088C108B2D}"/>
              </a:ext>
            </a:extLst>
          </p:cNvPr>
          <p:cNvSpPr txBox="1"/>
          <p:nvPr/>
        </p:nvSpPr>
        <p:spPr>
          <a:xfrm>
            <a:off x="191707" y="4195397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ANOVA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7FEA1-EE99-4633-B48D-CB563FA7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3" y="364116"/>
            <a:ext cx="5451830" cy="3396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2ECD3-1D9E-442A-95A5-CCEA01F7AC6C}"/>
              </a:ext>
            </a:extLst>
          </p:cNvPr>
          <p:cNvSpPr txBox="1"/>
          <p:nvPr/>
        </p:nvSpPr>
        <p:spPr>
          <a:xfrm>
            <a:off x="191707" y="4749114"/>
            <a:ext cx="1117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adjusted_ANOVA_p_adj</a:t>
            </a:r>
            <a:r>
              <a:rPr lang="en-US" b="1" dirty="0"/>
              <a:t>:</a:t>
            </a:r>
          </a:p>
          <a:p>
            <a:r>
              <a:rPr lang="en-US" dirty="0"/>
              <a:t>Adjusted p value of ANOVA for False Discovery Rate using </a:t>
            </a:r>
            <a:r>
              <a:rPr lang="en-US" dirty="0" err="1"/>
              <a:t>Bonjanimi-Hochber</a:t>
            </a:r>
            <a:r>
              <a:rPr lang="en-US" dirty="0"/>
              <a:t> correction</a:t>
            </a:r>
          </a:p>
          <a:p>
            <a:r>
              <a:rPr lang="en-US" b="1" dirty="0"/>
              <a:t>statistic: MeOH-</a:t>
            </a:r>
            <a:r>
              <a:rPr lang="en-US" b="1" dirty="0" err="1"/>
              <a:t>frz</a:t>
            </a:r>
            <a:r>
              <a:rPr lang="en-US" b="1" dirty="0"/>
              <a:t> vs 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Positive value means the average of value of MeOH-</a:t>
            </a:r>
            <a:r>
              <a:rPr lang="en-US" dirty="0" err="1"/>
              <a:t>frz</a:t>
            </a:r>
            <a:r>
              <a:rPr lang="en-US" dirty="0"/>
              <a:t> is larger than the ACN.IPA-</a:t>
            </a:r>
            <a:r>
              <a:rPr lang="en-US" dirty="0" err="1"/>
              <a:t>frz</a:t>
            </a:r>
            <a:r>
              <a:rPr lang="en-US" dirty="0"/>
              <a:t>.</a:t>
            </a:r>
          </a:p>
          <a:p>
            <a:r>
              <a:rPr lang="en-US" dirty="0"/>
              <a:t>Negative value means the average of value of MeOH-</a:t>
            </a:r>
            <a:r>
              <a:rPr lang="en-US" dirty="0" err="1"/>
              <a:t>frz</a:t>
            </a:r>
            <a:r>
              <a:rPr lang="en-US" dirty="0"/>
              <a:t> is less than the ACN.IPA-</a:t>
            </a:r>
            <a:r>
              <a:rPr lang="en-US" dirty="0" err="1"/>
              <a:t>frz</a:t>
            </a:r>
            <a:r>
              <a:rPr lang="en-US" dirty="0"/>
              <a:t>. </a:t>
            </a:r>
            <a:endParaRPr lang="en-US" b="1" dirty="0"/>
          </a:p>
          <a:p>
            <a:r>
              <a:rPr lang="en-US" b="1" dirty="0"/>
              <a:t>p value: MeOH-</a:t>
            </a:r>
            <a:r>
              <a:rPr lang="en-US" b="1" dirty="0" err="1"/>
              <a:t>frz</a:t>
            </a:r>
            <a:r>
              <a:rPr lang="en-US" b="1" dirty="0"/>
              <a:t> vs 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 value of post hoc analysis comparing each pair of two groups. </a:t>
            </a:r>
          </a:p>
        </p:txBody>
      </p:sp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48C4E-7911-4C21-ADA0-F80DA66AD31B}"/>
              </a:ext>
            </a:extLst>
          </p:cNvPr>
          <p:cNvSpPr txBox="1"/>
          <p:nvPr/>
        </p:nvSpPr>
        <p:spPr>
          <a:xfrm>
            <a:off x="338666" y="4068233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 visualization of the percentage of significant compounds. For example, 0.2562 means that 25.62% of the compounds are significantly (p value &lt; 0.05) different at MeOH-</a:t>
            </a:r>
            <a:r>
              <a:rPr lang="en-US" dirty="0" err="1"/>
              <a:t>frz</a:t>
            </a:r>
            <a:r>
              <a:rPr lang="en-US" dirty="0"/>
              <a:t> vs ACN.IPA-</a:t>
            </a:r>
            <a:r>
              <a:rPr lang="en-US" dirty="0" err="1"/>
              <a:t>frz</a:t>
            </a:r>
            <a:r>
              <a:rPr lang="en-US" dirty="0"/>
              <a:t>. </a:t>
            </a:r>
          </a:p>
          <a:p>
            <a:r>
              <a:rPr lang="en-US" dirty="0"/>
              <a:t>Click each cell to go to PIE chart visualization.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DEC0-833E-4E3B-94F7-2F9ED3B58FCB}"/>
              </a:ext>
            </a:extLst>
          </p:cNvPr>
          <p:cNvSpPr txBox="1"/>
          <p:nvPr/>
        </p:nvSpPr>
        <p:spPr>
          <a:xfrm>
            <a:off x="876299" y="73478"/>
            <a:ext cx="3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the significant percentage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329EE-593F-47B6-A267-886A9CE0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516288"/>
            <a:ext cx="5309048" cy="32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DE2517-DB07-416F-A61A-2532827B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6" y="657497"/>
            <a:ext cx="5587943" cy="32091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7ABA31-8B7B-4EF9-8F3D-E4D232FA2423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B34C3E-9064-41AD-87CF-1636759EB345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B1CC0-05DA-429B-A577-F4CED6F88E53}"/>
              </a:ext>
            </a:extLst>
          </p:cNvPr>
          <p:cNvSpPr txBox="1"/>
          <p:nvPr/>
        </p:nvSpPr>
        <p:spPr>
          <a:xfrm>
            <a:off x="338666" y="4068233"/>
            <a:ext cx="11511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visualization of the percentage of significant compounds.</a:t>
            </a:r>
          </a:p>
          <a:p>
            <a:r>
              <a:rPr lang="en-US" dirty="0"/>
              <a:t>Not significant: p value &gt; 0.05</a:t>
            </a:r>
          </a:p>
          <a:p>
            <a:r>
              <a:rPr lang="en-US" dirty="0"/>
              <a:t>significant: post hoc analysis p value &lt; 0.05 </a:t>
            </a:r>
          </a:p>
          <a:p>
            <a:r>
              <a:rPr lang="en-US" dirty="0"/>
              <a:t>Click arc to display the compound names in each arc. </a:t>
            </a:r>
            <a:r>
              <a:rPr lang="en-US" dirty="0">
                <a:solidFill>
                  <a:srgbClr val="F41616"/>
                </a:solidFill>
              </a:rPr>
              <a:t>increase</a:t>
            </a:r>
            <a:r>
              <a:rPr lang="en-US" dirty="0"/>
              <a:t> means </a:t>
            </a:r>
            <a:r>
              <a:rPr lang="en-US" dirty="0" err="1"/>
              <a:t>MoOH-frz</a:t>
            </a:r>
            <a:r>
              <a:rPr lang="en-US" dirty="0"/>
              <a:t> is larger than MeOH.CHCl3-lyph. </a:t>
            </a:r>
          </a:p>
        </p:txBody>
      </p:sp>
    </p:spTree>
    <p:extLst>
      <p:ext uri="{BB962C8B-B14F-4D97-AF65-F5344CB8AC3E}">
        <p14:creationId xmlns:p14="http://schemas.microsoft.com/office/powerpoint/2010/main" val="41365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3976-D455-4A6F-ADBE-94EB312E1A28}"/>
              </a:ext>
            </a:extLst>
          </p:cNvPr>
          <p:cNvSpPr txBox="1"/>
          <p:nvPr/>
        </p:nvSpPr>
        <p:spPr>
          <a:xfrm>
            <a:off x="317499" y="3485635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result table row to visualize each compound by boxplot.</a:t>
            </a:r>
          </a:p>
          <a:p>
            <a:r>
              <a:rPr lang="en-US" dirty="0"/>
              <a:t>Scatters next to boxplots are the sample values. </a:t>
            </a:r>
          </a:p>
          <a:p>
            <a:r>
              <a:rPr lang="en-US" dirty="0"/>
              <a:t>Boxplots for all the compounds can be generated/saved in Visualization-&gt;Boxplot.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BD226-9F41-448A-86AB-16441BB562A0}"/>
              </a:ext>
            </a:extLst>
          </p:cNvPr>
          <p:cNvSpPr txBox="1"/>
          <p:nvPr/>
        </p:nvSpPr>
        <p:spPr>
          <a:xfrm>
            <a:off x="876299" y="73478"/>
            <a:ext cx="45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each compound using boxplot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BD829-6D77-4D5A-9ABA-A8C6FA97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4" y="396680"/>
            <a:ext cx="5366529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299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40</cp:revision>
  <dcterms:created xsi:type="dcterms:W3CDTF">2018-02-12T01:39:25Z</dcterms:created>
  <dcterms:modified xsi:type="dcterms:W3CDTF">2018-02-12T18:53:51Z</dcterms:modified>
</cp:coreProperties>
</file>