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92D050"/>
    <a:srgbClr val="DE774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0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lfan@ucdavis.ed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7E278B-2830-4C7B-9A21-938CD3DF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1" y="577081"/>
            <a:ext cx="10779344" cy="46884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379765" y="861332"/>
            <a:ext cx="9686924" cy="65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1453606" y="91286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0B364-9AC5-4ABF-9908-3D106FB59D7B}"/>
              </a:ext>
            </a:extLst>
          </p:cNvPr>
          <p:cNvSpPr/>
          <p:nvPr/>
        </p:nvSpPr>
        <p:spPr>
          <a:xfrm>
            <a:off x="1379765" y="1511755"/>
            <a:ext cx="9686924" cy="286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A2262-5193-4C24-B969-A6E6006FF858}"/>
              </a:ext>
            </a:extLst>
          </p:cNvPr>
          <p:cNvSpPr/>
          <p:nvPr/>
        </p:nvSpPr>
        <p:spPr>
          <a:xfrm>
            <a:off x="2018302" y="1542301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F6AB76-FB57-496B-80AC-D33CA478F787}"/>
              </a:ext>
            </a:extLst>
          </p:cNvPr>
          <p:cNvSpPr/>
          <p:nvPr/>
        </p:nvSpPr>
        <p:spPr>
          <a:xfrm>
            <a:off x="1379764" y="1826553"/>
            <a:ext cx="9686924" cy="362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51CFCB-B334-486E-ADE8-1FA3B430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" y="197764"/>
            <a:ext cx="11952514" cy="6103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FEBE7F-817D-41E3-8AAE-AFC02FEA8C57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6A5D1-4561-4A4B-9DDF-DA2DFACF4A93}"/>
              </a:ext>
            </a:extLst>
          </p:cNvPr>
          <p:cNvSpPr txBox="1"/>
          <p:nvPr/>
        </p:nvSpPr>
        <p:spPr>
          <a:xfrm>
            <a:off x="69669" y="808078"/>
            <a:ext cx="521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upload file.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Format requirement </a:t>
            </a:r>
            <a:r>
              <a:rPr lang="en-US" dirty="0"/>
              <a:t>is as following: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379D4-249F-4B24-914E-88407705D85E}"/>
              </a:ext>
            </a:extLst>
          </p:cNvPr>
          <p:cNvSpPr txBox="1"/>
          <p:nvPr/>
        </p:nvSpPr>
        <p:spPr>
          <a:xfrm>
            <a:off x="7315200" y="73479"/>
            <a:ext cx="367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E7749"/>
                </a:solidFill>
              </a:rPr>
              <a:t>Click to download example data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E912C-62F9-4C81-9AEF-255E48152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063" y="1418392"/>
            <a:ext cx="8707120" cy="4051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F29853-A1B3-4864-8A2C-1E80A6A763E8}"/>
              </a:ext>
            </a:extLst>
          </p:cNvPr>
          <p:cNvSpPr txBox="1"/>
          <p:nvPr/>
        </p:nvSpPr>
        <p:spPr>
          <a:xfrm>
            <a:off x="169817" y="1418392"/>
            <a:ext cx="31452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must be in the first sheet of a </a:t>
            </a:r>
            <a:r>
              <a:rPr lang="en-US" i="1" dirty="0"/>
              <a:t>.</a:t>
            </a:r>
            <a:r>
              <a:rPr lang="en-US" i="1" dirty="0" err="1"/>
              <a:t>xlsx</a:t>
            </a:r>
            <a:r>
              <a:rPr lang="en-US" dirty="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C000"/>
                </a:highlight>
              </a:rPr>
              <a:t>Orange is the metabolite information. </a:t>
            </a:r>
            <a:r>
              <a:rPr lang="en-US" dirty="0">
                <a:highlight>
                  <a:srgbClr val="FFFF00"/>
                </a:highlight>
              </a:rPr>
              <a:t>Yellow is the sample information. </a:t>
            </a:r>
            <a:r>
              <a:rPr lang="en-US" dirty="0">
                <a:highlight>
                  <a:srgbClr val="92D050"/>
                </a:highlight>
              </a:rPr>
              <a:t>Green is the data matrix. </a:t>
            </a:r>
            <a:r>
              <a:rPr lang="en-US" dirty="0">
                <a:highlight>
                  <a:srgbClr val="E7E6E6"/>
                </a:highlight>
              </a:rPr>
              <a:t>Grey must be empty.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label must be included.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must put at least one column/row in the metabolite information/sample information. Usually, in the sample information, you need to have your study design, e.g. treatment and/or sample id if you study design is paired.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E6E7BB-17BD-4798-8AA1-E48DCAADE994}"/>
              </a:ext>
            </a:extLst>
          </p:cNvPr>
          <p:cNvSpPr/>
          <p:nvPr/>
        </p:nvSpPr>
        <p:spPr>
          <a:xfrm>
            <a:off x="10526758" y="5295933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0B70591-71B0-48E0-8940-882BCF32843B}"/>
              </a:ext>
            </a:extLst>
          </p:cNvPr>
          <p:cNvSpPr/>
          <p:nvPr/>
        </p:nvSpPr>
        <p:spPr>
          <a:xfrm>
            <a:off x="4678680" y="1835313"/>
            <a:ext cx="259080" cy="22941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7A0827B-F7F7-44B5-8514-C9CD406137D6}"/>
              </a:ext>
            </a:extLst>
          </p:cNvPr>
          <p:cNvSpPr/>
          <p:nvPr/>
        </p:nvSpPr>
        <p:spPr>
          <a:xfrm>
            <a:off x="589280" y="3378150"/>
            <a:ext cx="284480" cy="27436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895D11-C16B-41EB-B9B8-64EAECE7E9AA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2ADD1-9CB7-4489-A777-4E4FF47608B1}"/>
              </a:ext>
            </a:extLst>
          </p:cNvPr>
          <p:cNvSpPr/>
          <p:nvPr/>
        </p:nvSpPr>
        <p:spPr>
          <a:xfrm>
            <a:off x="229598" y="5245133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613FE-5D83-4E63-9E98-FEAA2A73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239282"/>
            <a:ext cx="11765280" cy="366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B6245-5ADD-447E-BEA4-51F0404CBC7A}"/>
              </a:ext>
            </a:extLst>
          </p:cNvPr>
          <p:cNvSpPr txBox="1"/>
          <p:nvPr/>
        </p:nvSpPr>
        <p:spPr>
          <a:xfrm>
            <a:off x="229598" y="949960"/>
            <a:ext cx="1176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Study Design:</a:t>
            </a:r>
          </a:p>
          <a:p>
            <a:r>
              <a:rPr lang="en-US" dirty="0"/>
              <a:t>You can select one or two factor from </a:t>
            </a:r>
            <a:r>
              <a:rPr lang="en-US" dirty="0">
                <a:highlight>
                  <a:srgbClr val="92D050"/>
                </a:highlight>
              </a:rPr>
              <a:t>sample information</a:t>
            </a:r>
            <a:r>
              <a:rPr lang="en-US" dirty="0"/>
              <a:t> as study design. The factors must be categorical, e.g. control </a:t>
            </a:r>
            <a:r>
              <a:rPr lang="en-US" i="1" dirty="0"/>
              <a:t>vs</a:t>
            </a:r>
            <a:r>
              <a:rPr lang="en-US" dirty="0"/>
              <a:t> treatment.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E1AE3-6911-4866-8578-36FF174FAE92}"/>
              </a:ext>
            </a:extLst>
          </p:cNvPr>
          <p:cNvSpPr txBox="1"/>
          <p:nvPr/>
        </p:nvSpPr>
        <p:spPr>
          <a:xfrm>
            <a:off x="229598" y="1873290"/>
            <a:ext cx="1176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 ½ type:</a:t>
            </a:r>
          </a:p>
          <a:p>
            <a:r>
              <a:rPr lang="en-US" dirty="0"/>
              <a:t>This tells the type (either independent or repeated) for corresponding factor. In this case, the species is </a:t>
            </a:r>
            <a:r>
              <a:rPr lang="en-US" i="1" dirty="0"/>
              <a:t>independent</a:t>
            </a:r>
            <a:r>
              <a:rPr lang="en-US" dirty="0"/>
              <a:t> and </a:t>
            </a:r>
            <a:r>
              <a:rPr lang="en-US" i="1" dirty="0"/>
              <a:t>treatment</a:t>
            </a:r>
            <a:r>
              <a:rPr lang="en-US" dirty="0"/>
              <a:t> is repeated measured.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9DD66-37D6-43C3-8A82-4481C1FF6EEA}"/>
              </a:ext>
            </a:extLst>
          </p:cNvPr>
          <p:cNvSpPr txBox="1"/>
          <p:nvPr/>
        </p:nvSpPr>
        <p:spPr>
          <a:xfrm>
            <a:off x="229598" y="2796620"/>
            <a:ext cx="1176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id:</a:t>
            </a:r>
          </a:p>
          <a:p>
            <a:r>
              <a:rPr lang="en-US" dirty="0"/>
              <a:t>This tells which columns are measured from the same sample. Only shows when the study design involves a repeated factor. Example is given in the example data file “id” column. </a:t>
            </a:r>
          </a:p>
        </p:txBody>
      </p:sp>
    </p:spTree>
    <p:extLst>
      <p:ext uri="{BB962C8B-B14F-4D97-AF65-F5344CB8AC3E}">
        <p14:creationId xmlns:p14="http://schemas.microsoft.com/office/powerpoint/2010/main" val="34088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ADEFE-7802-4D12-9C74-A8628317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216179"/>
            <a:ext cx="9081592" cy="31213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14FE8F-E5B3-41B6-BA97-049795279BF7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3D30D5-66C7-4DE4-B4DB-4EEDB77E20EA}"/>
              </a:ext>
            </a:extLst>
          </p:cNvPr>
          <p:cNvSpPr/>
          <p:nvPr/>
        </p:nvSpPr>
        <p:spPr>
          <a:xfrm>
            <a:off x="10298158" y="327693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B32F8-B24D-464F-B34F-E0C68AD69434}"/>
              </a:ext>
            </a:extLst>
          </p:cNvPr>
          <p:cNvSpPr txBox="1"/>
          <p:nvPr/>
        </p:nvSpPr>
        <p:spPr>
          <a:xfrm>
            <a:off x="213360" y="3337560"/>
            <a:ext cx="1176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Name:</a:t>
            </a:r>
          </a:p>
          <a:p>
            <a:r>
              <a:rPr lang="en-US" dirty="0"/>
              <a:t>Project name has to be unique. Please avoid strange character, e.g. &amp;%$ in the project name.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36EB5-C73B-450F-B9C0-A18408616E10}"/>
              </a:ext>
            </a:extLst>
          </p:cNvPr>
          <p:cNvSpPr txBox="1"/>
          <p:nvPr/>
        </p:nvSpPr>
        <p:spPr>
          <a:xfrm>
            <a:off x="213360" y="3983891"/>
            <a:ext cx="1176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Description:</a:t>
            </a:r>
          </a:p>
          <a:p>
            <a:r>
              <a:rPr lang="en-US" dirty="0"/>
              <a:t>A few words to describe your project. Will be used in the “REPORT GENERATOR”. Not required.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5AB5E-4B1F-4293-A7B5-9A006D36A491}"/>
              </a:ext>
            </a:extLst>
          </p:cNvPr>
          <p:cNvSpPr txBox="1"/>
          <p:nvPr/>
        </p:nvSpPr>
        <p:spPr>
          <a:xfrm>
            <a:off x="213360" y="4630222"/>
            <a:ext cx="1176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warning message:</a:t>
            </a:r>
          </a:p>
          <a:p>
            <a:r>
              <a:rPr lang="en-US" dirty="0"/>
              <a:t>Warning message will appear if </a:t>
            </a:r>
            <a:r>
              <a:rPr lang="en-US" dirty="0" err="1"/>
              <a:t>MetDA</a:t>
            </a:r>
            <a:r>
              <a:rPr lang="en-US" dirty="0"/>
              <a:t> detect any strange things, e.g. missing value, duplicated metabolite names, etc. Warning message does not influent creating new project.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50496-3D28-421E-A44C-358F548C26DB}"/>
              </a:ext>
            </a:extLst>
          </p:cNvPr>
          <p:cNvSpPr txBox="1"/>
          <p:nvPr/>
        </p:nvSpPr>
        <p:spPr>
          <a:xfrm>
            <a:off x="213360" y="5553552"/>
            <a:ext cx="1176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PREVIEW:</a:t>
            </a:r>
          </a:p>
          <a:p>
            <a:r>
              <a:rPr lang="en-US" dirty="0"/>
              <a:t>You could click PREVIEW to preview the data read in </a:t>
            </a:r>
            <a:r>
              <a:rPr lang="en-US" dirty="0" err="1"/>
              <a:t>MetDA</a:t>
            </a:r>
            <a:r>
              <a:rPr lang="en-US" dirty="0"/>
              <a:t> to validate that the file is correctly read.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4FF7B-3A2F-44D5-A4B7-83337EF9BC29}"/>
              </a:ext>
            </a:extLst>
          </p:cNvPr>
          <p:cNvSpPr txBox="1"/>
          <p:nvPr/>
        </p:nvSpPr>
        <p:spPr>
          <a:xfrm>
            <a:off x="213360" y="6227111"/>
            <a:ext cx="945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If you have question about uploading your file, please feel free to contact us at </a:t>
            </a:r>
            <a:r>
              <a:rPr lang="en-US" dirty="0">
                <a:solidFill>
                  <a:srgbClr val="00B050"/>
                </a:solidFill>
                <a:hlinkClick r:id="rId3"/>
              </a:rPr>
              <a:t>slfan@ucdavis.edu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17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342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28</cp:revision>
  <dcterms:created xsi:type="dcterms:W3CDTF">2018-02-12T01:39:25Z</dcterms:created>
  <dcterms:modified xsi:type="dcterms:W3CDTF">2018-02-12T04:12:41Z</dcterms:modified>
</cp:coreProperties>
</file>