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CC7-8133-4A65-9E00-D9C689C56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984E6-6B61-49FB-9F77-A1827F895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88DB6-399F-4C3F-ADA3-D04949E1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8AB8-B3C7-40D3-9AB9-ED9E5571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E2DDA-A1BA-4C87-A49A-DAAEF2F2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2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81C6-86C6-4000-BB32-4397CE3B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A9D8C-DEBC-46C3-9039-AEECF253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D63E-3994-4063-9F45-12D79056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C1C8-17E0-4D50-BBDB-FE331F52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8A753-D975-4EF4-9C4A-F3D4FA48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0334A-887D-4DF8-AC4C-73E4869F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1F26-6CCB-4EB4-8866-F2EDB7E7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9221E-CA4B-43CC-915C-94B0ADC5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A57C-1D23-4566-811A-06E0F65C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FF4E-CBC2-4417-B382-CF911A01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19C7-CB54-4FE1-93F4-9F68AA48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5BB6-37F2-4B7A-9405-D06009D2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726D7-1D02-4A5A-8265-A4A84218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03DC-B136-4914-BC3B-3483C9FA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51A8-050A-47F8-AB08-533A00D8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819-DC5D-4B1A-9891-0E31A628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6CCA-BBDE-4BC3-8910-553741F9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1F10B-5E6D-4C1C-B92B-86B1F056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5946-3B60-4E0E-95E1-AAB80733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06E31-004A-4D6A-BC0E-9AC92C38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2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7105-C0B2-46E2-B807-F72C3B66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C15D-C183-450F-8BA6-78525CE9D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6029-F2CA-40AE-A53E-F7776F931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D0EE-5A6E-472B-8C5D-3186CE38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6109A-333A-4C0D-AC83-F11C745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8AEE-364E-451F-9295-DF5D391C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5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7426-DBD3-4D08-A9C3-A16D7051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D785E-366D-48D1-8ECE-F2B292B5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B25D1-F2F1-4F99-8AC5-78E9E5E1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4756E-C3E3-4748-ACD6-232DBFC5B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B4E10-D598-4433-8528-AA066378E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B567-763E-457C-907D-8D9A1AB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10958-BEE6-47F8-9BDE-464CEA7F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038E0-AAB8-4DC2-A519-2480870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7D1-5BC7-47F5-9E6C-97A2E1FD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4BCC4-2AB9-4BF4-A64A-530C94C9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0F86E-4D4B-4825-971F-6496AAA0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BF299-1AED-4153-9BB7-5C6C78A4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4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80EC7-90D8-413F-ADE3-736E94A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3876F-B3AF-49C1-9B38-D6A4BDC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183B6-47D3-4DEF-9712-48CA5EA2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D2C4-4935-468C-939F-74A5030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32C0E-9A0C-4CEF-B165-8783BC66F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DEE7-0C0E-4496-A743-3FA2206A9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1A9B-DF97-4C1F-B2B3-52212D58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CFD34-F2CE-4BF0-8A82-6ED171D3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4F8-D8C9-402B-B850-C0F284DB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0704-A04E-4641-BD3D-981CCE9A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71D17-4D08-4B3D-9053-9BCEBAA96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CB15A-7AAD-44C8-B920-69981C7AB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EBDE9-3DF2-4CDE-8AF2-455A5922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E99B-51EC-4BE0-BEFD-87E4434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3BE14-65FE-4AB2-BE8C-BC21D1E5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D04E5-CD96-4CA5-AC00-729A5919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0C66-6165-47F8-B583-A59520DA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B9B8-48B6-4DE0-B776-96738F37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70A7-EB21-462E-A9F1-A894E70279DE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C878E-04A6-407C-893E-A076E86BF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5785-8C08-42B2-AE77-84D9612C6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2C088-5B0D-409D-B169-83CA93D1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5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592948-30F8-41CA-A6A1-160C7C9F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2" y="838116"/>
            <a:ext cx="9398898" cy="4686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F0E35-6F5F-4183-8A2E-B95FD6CE69C0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E6E7E-5267-40EE-8A4D-B665E27D052F}"/>
              </a:ext>
            </a:extLst>
          </p:cNvPr>
          <p:cNvSpPr/>
          <p:nvPr/>
        </p:nvSpPr>
        <p:spPr>
          <a:xfrm>
            <a:off x="1630928" y="1062474"/>
            <a:ext cx="1634786" cy="1684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D1D5D0-238B-468E-872C-116FD899F8D7}"/>
              </a:ext>
            </a:extLst>
          </p:cNvPr>
          <p:cNvSpPr/>
          <p:nvPr/>
        </p:nvSpPr>
        <p:spPr>
          <a:xfrm>
            <a:off x="2973953" y="2447316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FF0000"/>
                </a:solidFill>
              </a:rPr>
              <a:t>1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9EBFD-F814-4868-A9CC-DCCEEEF0FEB7}"/>
              </a:ext>
            </a:extLst>
          </p:cNvPr>
          <p:cNvSpPr/>
          <p:nvPr/>
        </p:nvSpPr>
        <p:spPr>
          <a:xfrm>
            <a:off x="5914784" y="2906266"/>
            <a:ext cx="4180356" cy="2618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344C12-95B4-4BDF-AACE-7B468E66145A}"/>
              </a:ext>
            </a:extLst>
          </p:cNvPr>
          <p:cNvSpPr/>
          <p:nvPr/>
        </p:nvSpPr>
        <p:spPr>
          <a:xfrm>
            <a:off x="5265688" y="477906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2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976ACB-4B2C-4168-BE88-D9B825F7061C}"/>
              </a:ext>
            </a:extLst>
          </p:cNvPr>
          <p:cNvSpPr/>
          <p:nvPr/>
        </p:nvSpPr>
        <p:spPr>
          <a:xfrm>
            <a:off x="6037010" y="3426959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C78C6-787B-4EDD-9DED-972851E10D45}"/>
              </a:ext>
            </a:extLst>
          </p:cNvPr>
          <p:cNvSpPr/>
          <p:nvPr/>
        </p:nvSpPr>
        <p:spPr>
          <a:xfrm>
            <a:off x="6599899" y="2953011"/>
            <a:ext cx="228600" cy="2286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i="1" dirty="0">
                <a:solidFill>
                  <a:srgbClr val="FF0000"/>
                </a:solidFill>
              </a:rPr>
              <a:t>4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B21CB3-7926-4710-95FF-9563D3F61A4E}"/>
              </a:ext>
            </a:extLst>
          </p:cNvPr>
          <p:cNvSpPr/>
          <p:nvPr/>
        </p:nvSpPr>
        <p:spPr>
          <a:xfrm>
            <a:off x="1610241" y="2906266"/>
            <a:ext cx="4129252" cy="2618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30ECB-378D-4BC3-ABC2-4555A245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8" y="239748"/>
            <a:ext cx="3429376" cy="338069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47EB27-1958-4538-BA49-9D7415B1291E}"/>
              </a:ext>
            </a:extLst>
          </p:cNvPr>
          <p:cNvCxnSpPr>
            <a:cxnSpLocks/>
          </p:cNvCxnSpPr>
          <p:nvPr/>
        </p:nvCxnSpPr>
        <p:spPr>
          <a:xfrm flipH="1">
            <a:off x="2583140" y="1140791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742758-0723-42EB-8370-2AEBCFC6A4C9}"/>
              </a:ext>
            </a:extLst>
          </p:cNvPr>
          <p:cNvSpPr txBox="1"/>
          <p:nvPr/>
        </p:nvSpPr>
        <p:spPr>
          <a:xfrm>
            <a:off x="3061506" y="956125"/>
            <a:ext cx="426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 for Wilcoxon-Signed Rank test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4D9-5B49-4777-BD48-CCB7D90A365B}"/>
              </a:ext>
            </a:extLst>
          </p:cNvPr>
          <p:cNvSpPr txBox="1"/>
          <p:nvPr/>
        </p:nvSpPr>
        <p:spPr>
          <a:xfrm>
            <a:off x="3829253" y="1529531"/>
            <a:ext cx="397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two groups you would like to test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67F18E-E0FD-4D04-9668-44140C19A1F8}"/>
              </a:ext>
            </a:extLst>
          </p:cNvPr>
          <p:cNvCxnSpPr>
            <a:cxnSpLocks/>
          </p:cNvCxnSpPr>
          <p:nvPr/>
        </p:nvCxnSpPr>
        <p:spPr>
          <a:xfrm flipH="1">
            <a:off x="3408036" y="1714197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317AE8-4D6D-4AB9-B584-72FFD9CCFABD}"/>
              </a:ext>
            </a:extLst>
          </p:cNvPr>
          <p:cNvSpPr txBox="1"/>
          <p:nvPr/>
        </p:nvSpPr>
        <p:spPr>
          <a:xfrm>
            <a:off x="2265034" y="2052559"/>
            <a:ext cx="8662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 id is required for paired/repeated measure study to tell which columns of data are measured from same sample. OR how are samples paired.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DC942-ACA9-4483-9D81-37AF253DF164}"/>
              </a:ext>
            </a:extLst>
          </p:cNvPr>
          <p:cNvCxnSpPr>
            <a:cxnSpLocks/>
          </p:cNvCxnSpPr>
          <p:nvPr/>
        </p:nvCxnSpPr>
        <p:spPr>
          <a:xfrm flipH="1">
            <a:off x="1843818" y="2237226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30316A-6D9A-4153-8CDE-C252FBF19EDE}"/>
              </a:ext>
            </a:extLst>
          </p:cNvPr>
          <p:cNvSpPr txBox="1"/>
          <p:nvPr/>
        </p:nvSpPr>
        <p:spPr>
          <a:xfrm>
            <a:off x="2284085" y="2626467"/>
            <a:ext cx="861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either MeOH-</a:t>
            </a:r>
            <a:r>
              <a:rPr lang="en-US" dirty="0" err="1"/>
              <a:t>frz</a:t>
            </a:r>
            <a:r>
              <a:rPr lang="en-US" dirty="0"/>
              <a:t> ≠ ACN.IPA-</a:t>
            </a:r>
            <a:r>
              <a:rPr lang="en-US" dirty="0" err="1"/>
              <a:t>frz</a:t>
            </a:r>
            <a:r>
              <a:rPr lang="en-US" dirty="0"/>
              <a:t> , or MeOH-</a:t>
            </a:r>
            <a:r>
              <a:rPr lang="en-US" dirty="0" err="1"/>
              <a:t>frz</a:t>
            </a:r>
            <a:r>
              <a:rPr lang="en-US" dirty="0"/>
              <a:t> &lt; ACN.IPA-</a:t>
            </a:r>
            <a:r>
              <a:rPr lang="en-US" dirty="0" err="1"/>
              <a:t>frz</a:t>
            </a:r>
            <a:r>
              <a:rPr lang="en-US" dirty="0"/>
              <a:t>, or MeOH-</a:t>
            </a:r>
            <a:r>
              <a:rPr lang="en-US" dirty="0" err="1"/>
              <a:t>frz</a:t>
            </a:r>
            <a:r>
              <a:rPr lang="en-US" dirty="0"/>
              <a:t> &gt; ACN.IPA-</a:t>
            </a:r>
            <a:r>
              <a:rPr lang="en-US" dirty="0" err="1"/>
              <a:t>frz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38E616-45CC-4250-91E4-79B7420AB760}"/>
              </a:ext>
            </a:extLst>
          </p:cNvPr>
          <p:cNvCxnSpPr>
            <a:cxnSpLocks/>
          </p:cNvCxnSpPr>
          <p:nvPr/>
        </p:nvCxnSpPr>
        <p:spPr>
          <a:xfrm flipH="1">
            <a:off x="1843819" y="2823224"/>
            <a:ext cx="440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6990C8-EAAF-4C55-B775-A82A7A40E79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43C059-297A-4296-BB5E-5C6C275A9CFB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E5911-602E-4FA6-BD91-BCD287F75C0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32966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32ADB0-1E08-4ECA-9BDA-59009950E8A4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4D914D-AF8F-4AFF-BD3A-A46B38D4E656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7C26-A424-4CAD-BE96-68DAE9BB140B}"/>
              </a:ext>
            </a:extLst>
          </p:cNvPr>
          <p:cNvSpPr txBox="1"/>
          <p:nvPr/>
        </p:nvSpPr>
        <p:spPr>
          <a:xfrm>
            <a:off x="338666" y="3863522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statistic:</a:t>
            </a:r>
          </a:p>
          <a:p>
            <a:r>
              <a:rPr lang="en-US" altLang="zh-CN" dirty="0"/>
              <a:t>Nonparametric paired t test, Wilcoxon-Signed Rank test does not have positive and negative statistic.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4EF94-116D-41E3-9DD8-68088C108B2D}"/>
              </a:ext>
            </a:extLst>
          </p:cNvPr>
          <p:cNvSpPr txBox="1"/>
          <p:nvPr/>
        </p:nvSpPr>
        <p:spPr>
          <a:xfrm>
            <a:off x="338665" y="4730376"/>
            <a:ext cx="1117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</a:t>
            </a:r>
            <a:r>
              <a:rPr lang="en-US" altLang="zh-CN" dirty="0"/>
              <a:t>Wilcoxon-Signed Rank test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7AF82-4B1B-4915-840B-84511FA1C22E}"/>
              </a:ext>
            </a:extLst>
          </p:cNvPr>
          <p:cNvSpPr txBox="1"/>
          <p:nvPr/>
        </p:nvSpPr>
        <p:spPr>
          <a:xfrm>
            <a:off x="338665" y="5376707"/>
            <a:ext cx="111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adjusted p value: MeOH-</a:t>
            </a:r>
            <a:r>
              <a:rPr lang="en-US" b="1" dirty="0" err="1"/>
              <a:t>frz</a:t>
            </a:r>
            <a:r>
              <a:rPr lang="en-US" b="1" dirty="0"/>
              <a:t> vs ACN.IPA-</a:t>
            </a:r>
            <a:r>
              <a:rPr lang="en-US" b="1" dirty="0" err="1"/>
              <a:t>frz</a:t>
            </a:r>
            <a:r>
              <a:rPr lang="en-US" b="1" dirty="0"/>
              <a:t>:</a:t>
            </a:r>
          </a:p>
          <a:p>
            <a:r>
              <a:rPr lang="en-US" dirty="0"/>
              <a:t>p value of </a:t>
            </a:r>
            <a:r>
              <a:rPr lang="en-US" altLang="zh-CN" dirty="0"/>
              <a:t>Wilcoxon-Signed Rank test </a:t>
            </a:r>
            <a:r>
              <a:rPr lang="en-US" dirty="0"/>
              <a:t>adjusted for false discovery rate using </a:t>
            </a:r>
            <a:r>
              <a:rPr lang="en-US" dirty="0" err="1"/>
              <a:t>Bonjamini</a:t>
            </a:r>
            <a:r>
              <a:rPr lang="en-US" dirty="0"/>
              <a:t>-Hochberg correction. Adjusted p value is always larger than the p value.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31CB1-ABEB-4182-B4EE-2A936911332B}"/>
              </a:ext>
            </a:extLst>
          </p:cNvPr>
          <p:cNvSpPr txBox="1"/>
          <p:nvPr/>
        </p:nvSpPr>
        <p:spPr>
          <a:xfrm>
            <a:off x="876300" y="7347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985CB-FBFD-41B7-893E-FF81A67F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5" y="475405"/>
            <a:ext cx="5300441" cy="335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48C4E-7911-4C21-ADA0-F80DA66AD31B}"/>
              </a:ext>
            </a:extLst>
          </p:cNvPr>
          <p:cNvSpPr txBox="1"/>
          <p:nvPr/>
        </p:nvSpPr>
        <p:spPr>
          <a:xfrm>
            <a:off x="338666" y="4068233"/>
            <a:ext cx="10209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 visualization of the percentage of significant compounds.</a:t>
            </a:r>
          </a:p>
          <a:p>
            <a:r>
              <a:rPr lang="en-US" dirty="0"/>
              <a:t>Not significant: p value &gt; 0.05</a:t>
            </a:r>
          </a:p>
          <a:p>
            <a:r>
              <a:rPr lang="en-US" dirty="0"/>
              <a:t>Raw significant: p value &lt; 0.05 but adjusted p value &gt; 0.05</a:t>
            </a:r>
          </a:p>
          <a:p>
            <a:r>
              <a:rPr lang="en-US" dirty="0"/>
              <a:t>FDR significant: adjusted p value &lt; 0.05</a:t>
            </a:r>
          </a:p>
          <a:p>
            <a:r>
              <a:rPr lang="en-US" dirty="0"/>
              <a:t>Click arc to display the compound names in each arc. </a:t>
            </a:r>
            <a:r>
              <a:rPr lang="en-US" dirty="0">
                <a:solidFill>
                  <a:srgbClr val="F41616"/>
                </a:solidFill>
              </a:rPr>
              <a:t>increase</a:t>
            </a:r>
            <a:r>
              <a:rPr lang="en-US" dirty="0"/>
              <a:t> means MeOH-</a:t>
            </a:r>
            <a:r>
              <a:rPr lang="en-US" dirty="0" err="1"/>
              <a:t>frz</a:t>
            </a:r>
            <a:r>
              <a:rPr lang="en-US" dirty="0"/>
              <a:t> is larger than ACN.IPA-</a:t>
            </a:r>
            <a:r>
              <a:rPr lang="en-US" dirty="0" err="1"/>
              <a:t>frz</a:t>
            </a:r>
            <a:r>
              <a:rPr 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5DEC0-833E-4E3B-94F7-2F9ED3B58FCB}"/>
              </a:ext>
            </a:extLst>
          </p:cNvPr>
          <p:cNvSpPr txBox="1"/>
          <p:nvPr/>
        </p:nvSpPr>
        <p:spPr>
          <a:xfrm>
            <a:off x="876299" y="73478"/>
            <a:ext cx="384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the significant percentage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19520-9DD7-4984-9532-A7C2DE0DF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96" y="400050"/>
            <a:ext cx="56415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BE35E9-DCF9-4959-AE51-179EE4BE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3" y="258145"/>
            <a:ext cx="5333785" cy="33091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FABB59-081B-4F89-8E3C-FF8C93219B72}"/>
              </a:ext>
            </a:extLst>
          </p:cNvPr>
          <p:cNvSpPr/>
          <p:nvPr/>
        </p:nvSpPr>
        <p:spPr>
          <a:xfrm>
            <a:off x="36739" y="73479"/>
            <a:ext cx="12123965" cy="670696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9579A3-9566-41E9-A0A5-C378FCA74A7E}"/>
              </a:ext>
            </a:extLst>
          </p:cNvPr>
          <p:cNvSpPr/>
          <p:nvPr/>
        </p:nvSpPr>
        <p:spPr>
          <a:xfrm>
            <a:off x="10151206" y="4756824"/>
            <a:ext cx="1495425" cy="13735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976-D455-4A6F-ADBE-94EB312E1A28}"/>
              </a:ext>
            </a:extLst>
          </p:cNvPr>
          <p:cNvSpPr txBox="1"/>
          <p:nvPr/>
        </p:nvSpPr>
        <p:spPr>
          <a:xfrm>
            <a:off x="317499" y="3485635"/>
            <a:ext cx="9732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result table row to visualize each compound by boxplot.</a:t>
            </a:r>
          </a:p>
          <a:p>
            <a:r>
              <a:rPr lang="en-US" dirty="0"/>
              <a:t>Scatters next to boxplots are the sample values. </a:t>
            </a:r>
          </a:p>
          <a:p>
            <a:r>
              <a:rPr lang="en-US" dirty="0"/>
              <a:t>Boxplots for all the compounds can be generated/saved in Visualization-&gt;Boxplot.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BD226-9F41-448A-86AB-16441BB562A0}"/>
              </a:ext>
            </a:extLst>
          </p:cNvPr>
          <p:cNvSpPr txBox="1"/>
          <p:nvPr/>
        </p:nvSpPr>
        <p:spPr>
          <a:xfrm>
            <a:off x="876299" y="73478"/>
            <a:ext cx="458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Visualizing each compound using boxplot</a:t>
            </a:r>
          </a:p>
        </p:txBody>
      </p:sp>
    </p:spTree>
    <p:extLst>
      <p:ext uri="{BB962C8B-B14F-4D97-AF65-F5344CB8AC3E}">
        <p14:creationId xmlns:p14="http://schemas.microsoft.com/office/powerpoint/2010/main" val="354521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247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Sili</dc:creator>
  <cp:lastModifiedBy>Sili</cp:lastModifiedBy>
  <cp:revision>35</cp:revision>
  <dcterms:created xsi:type="dcterms:W3CDTF">2018-02-12T01:39:25Z</dcterms:created>
  <dcterms:modified xsi:type="dcterms:W3CDTF">2018-02-12T18:15:29Z</dcterms:modified>
</cp:coreProperties>
</file>