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ECC7-8133-4A65-9E00-D9C689C56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984E6-6B61-49FB-9F77-A1827F895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8DB6-399F-4C3F-ADA3-D04949E1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A8AB8-B3C7-40D3-9AB9-ED9E5571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E2DDA-A1BA-4C87-A49A-DAAEF2F2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2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81C6-86C6-4000-BB32-4397CE3B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A9D8C-DEBC-46C3-9039-AEECF253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D63E-3994-4063-9F45-12D79056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C1C8-17E0-4D50-BBDB-FE331F52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8A753-D975-4EF4-9C4A-F3D4FA48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1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0334A-887D-4DF8-AC4C-73E4869FC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1F26-6CCB-4EB4-8866-F2EDB7E7B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9221E-CA4B-43CC-915C-94B0ADC5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A57C-1D23-4566-811A-06E0F65C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FF4E-CBC2-4417-B382-CF911A01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8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19C7-CB54-4FE1-93F4-9F68AA48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5BB6-37F2-4B7A-9405-D06009D25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726D7-1D02-4A5A-8265-A4A84218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03DC-B136-4914-BC3B-3483C9FA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051A8-050A-47F8-AB08-533A00D8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F819-DC5D-4B1A-9891-0E31A628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56CCA-BBDE-4BC3-8910-553741F9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1F10B-5E6D-4C1C-B92B-86B1F05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5946-3B60-4E0E-95E1-AAB80733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06E31-004A-4D6A-BC0E-9AC92C38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12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7105-C0B2-46E2-B807-F72C3B66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C15D-C183-450F-8BA6-78525CE9D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36029-F2CA-40AE-A53E-F7776F931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BD0EE-5A6E-472B-8C5D-3186CE38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6109A-333A-4C0D-AC83-F11C7457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8AEE-364E-451F-9295-DF5D391C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5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7426-DBD3-4D08-A9C3-A16D7051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D785E-366D-48D1-8ECE-F2B292B5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B25D1-F2F1-4F99-8AC5-78E9E5E1E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4756E-C3E3-4748-ACD6-232DBFC5B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B4E10-D598-4433-8528-AA066378E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AB567-763E-457C-907D-8D9A1AB7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10958-BEE6-47F8-9BDE-464CEA7F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038E0-AAB8-4DC2-A519-24808708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37D1-5BC7-47F5-9E6C-97A2E1F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4BCC4-2AB9-4BF4-A64A-530C94C9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0F86E-4D4B-4825-971F-6496AAA0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BF299-1AED-4153-9BB7-5C6C78A4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80EC7-90D8-413F-ADE3-736E94A1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3876F-B3AF-49C1-9B38-D6A4BDCD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183B6-47D3-4DEF-9712-48CA5EA2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3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D2C4-4935-468C-939F-74A5030F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32C0E-9A0C-4CEF-B165-8783BC66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1DEE7-0C0E-4496-A743-3FA2206A9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51A9B-DF97-4C1F-B2B3-52212D58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CFD34-F2CE-4BF0-8A82-6ED171D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054F8-D8C9-402B-B850-C0F284DB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9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0704-A04E-4641-BD3D-981CCE9A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71D17-4D08-4B3D-9053-9BCEBAA96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CB15A-7AAD-44C8-B920-69981C7AB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EBDE9-3DF2-4CDE-8AF2-455A5922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5E99B-51EC-4BE0-BEFD-87E44345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3BE14-65FE-4AB2-BE8C-BC21D1E5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D04E5-CD96-4CA5-AC00-729A5919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A0C66-6165-47F8-B583-A59520DA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B9B8-48B6-4DE0-B776-96738F37C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878E-04A6-407C-893E-A076E86BF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5785-8C08-42B2-AE77-84D9612C6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5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EFF5CA-54DB-4AD2-9495-13603DEF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063399"/>
            <a:ext cx="8720793" cy="40719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68F0E35-6F5F-4183-8A2E-B95FD6CE69C0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6E6E7E-5267-40EE-8A4D-B665E27D052F}"/>
              </a:ext>
            </a:extLst>
          </p:cNvPr>
          <p:cNvSpPr/>
          <p:nvPr/>
        </p:nvSpPr>
        <p:spPr>
          <a:xfrm>
            <a:off x="1937089" y="1063399"/>
            <a:ext cx="1353118" cy="1598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D1D5D0-238B-468E-872C-116FD899F8D7}"/>
              </a:ext>
            </a:extLst>
          </p:cNvPr>
          <p:cNvSpPr/>
          <p:nvPr/>
        </p:nvSpPr>
        <p:spPr>
          <a:xfrm>
            <a:off x="2814749" y="2097758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rgbClr val="FF0000"/>
                </a:solidFill>
              </a:rPr>
              <a:t>1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79EBFD-F814-4868-A9CC-DCCEEEF0FEB7}"/>
              </a:ext>
            </a:extLst>
          </p:cNvPr>
          <p:cNvSpPr/>
          <p:nvPr/>
        </p:nvSpPr>
        <p:spPr>
          <a:xfrm>
            <a:off x="5981719" y="2756806"/>
            <a:ext cx="3828264" cy="2333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344C12-95B4-4BDF-AACE-7B468E66145A}"/>
              </a:ext>
            </a:extLst>
          </p:cNvPr>
          <p:cNvSpPr/>
          <p:nvPr/>
        </p:nvSpPr>
        <p:spPr>
          <a:xfrm>
            <a:off x="5265688" y="4779069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2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76ACB-4B2C-4168-BE88-D9B825F7061C}"/>
              </a:ext>
            </a:extLst>
          </p:cNvPr>
          <p:cNvSpPr/>
          <p:nvPr/>
        </p:nvSpPr>
        <p:spPr>
          <a:xfrm>
            <a:off x="6096000" y="3198359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3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C78C6-787B-4EDD-9DED-972851E10D45}"/>
              </a:ext>
            </a:extLst>
          </p:cNvPr>
          <p:cNvSpPr/>
          <p:nvPr/>
        </p:nvSpPr>
        <p:spPr>
          <a:xfrm>
            <a:off x="6481518" y="2832789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4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B21CB3-7926-4710-95FF-9563D3F61A4E}"/>
              </a:ext>
            </a:extLst>
          </p:cNvPr>
          <p:cNvSpPr/>
          <p:nvPr/>
        </p:nvSpPr>
        <p:spPr>
          <a:xfrm>
            <a:off x="1938456" y="2769054"/>
            <a:ext cx="3943912" cy="2300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8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304BDD-D0B5-477F-8B43-FE5A14B1F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75" y="275742"/>
            <a:ext cx="3651592" cy="353143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47EB27-1958-4538-BA49-9D7415B1291E}"/>
              </a:ext>
            </a:extLst>
          </p:cNvPr>
          <p:cNvCxnSpPr>
            <a:cxnSpLocks/>
          </p:cNvCxnSpPr>
          <p:nvPr/>
        </p:nvCxnSpPr>
        <p:spPr>
          <a:xfrm flipH="1">
            <a:off x="3012168" y="1373868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742758-0723-42EB-8370-2AEBCFC6A4C9}"/>
              </a:ext>
            </a:extLst>
          </p:cNvPr>
          <p:cNvSpPr txBox="1"/>
          <p:nvPr/>
        </p:nvSpPr>
        <p:spPr>
          <a:xfrm>
            <a:off x="3490534" y="1189202"/>
            <a:ext cx="429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matrix for Mann-Whitney U test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2D4D9-5B49-4777-BD48-CCB7D90A365B}"/>
              </a:ext>
            </a:extLst>
          </p:cNvPr>
          <p:cNvSpPr txBox="1"/>
          <p:nvPr/>
        </p:nvSpPr>
        <p:spPr>
          <a:xfrm>
            <a:off x="4241952" y="1917335"/>
            <a:ext cx="397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two groups you would like to test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67F18E-E0FD-4D04-9668-44140C19A1F8}"/>
              </a:ext>
            </a:extLst>
          </p:cNvPr>
          <p:cNvCxnSpPr>
            <a:cxnSpLocks/>
          </p:cNvCxnSpPr>
          <p:nvPr/>
        </p:nvCxnSpPr>
        <p:spPr>
          <a:xfrm flipH="1">
            <a:off x="3820735" y="2102001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30316A-6D9A-4153-8CDE-C252FBF19EDE}"/>
              </a:ext>
            </a:extLst>
          </p:cNvPr>
          <p:cNvSpPr txBox="1"/>
          <p:nvPr/>
        </p:nvSpPr>
        <p:spPr>
          <a:xfrm>
            <a:off x="2334834" y="2590519"/>
            <a:ext cx="86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either pumpkin ≠ tomatillo , or pumpkin &lt; tomatillo , or pumpkin &gt; tomatillo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38E616-45CC-4250-91E4-79B7420AB760}"/>
              </a:ext>
            </a:extLst>
          </p:cNvPr>
          <p:cNvCxnSpPr>
            <a:cxnSpLocks/>
          </p:cNvCxnSpPr>
          <p:nvPr/>
        </p:nvCxnSpPr>
        <p:spPr>
          <a:xfrm flipH="1">
            <a:off x="1894568" y="2787276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6990C8-EAAF-4C55-B775-A82A7A40E794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43C059-297A-4296-BB5E-5C6C275A9CFB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EE5911-602E-4FA6-BD91-BCD287F75C0B}"/>
              </a:ext>
            </a:extLst>
          </p:cNvPr>
          <p:cNvSpPr txBox="1"/>
          <p:nvPr/>
        </p:nvSpPr>
        <p:spPr>
          <a:xfrm>
            <a:off x="876300" y="7347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parameters</a:t>
            </a:r>
          </a:p>
        </p:txBody>
      </p:sp>
    </p:spTree>
    <p:extLst>
      <p:ext uri="{BB962C8B-B14F-4D97-AF65-F5344CB8AC3E}">
        <p14:creationId xmlns:p14="http://schemas.microsoft.com/office/powerpoint/2010/main" val="32966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CA20C3-1B9B-4497-9AF8-CC2C7E5D6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5" y="316202"/>
            <a:ext cx="5869567" cy="36739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32ADB0-1E08-4ECA-9BDA-59009950E8A4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4D914D-AF8F-4AFF-BD3A-A46B38D4E656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27C26-A424-4CAD-BE96-68DAE9BB140B}"/>
              </a:ext>
            </a:extLst>
          </p:cNvPr>
          <p:cNvSpPr txBox="1"/>
          <p:nvPr/>
        </p:nvSpPr>
        <p:spPr>
          <a:xfrm>
            <a:off x="338666" y="3863522"/>
            <a:ext cx="11176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statistic:</a:t>
            </a:r>
          </a:p>
          <a:p>
            <a:r>
              <a:rPr lang="en-US" dirty="0"/>
              <a:t>Positive value means the average of value of pumpkin is larger than the tomatillo.</a:t>
            </a:r>
          </a:p>
          <a:p>
            <a:r>
              <a:rPr lang="en-US" dirty="0"/>
              <a:t>Negative value means the average of value of pumpkin is less than the tomatillo.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4EF94-116D-41E3-9DD8-68088C108B2D}"/>
              </a:ext>
            </a:extLst>
          </p:cNvPr>
          <p:cNvSpPr txBox="1"/>
          <p:nvPr/>
        </p:nvSpPr>
        <p:spPr>
          <a:xfrm>
            <a:off x="338665" y="4730376"/>
            <a:ext cx="1117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value: pumpkin vs tomatillo:</a:t>
            </a:r>
          </a:p>
          <a:p>
            <a:r>
              <a:rPr lang="en-US" dirty="0"/>
              <a:t>p value of Mann-Whitney U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7AF82-4B1B-4915-840B-84511FA1C22E}"/>
              </a:ext>
            </a:extLst>
          </p:cNvPr>
          <p:cNvSpPr txBox="1"/>
          <p:nvPr/>
        </p:nvSpPr>
        <p:spPr>
          <a:xfrm>
            <a:off x="338665" y="5376707"/>
            <a:ext cx="11176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adjusted p value: pumpkin vs tomatillo:</a:t>
            </a:r>
          </a:p>
          <a:p>
            <a:r>
              <a:rPr lang="en-US" dirty="0"/>
              <a:t>p value of Mann-Whitney U adjusted for false discovery rate using </a:t>
            </a:r>
            <a:r>
              <a:rPr lang="en-US" dirty="0" err="1"/>
              <a:t>Bonjamini</a:t>
            </a:r>
            <a:r>
              <a:rPr lang="en-US" dirty="0"/>
              <a:t>-Hochberg correction. Adjusted p value is always larger than the p value.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531CB1-ABEB-4182-B4EE-2A936911332B}"/>
              </a:ext>
            </a:extLst>
          </p:cNvPr>
          <p:cNvSpPr txBox="1"/>
          <p:nvPr/>
        </p:nvSpPr>
        <p:spPr>
          <a:xfrm>
            <a:off x="876300" y="7347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 table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A841DE-0485-4850-9562-86748ABFF38D}"/>
              </a:ext>
            </a:extLst>
          </p:cNvPr>
          <p:cNvSpPr/>
          <p:nvPr/>
        </p:nvSpPr>
        <p:spPr>
          <a:xfrm>
            <a:off x="5983715" y="274091"/>
            <a:ext cx="298703" cy="2998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1EA084-383B-473F-8B4A-4F32BCEC13E6}"/>
              </a:ext>
            </a:extLst>
          </p:cNvPr>
          <p:cNvCxnSpPr>
            <a:endCxn id="9" idx="6"/>
          </p:cNvCxnSpPr>
          <p:nvPr/>
        </p:nvCxnSpPr>
        <p:spPr>
          <a:xfrm flipH="1">
            <a:off x="6282418" y="424000"/>
            <a:ext cx="228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A296CB-EC6C-4965-AE11-B7FF3335CE7D}"/>
              </a:ext>
            </a:extLst>
          </p:cNvPr>
          <p:cNvSpPr txBox="1"/>
          <p:nvPr/>
        </p:nvSpPr>
        <p:spPr>
          <a:xfrm>
            <a:off x="6510157" y="239671"/>
            <a:ext cx="329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to refresh the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6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ABB59-081B-4F89-8E3C-FF8C93219B72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9579A3-9566-41E9-A0A5-C378FCA74A7E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48C4E-7911-4C21-ADA0-F80DA66AD31B}"/>
              </a:ext>
            </a:extLst>
          </p:cNvPr>
          <p:cNvSpPr txBox="1"/>
          <p:nvPr/>
        </p:nvSpPr>
        <p:spPr>
          <a:xfrm>
            <a:off x="338666" y="4068233"/>
            <a:ext cx="9732433" cy="151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 chart visualization of the percentage of significant compounds.</a:t>
            </a:r>
          </a:p>
          <a:p>
            <a:r>
              <a:rPr lang="en-US" dirty="0"/>
              <a:t>Not significant: p value &gt; 0.05</a:t>
            </a:r>
          </a:p>
          <a:p>
            <a:r>
              <a:rPr lang="en-US" dirty="0"/>
              <a:t>Raw significant: p value &lt; 0.05 but adjusted p value &gt; 0.05</a:t>
            </a:r>
          </a:p>
          <a:p>
            <a:r>
              <a:rPr lang="en-US" dirty="0"/>
              <a:t>FDR significant: adjusted p value &lt; 0.05</a:t>
            </a:r>
          </a:p>
          <a:p>
            <a:r>
              <a:rPr lang="en-US" dirty="0"/>
              <a:t>Click arc to display the compound names in each arc. </a:t>
            </a:r>
            <a:r>
              <a:rPr lang="en-US" dirty="0">
                <a:solidFill>
                  <a:srgbClr val="F41616"/>
                </a:solidFill>
              </a:rPr>
              <a:t>increase</a:t>
            </a:r>
            <a:r>
              <a:rPr lang="en-US" dirty="0"/>
              <a:t> means pumpkin is larger than tomatillo.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5DEC0-833E-4E3B-94F7-2F9ED3B58FCB}"/>
              </a:ext>
            </a:extLst>
          </p:cNvPr>
          <p:cNvSpPr txBox="1"/>
          <p:nvPr/>
        </p:nvSpPr>
        <p:spPr>
          <a:xfrm>
            <a:off x="876299" y="73478"/>
            <a:ext cx="38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Visualizing the significant percentage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500485-E131-4BE6-94D2-E652A5345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6" y="598554"/>
            <a:ext cx="5551866" cy="331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ABB59-081B-4F89-8E3C-FF8C93219B72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9579A3-9566-41E9-A0A5-C378FCA74A7E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9255D-52BF-432F-889F-C7EF01857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49" y="499534"/>
            <a:ext cx="5019242" cy="3170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5C3976-D455-4A6F-ADBE-94EB312E1A28}"/>
              </a:ext>
            </a:extLst>
          </p:cNvPr>
          <p:cNvSpPr txBox="1"/>
          <p:nvPr/>
        </p:nvSpPr>
        <p:spPr>
          <a:xfrm>
            <a:off x="317499" y="3485635"/>
            <a:ext cx="9732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result table row to visualize each compound by boxplot.</a:t>
            </a:r>
          </a:p>
          <a:p>
            <a:r>
              <a:rPr lang="en-US" dirty="0"/>
              <a:t>Scatters next to boxplots are the sample values. </a:t>
            </a:r>
          </a:p>
          <a:p>
            <a:r>
              <a:rPr lang="en-US" dirty="0"/>
              <a:t>Boxplots for all the compounds can be generated/saved in Visualization-&gt;Boxplot.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BD226-9F41-448A-86AB-16441BB562A0}"/>
              </a:ext>
            </a:extLst>
          </p:cNvPr>
          <p:cNvSpPr txBox="1"/>
          <p:nvPr/>
        </p:nvSpPr>
        <p:spPr>
          <a:xfrm>
            <a:off x="876299" y="73478"/>
            <a:ext cx="458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Visualizing each compound using boxplot</a:t>
            </a:r>
          </a:p>
        </p:txBody>
      </p:sp>
    </p:spTree>
    <p:extLst>
      <p:ext uri="{BB962C8B-B14F-4D97-AF65-F5344CB8AC3E}">
        <p14:creationId xmlns:p14="http://schemas.microsoft.com/office/powerpoint/2010/main" val="354521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225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</dc:creator>
  <cp:lastModifiedBy>Sili</cp:lastModifiedBy>
  <cp:revision>30</cp:revision>
  <dcterms:created xsi:type="dcterms:W3CDTF">2018-02-12T01:39:25Z</dcterms:created>
  <dcterms:modified xsi:type="dcterms:W3CDTF">2018-02-12T18:14:59Z</dcterms:modified>
</cp:coreProperties>
</file>