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3A5A91-4D7B-4A5B-94C3-4D98D38C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17" y="887382"/>
            <a:ext cx="8737142" cy="43480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994238" y="1082886"/>
            <a:ext cx="1557225" cy="159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871899" y="2117245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5967852" y="2875188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5265688" y="477906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6049256" y="3271836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C78C6-787B-4EDD-9DED-972851E10D45}"/>
              </a:ext>
            </a:extLst>
          </p:cNvPr>
          <p:cNvSpPr/>
          <p:nvPr/>
        </p:nvSpPr>
        <p:spPr>
          <a:xfrm>
            <a:off x="6608063" y="2906266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937088" y="2876549"/>
            <a:ext cx="3884047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C4D71-12B4-49D8-97CA-1B34E25F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2" y="365352"/>
            <a:ext cx="2962274" cy="295751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371271" y="1018327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2849638" y="833661"/>
            <a:ext cx="289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t 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3617384" y="1407067"/>
            <a:ext cx="397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two groups you would like to 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7F18E-E0FD-4D04-9668-44140C19A1F8}"/>
              </a:ext>
            </a:extLst>
          </p:cNvPr>
          <p:cNvCxnSpPr>
            <a:cxnSpLocks/>
          </p:cNvCxnSpPr>
          <p:nvPr/>
        </p:nvCxnSpPr>
        <p:spPr>
          <a:xfrm flipH="1">
            <a:off x="3196167" y="1591733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317AE8-4D6D-4AB9-B584-72FFD9CCFABD}"/>
              </a:ext>
            </a:extLst>
          </p:cNvPr>
          <p:cNvSpPr txBox="1"/>
          <p:nvPr/>
        </p:nvSpPr>
        <p:spPr>
          <a:xfrm>
            <a:off x="2053165" y="1930095"/>
            <a:ext cx="866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id is required for paired/repeated measure study to tell which columns of data are measured from same sample. OR how are samples paired.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8DC942-ACA9-4483-9D81-37AF253DF164}"/>
              </a:ext>
            </a:extLst>
          </p:cNvPr>
          <p:cNvCxnSpPr>
            <a:cxnSpLocks/>
          </p:cNvCxnSpPr>
          <p:nvPr/>
        </p:nvCxnSpPr>
        <p:spPr>
          <a:xfrm flipH="1">
            <a:off x="1631949" y="2114762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0316A-6D9A-4153-8CDE-C252FBF19EDE}"/>
              </a:ext>
            </a:extLst>
          </p:cNvPr>
          <p:cNvSpPr txBox="1"/>
          <p:nvPr/>
        </p:nvSpPr>
        <p:spPr>
          <a:xfrm>
            <a:off x="2072216" y="2504003"/>
            <a:ext cx="86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either MeOH-</a:t>
            </a:r>
            <a:r>
              <a:rPr lang="en-US" dirty="0" err="1"/>
              <a:t>frz</a:t>
            </a:r>
            <a:r>
              <a:rPr lang="en-US" dirty="0"/>
              <a:t> ≠ ACN.IPA-</a:t>
            </a:r>
            <a:r>
              <a:rPr lang="en-US" dirty="0" err="1"/>
              <a:t>frz</a:t>
            </a:r>
            <a:r>
              <a:rPr lang="en-US" dirty="0"/>
              <a:t> , or MeOH-</a:t>
            </a:r>
            <a:r>
              <a:rPr lang="en-US" dirty="0" err="1"/>
              <a:t>frz</a:t>
            </a:r>
            <a:r>
              <a:rPr lang="en-US" dirty="0"/>
              <a:t> &lt; ACN.IPA-</a:t>
            </a:r>
            <a:r>
              <a:rPr lang="en-US" dirty="0" err="1"/>
              <a:t>frz</a:t>
            </a:r>
            <a:r>
              <a:rPr lang="en-US" dirty="0"/>
              <a:t>, or MeOH-</a:t>
            </a:r>
            <a:r>
              <a:rPr lang="en-US" dirty="0" err="1"/>
              <a:t>frz</a:t>
            </a:r>
            <a:r>
              <a:rPr lang="en-US" dirty="0"/>
              <a:t> &gt; ACN.IPA-</a:t>
            </a:r>
            <a:r>
              <a:rPr lang="en-US" dirty="0" err="1"/>
              <a:t>frz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8E616-45CC-4250-91E4-79B7420AB760}"/>
              </a:ext>
            </a:extLst>
          </p:cNvPr>
          <p:cNvCxnSpPr>
            <a:cxnSpLocks/>
          </p:cNvCxnSpPr>
          <p:nvPr/>
        </p:nvCxnSpPr>
        <p:spPr>
          <a:xfrm flipH="1">
            <a:off x="1631950" y="2700760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7C26-A424-4CAD-BE96-68DAE9BB140B}"/>
              </a:ext>
            </a:extLst>
          </p:cNvPr>
          <p:cNvSpPr txBox="1"/>
          <p:nvPr/>
        </p:nvSpPr>
        <p:spPr>
          <a:xfrm>
            <a:off x="338666" y="3863522"/>
            <a:ext cx="1117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statistic:</a:t>
            </a:r>
          </a:p>
          <a:p>
            <a:r>
              <a:rPr lang="en-US" dirty="0"/>
              <a:t>Positive value means the average of value of MeOH-</a:t>
            </a:r>
            <a:r>
              <a:rPr lang="en-US" dirty="0" err="1"/>
              <a:t>frz</a:t>
            </a:r>
            <a:r>
              <a:rPr lang="en-US" dirty="0"/>
              <a:t> is larger than the ACN.IPA-</a:t>
            </a:r>
            <a:r>
              <a:rPr lang="en-US" dirty="0" err="1"/>
              <a:t>frz</a:t>
            </a:r>
            <a:r>
              <a:rPr lang="en-US" dirty="0"/>
              <a:t>.</a:t>
            </a:r>
          </a:p>
          <a:p>
            <a:r>
              <a:rPr lang="en-US" dirty="0"/>
              <a:t>Negative value means the average of value of MeOH-</a:t>
            </a:r>
            <a:r>
              <a:rPr lang="en-US" dirty="0" err="1"/>
              <a:t>frz</a:t>
            </a:r>
            <a:r>
              <a:rPr lang="en-US" dirty="0"/>
              <a:t> is less than the ACN.IPA-</a:t>
            </a:r>
            <a:r>
              <a:rPr lang="en-US" dirty="0" err="1"/>
              <a:t>frz</a:t>
            </a:r>
            <a:r>
              <a:rPr lang="en-US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4EF94-116D-41E3-9DD8-68088C108B2D}"/>
              </a:ext>
            </a:extLst>
          </p:cNvPr>
          <p:cNvSpPr txBox="1"/>
          <p:nvPr/>
        </p:nvSpPr>
        <p:spPr>
          <a:xfrm>
            <a:off x="338665" y="4730376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value: MeOH-</a:t>
            </a:r>
            <a:r>
              <a:rPr lang="en-US" b="1" dirty="0" err="1"/>
              <a:t>frz</a:t>
            </a:r>
            <a:r>
              <a:rPr lang="en-US" b="1" dirty="0"/>
              <a:t> vs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 value of t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7AF82-4B1B-4915-840B-84511FA1C22E}"/>
              </a:ext>
            </a:extLst>
          </p:cNvPr>
          <p:cNvSpPr txBox="1"/>
          <p:nvPr/>
        </p:nvSpPr>
        <p:spPr>
          <a:xfrm>
            <a:off x="338665" y="5376707"/>
            <a:ext cx="1117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adjusted p value: MeOH-</a:t>
            </a:r>
            <a:r>
              <a:rPr lang="en-US" b="1" dirty="0" err="1"/>
              <a:t>frz</a:t>
            </a:r>
            <a:r>
              <a:rPr lang="en-US" b="1" dirty="0"/>
              <a:t> vs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 value of t test adjusted for false discovery rate using </a:t>
            </a:r>
            <a:r>
              <a:rPr lang="en-US" dirty="0" err="1"/>
              <a:t>Bonjamini</a:t>
            </a:r>
            <a:r>
              <a:rPr lang="en-US" dirty="0"/>
              <a:t>-Hochberg correction. Adjusted p value is always larger than the p value.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B33ED-DB36-4D03-8532-BE5B93359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6" y="458775"/>
            <a:ext cx="4916698" cy="31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48C4E-7911-4C21-ADA0-F80DA66AD31B}"/>
              </a:ext>
            </a:extLst>
          </p:cNvPr>
          <p:cNvSpPr txBox="1"/>
          <p:nvPr/>
        </p:nvSpPr>
        <p:spPr>
          <a:xfrm>
            <a:off x="338666" y="4068233"/>
            <a:ext cx="10209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visualization of the percentage of significant compounds.</a:t>
            </a:r>
          </a:p>
          <a:p>
            <a:r>
              <a:rPr lang="en-US" dirty="0"/>
              <a:t>Not significant: p value &gt; 0.05</a:t>
            </a:r>
          </a:p>
          <a:p>
            <a:r>
              <a:rPr lang="en-US" dirty="0"/>
              <a:t>Raw significant: p value &lt; 0.05 but adjusted p value &gt; 0.05</a:t>
            </a:r>
          </a:p>
          <a:p>
            <a:r>
              <a:rPr lang="en-US" dirty="0"/>
              <a:t>FDR significant: adjusted p value &lt; 0.05</a:t>
            </a:r>
          </a:p>
          <a:p>
            <a:r>
              <a:rPr lang="en-US" dirty="0"/>
              <a:t>Click arc to display the compound names in each arc. </a:t>
            </a:r>
            <a:r>
              <a:rPr lang="en-US" dirty="0">
                <a:solidFill>
                  <a:srgbClr val="F41616"/>
                </a:solidFill>
              </a:rPr>
              <a:t>increase</a:t>
            </a:r>
            <a:r>
              <a:rPr lang="en-US" dirty="0"/>
              <a:t> means MeOH-</a:t>
            </a:r>
            <a:r>
              <a:rPr lang="en-US" dirty="0" err="1"/>
              <a:t>frz</a:t>
            </a:r>
            <a:r>
              <a:rPr lang="en-US" dirty="0"/>
              <a:t> is larger than ACN.IPA-</a:t>
            </a:r>
            <a:r>
              <a:rPr lang="en-US" dirty="0" err="1"/>
              <a:t>frz</a:t>
            </a:r>
            <a:r>
              <a:rPr lang="en-US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DEC0-833E-4E3B-94F7-2F9ED3B58FCB}"/>
              </a:ext>
            </a:extLst>
          </p:cNvPr>
          <p:cNvSpPr txBox="1"/>
          <p:nvPr/>
        </p:nvSpPr>
        <p:spPr>
          <a:xfrm>
            <a:off x="876299" y="73478"/>
            <a:ext cx="3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the significant percentage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E7A23-61D0-4058-A157-55E163C9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507394"/>
            <a:ext cx="5757334" cy="34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BE35E9-DCF9-4959-AE51-179EE4BE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3" y="258145"/>
            <a:ext cx="5333785" cy="33091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3976-D455-4A6F-ADBE-94EB312E1A28}"/>
              </a:ext>
            </a:extLst>
          </p:cNvPr>
          <p:cNvSpPr txBox="1"/>
          <p:nvPr/>
        </p:nvSpPr>
        <p:spPr>
          <a:xfrm>
            <a:off x="317499" y="3485635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result table row to visualize each compound by boxplot.</a:t>
            </a:r>
          </a:p>
          <a:p>
            <a:r>
              <a:rPr lang="en-US" dirty="0"/>
              <a:t>Scatters next to boxplots are the sample values. </a:t>
            </a:r>
          </a:p>
          <a:p>
            <a:r>
              <a:rPr lang="en-US" dirty="0"/>
              <a:t>Boxplots for all the compounds can be generated/saved in Visualization-&gt;Boxplot.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BD226-9F41-448A-86AB-16441BB562A0}"/>
              </a:ext>
            </a:extLst>
          </p:cNvPr>
          <p:cNvSpPr txBox="1"/>
          <p:nvPr/>
        </p:nvSpPr>
        <p:spPr>
          <a:xfrm>
            <a:off x="876299" y="73478"/>
            <a:ext cx="45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each compound using boxplot</a:t>
            </a:r>
          </a:p>
        </p:txBody>
      </p:sp>
    </p:spTree>
    <p:extLst>
      <p:ext uri="{BB962C8B-B14F-4D97-AF65-F5344CB8AC3E}">
        <p14:creationId xmlns:p14="http://schemas.microsoft.com/office/powerpoint/2010/main" val="3545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262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29</cp:revision>
  <dcterms:created xsi:type="dcterms:W3CDTF">2018-02-12T01:39:25Z</dcterms:created>
  <dcterms:modified xsi:type="dcterms:W3CDTF">2018-02-12T17:42:10Z</dcterms:modified>
</cp:coreProperties>
</file>