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1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ECC7-8133-4A65-9E00-D9C689C56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984E6-6B61-49FB-9F77-A1827F895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88DB6-399F-4C3F-ADA3-D04949E1E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A8AB8-B3C7-40D3-9AB9-ED9E55712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E2DDA-A1BA-4C87-A49A-DAAEF2F2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725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81C6-86C6-4000-BB32-4397CE3B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A9D8C-DEBC-46C3-9039-AEECF2534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DD63E-3994-4063-9F45-12D790560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6C1C8-17E0-4D50-BBDB-FE331F52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8A753-D975-4EF4-9C4A-F3D4FA48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1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C0334A-887D-4DF8-AC4C-73E4869FC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C1F26-6CCB-4EB4-8866-F2EDB7E7B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9221E-CA4B-43CC-915C-94B0ADC51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CA57C-1D23-4566-811A-06E0F65C4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1FF4E-CBC2-4417-B382-CF911A01E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589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419C7-CB54-4FE1-93F4-9F68AA48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35BB6-37F2-4B7A-9405-D06009D25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726D7-1D02-4A5A-8265-A4A84218F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503DC-B136-4914-BC3B-3483C9FA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051A8-050A-47F8-AB08-533A00D8B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F819-DC5D-4B1A-9891-0E31A6286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56CCA-BBDE-4BC3-8910-553741F99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1F10B-5E6D-4C1C-B92B-86B1F056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75946-3B60-4E0E-95E1-AAB80733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06E31-004A-4D6A-BC0E-9AC92C38B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121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7105-C0B2-46E2-B807-F72C3B66B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1C15D-C183-450F-8BA6-78525CE9D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36029-F2CA-40AE-A53E-F7776F931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BD0EE-5A6E-472B-8C5D-3186CE380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6109A-333A-4C0D-AC83-F11C7457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38AEE-364E-451F-9295-DF5D391C7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5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7426-DBD3-4D08-A9C3-A16D70515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D785E-366D-48D1-8ECE-F2B292B58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B25D1-F2F1-4F99-8AC5-78E9E5E1E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34756E-C3E3-4748-ACD6-232DBFC5B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3B4E10-D598-4433-8528-AA066378E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0AB567-763E-457C-907D-8D9A1AB7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910958-BEE6-47F8-9BDE-464CEA7F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7038E0-AAB8-4DC2-A519-24808708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7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637D1-5BC7-47F5-9E6C-97A2E1FD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B4BCC4-2AB9-4BF4-A64A-530C94C99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0F86E-4D4B-4825-971F-6496AAA03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BF299-1AED-4153-9BB7-5C6C78A4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4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80EC7-90D8-413F-ADE3-736E94A1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83876F-B3AF-49C1-9B38-D6A4BDCD1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183B6-47D3-4DEF-9712-48CA5EA2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3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D2C4-4935-468C-939F-74A5030F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32C0E-9A0C-4CEF-B165-8783BC66F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1DEE7-0C0E-4496-A743-3FA2206A9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51A9B-DF97-4C1F-B2B3-52212D585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CFD34-F2CE-4BF0-8A82-6ED171D3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054F8-D8C9-402B-B850-C0F284DB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9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0704-A04E-4641-BD3D-981CCE9A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671D17-4D08-4B3D-9053-9BCEBAA96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CB15A-7AAD-44C8-B920-69981C7AB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EBDE9-3DF2-4CDE-8AF2-455A59229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5E99B-51EC-4BE0-BEFD-87E44345E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3BE14-65FE-4AB2-BE8C-BC21D1E5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6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6D04E5-CD96-4CA5-AC00-729A5919F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A0C66-6165-47F8-B583-A59520DA9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B9B8-48B6-4DE0-B776-96738F37CD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C878E-04A6-407C-893E-A076E86BF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D5785-8C08-42B2-AE77-84D9612C6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5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C22BB0-40B7-4B42-8958-F9917B96B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783" y="683244"/>
            <a:ext cx="8727621" cy="45075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68F0E35-6F5F-4183-8A2E-B95FD6CE69C0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6E6E7E-5267-40EE-8A4D-B665E27D052F}"/>
              </a:ext>
            </a:extLst>
          </p:cNvPr>
          <p:cNvSpPr/>
          <p:nvPr/>
        </p:nvSpPr>
        <p:spPr>
          <a:xfrm>
            <a:off x="1937089" y="1063399"/>
            <a:ext cx="1353118" cy="1598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0D1D5D0-238B-468E-872C-116FD899F8D7}"/>
              </a:ext>
            </a:extLst>
          </p:cNvPr>
          <p:cNvSpPr/>
          <p:nvPr/>
        </p:nvSpPr>
        <p:spPr>
          <a:xfrm>
            <a:off x="2814749" y="2097758"/>
            <a:ext cx="228600" cy="2286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rgbClr val="FF0000"/>
                </a:solidFill>
              </a:rPr>
              <a:t>1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79EBFD-F814-4868-A9CC-DCCEEEF0FEB7}"/>
              </a:ext>
            </a:extLst>
          </p:cNvPr>
          <p:cNvSpPr/>
          <p:nvPr/>
        </p:nvSpPr>
        <p:spPr>
          <a:xfrm>
            <a:off x="5841307" y="2801711"/>
            <a:ext cx="3828264" cy="2333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A344C12-95B4-4BDF-AACE-7B468E66145A}"/>
              </a:ext>
            </a:extLst>
          </p:cNvPr>
          <p:cNvSpPr/>
          <p:nvPr/>
        </p:nvSpPr>
        <p:spPr>
          <a:xfrm>
            <a:off x="5265688" y="4779069"/>
            <a:ext cx="228600" cy="2286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i="1" dirty="0">
                <a:solidFill>
                  <a:srgbClr val="FF0000"/>
                </a:solidFill>
              </a:rPr>
              <a:t>2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976ACB-4B2C-4168-BE88-D9B825F7061C}"/>
              </a:ext>
            </a:extLst>
          </p:cNvPr>
          <p:cNvSpPr/>
          <p:nvPr/>
        </p:nvSpPr>
        <p:spPr>
          <a:xfrm>
            <a:off x="5922711" y="3198359"/>
            <a:ext cx="228600" cy="2286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i="1" dirty="0">
                <a:solidFill>
                  <a:srgbClr val="FF0000"/>
                </a:solidFill>
              </a:rPr>
              <a:t>3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C78C6-787B-4EDD-9DED-972851E10D45}"/>
              </a:ext>
            </a:extLst>
          </p:cNvPr>
          <p:cNvSpPr/>
          <p:nvPr/>
        </p:nvSpPr>
        <p:spPr>
          <a:xfrm>
            <a:off x="6769962" y="2801711"/>
            <a:ext cx="228600" cy="2286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i="1" dirty="0">
                <a:solidFill>
                  <a:srgbClr val="FF0000"/>
                </a:solidFill>
              </a:rPr>
              <a:t>4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B21CB3-7926-4710-95FF-9563D3F61A4E}"/>
              </a:ext>
            </a:extLst>
          </p:cNvPr>
          <p:cNvSpPr/>
          <p:nvPr/>
        </p:nvSpPr>
        <p:spPr>
          <a:xfrm>
            <a:off x="1937089" y="2801711"/>
            <a:ext cx="3828264" cy="2333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BB5E877-9545-4B28-B713-0ABC22075462}"/>
              </a:ext>
            </a:extLst>
          </p:cNvPr>
          <p:cNvSpPr/>
          <p:nvPr/>
        </p:nvSpPr>
        <p:spPr>
          <a:xfrm>
            <a:off x="7180262" y="3198359"/>
            <a:ext cx="228600" cy="2286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i="1" dirty="0">
                <a:solidFill>
                  <a:srgbClr val="FF0000"/>
                </a:solidFill>
              </a:rPr>
              <a:t>5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98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31D18C-F58F-4BBA-A8CD-C9565CAF4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33" y="261879"/>
            <a:ext cx="4981611" cy="3456214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947EB27-1958-4538-BA49-9D7415B1291E}"/>
              </a:ext>
            </a:extLst>
          </p:cNvPr>
          <p:cNvCxnSpPr>
            <a:cxnSpLocks/>
          </p:cNvCxnSpPr>
          <p:nvPr/>
        </p:nvCxnSpPr>
        <p:spPr>
          <a:xfrm flipH="1">
            <a:off x="2387600" y="1104446"/>
            <a:ext cx="440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742758-0723-42EB-8370-2AEBCFC6A4C9}"/>
              </a:ext>
            </a:extLst>
          </p:cNvPr>
          <p:cNvSpPr txBox="1"/>
          <p:nvPr/>
        </p:nvSpPr>
        <p:spPr>
          <a:xfrm>
            <a:off x="2865967" y="919780"/>
            <a:ext cx="572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matrix for repeated ANOVA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E2D4D9-5B49-4777-BD48-CCB7D90A365B}"/>
              </a:ext>
            </a:extLst>
          </p:cNvPr>
          <p:cNvSpPr txBox="1"/>
          <p:nvPr/>
        </p:nvSpPr>
        <p:spPr>
          <a:xfrm>
            <a:off x="5393870" y="1425268"/>
            <a:ext cx="529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altLang="zh-CN" dirty="0"/>
              <a:t>more than two</a:t>
            </a:r>
            <a:r>
              <a:rPr lang="en-US" dirty="0"/>
              <a:t> groups you would like to test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67F18E-E0FD-4D04-9668-44140C19A1F8}"/>
              </a:ext>
            </a:extLst>
          </p:cNvPr>
          <p:cNvCxnSpPr>
            <a:cxnSpLocks/>
          </p:cNvCxnSpPr>
          <p:nvPr/>
        </p:nvCxnSpPr>
        <p:spPr>
          <a:xfrm flipH="1">
            <a:off x="4972654" y="1609934"/>
            <a:ext cx="440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B30316A-6D9A-4153-8CDE-C252FBF19EDE}"/>
              </a:ext>
            </a:extLst>
          </p:cNvPr>
          <p:cNvSpPr txBox="1"/>
          <p:nvPr/>
        </p:nvSpPr>
        <p:spPr>
          <a:xfrm>
            <a:off x="2865967" y="1979266"/>
            <a:ext cx="965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post hoc analysis method comparing </a:t>
            </a:r>
            <a:r>
              <a:rPr lang="en-US"/>
              <a:t>each pair of two groups, </a:t>
            </a:r>
            <a:r>
              <a:rPr lang="en-US" dirty="0"/>
              <a:t>e.g. MeOH-</a:t>
            </a:r>
            <a:r>
              <a:rPr lang="en-US" dirty="0" err="1"/>
              <a:t>frz</a:t>
            </a:r>
            <a:r>
              <a:rPr lang="en-US" dirty="0"/>
              <a:t> </a:t>
            </a:r>
            <a:r>
              <a:rPr lang="en-US" i="1" dirty="0"/>
              <a:t>vs</a:t>
            </a:r>
            <a:r>
              <a:rPr lang="en-US" dirty="0"/>
              <a:t> ACN.IPA-</a:t>
            </a:r>
            <a:r>
              <a:rPr lang="en-US" dirty="0" err="1"/>
              <a:t>frz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38E616-45CC-4250-91E4-79B7420AB760}"/>
              </a:ext>
            </a:extLst>
          </p:cNvPr>
          <p:cNvCxnSpPr>
            <a:cxnSpLocks/>
          </p:cNvCxnSpPr>
          <p:nvPr/>
        </p:nvCxnSpPr>
        <p:spPr>
          <a:xfrm flipH="1">
            <a:off x="2425701" y="2176023"/>
            <a:ext cx="440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D6990C8-EAAF-4C55-B775-A82A7A40E794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C43C059-297A-4296-BB5E-5C6C275A9CFB}"/>
              </a:ext>
            </a:extLst>
          </p:cNvPr>
          <p:cNvSpPr/>
          <p:nvPr/>
        </p:nvSpPr>
        <p:spPr>
          <a:xfrm>
            <a:off x="10151206" y="4756824"/>
            <a:ext cx="1495425" cy="13735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EE5911-602E-4FA6-BD91-BCD287F75C0B}"/>
              </a:ext>
            </a:extLst>
          </p:cNvPr>
          <p:cNvSpPr txBox="1"/>
          <p:nvPr/>
        </p:nvSpPr>
        <p:spPr>
          <a:xfrm>
            <a:off x="876300" y="73478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parameters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4E2249-8B6A-4419-8432-D47A8135FF51}"/>
              </a:ext>
            </a:extLst>
          </p:cNvPr>
          <p:cNvSpPr txBox="1"/>
          <p:nvPr/>
        </p:nvSpPr>
        <p:spPr>
          <a:xfrm>
            <a:off x="2241048" y="2877748"/>
            <a:ext cx="970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Assumption of </a:t>
            </a:r>
            <a:r>
              <a:rPr lang="en-US" altLang="zh-CN" dirty="0"/>
              <a:t>sphericity: equal variance of the differences of all the pair of two groups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17BECF-BD8C-4D9E-BC93-AB9B8D991FF9}"/>
              </a:ext>
            </a:extLst>
          </p:cNvPr>
          <p:cNvCxnSpPr>
            <a:cxnSpLocks/>
          </p:cNvCxnSpPr>
          <p:nvPr/>
        </p:nvCxnSpPr>
        <p:spPr>
          <a:xfrm flipH="1">
            <a:off x="1710870" y="3059467"/>
            <a:ext cx="440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8E2E292-FF0B-4739-B416-7B1839CDBE47}"/>
              </a:ext>
            </a:extLst>
          </p:cNvPr>
          <p:cNvSpPr txBox="1"/>
          <p:nvPr/>
        </p:nvSpPr>
        <p:spPr>
          <a:xfrm>
            <a:off x="2244117" y="2372260"/>
            <a:ext cx="8662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Sample id is required for paired/repeated measure study to tell which columns of data are measured from same sample. OR how are samples paired.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254B93-11D9-4B6E-9747-3978F8E39F6D}"/>
              </a:ext>
            </a:extLst>
          </p:cNvPr>
          <p:cNvCxnSpPr>
            <a:cxnSpLocks/>
          </p:cNvCxnSpPr>
          <p:nvPr/>
        </p:nvCxnSpPr>
        <p:spPr>
          <a:xfrm flipH="1">
            <a:off x="1822901" y="2556927"/>
            <a:ext cx="440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6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32ADB0-1E08-4ECA-9BDA-59009950E8A4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64D914D-AF8F-4AFF-BD3A-A46B38D4E656}"/>
              </a:ext>
            </a:extLst>
          </p:cNvPr>
          <p:cNvSpPr/>
          <p:nvPr/>
        </p:nvSpPr>
        <p:spPr>
          <a:xfrm>
            <a:off x="10151206" y="4756824"/>
            <a:ext cx="1495425" cy="13735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27C26-A424-4CAD-BE96-68DAE9BB140B}"/>
              </a:ext>
            </a:extLst>
          </p:cNvPr>
          <p:cNvSpPr txBox="1"/>
          <p:nvPr/>
        </p:nvSpPr>
        <p:spPr>
          <a:xfrm>
            <a:off x="191709" y="3678577"/>
            <a:ext cx="11176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statistic:</a:t>
            </a:r>
          </a:p>
          <a:p>
            <a:r>
              <a:rPr lang="en-US" dirty="0"/>
              <a:t>Repeated ANOVA does not have negative statistic.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4EF94-116D-41E3-9DD8-68088C108B2D}"/>
              </a:ext>
            </a:extLst>
          </p:cNvPr>
          <p:cNvSpPr txBox="1"/>
          <p:nvPr/>
        </p:nvSpPr>
        <p:spPr>
          <a:xfrm>
            <a:off x="191707" y="4195397"/>
            <a:ext cx="11176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ANOVA_p_value</a:t>
            </a:r>
            <a:r>
              <a:rPr lang="en-US" b="1" dirty="0"/>
              <a:t>:</a:t>
            </a:r>
          </a:p>
          <a:p>
            <a:r>
              <a:rPr lang="en-US" dirty="0"/>
              <a:t>p value of repeated ANOVA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531CB1-ABEB-4182-B4EE-2A936911332B}"/>
              </a:ext>
            </a:extLst>
          </p:cNvPr>
          <p:cNvSpPr txBox="1"/>
          <p:nvPr/>
        </p:nvSpPr>
        <p:spPr>
          <a:xfrm>
            <a:off x="876300" y="73478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 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52ECD3-1D9E-442A-95A5-CCEA01F7AC6C}"/>
              </a:ext>
            </a:extLst>
          </p:cNvPr>
          <p:cNvSpPr txBox="1"/>
          <p:nvPr/>
        </p:nvSpPr>
        <p:spPr>
          <a:xfrm>
            <a:off x="191707" y="4749114"/>
            <a:ext cx="111760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adjusted_ANOVA_p_adj</a:t>
            </a:r>
            <a:r>
              <a:rPr lang="en-US" b="1" dirty="0"/>
              <a:t>:</a:t>
            </a:r>
          </a:p>
          <a:p>
            <a:r>
              <a:rPr lang="en-US" dirty="0"/>
              <a:t>Adjusted p value of repeated ANOVA for False Discovery Rate using </a:t>
            </a:r>
            <a:r>
              <a:rPr lang="en-US" dirty="0" err="1"/>
              <a:t>Bonjanimi-Hochber</a:t>
            </a:r>
            <a:r>
              <a:rPr lang="en-US" dirty="0"/>
              <a:t> correction</a:t>
            </a:r>
          </a:p>
          <a:p>
            <a:r>
              <a:rPr lang="en-US" b="1" dirty="0"/>
              <a:t>statistic: MeOH-</a:t>
            </a:r>
            <a:r>
              <a:rPr lang="en-US" b="1" dirty="0" err="1"/>
              <a:t>frz</a:t>
            </a:r>
            <a:r>
              <a:rPr lang="en-US" b="1" dirty="0"/>
              <a:t> vs  ACN.IPA-</a:t>
            </a:r>
            <a:r>
              <a:rPr lang="en-US" b="1" dirty="0" err="1"/>
              <a:t>frz</a:t>
            </a:r>
            <a:r>
              <a:rPr lang="en-US" b="1" dirty="0"/>
              <a:t>:</a:t>
            </a:r>
          </a:p>
          <a:p>
            <a:r>
              <a:rPr lang="en-US" dirty="0"/>
              <a:t>Positive value means the average of value of MeOH-</a:t>
            </a:r>
            <a:r>
              <a:rPr lang="en-US" dirty="0" err="1"/>
              <a:t>frz</a:t>
            </a:r>
            <a:r>
              <a:rPr lang="en-US" dirty="0"/>
              <a:t> is larger than the ACN.IPA-</a:t>
            </a:r>
            <a:r>
              <a:rPr lang="en-US" dirty="0" err="1"/>
              <a:t>frz</a:t>
            </a:r>
            <a:r>
              <a:rPr lang="en-US" dirty="0"/>
              <a:t>.</a:t>
            </a:r>
          </a:p>
          <a:p>
            <a:r>
              <a:rPr lang="en-US" dirty="0"/>
              <a:t>Negative value means the average of value of MeOH-</a:t>
            </a:r>
            <a:r>
              <a:rPr lang="en-US" dirty="0" err="1"/>
              <a:t>frz</a:t>
            </a:r>
            <a:r>
              <a:rPr lang="en-US" dirty="0"/>
              <a:t> is less than the ACN.IPA-</a:t>
            </a:r>
            <a:r>
              <a:rPr lang="en-US" dirty="0" err="1"/>
              <a:t>frz</a:t>
            </a:r>
            <a:r>
              <a:rPr lang="en-US" dirty="0"/>
              <a:t>. </a:t>
            </a:r>
            <a:endParaRPr lang="en-US" b="1" dirty="0"/>
          </a:p>
          <a:p>
            <a:r>
              <a:rPr lang="en-US" b="1" dirty="0"/>
              <a:t>p value: MeOH-</a:t>
            </a:r>
            <a:r>
              <a:rPr lang="en-US" b="1" dirty="0" err="1"/>
              <a:t>frz</a:t>
            </a:r>
            <a:r>
              <a:rPr lang="en-US" b="1" dirty="0"/>
              <a:t> vs  ACN.IPA-</a:t>
            </a:r>
            <a:r>
              <a:rPr lang="en-US" b="1" dirty="0" err="1"/>
              <a:t>frz</a:t>
            </a:r>
            <a:r>
              <a:rPr lang="en-US" b="1" dirty="0"/>
              <a:t>:</a:t>
            </a:r>
          </a:p>
          <a:p>
            <a:r>
              <a:rPr lang="en-US" dirty="0"/>
              <a:t>p value of post hoc analysis comparing each pair of two groups.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E52F44-F89F-48B5-9BA5-619469053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07" y="442810"/>
            <a:ext cx="5021033" cy="316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61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FABB59-081B-4F89-8E3C-FF8C93219B72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A9579A3-9566-41E9-A0A5-C378FCA74A7E}"/>
              </a:ext>
            </a:extLst>
          </p:cNvPr>
          <p:cNvSpPr/>
          <p:nvPr/>
        </p:nvSpPr>
        <p:spPr>
          <a:xfrm>
            <a:off x="10151206" y="4756824"/>
            <a:ext cx="1495425" cy="13735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348C4E-7911-4C21-ADA0-F80DA66AD31B}"/>
              </a:ext>
            </a:extLst>
          </p:cNvPr>
          <p:cNvSpPr txBox="1"/>
          <p:nvPr/>
        </p:nvSpPr>
        <p:spPr>
          <a:xfrm>
            <a:off x="338666" y="4068233"/>
            <a:ext cx="9732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Heatmap visualization of the percentage of significant compounds. For example, 0.225 means that 22.5% of the compounds are significantly (p value &lt; 0.05) different at MeOH-</a:t>
            </a:r>
            <a:r>
              <a:rPr lang="en-US" dirty="0" err="1"/>
              <a:t>frz</a:t>
            </a:r>
            <a:r>
              <a:rPr lang="en-US" dirty="0"/>
              <a:t> vs ACN.CLC3-lyph. </a:t>
            </a:r>
          </a:p>
          <a:p>
            <a:r>
              <a:rPr lang="en-US" dirty="0"/>
              <a:t>Click each cell to go to PIE chart visualization.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85DEC0-833E-4E3B-94F7-2F9ED3B58FCB}"/>
              </a:ext>
            </a:extLst>
          </p:cNvPr>
          <p:cNvSpPr txBox="1"/>
          <p:nvPr/>
        </p:nvSpPr>
        <p:spPr>
          <a:xfrm>
            <a:off x="876299" y="73478"/>
            <a:ext cx="384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Visualizing the significant percentage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43B5D6-EBC7-4708-9B92-084512533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6" y="584021"/>
            <a:ext cx="5295682" cy="321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4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47ABA31-8B7B-4EF9-8F3D-E4D232FA2423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1B34C3E-9064-41AD-87CF-1636759EB345}"/>
              </a:ext>
            </a:extLst>
          </p:cNvPr>
          <p:cNvSpPr/>
          <p:nvPr/>
        </p:nvSpPr>
        <p:spPr>
          <a:xfrm>
            <a:off x="10151206" y="4756824"/>
            <a:ext cx="1495425" cy="13735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1B1CC0-05DA-429B-A577-F4CED6F88E53}"/>
              </a:ext>
            </a:extLst>
          </p:cNvPr>
          <p:cNvSpPr txBox="1"/>
          <p:nvPr/>
        </p:nvSpPr>
        <p:spPr>
          <a:xfrm>
            <a:off x="338666" y="4068233"/>
            <a:ext cx="115117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Pie chart visualization of the percentage of significant compounds.</a:t>
            </a:r>
          </a:p>
          <a:p>
            <a:r>
              <a:rPr lang="en-US" dirty="0"/>
              <a:t>Not significant: p value &gt; 0.05</a:t>
            </a:r>
          </a:p>
          <a:p>
            <a:r>
              <a:rPr lang="en-US" dirty="0"/>
              <a:t>significant: post hoc analysis p value &lt; 0.05 </a:t>
            </a:r>
          </a:p>
          <a:p>
            <a:r>
              <a:rPr lang="en-US" dirty="0"/>
              <a:t>Click arc to display the compound names in each arc. </a:t>
            </a:r>
            <a:r>
              <a:rPr lang="en-US" dirty="0">
                <a:solidFill>
                  <a:srgbClr val="F41616"/>
                </a:solidFill>
              </a:rPr>
              <a:t>increase</a:t>
            </a:r>
            <a:r>
              <a:rPr lang="en-US" dirty="0"/>
              <a:t> means </a:t>
            </a:r>
            <a:r>
              <a:rPr lang="en-US" dirty="0" err="1"/>
              <a:t>MoOH-frz</a:t>
            </a:r>
            <a:r>
              <a:rPr lang="en-US" dirty="0"/>
              <a:t> is larger than MeOH.CHCl3-lyph.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784079-0BC1-4182-B841-637610858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6" y="412296"/>
            <a:ext cx="544013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4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FABB59-081B-4F89-8E3C-FF8C93219B72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A9579A3-9566-41E9-A0A5-C378FCA74A7E}"/>
              </a:ext>
            </a:extLst>
          </p:cNvPr>
          <p:cNvSpPr/>
          <p:nvPr/>
        </p:nvSpPr>
        <p:spPr>
          <a:xfrm>
            <a:off x="10151206" y="4756824"/>
            <a:ext cx="1495425" cy="13735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C3976-D455-4A6F-ADBE-94EB312E1A28}"/>
              </a:ext>
            </a:extLst>
          </p:cNvPr>
          <p:cNvSpPr txBox="1"/>
          <p:nvPr/>
        </p:nvSpPr>
        <p:spPr>
          <a:xfrm>
            <a:off x="317499" y="3485635"/>
            <a:ext cx="9732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result table row to visualize each compound by boxplot.</a:t>
            </a:r>
          </a:p>
          <a:p>
            <a:r>
              <a:rPr lang="en-US" dirty="0"/>
              <a:t>Scatters next to boxplots are the sample values. </a:t>
            </a:r>
          </a:p>
          <a:p>
            <a:r>
              <a:rPr lang="en-US" dirty="0"/>
              <a:t>Boxplots for all the compounds can be generated/saved in Visualization-&gt;Boxplot.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BD226-9F41-448A-86AB-16441BB562A0}"/>
              </a:ext>
            </a:extLst>
          </p:cNvPr>
          <p:cNvSpPr txBox="1"/>
          <p:nvPr/>
        </p:nvSpPr>
        <p:spPr>
          <a:xfrm>
            <a:off x="876299" y="73478"/>
            <a:ext cx="458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Visualizing each compound using boxplot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EBD829-6D77-4D5A-9ABA-A8C6FA97D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44" y="396680"/>
            <a:ext cx="5366529" cy="313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11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337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Sili</dc:creator>
  <cp:lastModifiedBy>Sili</cp:lastModifiedBy>
  <cp:revision>45</cp:revision>
  <dcterms:created xsi:type="dcterms:W3CDTF">2018-02-12T01:39:25Z</dcterms:created>
  <dcterms:modified xsi:type="dcterms:W3CDTF">2018-02-12T18:57:42Z</dcterms:modified>
</cp:coreProperties>
</file>