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20" y="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ECC7-8133-4A65-9E00-D9C689C56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984E6-6B61-49FB-9F77-A1827F895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C88DB6-399F-4C3F-ADA3-D04949E1E82C}"/>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1ECA8AB8-B3C7-40D3-9AB9-ED9E55712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E2DDA-A1BA-4C87-A49A-DAAEF2F2AF2D}"/>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363072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81C6-86C6-4000-BB32-4397CE3B2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A9D8C-DEBC-46C3-9039-AEECF2534B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DD63E-3994-4063-9F45-12D790560D31}"/>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5AA6C1C8-17E0-4D50-BBDB-FE331F520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8A753-D975-4EF4-9C4A-F3D4FA487106}"/>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55241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0334A-887D-4DF8-AC4C-73E4869FC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7C1F26-6CCB-4EB4-8866-F2EDB7E7B2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9221E-CA4B-43CC-915C-94B0ADC51183}"/>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C0DCA57C-1D23-4566-811A-06E0F65C4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FF4E-CBC2-4417-B382-CF911A01E715}"/>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59365895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19C7-CB54-4FE1-93F4-9F68AA48A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35BB6-37F2-4B7A-9405-D06009D251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726D7-1D02-4A5A-8265-A4A84218F4B7}"/>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4C8503DC-B136-4914-BC3B-3483C9FAB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51A8-050A-47F8-AB08-533A00D8BA53}"/>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65043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F819-DC5D-4B1A-9891-0E31A6286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D56CCA-BBDE-4BC3-8910-553741F99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C1F10B-5E6D-4C1C-B92B-86B1F056CA77}"/>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8BF75946-3B60-4E0E-95E1-AAB80733F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06E31-004A-4D6A-BC0E-9AC92C38B787}"/>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8969121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7105-C0B2-46E2-B807-F72C3B66B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1C15D-C183-450F-8BA6-78525CE9DA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836029-F2CA-40AE-A53E-F7776F9310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4BD0EE-5A6E-472B-8C5D-3186CE380C39}"/>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6" name="Footer Placeholder 5">
            <a:extLst>
              <a:ext uri="{FF2B5EF4-FFF2-40B4-BE49-F238E27FC236}">
                <a16:creationId xmlns:a16="http://schemas.microsoft.com/office/drawing/2014/main" id="{2DA6109A-333A-4C0D-AC83-F11C74573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38AEE-364E-451F-9295-DF5D391C7CA0}"/>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43465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7426-DBD3-4D08-A9C3-A16D70515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D785E-366D-48D1-8ECE-F2B292B58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BB25D1-F2F1-4F99-8AC5-78E9E5E1E0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4756E-C3E3-4748-ACD6-232DBFC5B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3B4E10-D598-4433-8528-AA066378E3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AB567-763E-457C-907D-8D9A1AB789F0}"/>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8" name="Footer Placeholder 7">
            <a:extLst>
              <a:ext uri="{FF2B5EF4-FFF2-40B4-BE49-F238E27FC236}">
                <a16:creationId xmlns:a16="http://schemas.microsoft.com/office/drawing/2014/main" id="{A2910958-BEE6-47F8-9BDE-464CEA7F3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038E0-AAB8-4DC2-A519-2480870868FB}"/>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267077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37D1-5BC7-47F5-9E6C-97A2E1FD24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4BCC4-2AB9-4BF4-A64A-530C94C99F66}"/>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4" name="Footer Placeholder 3">
            <a:extLst>
              <a:ext uri="{FF2B5EF4-FFF2-40B4-BE49-F238E27FC236}">
                <a16:creationId xmlns:a16="http://schemas.microsoft.com/office/drawing/2014/main" id="{7900F86E-4D4B-4825-971F-6496AAA03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BF299-1AED-4153-9BB7-5C6C78A4690D}"/>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58704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80EC7-90D8-413F-ADE3-736E94A17E94}"/>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3" name="Footer Placeholder 2">
            <a:extLst>
              <a:ext uri="{FF2B5EF4-FFF2-40B4-BE49-F238E27FC236}">
                <a16:creationId xmlns:a16="http://schemas.microsoft.com/office/drawing/2014/main" id="{9583876F-B3AF-49C1-9B38-D6A4BDCD1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183B6-47D3-4DEF-9712-48CA5EA24101}"/>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54623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D2C4-4935-468C-939F-74A5030F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32C0E-9A0C-4CEF-B165-8783BC66F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C1DEE7-0C0E-4496-A743-3FA2206A9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451A9B-DF97-4C1F-B2B3-52212D5857CD}"/>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6" name="Footer Placeholder 5">
            <a:extLst>
              <a:ext uri="{FF2B5EF4-FFF2-40B4-BE49-F238E27FC236}">
                <a16:creationId xmlns:a16="http://schemas.microsoft.com/office/drawing/2014/main" id="{B74CFD34-F2CE-4BF0-8A82-6ED171D3A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054F8-D8C9-402B-B850-C0F284DB0EC5}"/>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56739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704-A04E-4641-BD3D-981CCE9A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671D17-4D08-4B3D-9053-9BCEBAA96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4CB15A-7AAD-44C8-B920-69981C7AB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6EBDE9-3DF2-4CDE-8AF2-455A59229B39}"/>
              </a:ext>
            </a:extLst>
          </p:cNvPr>
          <p:cNvSpPr>
            <a:spLocks noGrp="1"/>
          </p:cNvSpPr>
          <p:nvPr>
            <p:ph type="dt" sz="half" idx="10"/>
          </p:nvPr>
        </p:nvSpPr>
        <p:spPr/>
        <p:txBody>
          <a:bodyPr/>
          <a:lstStyle/>
          <a:p>
            <a:fld id="{EB9D70A7-EB21-462E-A9F1-A894E70279DE}" type="datetimeFigureOut">
              <a:rPr lang="en-US" smtClean="0"/>
              <a:t>2/12/2018</a:t>
            </a:fld>
            <a:endParaRPr lang="en-US"/>
          </a:p>
        </p:txBody>
      </p:sp>
      <p:sp>
        <p:nvSpPr>
          <p:cNvPr id="6" name="Footer Placeholder 5">
            <a:extLst>
              <a:ext uri="{FF2B5EF4-FFF2-40B4-BE49-F238E27FC236}">
                <a16:creationId xmlns:a16="http://schemas.microsoft.com/office/drawing/2014/main" id="{3025E99B-51EC-4BE0-BEFD-87E44345E2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33BE14-65FE-4AB2-BE8C-BC21D1E5B63E}"/>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3069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04E5-CD96-4CA5-AC00-729A5919F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A0C66-6165-47F8-B583-A59520DA9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DB9B8-48B6-4DE0-B776-96738F37C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D70A7-EB21-462E-A9F1-A894E70279DE}" type="datetimeFigureOut">
              <a:rPr lang="en-US" smtClean="0"/>
              <a:t>2/12/2018</a:t>
            </a:fld>
            <a:endParaRPr lang="en-US"/>
          </a:p>
        </p:txBody>
      </p:sp>
      <p:sp>
        <p:nvSpPr>
          <p:cNvPr id="5" name="Footer Placeholder 4">
            <a:extLst>
              <a:ext uri="{FF2B5EF4-FFF2-40B4-BE49-F238E27FC236}">
                <a16:creationId xmlns:a16="http://schemas.microsoft.com/office/drawing/2014/main" id="{0CBC878E-04A6-407C-893E-A076E86BF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D5785-8C08-42B2-AE77-84D9612C6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2C088-5B0D-409D-B169-83CA93D164F9}" type="slidenum">
              <a:rPr lang="en-US" smtClean="0"/>
              <a:t>‹#›</a:t>
            </a:fld>
            <a:endParaRPr lang="en-US"/>
          </a:p>
        </p:txBody>
      </p:sp>
    </p:spTree>
    <p:extLst>
      <p:ext uri="{BB962C8B-B14F-4D97-AF65-F5344CB8AC3E}">
        <p14:creationId xmlns:p14="http://schemas.microsoft.com/office/powerpoint/2010/main" val="178325996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78B24F-A627-4BFF-AA98-F018BA045537}"/>
              </a:ext>
            </a:extLst>
          </p:cNvPr>
          <p:cNvPicPr>
            <a:picLocks noChangeAspect="1"/>
          </p:cNvPicPr>
          <p:nvPr/>
        </p:nvPicPr>
        <p:blipFill>
          <a:blip r:embed="rId2"/>
          <a:stretch>
            <a:fillRect/>
          </a:stretch>
        </p:blipFill>
        <p:spPr>
          <a:xfrm>
            <a:off x="638189" y="418460"/>
            <a:ext cx="9019135" cy="4870876"/>
          </a:xfrm>
          <a:prstGeom prst="rect">
            <a:avLst/>
          </a:prstGeom>
        </p:spPr>
      </p:pic>
      <p:sp>
        <p:nvSpPr>
          <p:cNvPr id="11" name="Rectangle 10">
            <a:extLst>
              <a:ext uri="{FF2B5EF4-FFF2-40B4-BE49-F238E27FC236}">
                <a16:creationId xmlns:a16="http://schemas.microsoft.com/office/drawing/2014/main" id="{968F0E35-6F5F-4183-8A2E-B95FD6CE69C0}"/>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6E6E6E7E-5267-40EE-8A4D-B665E27D052F}"/>
              </a:ext>
            </a:extLst>
          </p:cNvPr>
          <p:cNvSpPr/>
          <p:nvPr/>
        </p:nvSpPr>
        <p:spPr>
          <a:xfrm>
            <a:off x="1406409" y="569459"/>
            <a:ext cx="8341747" cy="23336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0D1D5D0-238B-468E-872C-116FD899F8D7}"/>
              </a:ext>
            </a:extLst>
          </p:cNvPr>
          <p:cNvSpPr/>
          <p:nvPr/>
        </p:nvSpPr>
        <p:spPr>
          <a:xfrm>
            <a:off x="2814749" y="2097758"/>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dirty="0">
                <a:solidFill>
                  <a:srgbClr val="FF0000"/>
                </a:solidFill>
              </a:rPr>
              <a:t>1</a:t>
            </a:r>
            <a:endParaRPr lang="en-US" b="1" i="1" dirty="0">
              <a:solidFill>
                <a:srgbClr val="FF0000"/>
              </a:solidFill>
            </a:endParaRPr>
          </a:p>
        </p:txBody>
      </p:sp>
      <p:sp>
        <p:nvSpPr>
          <p:cNvPr id="15" name="Oval 14">
            <a:extLst>
              <a:ext uri="{FF2B5EF4-FFF2-40B4-BE49-F238E27FC236}">
                <a16:creationId xmlns:a16="http://schemas.microsoft.com/office/drawing/2014/main" id="{7A344C12-95B4-4BDF-AACE-7B468E66145A}"/>
              </a:ext>
            </a:extLst>
          </p:cNvPr>
          <p:cNvSpPr/>
          <p:nvPr/>
        </p:nvSpPr>
        <p:spPr>
          <a:xfrm>
            <a:off x="1575431" y="4481411"/>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i="1" dirty="0">
                <a:solidFill>
                  <a:srgbClr val="FF0000"/>
                </a:solidFill>
              </a:rPr>
              <a:t>3</a:t>
            </a:r>
            <a:endParaRPr lang="en-US" b="1" i="1" dirty="0">
              <a:solidFill>
                <a:srgbClr val="FF0000"/>
              </a:solidFill>
            </a:endParaRPr>
          </a:p>
        </p:txBody>
      </p:sp>
      <p:sp>
        <p:nvSpPr>
          <p:cNvPr id="21" name="Rectangle 20">
            <a:extLst>
              <a:ext uri="{FF2B5EF4-FFF2-40B4-BE49-F238E27FC236}">
                <a16:creationId xmlns:a16="http://schemas.microsoft.com/office/drawing/2014/main" id="{D6B21CB3-7926-4710-95FF-9563D3F61A4E}"/>
              </a:ext>
            </a:extLst>
          </p:cNvPr>
          <p:cNvSpPr/>
          <p:nvPr/>
        </p:nvSpPr>
        <p:spPr>
          <a:xfrm>
            <a:off x="1406409" y="2903083"/>
            <a:ext cx="5880216" cy="2537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C074B0-4B96-42FF-9A3E-30B8BE614B84}"/>
              </a:ext>
            </a:extLst>
          </p:cNvPr>
          <p:cNvSpPr/>
          <p:nvPr/>
        </p:nvSpPr>
        <p:spPr>
          <a:xfrm>
            <a:off x="2476223" y="4481411"/>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i="1" dirty="0">
                <a:solidFill>
                  <a:srgbClr val="FF0000"/>
                </a:solidFill>
              </a:rPr>
              <a:t>4</a:t>
            </a:r>
            <a:endParaRPr lang="en-US" b="1" i="1" dirty="0">
              <a:solidFill>
                <a:srgbClr val="FF0000"/>
              </a:solidFill>
            </a:endParaRPr>
          </a:p>
        </p:txBody>
      </p:sp>
      <p:sp>
        <p:nvSpPr>
          <p:cNvPr id="22" name="Oval 21">
            <a:extLst>
              <a:ext uri="{FF2B5EF4-FFF2-40B4-BE49-F238E27FC236}">
                <a16:creationId xmlns:a16="http://schemas.microsoft.com/office/drawing/2014/main" id="{B6C29CF3-8AE2-4FFE-A7D1-2A4BAD737493}"/>
              </a:ext>
            </a:extLst>
          </p:cNvPr>
          <p:cNvSpPr/>
          <p:nvPr/>
        </p:nvSpPr>
        <p:spPr>
          <a:xfrm>
            <a:off x="4117917" y="5122407"/>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i="1" dirty="0">
                <a:solidFill>
                  <a:srgbClr val="FF0000"/>
                </a:solidFill>
              </a:rPr>
              <a:t>6</a:t>
            </a:r>
            <a:endParaRPr lang="en-US" b="1" i="1" dirty="0">
              <a:solidFill>
                <a:srgbClr val="FF0000"/>
              </a:solidFill>
            </a:endParaRPr>
          </a:p>
        </p:txBody>
      </p:sp>
      <p:sp>
        <p:nvSpPr>
          <p:cNvPr id="23" name="Oval 22">
            <a:extLst>
              <a:ext uri="{FF2B5EF4-FFF2-40B4-BE49-F238E27FC236}">
                <a16:creationId xmlns:a16="http://schemas.microsoft.com/office/drawing/2014/main" id="{EDE45D38-146E-400D-AA09-8DB1B927C83C}"/>
              </a:ext>
            </a:extLst>
          </p:cNvPr>
          <p:cNvSpPr/>
          <p:nvPr/>
        </p:nvSpPr>
        <p:spPr>
          <a:xfrm>
            <a:off x="2197277" y="3349347"/>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i="1" dirty="0">
                <a:solidFill>
                  <a:srgbClr val="FF0000"/>
                </a:solidFill>
              </a:rPr>
              <a:t>2</a:t>
            </a:r>
            <a:endParaRPr lang="en-US" b="1" i="1" dirty="0">
              <a:solidFill>
                <a:srgbClr val="FF0000"/>
              </a:solidFill>
            </a:endParaRPr>
          </a:p>
        </p:txBody>
      </p:sp>
    </p:spTree>
    <p:extLst>
      <p:ext uri="{BB962C8B-B14F-4D97-AF65-F5344CB8AC3E}">
        <p14:creationId xmlns:p14="http://schemas.microsoft.com/office/powerpoint/2010/main" val="329098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C181A6-D7D7-4739-A172-1492B8A80E54}"/>
              </a:ext>
            </a:extLst>
          </p:cNvPr>
          <p:cNvPicPr>
            <a:picLocks noChangeAspect="1"/>
          </p:cNvPicPr>
          <p:nvPr/>
        </p:nvPicPr>
        <p:blipFill>
          <a:blip r:embed="rId2"/>
          <a:stretch>
            <a:fillRect/>
          </a:stretch>
        </p:blipFill>
        <p:spPr>
          <a:xfrm>
            <a:off x="432707" y="649706"/>
            <a:ext cx="9730392" cy="2918087"/>
          </a:xfrm>
          <a:prstGeom prst="rect">
            <a:avLst/>
          </a:prstGeom>
        </p:spPr>
      </p:pic>
      <p:sp>
        <p:nvSpPr>
          <p:cNvPr id="13" name="Rectangle 12">
            <a:extLst>
              <a:ext uri="{FF2B5EF4-FFF2-40B4-BE49-F238E27FC236}">
                <a16:creationId xmlns:a16="http://schemas.microsoft.com/office/drawing/2014/main" id="{5D6990C8-EAAF-4C55-B775-A82A7A40E794}"/>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2C43C059-297A-4296-BB5E-5C6C275A9CFB}"/>
              </a:ext>
            </a:extLst>
          </p:cNvPr>
          <p:cNvSpPr/>
          <p:nvPr/>
        </p:nvSpPr>
        <p:spPr>
          <a:xfrm>
            <a:off x="10151206" y="4756824"/>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1</a:t>
            </a:r>
          </a:p>
        </p:txBody>
      </p:sp>
      <p:sp>
        <p:nvSpPr>
          <p:cNvPr id="16" name="TextBox 15">
            <a:extLst>
              <a:ext uri="{FF2B5EF4-FFF2-40B4-BE49-F238E27FC236}">
                <a16:creationId xmlns:a16="http://schemas.microsoft.com/office/drawing/2014/main" id="{04EE5911-602E-4FA6-BD91-BCD287F75C0B}"/>
              </a:ext>
            </a:extLst>
          </p:cNvPr>
          <p:cNvSpPr txBox="1"/>
          <p:nvPr/>
        </p:nvSpPr>
        <p:spPr>
          <a:xfrm>
            <a:off x="876300" y="73478"/>
            <a:ext cx="1930400" cy="369332"/>
          </a:xfrm>
          <a:prstGeom prst="rect">
            <a:avLst/>
          </a:prstGeom>
          <a:noFill/>
        </p:spPr>
        <p:txBody>
          <a:bodyPr wrap="square" rtlCol="0">
            <a:spAutoFit/>
          </a:bodyPr>
          <a:lstStyle/>
          <a:p>
            <a:r>
              <a:rPr lang="en-US" b="1" dirty="0"/>
              <a:t>Input parameters</a:t>
            </a:r>
          </a:p>
        </p:txBody>
      </p:sp>
      <p:sp>
        <p:nvSpPr>
          <p:cNvPr id="5" name="Rectangle 4">
            <a:extLst>
              <a:ext uri="{FF2B5EF4-FFF2-40B4-BE49-F238E27FC236}">
                <a16:creationId xmlns:a16="http://schemas.microsoft.com/office/drawing/2014/main" id="{4B4D0794-3090-4E07-A55F-EA77BE8A340D}"/>
              </a:ext>
            </a:extLst>
          </p:cNvPr>
          <p:cNvSpPr/>
          <p:nvPr/>
        </p:nvSpPr>
        <p:spPr>
          <a:xfrm>
            <a:off x="465364" y="673554"/>
            <a:ext cx="9685842" cy="111850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0708C3F-C138-4FE0-A700-F8EDF154399B}"/>
              </a:ext>
            </a:extLst>
          </p:cNvPr>
          <p:cNvSpPr txBox="1"/>
          <p:nvPr/>
        </p:nvSpPr>
        <p:spPr>
          <a:xfrm>
            <a:off x="3616779" y="673554"/>
            <a:ext cx="6066064" cy="646331"/>
          </a:xfrm>
          <a:prstGeom prst="rect">
            <a:avLst/>
          </a:prstGeom>
          <a:noFill/>
        </p:spPr>
        <p:txBody>
          <a:bodyPr wrap="square" rtlCol="0">
            <a:spAutoFit/>
          </a:bodyPr>
          <a:lstStyle/>
          <a:p>
            <a:r>
              <a:rPr lang="en-US" altLang="zh-CN" dirty="0"/>
              <a:t>Choose x axis and y axis from a data matrix. For example, the </a:t>
            </a:r>
            <a:r>
              <a:rPr lang="en-US" altLang="zh-CN" i="1" dirty="0"/>
              <a:t>PC1</a:t>
            </a:r>
            <a:r>
              <a:rPr lang="en-US" altLang="zh-CN" dirty="0"/>
              <a:t> as x axis and </a:t>
            </a:r>
            <a:r>
              <a:rPr lang="en-US" altLang="zh-CN" i="1" dirty="0"/>
              <a:t>PC2</a:t>
            </a:r>
            <a:r>
              <a:rPr lang="en-US" altLang="zh-CN" dirty="0"/>
              <a:t> as y axis from </a:t>
            </a:r>
            <a:r>
              <a:rPr lang="en-US" altLang="zh-CN" i="1" dirty="0"/>
              <a:t>scores.csv</a:t>
            </a:r>
            <a:endParaRPr lang="en-US" i="1" dirty="0"/>
          </a:p>
        </p:txBody>
      </p:sp>
      <p:sp>
        <p:nvSpPr>
          <p:cNvPr id="18" name="TextBox 17">
            <a:extLst>
              <a:ext uri="{FF2B5EF4-FFF2-40B4-BE49-F238E27FC236}">
                <a16:creationId xmlns:a16="http://schemas.microsoft.com/office/drawing/2014/main" id="{E38C760D-C46E-4853-B969-4CE9A4358206}"/>
              </a:ext>
            </a:extLst>
          </p:cNvPr>
          <p:cNvSpPr txBox="1"/>
          <p:nvPr/>
        </p:nvSpPr>
        <p:spPr>
          <a:xfrm>
            <a:off x="1340303" y="1561993"/>
            <a:ext cx="6066064" cy="253916"/>
          </a:xfrm>
          <a:prstGeom prst="rect">
            <a:avLst/>
          </a:prstGeom>
          <a:noFill/>
        </p:spPr>
        <p:txBody>
          <a:bodyPr wrap="square" rtlCol="0">
            <a:spAutoFit/>
          </a:bodyPr>
          <a:lstStyle/>
          <a:p>
            <a:r>
              <a:rPr lang="en-US" sz="1000" i="1" dirty="0"/>
              <a:t>The x axis variable are from column of data matrix, or row of data matrix?</a:t>
            </a:r>
          </a:p>
        </p:txBody>
      </p:sp>
      <p:cxnSp>
        <p:nvCxnSpPr>
          <p:cNvPr id="19" name="Straight Arrow Connector 18">
            <a:extLst>
              <a:ext uri="{FF2B5EF4-FFF2-40B4-BE49-F238E27FC236}">
                <a16:creationId xmlns:a16="http://schemas.microsoft.com/office/drawing/2014/main" id="{13CF0CB2-ADFF-442A-B13D-15E63850AD5A}"/>
              </a:ext>
            </a:extLst>
          </p:cNvPr>
          <p:cNvCxnSpPr>
            <a:cxnSpLocks/>
          </p:cNvCxnSpPr>
          <p:nvPr/>
        </p:nvCxnSpPr>
        <p:spPr>
          <a:xfrm flipH="1">
            <a:off x="1197428" y="1688951"/>
            <a:ext cx="201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79F18798-15F1-456F-A547-512E3D0A7870}"/>
              </a:ext>
            </a:extLst>
          </p:cNvPr>
          <p:cNvSpPr/>
          <p:nvPr/>
        </p:nvSpPr>
        <p:spPr>
          <a:xfrm>
            <a:off x="465364" y="1792062"/>
            <a:ext cx="9685842" cy="6572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49AAD9-D9A6-4E96-8C53-35D886E12CBF}"/>
              </a:ext>
            </a:extLst>
          </p:cNvPr>
          <p:cNvSpPr txBox="1"/>
          <p:nvPr/>
        </p:nvSpPr>
        <p:spPr>
          <a:xfrm>
            <a:off x="3616779" y="1745805"/>
            <a:ext cx="6066064" cy="646331"/>
          </a:xfrm>
          <a:prstGeom prst="rect">
            <a:avLst/>
          </a:prstGeom>
          <a:noFill/>
        </p:spPr>
        <p:txBody>
          <a:bodyPr wrap="square" rtlCol="0">
            <a:spAutoFit/>
          </a:bodyPr>
          <a:lstStyle/>
          <a:p>
            <a:r>
              <a:rPr lang="en-US" altLang="zh-CN" dirty="0"/>
              <a:t>Group the data points into traces so that they can be colored, shapes accordingly.</a:t>
            </a:r>
            <a:endParaRPr lang="en-US" i="1" dirty="0"/>
          </a:p>
        </p:txBody>
      </p:sp>
      <p:sp>
        <p:nvSpPr>
          <p:cNvPr id="22" name="Rectangle 21">
            <a:extLst>
              <a:ext uri="{FF2B5EF4-FFF2-40B4-BE49-F238E27FC236}">
                <a16:creationId xmlns:a16="http://schemas.microsoft.com/office/drawing/2014/main" id="{7A9BE75E-1C4A-4929-955F-7F170B454A14}"/>
              </a:ext>
            </a:extLst>
          </p:cNvPr>
          <p:cNvSpPr/>
          <p:nvPr/>
        </p:nvSpPr>
        <p:spPr>
          <a:xfrm>
            <a:off x="465363" y="2445689"/>
            <a:ext cx="9697735" cy="114595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6E3F060-A314-4894-9FE8-CFC8AEED5988}"/>
              </a:ext>
            </a:extLst>
          </p:cNvPr>
          <p:cNvSpPr txBox="1"/>
          <p:nvPr/>
        </p:nvSpPr>
        <p:spPr>
          <a:xfrm>
            <a:off x="3616779" y="3264878"/>
            <a:ext cx="6066064" cy="369332"/>
          </a:xfrm>
          <a:prstGeom prst="rect">
            <a:avLst/>
          </a:prstGeom>
          <a:noFill/>
        </p:spPr>
        <p:txBody>
          <a:bodyPr wrap="square" rtlCol="0">
            <a:spAutoFit/>
          </a:bodyPr>
          <a:lstStyle/>
          <a:p>
            <a:r>
              <a:rPr lang="en-US" altLang="zh-CN" dirty="0"/>
              <a:t>Whether add confidence interval </a:t>
            </a:r>
            <a:endParaRPr lang="en-US" i="1" dirty="0"/>
          </a:p>
        </p:txBody>
      </p:sp>
    </p:spTree>
    <p:extLst>
      <p:ext uri="{BB962C8B-B14F-4D97-AF65-F5344CB8AC3E}">
        <p14:creationId xmlns:p14="http://schemas.microsoft.com/office/powerpoint/2010/main" val="32966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E6ABC-A09D-4A25-BE7C-B90506899482}"/>
              </a:ext>
            </a:extLst>
          </p:cNvPr>
          <p:cNvPicPr>
            <a:picLocks noChangeAspect="1"/>
          </p:cNvPicPr>
          <p:nvPr/>
        </p:nvPicPr>
        <p:blipFill>
          <a:blip r:embed="rId2"/>
          <a:stretch>
            <a:fillRect/>
          </a:stretch>
        </p:blipFill>
        <p:spPr>
          <a:xfrm>
            <a:off x="1676400" y="1041304"/>
            <a:ext cx="8284633" cy="4401341"/>
          </a:xfrm>
          <a:prstGeom prst="rect">
            <a:avLst/>
          </a:prstGeom>
        </p:spPr>
      </p:pic>
      <p:sp>
        <p:nvSpPr>
          <p:cNvPr id="3" name="Oval 2">
            <a:extLst>
              <a:ext uri="{FF2B5EF4-FFF2-40B4-BE49-F238E27FC236}">
                <a16:creationId xmlns:a16="http://schemas.microsoft.com/office/drawing/2014/main" id="{EF0BC2F1-08F6-464F-9002-7DA10695AE8E}"/>
              </a:ext>
            </a:extLst>
          </p:cNvPr>
          <p:cNvSpPr/>
          <p:nvPr/>
        </p:nvSpPr>
        <p:spPr>
          <a:xfrm>
            <a:off x="240972" y="5085866"/>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2</a:t>
            </a:r>
          </a:p>
        </p:txBody>
      </p:sp>
      <p:sp>
        <p:nvSpPr>
          <p:cNvPr id="6" name="Rectangle 5">
            <a:extLst>
              <a:ext uri="{FF2B5EF4-FFF2-40B4-BE49-F238E27FC236}">
                <a16:creationId xmlns:a16="http://schemas.microsoft.com/office/drawing/2014/main" id="{02632EBA-BE4D-42B9-9DFB-716843D71F9E}"/>
              </a:ext>
            </a:extLst>
          </p:cNvPr>
          <p:cNvSpPr/>
          <p:nvPr/>
        </p:nvSpPr>
        <p:spPr>
          <a:xfrm>
            <a:off x="1676400" y="1041304"/>
            <a:ext cx="3373967" cy="4161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7A1974-27F7-488D-A6A1-87631006F3ED}"/>
              </a:ext>
            </a:extLst>
          </p:cNvPr>
          <p:cNvSpPr txBox="1"/>
          <p:nvPr/>
        </p:nvSpPr>
        <p:spPr>
          <a:xfrm>
            <a:off x="2417233" y="3725934"/>
            <a:ext cx="2633134" cy="646331"/>
          </a:xfrm>
          <a:prstGeom prst="rect">
            <a:avLst/>
          </a:prstGeom>
          <a:noFill/>
        </p:spPr>
        <p:txBody>
          <a:bodyPr wrap="square" rtlCol="0">
            <a:spAutoFit/>
          </a:bodyPr>
          <a:lstStyle/>
          <a:p>
            <a:r>
              <a:rPr lang="en-US" dirty="0"/>
              <a:t>Adjust the graph in multiple ways.  </a:t>
            </a:r>
          </a:p>
        </p:txBody>
      </p:sp>
      <p:sp>
        <p:nvSpPr>
          <p:cNvPr id="8" name="TextBox 7">
            <a:extLst>
              <a:ext uri="{FF2B5EF4-FFF2-40B4-BE49-F238E27FC236}">
                <a16:creationId xmlns:a16="http://schemas.microsoft.com/office/drawing/2014/main" id="{C8DB8439-E45C-417D-9D61-363135353233}"/>
              </a:ext>
            </a:extLst>
          </p:cNvPr>
          <p:cNvSpPr txBox="1"/>
          <p:nvPr/>
        </p:nvSpPr>
        <p:spPr>
          <a:xfrm>
            <a:off x="5151965" y="4833435"/>
            <a:ext cx="5846234" cy="646331"/>
          </a:xfrm>
          <a:prstGeom prst="rect">
            <a:avLst/>
          </a:prstGeom>
          <a:noFill/>
        </p:spPr>
        <p:txBody>
          <a:bodyPr wrap="square" rtlCol="0">
            <a:spAutoFit/>
          </a:bodyPr>
          <a:lstStyle/>
          <a:p>
            <a:r>
              <a:rPr lang="en-US" dirty="0"/>
              <a:t>If you do not find what you want, feel free to let us know at slfan@ucdavis.edu.</a:t>
            </a:r>
          </a:p>
        </p:txBody>
      </p:sp>
      <p:sp>
        <p:nvSpPr>
          <p:cNvPr id="9" name="Oval 8">
            <a:extLst>
              <a:ext uri="{FF2B5EF4-FFF2-40B4-BE49-F238E27FC236}">
                <a16:creationId xmlns:a16="http://schemas.microsoft.com/office/drawing/2014/main" id="{23E53244-D5A7-43AB-86DD-5BE22E07BE4C}"/>
              </a:ext>
            </a:extLst>
          </p:cNvPr>
          <p:cNvSpPr/>
          <p:nvPr/>
        </p:nvSpPr>
        <p:spPr>
          <a:xfrm>
            <a:off x="10290906" y="5156600"/>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3</a:t>
            </a:r>
          </a:p>
        </p:txBody>
      </p:sp>
      <p:sp>
        <p:nvSpPr>
          <p:cNvPr id="10" name="Rectangle 9">
            <a:extLst>
              <a:ext uri="{FF2B5EF4-FFF2-40B4-BE49-F238E27FC236}">
                <a16:creationId xmlns:a16="http://schemas.microsoft.com/office/drawing/2014/main" id="{5842D053-047D-4AAD-B653-00F0887A30D7}"/>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C19C1A0-E83B-490F-969B-573D39A08C0E}"/>
              </a:ext>
            </a:extLst>
          </p:cNvPr>
          <p:cNvCxnSpPr>
            <a:cxnSpLocks/>
          </p:cNvCxnSpPr>
          <p:nvPr/>
        </p:nvCxnSpPr>
        <p:spPr>
          <a:xfrm flipH="1" flipV="1">
            <a:off x="2036233" y="5442645"/>
            <a:ext cx="114300" cy="428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898B863-37FD-4307-93B3-E163E5562451}"/>
              </a:ext>
            </a:extLst>
          </p:cNvPr>
          <p:cNvSpPr txBox="1"/>
          <p:nvPr/>
        </p:nvSpPr>
        <p:spPr>
          <a:xfrm>
            <a:off x="2137833" y="5913967"/>
            <a:ext cx="7467600" cy="646331"/>
          </a:xfrm>
          <a:prstGeom prst="rect">
            <a:avLst/>
          </a:prstGeom>
          <a:noFill/>
        </p:spPr>
        <p:txBody>
          <a:bodyPr wrap="square" rtlCol="0">
            <a:spAutoFit/>
          </a:bodyPr>
          <a:lstStyle/>
          <a:p>
            <a:r>
              <a:rPr lang="en-US" dirty="0"/>
              <a:t>Click to save the attribute displayed so that next new scatter plot will use the same attribute.</a:t>
            </a:r>
          </a:p>
        </p:txBody>
      </p:sp>
    </p:spTree>
    <p:extLst>
      <p:ext uri="{BB962C8B-B14F-4D97-AF65-F5344CB8AC3E}">
        <p14:creationId xmlns:p14="http://schemas.microsoft.com/office/powerpoint/2010/main" val="388802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ADE06F-0CDA-4DC1-BE8C-AC8DA5509B9F}"/>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C17C8742-91B1-49FA-8467-B95774094A19}"/>
              </a:ext>
            </a:extLst>
          </p:cNvPr>
          <p:cNvPicPr>
            <a:picLocks noChangeAspect="1"/>
          </p:cNvPicPr>
          <p:nvPr/>
        </p:nvPicPr>
        <p:blipFill>
          <a:blip r:embed="rId2"/>
          <a:stretch>
            <a:fillRect/>
          </a:stretch>
        </p:blipFill>
        <p:spPr>
          <a:xfrm>
            <a:off x="1392269" y="402167"/>
            <a:ext cx="3487021" cy="5389033"/>
          </a:xfrm>
          <a:prstGeom prst="rect">
            <a:avLst/>
          </a:prstGeom>
        </p:spPr>
      </p:pic>
      <p:sp>
        <p:nvSpPr>
          <p:cNvPr id="5" name="Oval 4">
            <a:extLst>
              <a:ext uri="{FF2B5EF4-FFF2-40B4-BE49-F238E27FC236}">
                <a16:creationId xmlns:a16="http://schemas.microsoft.com/office/drawing/2014/main" id="{8F880E88-48FE-48EF-8541-8A85FA197443}"/>
              </a:ext>
            </a:extLst>
          </p:cNvPr>
          <p:cNvSpPr/>
          <p:nvPr/>
        </p:nvSpPr>
        <p:spPr>
          <a:xfrm>
            <a:off x="10290906" y="5156600"/>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4</a:t>
            </a:r>
          </a:p>
        </p:txBody>
      </p:sp>
      <p:sp>
        <p:nvSpPr>
          <p:cNvPr id="6" name="TextBox 5">
            <a:extLst>
              <a:ext uri="{FF2B5EF4-FFF2-40B4-BE49-F238E27FC236}">
                <a16:creationId xmlns:a16="http://schemas.microsoft.com/office/drawing/2014/main" id="{49A61BFA-79C8-4254-A934-43E4FF9F80DE}"/>
              </a:ext>
            </a:extLst>
          </p:cNvPr>
          <p:cNvSpPr txBox="1"/>
          <p:nvPr/>
        </p:nvSpPr>
        <p:spPr>
          <a:xfrm>
            <a:off x="4953497" y="1044602"/>
            <a:ext cx="5846234" cy="1200329"/>
          </a:xfrm>
          <a:prstGeom prst="rect">
            <a:avLst/>
          </a:prstGeom>
          <a:noFill/>
        </p:spPr>
        <p:txBody>
          <a:bodyPr wrap="square" rtlCol="0">
            <a:spAutoFit/>
          </a:bodyPr>
          <a:lstStyle/>
          <a:p>
            <a:r>
              <a:rPr lang="en-US" dirty="0"/>
              <a:t>You can even apply a published-style to you plot. We are adding more styles template. If you see any beautiful plot somewhere and would like to apply it to your scatter plot, we are happy to help you. Contact us at slfan@ucdavis.edu</a:t>
            </a:r>
          </a:p>
        </p:txBody>
      </p:sp>
      <p:cxnSp>
        <p:nvCxnSpPr>
          <p:cNvPr id="8" name="Straight Arrow Connector 7">
            <a:extLst>
              <a:ext uri="{FF2B5EF4-FFF2-40B4-BE49-F238E27FC236}">
                <a16:creationId xmlns:a16="http://schemas.microsoft.com/office/drawing/2014/main" id="{3A3754A0-E6B0-43D1-B3A9-8836DE4A693E}"/>
              </a:ext>
            </a:extLst>
          </p:cNvPr>
          <p:cNvCxnSpPr/>
          <p:nvPr/>
        </p:nvCxnSpPr>
        <p:spPr>
          <a:xfrm flipH="1" flipV="1">
            <a:off x="4288367" y="4641861"/>
            <a:ext cx="387723" cy="97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B10E894-D5E3-40D9-9A0A-2CE343D31E9D}"/>
              </a:ext>
            </a:extLst>
          </p:cNvPr>
          <p:cNvSpPr txBox="1"/>
          <p:nvPr/>
        </p:nvSpPr>
        <p:spPr>
          <a:xfrm>
            <a:off x="4676090" y="4554562"/>
            <a:ext cx="3975100" cy="369332"/>
          </a:xfrm>
          <a:prstGeom prst="rect">
            <a:avLst/>
          </a:prstGeom>
          <a:noFill/>
        </p:spPr>
        <p:txBody>
          <a:bodyPr wrap="square" rtlCol="0">
            <a:spAutoFit/>
          </a:bodyPr>
          <a:lstStyle/>
          <a:p>
            <a:r>
              <a:rPr lang="en-US" dirty="0"/>
              <a:t>Preview using your data</a:t>
            </a:r>
          </a:p>
        </p:txBody>
      </p:sp>
      <p:sp>
        <p:nvSpPr>
          <p:cNvPr id="10" name="TextBox 9">
            <a:extLst>
              <a:ext uri="{FF2B5EF4-FFF2-40B4-BE49-F238E27FC236}">
                <a16:creationId xmlns:a16="http://schemas.microsoft.com/office/drawing/2014/main" id="{EFE5CE45-2D00-4244-A75A-005B66864A2F}"/>
              </a:ext>
            </a:extLst>
          </p:cNvPr>
          <p:cNvSpPr txBox="1"/>
          <p:nvPr/>
        </p:nvSpPr>
        <p:spPr>
          <a:xfrm>
            <a:off x="2259720" y="3415291"/>
            <a:ext cx="3975100" cy="369332"/>
          </a:xfrm>
          <a:prstGeom prst="rect">
            <a:avLst/>
          </a:prstGeom>
          <a:noFill/>
        </p:spPr>
        <p:txBody>
          <a:bodyPr wrap="square" rtlCol="0">
            <a:spAutoFit/>
          </a:bodyPr>
          <a:lstStyle/>
          <a:p>
            <a:r>
              <a:rPr lang="en-US" dirty="0"/>
              <a:t>The original plot from a published paper</a:t>
            </a:r>
          </a:p>
        </p:txBody>
      </p:sp>
      <p:cxnSp>
        <p:nvCxnSpPr>
          <p:cNvPr id="11" name="Straight Arrow Connector 10">
            <a:extLst>
              <a:ext uri="{FF2B5EF4-FFF2-40B4-BE49-F238E27FC236}">
                <a16:creationId xmlns:a16="http://schemas.microsoft.com/office/drawing/2014/main" id="{36AF8F35-DFFC-4F9F-B5B9-48862A8A0BB5}"/>
              </a:ext>
            </a:extLst>
          </p:cNvPr>
          <p:cNvCxnSpPr>
            <a:cxnSpLocks/>
            <a:stCxn id="10" idx="1"/>
          </p:cNvCxnSpPr>
          <p:nvPr/>
        </p:nvCxnSpPr>
        <p:spPr>
          <a:xfrm flipH="1">
            <a:off x="1871998" y="3599957"/>
            <a:ext cx="387722" cy="301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353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778E0D-8B96-4584-A7C7-2BE349281EE0}"/>
              </a:ext>
            </a:extLst>
          </p:cNvPr>
          <p:cNvPicPr>
            <a:picLocks noChangeAspect="1"/>
          </p:cNvPicPr>
          <p:nvPr/>
        </p:nvPicPr>
        <p:blipFill>
          <a:blip r:embed="rId2"/>
          <a:stretch>
            <a:fillRect/>
          </a:stretch>
        </p:blipFill>
        <p:spPr>
          <a:xfrm>
            <a:off x="1271852" y="184891"/>
            <a:ext cx="9648296" cy="2678725"/>
          </a:xfrm>
          <a:prstGeom prst="rect">
            <a:avLst/>
          </a:prstGeom>
        </p:spPr>
      </p:pic>
      <p:sp>
        <p:nvSpPr>
          <p:cNvPr id="3" name="Rectangle 2">
            <a:extLst>
              <a:ext uri="{FF2B5EF4-FFF2-40B4-BE49-F238E27FC236}">
                <a16:creationId xmlns:a16="http://schemas.microsoft.com/office/drawing/2014/main" id="{A2698C7F-47CF-4039-9645-F6E0C3A95EFA}"/>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A6CA7AB-FA17-40AF-8200-777A850F9222}"/>
              </a:ext>
            </a:extLst>
          </p:cNvPr>
          <p:cNvSpPr/>
          <p:nvPr/>
        </p:nvSpPr>
        <p:spPr>
          <a:xfrm>
            <a:off x="10412826" y="5299524"/>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5</a:t>
            </a:r>
          </a:p>
        </p:txBody>
      </p:sp>
      <p:sp>
        <p:nvSpPr>
          <p:cNvPr id="5" name="TextBox 4">
            <a:extLst>
              <a:ext uri="{FF2B5EF4-FFF2-40B4-BE49-F238E27FC236}">
                <a16:creationId xmlns:a16="http://schemas.microsoft.com/office/drawing/2014/main" id="{9B9C6659-593E-40E6-A5BC-A395DB93B6D8}"/>
              </a:ext>
            </a:extLst>
          </p:cNvPr>
          <p:cNvSpPr txBox="1"/>
          <p:nvPr/>
        </p:nvSpPr>
        <p:spPr>
          <a:xfrm>
            <a:off x="1163320" y="2900680"/>
            <a:ext cx="9194800" cy="3139321"/>
          </a:xfrm>
          <a:prstGeom prst="rect">
            <a:avLst/>
          </a:prstGeom>
          <a:noFill/>
        </p:spPr>
        <p:txBody>
          <a:bodyPr wrap="square" rtlCol="0">
            <a:spAutoFit/>
          </a:bodyPr>
          <a:lstStyle/>
          <a:p>
            <a:r>
              <a:rPr lang="en-US" b="1" dirty="0"/>
              <a:t>PNG</a:t>
            </a:r>
            <a:r>
              <a:rPr lang="en-US" dirty="0"/>
              <a:t> format is commonly used for presentation but not good for publication.</a:t>
            </a:r>
          </a:p>
          <a:p>
            <a:endParaRPr lang="en-US" dirty="0"/>
          </a:p>
          <a:p>
            <a:r>
              <a:rPr lang="en-US" b="1" dirty="0"/>
              <a:t>SVG</a:t>
            </a:r>
            <a:r>
              <a:rPr lang="en-US" dirty="0"/>
              <a:t> is scalable, namely the resolution does not change when larger  your plot. Good for publication and can be further edit using software like Photoshop, Inkscape, etc.</a:t>
            </a:r>
          </a:p>
          <a:p>
            <a:endParaRPr lang="en-US" dirty="0"/>
          </a:p>
          <a:p>
            <a:r>
              <a:rPr lang="en-US" b="1" dirty="0"/>
              <a:t>EMF</a:t>
            </a:r>
            <a:r>
              <a:rPr lang="en-US" dirty="0"/>
              <a:t> is scalable, namely the resolution does not change when larger  your plot. Good for publication and can be further edit using PowerPoint 2016. </a:t>
            </a:r>
          </a:p>
          <a:p>
            <a:endParaRPr lang="en-US" dirty="0"/>
          </a:p>
          <a:p>
            <a:r>
              <a:rPr lang="en-US" b="1" dirty="0"/>
              <a:t>PDF</a:t>
            </a:r>
            <a:r>
              <a:rPr lang="en-US" dirty="0"/>
              <a:t> is scalable, namely the resolution does not change when larger  your plot. Good for publication but cannot be further edit.</a:t>
            </a:r>
          </a:p>
          <a:p>
            <a:endParaRPr lang="en-US" dirty="0"/>
          </a:p>
        </p:txBody>
      </p:sp>
      <p:cxnSp>
        <p:nvCxnSpPr>
          <p:cNvPr id="7" name="Straight Arrow Connector 6">
            <a:extLst>
              <a:ext uri="{FF2B5EF4-FFF2-40B4-BE49-F238E27FC236}">
                <a16:creationId xmlns:a16="http://schemas.microsoft.com/office/drawing/2014/main" id="{70F0E993-9F56-4ACD-8A20-7D756044F00C}"/>
              </a:ext>
            </a:extLst>
          </p:cNvPr>
          <p:cNvCxnSpPr/>
          <p:nvPr/>
        </p:nvCxnSpPr>
        <p:spPr>
          <a:xfrm flipH="1" flipV="1">
            <a:off x="6791960" y="4678680"/>
            <a:ext cx="497840" cy="157480"/>
          </a:xfrm>
          <a:prstGeom prst="straightConnector1">
            <a:avLst/>
          </a:prstGeom>
          <a:ln w="1905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7A3DC7A1-0148-4095-A7F1-F4C713CDF24A}"/>
              </a:ext>
            </a:extLst>
          </p:cNvPr>
          <p:cNvSpPr txBox="1"/>
          <p:nvPr/>
        </p:nvSpPr>
        <p:spPr>
          <a:xfrm>
            <a:off x="7289800" y="4579406"/>
            <a:ext cx="5052468" cy="646331"/>
          </a:xfrm>
          <a:prstGeom prst="rect">
            <a:avLst/>
          </a:prstGeom>
          <a:noFill/>
        </p:spPr>
        <p:txBody>
          <a:bodyPr wrap="square" rtlCol="0">
            <a:spAutoFit/>
          </a:bodyPr>
          <a:lstStyle/>
          <a:p>
            <a:r>
              <a:rPr lang="en-US" dirty="0">
                <a:solidFill>
                  <a:srgbClr val="00B050"/>
                </a:solidFill>
              </a:rPr>
              <a:t>Recommended. Download this format and try to use PowerPoint 2016 to edit graph.</a:t>
            </a:r>
          </a:p>
        </p:txBody>
      </p:sp>
      <p:sp>
        <p:nvSpPr>
          <p:cNvPr id="9" name="TextBox 8">
            <a:extLst>
              <a:ext uri="{FF2B5EF4-FFF2-40B4-BE49-F238E27FC236}">
                <a16:creationId xmlns:a16="http://schemas.microsoft.com/office/drawing/2014/main" id="{7CCCC7A2-E23C-45D5-BBA7-3F0810E4885C}"/>
              </a:ext>
            </a:extLst>
          </p:cNvPr>
          <p:cNvSpPr txBox="1"/>
          <p:nvPr/>
        </p:nvSpPr>
        <p:spPr>
          <a:xfrm>
            <a:off x="1163320" y="5905286"/>
            <a:ext cx="7487920" cy="646331"/>
          </a:xfrm>
          <a:prstGeom prst="rect">
            <a:avLst/>
          </a:prstGeom>
          <a:noFill/>
        </p:spPr>
        <p:txBody>
          <a:bodyPr wrap="square" rtlCol="0">
            <a:spAutoFit/>
          </a:bodyPr>
          <a:lstStyle/>
          <a:p>
            <a:r>
              <a:rPr lang="en-US" b="1" dirty="0">
                <a:solidFill>
                  <a:srgbClr val="00B050"/>
                </a:solidFill>
              </a:rPr>
              <a:t>Journals may have different format requirement, you can always transfer </a:t>
            </a:r>
            <a:r>
              <a:rPr lang="en-US" b="1" i="1" dirty="0">
                <a:solidFill>
                  <a:srgbClr val="00B050"/>
                </a:solidFill>
              </a:rPr>
              <a:t>SVG</a:t>
            </a:r>
            <a:r>
              <a:rPr lang="en-US" b="1" dirty="0">
                <a:solidFill>
                  <a:srgbClr val="00B050"/>
                </a:solidFill>
              </a:rPr>
              <a:t> or </a:t>
            </a:r>
            <a:r>
              <a:rPr lang="en-US" b="1" i="1" dirty="0">
                <a:solidFill>
                  <a:srgbClr val="00B050"/>
                </a:solidFill>
              </a:rPr>
              <a:t>EMF</a:t>
            </a:r>
            <a:r>
              <a:rPr lang="en-US" b="1" dirty="0">
                <a:solidFill>
                  <a:srgbClr val="00B050"/>
                </a:solidFill>
              </a:rPr>
              <a:t> format to other formats easily using Inkscape or PowerPoint. </a:t>
            </a:r>
          </a:p>
        </p:txBody>
      </p:sp>
    </p:spTree>
    <p:extLst>
      <p:ext uri="{BB962C8B-B14F-4D97-AF65-F5344CB8AC3E}">
        <p14:creationId xmlns:p14="http://schemas.microsoft.com/office/powerpoint/2010/main" val="342932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320</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等线</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Sili</dc:creator>
  <cp:lastModifiedBy>Sili</cp:lastModifiedBy>
  <cp:revision>58</cp:revision>
  <dcterms:created xsi:type="dcterms:W3CDTF">2018-02-12T01:39:25Z</dcterms:created>
  <dcterms:modified xsi:type="dcterms:W3CDTF">2018-02-12T20:37:40Z</dcterms:modified>
</cp:coreProperties>
</file>