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052B2A-79B5-4C48-AE94-548B007A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828675"/>
            <a:ext cx="9543719" cy="48476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516628" y="1016113"/>
            <a:ext cx="2026672" cy="1785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394288" y="2050472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5878046" y="2902403"/>
            <a:ext cx="4449444" cy="2773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5265688" y="477906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6028847" y="331265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C78C6-787B-4EDD-9DED-972851E10D45}"/>
              </a:ext>
            </a:extLst>
          </p:cNvPr>
          <p:cNvSpPr/>
          <p:nvPr/>
        </p:nvSpPr>
        <p:spPr>
          <a:xfrm>
            <a:off x="6570309" y="2944297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512773" y="2902404"/>
            <a:ext cx="4328534" cy="2232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AC3A7E-9D55-489B-8FB1-E565396D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0" y="405633"/>
            <a:ext cx="4500663" cy="391545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387600" y="110444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2865966" y="919780"/>
            <a:ext cx="594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two way ANOVA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4724974" y="1695377"/>
            <a:ext cx="52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altLang="zh-CN" dirty="0"/>
              <a:t>two factors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7F18E-E0FD-4D04-9668-44140C19A1F8}"/>
              </a:ext>
            </a:extLst>
          </p:cNvPr>
          <p:cNvCxnSpPr>
            <a:cxnSpLocks/>
          </p:cNvCxnSpPr>
          <p:nvPr/>
        </p:nvCxnSpPr>
        <p:spPr>
          <a:xfrm flipH="1">
            <a:off x="4303758" y="1880043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0316A-6D9A-4153-8CDE-C252FBF19EDE}"/>
              </a:ext>
            </a:extLst>
          </p:cNvPr>
          <p:cNvSpPr txBox="1"/>
          <p:nvPr/>
        </p:nvSpPr>
        <p:spPr>
          <a:xfrm>
            <a:off x="2495567" y="2490952"/>
            <a:ext cx="965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post hoc analysis method comparing each pair of two groups, e.g. MeOH-</a:t>
            </a:r>
            <a:r>
              <a:rPr lang="en-US" dirty="0" err="1"/>
              <a:t>frz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ACN.IPA-</a:t>
            </a:r>
            <a:r>
              <a:rPr lang="en-US" dirty="0" err="1"/>
              <a:t>frz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8E616-45CC-4250-91E4-79B7420AB760}"/>
              </a:ext>
            </a:extLst>
          </p:cNvPr>
          <p:cNvCxnSpPr>
            <a:cxnSpLocks/>
          </p:cNvCxnSpPr>
          <p:nvPr/>
        </p:nvCxnSpPr>
        <p:spPr>
          <a:xfrm flipH="1">
            <a:off x="2055301" y="2687709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E2249-8B6A-4419-8432-D47A8135FF51}"/>
              </a:ext>
            </a:extLst>
          </p:cNvPr>
          <p:cNvSpPr txBox="1"/>
          <p:nvPr/>
        </p:nvSpPr>
        <p:spPr>
          <a:xfrm>
            <a:off x="2055301" y="3307641"/>
            <a:ext cx="66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 of having an equal variance among all the groups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17BECF-BD8C-4D9E-BC93-AB9B8D991FF9}"/>
              </a:ext>
            </a:extLst>
          </p:cNvPr>
          <p:cNvCxnSpPr>
            <a:cxnSpLocks/>
          </p:cNvCxnSpPr>
          <p:nvPr/>
        </p:nvCxnSpPr>
        <p:spPr>
          <a:xfrm flipH="1">
            <a:off x="1634085" y="3492307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D43F3D-936E-49C8-A178-E4341B0EE0B2}"/>
              </a:ext>
            </a:extLst>
          </p:cNvPr>
          <p:cNvSpPr txBox="1"/>
          <p:nvPr/>
        </p:nvSpPr>
        <p:spPr>
          <a:xfrm>
            <a:off x="2419973" y="2869935"/>
            <a:ext cx="916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tests as post hoc analysis, e.g. Mann-Whitney U test and Kruskal Wallis H test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6E287E-3B17-42A7-871D-DBB26A5FF868}"/>
              </a:ext>
            </a:extLst>
          </p:cNvPr>
          <p:cNvCxnSpPr>
            <a:cxnSpLocks/>
          </p:cNvCxnSpPr>
          <p:nvPr/>
        </p:nvCxnSpPr>
        <p:spPr>
          <a:xfrm flipH="1">
            <a:off x="1998757" y="3054601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926FD45-1535-4141-8209-0877D41D7277}"/>
              </a:ext>
            </a:extLst>
          </p:cNvPr>
          <p:cNvSpPr/>
          <p:nvPr/>
        </p:nvSpPr>
        <p:spPr>
          <a:xfrm>
            <a:off x="342900" y="1351189"/>
            <a:ext cx="3960858" cy="9550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7C26-A424-4CAD-BE96-68DAE9BB140B}"/>
              </a:ext>
            </a:extLst>
          </p:cNvPr>
          <p:cNvSpPr txBox="1"/>
          <p:nvPr/>
        </p:nvSpPr>
        <p:spPr>
          <a:xfrm>
            <a:off x="5349840" y="1689013"/>
            <a:ext cx="643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value: pumpkin vs tomatillo:</a:t>
            </a:r>
          </a:p>
          <a:p>
            <a:r>
              <a:rPr lang="en-US" dirty="0"/>
              <a:t>p value of species </a:t>
            </a:r>
            <a:r>
              <a:rPr lang="en-US" dirty="0">
                <a:solidFill>
                  <a:srgbClr val="FF0000"/>
                </a:solidFill>
              </a:rPr>
              <a:t>[main effect]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0D760-48C5-4C22-9719-0DD1D167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50467"/>
            <a:ext cx="5206964" cy="2534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2D6B6A-743C-40BC-9E35-0D09CCB134A4}"/>
              </a:ext>
            </a:extLst>
          </p:cNvPr>
          <p:cNvSpPr txBox="1"/>
          <p:nvPr/>
        </p:nvSpPr>
        <p:spPr>
          <a:xfrm>
            <a:off x="5310917" y="119644"/>
            <a:ext cx="679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two_way_ANOVA_p_value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two way ANOVA testing for interaction between species and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2D0ED-114B-46C2-9506-05BDB27AEA30}"/>
              </a:ext>
            </a:extLst>
          </p:cNvPr>
          <p:cNvSpPr txBox="1"/>
          <p:nvPr/>
        </p:nvSpPr>
        <p:spPr>
          <a:xfrm>
            <a:off x="5310916" y="858297"/>
            <a:ext cx="679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adjusted_two_way_ANOVA_p_value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two way ANOVA adjusted for multiple comparison problem using </a:t>
            </a:r>
            <a:r>
              <a:rPr lang="en-US" dirty="0" err="1"/>
              <a:t>Benjamini</a:t>
            </a:r>
            <a:r>
              <a:rPr lang="en-US" dirty="0"/>
              <a:t>-Hochberg correction.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B3537-60E7-404E-ABAE-85A6F6EFB700}"/>
              </a:ext>
            </a:extLst>
          </p:cNvPr>
          <p:cNvSpPr txBox="1"/>
          <p:nvPr/>
        </p:nvSpPr>
        <p:spPr>
          <a:xfrm>
            <a:off x="5349838" y="2199900"/>
            <a:ext cx="661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adjusted p value: pumpkin vs tomatillo:</a:t>
            </a:r>
          </a:p>
          <a:p>
            <a:r>
              <a:rPr lang="en-US" dirty="0"/>
              <a:t>p value of species adjusted for multiple comparison problem using </a:t>
            </a:r>
            <a:r>
              <a:rPr lang="en-US" dirty="0" err="1"/>
              <a:t>Benjamini</a:t>
            </a:r>
            <a:r>
              <a:rPr lang="en-US" dirty="0"/>
              <a:t>-Hochberg correction.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0B7AB-3C0B-4C74-9CB6-3C50CEBE2965}"/>
              </a:ext>
            </a:extLst>
          </p:cNvPr>
          <p:cNvSpPr txBox="1"/>
          <p:nvPr/>
        </p:nvSpPr>
        <p:spPr>
          <a:xfrm>
            <a:off x="142875" y="2974676"/>
            <a:ext cx="544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treatment </a:t>
            </a:r>
            <a:r>
              <a:rPr lang="en-US" dirty="0">
                <a:solidFill>
                  <a:srgbClr val="FF0000"/>
                </a:solidFill>
              </a:rPr>
              <a:t>[main effect]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092F7-B9D8-4FB7-899C-1E1485D9318A}"/>
              </a:ext>
            </a:extLst>
          </p:cNvPr>
          <p:cNvSpPr txBox="1"/>
          <p:nvPr/>
        </p:nvSpPr>
        <p:spPr>
          <a:xfrm>
            <a:off x="142875" y="3533476"/>
            <a:ext cx="11291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adjusted_ANOVA_p_value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treatment adjusted for multiple comparison problem using </a:t>
            </a:r>
            <a:r>
              <a:rPr lang="en-US" dirty="0" err="1"/>
              <a:t>Benjamini</a:t>
            </a:r>
            <a:r>
              <a:rPr lang="en-US" dirty="0"/>
              <a:t>-Hochberg correction.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C3580-9FF2-4D89-A4E8-2C86F1A5EF41}"/>
              </a:ext>
            </a:extLst>
          </p:cNvPr>
          <p:cNvSpPr txBox="1"/>
          <p:nvPr/>
        </p:nvSpPr>
        <p:spPr>
          <a:xfrm>
            <a:off x="142875" y="5121206"/>
            <a:ext cx="895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ANOVA_p_value</a:t>
            </a:r>
            <a:r>
              <a:rPr lang="en-US" b="1" dirty="0"/>
              <a:t> @pumpkin:</a:t>
            </a:r>
          </a:p>
          <a:p>
            <a:r>
              <a:rPr lang="en-US" dirty="0"/>
              <a:t>p value of treatment using only the pumpkin data </a:t>
            </a:r>
            <a:r>
              <a:rPr lang="en-US" dirty="0">
                <a:solidFill>
                  <a:srgbClr val="FF0000"/>
                </a:solidFill>
              </a:rPr>
              <a:t>[simple main effect]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9FE55E-CF9B-4168-A18F-A7F29374E1B4}"/>
              </a:ext>
            </a:extLst>
          </p:cNvPr>
          <p:cNvSpPr txBox="1"/>
          <p:nvPr/>
        </p:nvSpPr>
        <p:spPr>
          <a:xfrm>
            <a:off x="147106" y="5748557"/>
            <a:ext cx="8954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value: MeOH-</a:t>
            </a:r>
            <a:r>
              <a:rPr lang="en-US" b="1" dirty="0" err="1"/>
              <a:t>frz</a:t>
            </a:r>
            <a:r>
              <a:rPr lang="en-US" b="1" dirty="0"/>
              <a:t> vs ACN.IPA-</a:t>
            </a:r>
            <a:r>
              <a:rPr lang="en-US" b="1" dirty="0" err="1"/>
              <a:t>frz</a:t>
            </a:r>
            <a:r>
              <a:rPr lang="en-US" b="1" dirty="0"/>
              <a:t>  @pumpkin:</a:t>
            </a:r>
          </a:p>
          <a:p>
            <a:r>
              <a:rPr lang="en-US" dirty="0"/>
              <a:t>p value of post hoc analysis of MeOH-</a:t>
            </a:r>
            <a:r>
              <a:rPr lang="en-US" dirty="0" err="1"/>
              <a:t>frz</a:t>
            </a:r>
            <a:r>
              <a:rPr lang="en-US" dirty="0"/>
              <a:t> vs CAN.IPA-</a:t>
            </a:r>
            <a:r>
              <a:rPr lang="en-US" dirty="0" err="1"/>
              <a:t>frz</a:t>
            </a:r>
            <a:r>
              <a:rPr lang="en-US" dirty="0"/>
              <a:t> using only the pumpkin data </a:t>
            </a:r>
            <a:r>
              <a:rPr lang="en-US" dirty="0">
                <a:solidFill>
                  <a:srgbClr val="FF0000"/>
                </a:solidFill>
              </a:rPr>
              <a:t>[simple main effect]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069C2-5870-4250-8935-243AD5D282E5}"/>
              </a:ext>
            </a:extLst>
          </p:cNvPr>
          <p:cNvSpPr txBox="1"/>
          <p:nvPr/>
        </p:nvSpPr>
        <p:spPr>
          <a:xfrm>
            <a:off x="142875" y="4197876"/>
            <a:ext cx="1053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value: MeOH-</a:t>
            </a:r>
            <a:r>
              <a:rPr lang="en-US" b="1" dirty="0" err="1"/>
              <a:t>frz</a:t>
            </a:r>
            <a:r>
              <a:rPr lang="en-US" b="1" dirty="0"/>
              <a:t> vs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 value of post hoc analysis of MeOH-</a:t>
            </a:r>
            <a:r>
              <a:rPr lang="en-US" dirty="0" err="1"/>
              <a:t>frz</a:t>
            </a:r>
            <a:r>
              <a:rPr lang="en-US" dirty="0"/>
              <a:t> vs CAN.IPA-</a:t>
            </a:r>
            <a:r>
              <a:rPr lang="en-US" dirty="0" err="1"/>
              <a:t>frz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[main effect]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48C4E-7911-4C21-ADA0-F80DA66AD31B}"/>
              </a:ext>
            </a:extLst>
          </p:cNvPr>
          <p:cNvSpPr txBox="1"/>
          <p:nvPr/>
        </p:nvSpPr>
        <p:spPr>
          <a:xfrm>
            <a:off x="338666" y="4068233"/>
            <a:ext cx="1088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 to visualize the simple main effect, e.g. the pumpkin vs tomatillo at each level of treatment.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C54FD-778C-4341-B7CF-57FDC55D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26" y="574373"/>
            <a:ext cx="4655140" cy="3215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14B1D1-D568-4719-8C3B-3EAE2BFE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793" y="574373"/>
            <a:ext cx="5114105" cy="32155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84871A-E74F-463E-B334-038C7F8D8914}"/>
              </a:ext>
            </a:extLst>
          </p:cNvPr>
          <p:cNvSpPr/>
          <p:nvPr/>
        </p:nvSpPr>
        <p:spPr>
          <a:xfrm>
            <a:off x="8915399" y="1502832"/>
            <a:ext cx="1045633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8913153-CB5F-481E-BCB8-298930D5C78C}"/>
              </a:ext>
            </a:extLst>
          </p:cNvPr>
          <p:cNvSpPr/>
          <p:nvPr/>
        </p:nvSpPr>
        <p:spPr>
          <a:xfrm>
            <a:off x="9783233" y="1532468"/>
            <a:ext cx="114299" cy="1227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BC78C-1A8B-4382-92C7-242B0E54DECC}"/>
              </a:ext>
            </a:extLst>
          </p:cNvPr>
          <p:cNvSpPr txBox="1"/>
          <p:nvPr/>
        </p:nvSpPr>
        <p:spPr>
          <a:xfrm>
            <a:off x="1289049" y="1122261"/>
            <a:ext cx="2402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Click to view compounds in result 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9C2447-EFC8-4F86-9B16-2C5124F80137}"/>
              </a:ext>
            </a:extLst>
          </p:cNvPr>
          <p:cNvCxnSpPr/>
          <p:nvPr/>
        </p:nvCxnSpPr>
        <p:spPr>
          <a:xfrm flipH="1">
            <a:off x="1223433" y="1253066"/>
            <a:ext cx="131233" cy="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FEB8E3-3758-41AD-9C45-1FCAE97E3975}"/>
              </a:ext>
            </a:extLst>
          </p:cNvPr>
          <p:cNvSpPr txBox="1"/>
          <p:nvPr/>
        </p:nvSpPr>
        <p:spPr>
          <a:xfrm>
            <a:off x="4238610" y="943704"/>
            <a:ext cx="1434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 compound label to locate compound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679C9C-00EE-4DD4-8B32-123874855BDE}"/>
              </a:ext>
            </a:extLst>
          </p:cNvPr>
          <p:cNvCxnSpPr/>
          <p:nvPr/>
        </p:nvCxnSpPr>
        <p:spPr>
          <a:xfrm flipH="1">
            <a:off x="4172994" y="1074509"/>
            <a:ext cx="131233" cy="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0D208-00EC-4F99-A339-70627284EF25}"/>
              </a:ext>
            </a:extLst>
          </p:cNvPr>
          <p:cNvSpPr txBox="1"/>
          <p:nvPr/>
        </p:nvSpPr>
        <p:spPr>
          <a:xfrm>
            <a:off x="2118781" y="2590608"/>
            <a:ext cx="4023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Number of species significant compounds in each level of treatment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851074-C4DF-43A5-B1AA-1A3F1E3D0EC3}"/>
              </a:ext>
            </a:extLst>
          </p:cNvPr>
          <p:cNvCxnSpPr/>
          <p:nvPr/>
        </p:nvCxnSpPr>
        <p:spPr>
          <a:xfrm flipH="1">
            <a:off x="2053166" y="2721413"/>
            <a:ext cx="131233" cy="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8B46A3-E1E6-415E-A716-0234EC6D99F0}"/>
              </a:ext>
            </a:extLst>
          </p:cNvPr>
          <p:cNvSpPr txBox="1"/>
          <p:nvPr/>
        </p:nvSpPr>
        <p:spPr>
          <a:xfrm>
            <a:off x="2161102" y="3462495"/>
            <a:ext cx="30501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Number of compounds shared by 1,2,3,4,…circles.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A936D3-F763-49B6-B862-061E25B23EC5}"/>
              </a:ext>
            </a:extLst>
          </p:cNvPr>
          <p:cNvCxnSpPr>
            <a:cxnSpLocks/>
          </p:cNvCxnSpPr>
          <p:nvPr/>
        </p:nvCxnSpPr>
        <p:spPr>
          <a:xfrm flipH="1" flipV="1">
            <a:off x="2053166" y="3522389"/>
            <a:ext cx="173554" cy="709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83D14F-67BC-4805-B6A9-2075E838A362}"/>
              </a:ext>
            </a:extLst>
          </p:cNvPr>
          <p:cNvSpPr txBox="1"/>
          <p:nvPr/>
        </p:nvSpPr>
        <p:spPr>
          <a:xfrm>
            <a:off x="717550" y="112045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compounds with significant species in each of the levels in treatment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17242-C869-4668-AAC5-29687F1562CE}"/>
              </a:ext>
            </a:extLst>
          </p:cNvPr>
          <p:cNvSpPr txBox="1"/>
          <p:nvPr/>
        </p:nvSpPr>
        <p:spPr>
          <a:xfrm>
            <a:off x="6187057" y="116155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compounds with significant treatment in each of the levels in species</a:t>
            </a:r>
          </a:p>
        </p:txBody>
      </p:sp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3976-D455-4A6F-ADBE-94EB312E1A28}"/>
              </a:ext>
            </a:extLst>
          </p:cNvPr>
          <p:cNvSpPr txBox="1"/>
          <p:nvPr/>
        </p:nvSpPr>
        <p:spPr>
          <a:xfrm>
            <a:off x="317499" y="3485635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result table row to visualize each compound by boxplot.</a:t>
            </a:r>
          </a:p>
          <a:p>
            <a:r>
              <a:rPr lang="en-US" dirty="0"/>
              <a:t>Scatters next to boxplots are the sample values. </a:t>
            </a:r>
          </a:p>
          <a:p>
            <a:r>
              <a:rPr lang="en-US" dirty="0"/>
              <a:t>Boxplots for all the compounds can be generated/saved in Visualization-&gt;Boxplot.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BD226-9F41-448A-86AB-16441BB562A0}"/>
              </a:ext>
            </a:extLst>
          </p:cNvPr>
          <p:cNvSpPr txBox="1"/>
          <p:nvPr/>
        </p:nvSpPr>
        <p:spPr>
          <a:xfrm>
            <a:off x="876299" y="73478"/>
            <a:ext cx="45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each compound using 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03588-0928-48EA-846D-07EACBB1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" y="483567"/>
            <a:ext cx="5423240" cy="266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3B8ED-B18A-44DC-AAC5-865A5157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67" y="538780"/>
            <a:ext cx="5261766" cy="26065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B09110-89AC-412F-9BA7-E91593327FF8}"/>
              </a:ext>
            </a:extLst>
          </p:cNvPr>
          <p:cNvSpPr/>
          <p:nvPr/>
        </p:nvSpPr>
        <p:spPr>
          <a:xfrm>
            <a:off x="5812366" y="2882899"/>
            <a:ext cx="1045633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570869E-ECE6-4083-8AD6-A1CBC249D972}"/>
              </a:ext>
            </a:extLst>
          </p:cNvPr>
          <p:cNvSpPr/>
          <p:nvPr/>
        </p:nvSpPr>
        <p:spPr>
          <a:xfrm>
            <a:off x="6680200" y="2912535"/>
            <a:ext cx="114299" cy="1227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394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49</cp:revision>
  <dcterms:created xsi:type="dcterms:W3CDTF">2018-02-12T01:39:25Z</dcterms:created>
  <dcterms:modified xsi:type="dcterms:W3CDTF">2018-02-12T19:26:29Z</dcterms:modified>
</cp:coreProperties>
</file>