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0" r:id="rId2"/>
    <p:sldId id="262" r:id="rId3"/>
    <p:sldId id="293" r:id="rId4"/>
    <p:sldId id="294" r:id="rId5"/>
    <p:sldId id="261" r:id="rId6"/>
    <p:sldId id="310" r:id="rId7"/>
    <p:sldId id="287" r:id="rId8"/>
    <p:sldId id="298" r:id="rId9"/>
    <p:sldId id="299" r:id="rId10"/>
    <p:sldId id="300" r:id="rId11"/>
    <p:sldId id="301" r:id="rId12"/>
    <p:sldId id="302" r:id="rId13"/>
    <p:sldId id="304" r:id="rId14"/>
    <p:sldId id="305" r:id="rId15"/>
    <p:sldId id="266" r:id="rId16"/>
    <p:sldId id="267" r:id="rId17"/>
    <p:sldId id="268" r:id="rId18"/>
    <p:sldId id="269" r:id="rId19"/>
    <p:sldId id="271" r:id="rId20"/>
    <p:sldId id="311" r:id="rId21"/>
    <p:sldId id="289" r:id="rId22"/>
    <p:sldId id="306" r:id="rId23"/>
    <p:sldId id="307" r:id="rId24"/>
    <p:sldId id="308" r:id="rId25"/>
    <p:sldId id="309" r:id="rId26"/>
    <p:sldId id="274" r:id="rId27"/>
    <p:sldId id="285" r:id="rId28"/>
    <p:sldId id="292" r:id="rId29"/>
    <p:sldId id="312" r:id="rId30"/>
    <p:sldId id="313" r:id="rId31"/>
    <p:sldId id="314" r:id="rId32"/>
    <p:sldId id="315" r:id="rId33"/>
    <p:sldId id="31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CAC8"/>
    <a:srgbClr val="F07510"/>
    <a:srgbClr val="25F808"/>
    <a:srgbClr val="008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59" autoAdjust="0"/>
    <p:restoredTop sz="88290" autoAdjust="0"/>
  </p:normalViewPr>
  <p:slideViewPr>
    <p:cSldViewPr>
      <p:cViewPr varScale="1">
        <p:scale>
          <a:sx n="100" d="100"/>
          <a:sy n="100" d="100"/>
        </p:scale>
        <p:origin x="23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516C1-50CA-46D5-9A0D-CBFAB170A6E0}" type="datetimeFigureOut">
              <a:rPr lang="en-US" smtClean="0"/>
              <a:t>1/17/2018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05EA4-99A9-4A58-AD3F-AEA1D7998782}" type="slidenum">
              <a:rPr lang="en-US" smtClean="0"/>
              <a:t>‹#›</a:t>
            </a:fld>
            <a:endParaRPr lang="en-US"/>
          </a:p>
        </p:txBody>
      </p:sp>
    </p:spTree>
    <p:extLst>
      <p:ext uri="{BB962C8B-B14F-4D97-AF65-F5344CB8AC3E}">
        <p14:creationId xmlns:p14="http://schemas.microsoft.com/office/powerpoint/2010/main" val="619572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a:t>
            </a:fld>
            <a:endParaRPr lang="en-US"/>
          </a:p>
        </p:txBody>
      </p:sp>
    </p:spTree>
    <p:extLst>
      <p:ext uri="{BB962C8B-B14F-4D97-AF65-F5344CB8AC3E}">
        <p14:creationId xmlns:p14="http://schemas.microsoft.com/office/powerpoint/2010/main" val="123845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17</a:t>
            </a:fld>
            <a:endParaRPr lang="en-US"/>
          </a:p>
        </p:txBody>
      </p:sp>
    </p:spTree>
    <p:extLst>
      <p:ext uri="{BB962C8B-B14F-4D97-AF65-F5344CB8AC3E}">
        <p14:creationId xmlns:p14="http://schemas.microsoft.com/office/powerpoint/2010/main" val="303655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18</a:t>
            </a:fld>
            <a:endParaRPr lang="en-US"/>
          </a:p>
        </p:txBody>
      </p:sp>
    </p:spTree>
    <p:extLst>
      <p:ext uri="{BB962C8B-B14F-4D97-AF65-F5344CB8AC3E}">
        <p14:creationId xmlns:p14="http://schemas.microsoft.com/office/powerpoint/2010/main" val="1417676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19</a:t>
            </a:fld>
            <a:endParaRPr lang="en-US"/>
          </a:p>
        </p:txBody>
      </p:sp>
    </p:spTree>
    <p:extLst>
      <p:ext uri="{BB962C8B-B14F-4D97-AF65-F5344CB8AC3E}">
        <p14:creationId xmlns:p14="http://schemas.microsoft.com/office/powerpoint/2010/main" val="978431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20</a:t>
            </a:fld>
            <a:endParaRPr lang="en-US"/>
          </a:p>
        </p:txBody>
      </p:sp>
    </p:spTree>
    <p:extLst>
      <p:ext uri="{BB962C8B-B14F-4D97-AF65-F5344CB8AC3E}">
        <p14:creationId xmlns:p14="http://schemas.microsoft.com/office/powerpoint/2010/main" val="1479390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21</a:t>
            </a:fld>
            <a:endParaRPr lang="en-US"/>
          </a:p>
        </p:txBody>
      </p:sp>
    </p:spTree>
    <p:extLst>
      <p:ext uri="{BB962C8B-B14F-4D97-AF65-F5344CB8AC3E}">
        <p14:creationId xmlns:p14="http://schemas.microsoft.com/office/powerpoint/2010/main" val="367023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22</a:t>
            </a:fld>
            <a:endParaRPr lang="en-US"/>
          </a:p>
        </p:txBody>
      </p:sp>
    </p:spTree>
    <p:extLst>
      <p:ext uri="{BB962C8B-B14F-4D97-AF65-F5344CB8AC3E}">
        <p14:creationId xmlns:p14="http://schemas.microsoft.com/office/powerpoint/2010/main" val="3953088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23</a:t>
            </a:fld>
            <a:endParaRPr lang="en-US"/>
          </a:p>
        </p:txBody>
      </p:sp>
    </p:spTree>
    <p:extLst>
      <p:ext uri="{BB962C8B-B14F-4D97-AF65-F5344CB8AC3E}">
        <p14:creationId xmlns:p14="http://schemas.microsoft.com/office/powerpoint/2010/main" val="394188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24</a:t>
            </a:fld>
            <a:endParaRPr lang="en-US"/>
          </a:p>
        </p:txBody>
      </p:sp>
    </p:spTree>
    <p:extLst>
      <p:ext uri="{BB962C8B-B14F-4D97-AF65-F5344CB8AC3E}">
        <p14:creationId xmlns:p14="http://schemas.microsoft.com/office/powerpoint/2010/main" val="4039663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25</a:t>
            </a:fld>
            <a:endParaRPr lang="en-US"/>
          </a:p>
        </p:txBody>
      </p:sp>
    </p:spTree>
    <p:extLst>
      <p:ext uri="{BB962C8B-B14F-4D97-AF65-F5344CB8AC3E}">
        <p14:creationId xmlns:p14="http://schemas.microsoft.com/office/powerpoint/2010/main" val="1532719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26</a:t>
            </a:fld>
            <a:endParaRPr lang="en-US"/>
          </a:p>
        </p:txBody>
      </p:sp>
    </p:spTree>
    <p:extLst>
      <p:ext uri="{BB962C8B-B14F-4D97-AF65-F5344CB8AC3E}">
        <p14:creationId xmlns:p14="http://schemas.microsoft.com/office/powerpoint/2010/main" val="333709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a:t>
            </a:r>
          </a:p>
          <a:p>
            <a:r>
              <a:rPr lang="en-US" dirty="0"/>
              <a:t>What happens to a patient after 5 years.</a:t>
            </a:r>
          </a:p>
          <a:p>
            <a:r>
              <a:rPr lang="en-US" dirty="0"/>
              <a:t>Interpretation</a:t>
            </a:r>
          </a:p>
        </p:txBody>
      </p:sp>
      <p:sp>
        <p:nvSpPr>
          <p:cNvPr id="4" name="Slide Number Placeholder 3"/>
          <p:cNvSpPr>
            <a:spLocks noGrp="1"/>
          </p:cNvSpPr>
          <p:nvPr>
            <p:ph type="sldNum" sz="quarter" idx="10"/>
          </p:nvPr>
        </p:nvSpPr>
        <p:spPr/>
        <p:txBody>
          <a:bodyPr/>
          <a:lstStyle/>
          <a:p>
            <a:fld id="{A8605EA4-99A9-4A58-AD3F-AEA1D7998782}" type="slidenum">
              <a:rPr lang="en-US" smtClean="0"/>
              <a:t>4</a:t>
            </a:fld>
            <a:endParaRPr lang="en-US"/>
          </a:p>
        </p:txBody>
      </p:sp>
    </p:spTree>
    <p:extLst>
      <p:ext uri="{BB962C8B-B14F-4D97-AF65-F5344CB8AC3E}">
        <p14:creationId xmlns:p14="http://schemas.microsoft.com/office/powerpoint/2010/main" val="3187814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27</a:t>
            </a:fld>
            <a:endParaRPr lang="en-US"/>
          </a:p>
        </p:txBody>
      </p:sp>
    </p:spTree>
    <p:extLst>
      <p:ext uri="{BB962C8B-B14F-4D97-AF65-F5344CB8AC3E}">
        <p14:creationId xmlns:p14="http://schemas.microsoft.com/office/powerpoint/2010/main" val="92895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29</a:t>
            </a:fld>
            <a:endParaRPr lang="en-US"/>
          </a:p>
        </p:txBody>
      </p:sp>
    </p:spTree>
    <p:extLst>
      <p:ext uri="{BB962C8B-B14F-4D97-AF65-F5344CB8AC3E}">
        <p14:creationId xmlns:p14="http://schemas.microsoft.com/office/powerpoint/2010/main" val="2045705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30</a:t>
            </a:fld>
            <a:endParaRPr lang="en-US"/>
          </a:p>
        </p:txBody>
      </p:sp>
    </p:spTree>
    <p:extLst>
      <p:ext uri="{BB962C8B-B14F-4D97-AF65-F5344CB8AC3E}">
        <p14:creationId xmlns:p14="http://schemas.microsoft.com/office/powerpoint/2010/main" val="461465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31</a:t>
            </a:fld>
            <a:endParaRPr lang="en-US"/>
          </a:p>
        </p:txBody>
      </p:sp>
    </p:spTree>
    <p:extLst>
      <p:ext uri="{BB962C8B-B14F-4D97-AF65-F5344CB8AC3E}">
        <p14:creationId xmlns:p14="http://schemas.microsoft.com/office/powerpoint/2010/main" val="1878204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32</a:t>
            </a:fld>
            <a:endParaRPr lang="en-US"/>
          </a:p>
        </p:txBody>
      </p:sp>
    </p:spTree>
    <p:extLst>
      <p:ext uri="{BB962C8B-B14F-4D97-AF65-F5344CB8AC3E}">
        <p14:creationId xmlns:p14="http://schemas.microsoft.com/office/powerpoint/2010/main" val="3411867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33</a:t>
            </a:fld>
            <a:endParaRPr lang="en-US"/>
          </a:p>
        </p:txBody>
      </p:sp>
    </p:spTree>
    <p:extLst>
      <p:ext uri="{BB962C8B-B14F-4D97-AF65-F5344CB8AC3E}">
        <p14:creationId xmlns:p14="http://schemas.microsoft.com/office/powerpoint/2010/main" val="372021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multivariate cannot select relevant feature.</a:t>
            </a:r>
          </a:p>
          <a:p>
            <a:endParaRPr lang="en-US" dirty="0"/>
          </a:p>
          <a:p>
            <a:endParaRPr lang="en-US" dirty="0"/>
          </a:p>
          <a:p>
            <a:r>
              <a:rPr lang="en-US" dirty="0"/>
              <a:t>Next talking about p-value</a:t>
            </a:r>
          </a:p>
        </p:txBody>
      </p:sp>
      <p:sp>
        <p:nvSpPr>
          <p:cNvPr id="4" name="Slide Number Placeholder 3"/>
          <p:cNvSpPr>
            <a:spLocks noGrp="1"/>
          </p:cNvSpPr>
          <p:nvPr>
            <p:ph type="sldNum" sz="quarter" idx="10"/>
          </p:nvPr>
        </p:nvSpPr>
        <p:spPr/>
        <p:txBody>
          <a:bodyPr/>
          <a:lstStyle/>
          <a:p>
            <a:fld id="{A8605EA4-99A9-4A58-AD3F-AEA1D7998782}" type="slidenum">
              <a:rPr lang="en-US" smtClean="0"/>
              <a:t>5</a:t>
            </a:fld>
            <a:endParaRPr lang="en-US"/>
          </a:p>
        </p:txBody>
      </p:sp>
    </p:spTree>
    <p:extLst>
      <p:ext uri="{BB962C8B-B14F-4D97-AF65-F5344CB8AC3E}">
        <p14:creationId xmlns:p14="http://schemas.microsoft.com/office/powerpoint/2010/main" val="199068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6</a:t>
            </a:fld>
            <a:endParaRPr lang="en-US"/>
          </a:p>
        </p:txBody>
      </p:sp>
    </p:spTree>
    <p:extLst>
      <p:ext uri="{BB962C8B-B14F-4D97-AF65-F5344CB8AC3E}">
        <p14:creationId xmlns:p14="http://schemas.microsoft.com/office/powerpoint/2010/main" val="57630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7</a:t>
            </a:fld>
            <a:endParaRPr lang="en-US"/>
          </a:p>
        </p:txBody>
      </p:sp>
    </p:spTree>
    <p:extLst>
      <p:ext uri="{BB962C8B-B14F-4D97-AF65-F5344CB8AC3E}">
        <p14:creationId xmlns:p14="http://schemas.microsoft.com/office/powerpoint/2010/main" val="130320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independent group?</a:t>
            </a:r>
          </a:p>
          <a:p>
            <a:r>
              <a:rPr lang="en-US" dirty="0"/>
              <a:t>What is paired group?</a:t>
            </a:r>
          </a:p>
        </p:txBody>
      </p:sp>
      <p:sp>
        <p:nvSpPr>
          <p:cNvPr id="4" name="Slide Number Placeholder 3"/>
          <p:cNvSpPr>
            <a:spLocks noGrp="1"/>
          </p:cNvSpPr>
          <p:nvPr>
            <p:ph type="sldNum" sz="quarter" idx="10"/>
          </p:nvPr>
        </p:nvSpPr>
        <p:spPr/>
        <p:txBody>
          <a:bodyPr/>
          <a:lstStyle/>
          <a:p>
            <a:fld id="{A8605EA4-99A9-4A58-AD3F-AEA1D7998782}" type="slidenum">
              <a:rPr lang="en-US" smtClean="0"/>
              <a:t>8</a:t>
            </a:fld>
            <a:endParaRPr lang="en-US"/>
          </a:p>
        </p:txBody>
      </p:sp>
    </p:spTree>
    <p:extLst>
      <p:ext uri="{BB962C8B-B14F-4D97-AF65-F5344CB8AC3E}">
        <p14:creationId xmlns:p14="http://schemas.microsoft.com/office/powerpoint/2010/main" val="953083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13</a:t>
            </a:fld>
            <a:endParaRPr lang="en-US"/>
          </a:p>
        </p:txBody>
      </p:sp>
    </p:spTree>
    <p:extLst>
      <p:ext uri="{BB962C8B-B14F-4D97-AF65-F5344CB8AC3E}">
        <p14:creationId xmlns:p14="http://schemas.microsoft.com/office/powerpoint/2010/main" val="421004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14</a:t>
            </a:fld>
            <a:endParaRPr lang="en-US"/>
          </a:p>
        </p:txBody>
      </p:sp>
    </p:spTree>
    <p:extLst>
      <p:ext uri="{BB962C8B-B14F-4D97-AF65-F5344CB8AC3E}">
        <p14:creationId xmlns:p14="http://schemas.microsoft.com/office/powerpoint/2010/main" val="421879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605EA4-99A9-4A58-AD3F-AEA1D7998782}" type="slidenum">
              <a:rPr lang="en-US" smtClean="0"/>
              <a:t>15</a:t>
            </a:fld>
            <a:endParaRPr lang="en-US"/>
          </a:p>
        </p:txBody>
      </p:sp>
    </p:spTree>
    <p:extLst>
      <p:ext uri="{BB962C8B-B14F-4D97-AF65-F5344CB8AC3E}">
        <p14:creationId xmlns:p14="http://schemas.microsoft.com/office/powerpoint/2010/main" val="373970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2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flipH="1" flipV="1">
            <a:off x="304800" y="2008094"/>
            <a:ext cx="457200" cy="4545106"/>
          </a:xfrm>
          <a:prstGeom prst="rect">
            <a:avLst/>
          </a:prstGeom>
          <a:gradFill>
            <a:gsLst>
              <a:gs pos="47000">
                <a:srgbClr val="00CC00">
                  <a:alpha val="21000"/>
                </a:srgbClr>
              </a:gs>
              <a:gs pos="97000">
                <a:srgbClr val="00CC00">
                  <a:alpha val="63000"/>
                </a:srgbClr>
              </a:gs>
              <a:gs pos="100000">
                <a:srgbClr val="00CC00">
                  <a:alpha val="44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656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flipV="1">
            <a:off x="304800" y="2008094"/>
            <a:ext cx="457200" cy="4545106"/>
          </a:xfrm>
          <a:prstGeom prst="rect">
            <a:avLst/>
          </a:prstGeom>
          <a:gradFill>
            <a:gsLst>
              <a:gs pos="10000">
                <a:srgbClr val="FFC000">
                  <a:alpha val="25000"/>
                </a:srgbClr>
              </a:gs>
              <a:gs pos="47000">
                <a:srgbClr val="FFC000">
                  <a:alpha val="40000"/>
                </a:srgbClr>
              </a:gs>
              <a:gs pos="78000">
                <a:srgbClr val="FFC000">
                  <a:alpha val="6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25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304800" y="2008094"/>
            <a:ext cx="457200" cy="4545106"/>
          </a:xfrm>
          <a:prstGeom prst="rect">
            <a:avLst/>
          </a:prstGeom>
          <a:gradFill flip="none" rotWithShape="1">
            <a:gsLst>
              <a:gs pos="26000">
                <a:srgbClr val="7AA0CC">
                  <a:alpha val="58000"/>
                </a:srgbClr>
              </a:gs>
              <a:gs pos="81000">
                <a:schemeClr val="accent1">
                  <a:lumMod val="0"/>
                  <a:alpha val="11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2230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391400" y="152400"/>
            <a:ext cx="1484086" cy="1458474"/>
          </a:xfrm>
          <a:prstGeom prst="rect">
            <a:avLst/>
          </a:prstGeom>
        </p:spPr>
      </p:pic>
      <p:grpSp>
        <p:nvGrpSpPr>
          <p:cNvPr id="25" name="Group 24"/>
          <p:cNvGrpSpPr/>
          <p:nvPr userDrawn="1"/>
        </p:nvGrpSpPr>
        <p:grpSpPr>
          <a:xfrm>
            <a:off x="76200" y="152400"/>
            <a:ext cx="914400" cy="914400"/>
            <a:chOff x="1828800" y="304800"/>
            <a:chExt cx="914400" cy="914400"/>
          </a:xfrm>
          <a:solidFill>
            <a:srgbClr val="25F808">
              <a:alpha val="48000"/>
            </a:srgbClr>
          </a:solidFill>
        </p:grpSpPr>
        <p:sp>
          <p:nvSpPr>
            <p:cNvPr id="11" name="Oval 10"/>
            <p:cNvSpPr/>
            <p:nvPr userDrawn="1"/>
          </p:nvSpPr>
          <p:spPr>
            <a:xfrm>
              <a:off x="1828800" y="304800"/>
              <a:ext cx="914400" cy="914400"/>
            </a:xfrm>
            <a:prstGeom prst="ellipse">
              <a:avLst/>
            </a:prstGeom>
            <a:grp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userDrawn="1"/>
          </p:nvSpPr>
          <p:spPr>
            <a:xfrm>
              <a:off x="1946031" y="609600"/>
              <a:ext cx="797169" cy="261610"/>
            </a:xfrm>
            <a:prstGeom prst="rect">
              <a:avLst/>
            </a:prstGeom>
            <a:noFill/>
          </p:spPr>
          <p:txBody>
            <a:bodyPr wrap="square" rtlCol="0">
              <a:spAutoFit/>
            </a:bodyPr>
            <a:lstStyle/>
            <a:p>
              <a:r>
                <a:rPr lang="en-US" sz="1100" dirty="0"/>
                <a:t>Biology</a:t>
              </a:r>
            </a:p>
          </p:txBody>
        </p:sp>
      </p:grpSp>
      <p:grpSp>
        <p:nvGrpSpPr>
          <p:cNvPr id="24" name="Group 23"/>
          <p:cNvGrpSpPr/>
          <p:nvPr userDrawn="1"/>
        </p:nvGrpSpPr>
        <p:grpSpPr>
          <a:xfrm>
            <a:off x="685800" y="381000"/>
            <a:ext cx="990600" cy="914400"/>
            <a:chOff x="152400" y="152400"/>
            <a:chExt cx="1430867" cy="1143000"/>
          </a:xfrm>
          <a:solidFill>
            <a:schemeClr val="accent1">
              <a:lumMod val="60000"/>
              <a:lumOff val="40000"/>
              <a:alpha val="44000"/>
            </a:schemeClr>
          </a:solidFill>
        </p:grpSpPr>
        <p:sp>
          <p:nvSpPr>
            <p:cNvPr id="9" name="Oval 8"/>
            <p:cNvSpPr/>
            <p:nvPr userDrawn="1"/>
          </p:nvSpPr>
          <p:spPr>
            <a:xfrm>
              <a:off x="152400" y="152400"/>
              <a:ext cx="1320800" cy="1143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userDrawn="1"/>
          </p:nvSpPr>
          <p:spPr>
            <a:xfrm>
              <a:off x="364066" y="568151"/>
              <a:ext cx="1219201" cy="346249"/>
            </a:xfrm>
            <a:prstGeom prst="rect">
              <a:avLst/>
            </a:prstGeom>
            <a:noFill/>
          </p:spPr>
          <p:txBody>
            <a:bodyPr wrap="square" rtlCol="0">
              <a:spAutoFit/>
            </a:bodyPr>
            <a:lstStyle/>
            <a:p>
              <a:r>
                <a:rPr lang="en-US" sz="1200" dirty="0"/>
                <a:t>Chemistry</a:t>
              </a:r>
              <a:endParaRPr lang="en-US" dirty="0"/>
            </a:p>
          </p:txBody>
        </p:sp>
      </p:grpSp>
      <p:grpSp>
        <p:nvGrpSpPr>
          <p:cNvPr id="23" name="Group 22"/>
          <p:cNvGrpSpPr/>
          <p:nvPr userDrawn="1"/>
        </p:nvGrpSpPr>
        <p:grpSpPr>
          <a:xfrm>
            <a:off x="76200" y="762000"/>
            <a:ext cx="968188" cy="914400"/>
            <a:chOff x="381000" y="1600200"/>
            <a:chExt cx="1371600" cy="1143000"/>
          </a:xfrm>
          <a:solidFill>
            <a:srgbClr val="FFC000">
              <a:alpha val="65000"/>
            </a:srgbClr>
          </a:solidFill>
        </p:grpSpPr>
        <p:sp>
          <p:nvSpPr>
            <p:cNvPr id="10" name="Oval 9"/>
            <p:cNvSpPr/>
            <p:nvPr userDrawn="1"/>
          </p:nvSpPr>
          <p:spPr>
            <a:xfrm>
              <a:off x="457200" y="1600200"/>
              <a:ext cx="1295400" cy="1143000"/>
            </a:xfrm>
            <a:prstGeom prst="ellipse">
              <a:avLst/>
            </a:prstGeom>
            <a:grpFill/>
            <a:ln>
              <a:solidFill>
                <a:srgbClr val="F075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381000" y="2005340"/>
              <a:ext cx="1295400" cy="261610"/>
            </a:xfrm>
            <a:prstGeom prst="rect">
              <a:avLst/>
            </a:prstGeom>
            <a:noFill/>
          </p:spPr>
          <p:txBody>
            <a:bodyPr wrap="square" rtlCol="0">
              <a:spAutoFit/>
            </a:bodyPr>
            <a:lstStyle/>
            <a:p>
              <a:pPr algn="ctr"/>
              <a:r>
                <a:rPr lang="en-US" sz="1100" dirty="0"/>
                <a:t>Informatics</a:t>
              </a:r>
            </a:p>
          </p:txBody>
        </p:sp>
      </p:grpSp>
    </p:spTree>
    <p:extLst>
      <p:ext uri="{BB962C8B-B14F-4D97-AF65-F5344CB8AC3E}">
        <p14:creationId xmlns:p14="http://schemas.microsoft.com/office/powerpoint/2010/main" val="2174419195"/>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gif"/></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25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2.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743200"/>
            <a:ext cx="5715000" cy="584775"/>
          </a:xfrm>
          <a:prstGeom prst="rect">
            <a:avLst/>
          </a:prstGeom>
          <a:noFill/>
        </p:spPr>
        <p:txBody>
          <a:bodyPr wrap="square" rtlCol="0">
            <a:spAutoFit/>
          </a:bodyPr>
          <a:lstStyle/>
          <a:p>
            <a:pPr algn="ctr"/>
            <a:r>
              <a:rPr lang="en-US" altLang="zh-CN" sz="3200" b="1" dirty="0">
                <a:solidFill>
                  <a:srgbClr val="0000FF"/>
                </a:solidFill>
              </a:rPr>
              <a:t>Univariate Analysis</a:t>
            </a:r>
            <a:endParaRPr lang="en-US" sz="3200" b="1" dirty="0">
              <a:solidFill>
                <a:srgbClr val="0000FF"/>
              </a:solidFill>
            </a:endParaRPr>
          </a:p>
        </p:txBody>
      </p:sp>
      <p:sp>
        <p:nvSpPr>
          <p:cNvPr id="4" name="TextBox 3"/>
          <p:cNvSpPr txBox="1"/>
          <p:nvPr/>
        </p:nvSpPr>
        <p:spPr>
          <a:xfrm>
            <a:off x="2743200" y="3810000"/>
            <a:ext cx="3581400" cy="646331"/>
          </a:xfrm>
          <a:prstGeom prst="rect">
            <a:avLst/>
          </a:prstGeom>
          <a:noFill/>
        </p:spPr>
        <p:txBody>
          <a:bodyPr wrap="square" rtlCol="0">
            <a:spAutoFit/>
          </a:bodyPr>
          <a:lstStyle/>
          <a:p>
            <a:pPr algn="ctr"/>
            <a:r>
              <a:rPr lang="en-US" dirty="0" err="1"/>
              <a:t>Sili</a:t>
            </a:r>
            <a:r>
              <a:rPr lang="en-US" dirty="0"/>
              <a:t> Fan</a:t>
            </a:r>
            <a:br>
              <a:rPr lang="en-US" dirty="0"/>
            </a:br>
            <a:r>
              <a:rPr lang="en-US" dirty="0"/>
              <a:t>WCMC statistician</a:t>
            </a:r>
          </a:p>
        </p:txBody>
      </p:sp>
      <p:pic>
        <p:nvPicPr>
          <p:cNvPr id="5" name="Picture 5">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5979" y="6180220"/>
            <a:ext cx="1483445" cy="46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7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two paired groups</a:t>
            </a:r>
          </a:p>
        </p:txBody>
      </p:sp>
      <p:pic>
        <p:nvPicPr>
          <p:cNvPr id="8" name="Picture 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0082" y="2110376"/>
            <a:ext cx="381000" cy="381000"/>
          </a:xfrm>
          <a:prstGeom prst="rect">
            <a:avLst/>
          </a:prstGeom>
        </p:spPr>
      </p:pic>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69567" y="2583526"/>
            <a:ext cx="381000" cy="381000"/>
          </a:xfrm>
          <a:prstGeom prst="rect">
            <a:avLst/>
          </a:prstGeom>
        </p:spPr>
      </p:pic>
      <p:pic>
        <p:nvPicPr>
          <p:cNvPr id="12" name="Picture 1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2052" y="2864773"/>
            <a:ext cx="381000" cy="381000"/>
          </a:xfrm>
          <a:prstGeom prst="rect">
            <a:avLst/>
          </a:prstGeom>
        </p:spPr>
      </p:pic>
      <p:pic>
        <p:nvPicPr>
          <p:cNvPr id="13" name="Picture 1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43930" y="2503828"/>
            <a:ext cx="381000" cy="381000"/>
          </a:xfrm>
          <a:prstGeom prst="rect">
            <a:avLst/>
          </a:prstGeom>
        </p:spPr>
      </p:pic>
      <p:pic>
        <p:nvPicPr>
          <p:cNvPr id="14" name="Picture 1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627965" y="2445148"/>
            <a:ext cx="381000" cy="381000"/>
          </a:xfrm>
          <a:prstGeom prst="rect">
            <a:avLst/>
          </a:prstGeom>
        </p:spPr>
      </p:pic>
      <p:pic>
        <p:nvPicPr>
          <p:cNvPr id="15" name="Picture 1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3694" y="3008177"/>
            <a:ext cx="381000" cy="381000"/>
          </a:xfrm>
          <a:prstGeom prst="rect">
            <a:avLst/>
          </a:prstGeom>
        </p:spPr>
      </p:pic>
      <p:pic>
        <p:nvPicPr>
          <p:cNvPr id="16" name="Picture 1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60930" y="2652895"/>
            <a:ext cx="381000" cy="381000"/>
          </a:xfrm>
          <a:prstGeom prst="rect">
            <a:avLst/>
          </a:prstGeom>
        </p:spPr>
      </p:pic>
      <p:pic>
        <p:nvPicPr>
          <p:cNvPr id="17" name="Picture 1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55724" y="2840597"/>
            <a:ext cx="381000" cy="381000"/>
          </a:xfrm>
          <a:prstGeom prst="rect">
            <a:avLst/>
          </a:prstGeom>
        </p:spPr>
      </p:pic>
      <p:pic>
        <p:nvPicPr>
          <p:cNvPr id="18" name="Picture 1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81652" y="2948777"/>
            <a:ext cx="381000" cy="381000"/>
          </a:xfrm>
          <a:prstGeom prst="rect">
            <a:avLst/>
          </a:prstGeom>
        </p:spPr>
      </p:pic>
      <p:pic>
        <p:nvPicPr>
          <p:cNvPr id="19" name="Picture 1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43959" y="3321306"/>
            <a:ext cx="381000" cy="381000"/>
          </a:xfrm>
          <a:prstGeom prst="rect">
            <a:avLst/>
          </a:prstGeom>
        </p:spPr>
      </p:pic>
      <p:pic>
        <p:nvPicPr>
          <p:cNvPr id="20" name="Picture 1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08630" y="2047381"/>
            <a:ext cx="381000" cy="381000"/>
          </a:xfrm>
          <a:prstGeom prst="rect">
            <a:avLst/>
          </a:prstGeom>
        </p:spPr>
      </p:pic>
      <p:pic>
        <p:nvPicPr>
          <p:cNvPr id="21" name="Picture 2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27987" y="1906408"/>
            <a:ext cx="381000" cy="381000"/>
          </a:xfrm>
          <a:prstGeom prst="rect">
            <a:avLst/>
          </a:prstGeom>
        </p:spPr>
      </p:pic>
      <p:pic>
        <p:nvPicPr>
          <p:cNvPr id="22" name="Picture 2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47108" y="2281602"/>
            <a:ext cx="381000" cy="381000"/>
          </a:xfrm>
          <a:prstGeom prst="rect">
            <a:avLst/>
          </a:prstGeom>
        </p:spPr>
      </p:pic>
      <p:pic>
        <p:nvPicPr>
          <p:cNvPr id="23" name="Picture 2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43128" y="2523434"/>
            <a:ext cx="381000" cy="381000"/>
          </a:xfrm>
          <a:prstGeom prst="rect">
            <a:avLst/>
          </a:prstGeom>
        </p:spPr>
      </p:pic>
      <p:pic>
        <p:nvPicPr>
          <p:cNvPr id="24" name="Picture 2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115945" y="2070267"/>
            <a:ext cx="381000" cy="381000"/>
          </a:xfrm>
          <a:prstGeom prst="rect">
            <a:avLst/>
          </a:prstGeom>
        </p:spPr>
      </p:pic>
      <p:pic>
        <p:nvPicPr>
          <p:cNvPr id="25" name="Picture 2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24123" y="3006808"/>
            <a:ext cx="381000" cy="381000"/>
          </a:xfrm>
          <a:prstGeom prst="rect">
            <a:avLst/>
          </a:prstGeom>
        </p:spPr>
      </p:pic>
      <p:pic>
        <p:nvPicPr>
          <p:cNvPr id="26" name="Picture 2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28548" y="2457937"/>
            <a:ext cx="381000" cy="381000"/>
          </a:xfrm>
          <a:prstGeom prst="rect">
            <a:avLst/>
          </a:prstGeom>
        </p:spPr>
      </p:pic>
      <p:pic>
        <p:nvPicPr>
          <p:cNvPr id="27" name="Picture 2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505200" y="2713793"/>
            <a:ext cx="381000" cy="381000"/>
          </a:xfrm>
          <a:prstGeom prst="rect">
            <a:avLst/>
          </a:prstGeom>
        </p:spPr>
      </p:pic>
      <p:pic>
        <p:nvPicPr>
          <p:cNvPr id="28" name="Picture 2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86231" y="2487280"/>
            <a:ext cx="381000" cy="381000"/>
          </a:xfrm>
          <a:prstGeom prst="rect">
            <a:avLst/>
          </a:prstGeom>
        </p:spPr>
      </p:pic>
      <p:pic>
        <p:nvPicPr>
          <p:cNvPr id="29" name="Picture 2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35345" y="3094793"/>
            <a:ext cx="381000" cy="381000"/>
          </a:xfrm>
          <a:prstGeom prst="rect">
            <a:avLst/>
          </a:prstGeom>
        </p:spPr>
      </p:pic>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same between two groups</a:t>
            </a:r>
          </a:p>
        </p:txBody>
      </p:sp>
      <p:sp>
        <p:nvSpPr>
          <p:cNvPr id="50" name="Rectangle 49"/>
          <p:cNvSpPr/>
          <p:nvPr/>
        </p:nvSpPr>
        <p:spPr>
          <a:xfrm>
            <a:off x="868680" y="3851956"/>
            <a:ext cx="8305800" cy="430887"/>
          </a:xfrm>
          <a:prstGeom prst="rect">
            <a:avLst/>
          </a:prstGeom>
        </p:spPr>
        <p:txBody>
          <a:bodyPr wrap="square">
            <a:spAutoFit/>
          </a:bodyPr>
          <a:lstStyle/>
          <a:p>
            <a:r>
              <a:rPr lang="en-US" sz="1100" dirty="0">
                <a:latin typeface="proxima-nova"/>
              </a:rPr>
              <a:t>For example, understand whether there was a mean </a:t>
            </a:r>
            <a:r>
              <a:rPr lang="en-US" sz="1100" dirty="0">
                <a:solidFill>
                  <a:srgbClr val="FF0000"/>
                </a:solidFill>
                <a:latin typeface="proxima-nova"/>
              </a:rPr>
              <a:t>difference</a:t>
            </a:r>
            <a:r>
              <a:rPr lang="en-US" sz="1100" dirty="0">
                <a:latin typeface="proxima-nova"/>
              </a:rPr>
              <a:t> in daily calorie consumption before and after a six week of exercise program.</a:t>
            </a:r>
            <a:endParaRPr lang="en-US" sz="1100" dirty="0"/>
          </a:p>
        </p:txBody>
      </p:sp>
      <p:sp>
        <p:nvSpPr>
          <p:cNvPr id="51" name="Rectangle 50"/>
          <p:cNvSpPr/>
          <p:nvPr/>
        </p:nvSpPr>
        <p:spPr>
          <a:xfrm>
            <a:off x="6269016" y="5051157"/>
            <a:ext cx="1494264" cy="28455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paired </a:t>
            </a:r>
            <a:r>
              <a:rPr lang="en-US" i="1" dirty="0">
                <a:solidFill>
                  <a:srgbClr val="FF0000"/>
                </a:solidFill>
              </a:rPr>
              <a:t>t</a:t>
            </a:r>
            <a:r>
              <a:rPr lang="en-US" dirty="0">
                <a:solidFill>
                  <a:srgbClr val="FF0000"/>
                </a:solidFill>
              </a:rPr>
              <a:t> test</a:t>
            </a:r>
          </a:p>
        </p:txBody>
      </p:sp>
      <p:sp>
        <p:nvSpPr>
          <p:cNvPr id="52" name="Rectangle 51"/>
          <p:cNvSpPr/>
          <p:nvPr/>
        </p:nvSpPr>
        <p:spPr>
          <a:xfrm>
            <a:off x="5959053" y="5287575"/>
            <a:ext cx="3343230" cy="284559"/>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Wilcoxon signed-rank test</a:t>
            </a:r>
          </a:p>
        </p:txBody>
      </p:sp>
      <p:pic>
        <p:nvPicPr>
          <p:cNvPr id="77" name="Picture 7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46066" y="2153707"/>
            <a:ext cx="381000" cy="381000"/>
          </a:xfrm>
          <a:prstGeom prst="rect">
            <a:avLst/>
          </a:prstGeom>
        </p:spPr>
      </p:pic>
      <p:pic>
        <p:nvPicPr>
          <p:cNvPr id="78" name="Picture 7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00281" y="2518746"/>
            <a:ext cx="381000" cy="381000"/>
          </a:xfrm>
          <a:prstGeom prst="rect">
            <a:avLst/>
          </a:prstGeom>
        </p:spPr>
      </p:pic>
      <p:pic>
        <p:nvPicPr>
          <p:cNvPr id="79" name="Picture 7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07373" y="2766205"/>
            <a:ext cx="381000" cy="381000"/>
          </a:xfrm>
          <a:prstGeom prst="rect">
            <a:avLst/>
          </a:prstGeom>
        </p:spPr>
      </p:pic>
      <p:pic>
        <p:nvPicPr>
          <p:cNvPr id="80" name="Picture 7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84740" y="2937488"/>
            <a:ext cx="381000" cy="381000"/>
          </a:xfrm>
          <a:prstGeom prst="rect">
            <a:avLst/>
          </a:prstGeom>
        </p:spPr>
      </p:pic>
      <p:pic>
        <p:nvPicPr>
          <p:cNvPr id="81" name="Picture 8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7050" y="2356252"/>
            <a:ext cx="381000" cy="381000"/>
          </a:xfrm>
          <a:prstGeom prst="rect">
            <a:avLst/>
          </a:prstGeom>
        </p:spPr>
      </p:pic>
      <p:pic>
        <p:nvPicPr>
          <p:cNvPr id="82" name="Picture 8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08528" y="3276928"/>
            <a:ext cx="381000" cy="381000"/>
          </a:xfrm>
          <a:prstGeom prst="rect">
            <a:avLst/>
          </a:prstGeom>
        </p:spPr>
      </p:pic>
      <p:pic>
        <p:nvPicPr>
          <p:cNvPr id="83" name="Picture 8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036409" y="2635693"/>
            <a:ext cx="381000" cy="381000"/>
          </a:xfrm>
          <a:prstGeom prst="rect">
            <a:avLst/>
          </a:prstGeom>
        </p:spPr>
      </p:pic>
      <p:pic>
        <p:nvPicPr>
          <p:cNvPr id="84" name="Picture 8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20112" y="3075687"/>
            <a:ext cx="381000" cy="381000"/>
          </a:xfrm>
          <a:prstGeom prst="rect">
            <a:avLst/>
          </a:prstGeom>
        </p:spPr>
      </p:pic>
      <p:pic>
        <p:nvPicPr>
          <p:cNvPr id="85" name="Picture 8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30565" y="2965476"/>
            <a:ext cx="381000" cy="381000"/>
          </a:xfrm>
          <a:prstGeom prst="rect">
            <a:avLst/>
          </a:prstGeom>
        </p:spPr>
      </p:pic>
      <p:pic>
        <p:nvPicPr>
          <p:cNvPr id="86" name="Picture 8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58943" y="3051398"/>
            <a:ext cx="381000" cy="381000"/>
          </a:xfrm>
          <a:prstGeom prst="rect">
            <a:avLst/>
          </a:prstGeom>
        </p:spPr>
      </p:pic>
      <p:pic>
        <p:nvPicPr>
          <p:cNvPr id="87" name="Picture 8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07579" y="1938874"/>
            <a:ext cx="381000" cy="381000"/>
          </a:xfrm>
          <a:prstGeom prst="rect">
            <a:avLst/>
          </a:prstGeom>
        </p:spPr>
      </p:pic>
      <p:pic>
        <p:nvPicPr>
          <p:cNvPr id="88" name="Picture 8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69930" y="2118945"/>
            <a:ext cx="381000" cy="381000"/>
          </a:xfrm>
          <a:prstGeom prst="rect">
            <a:avLst/>
          </a:prstGeom>
        </p:spPr>
      </p:pic>
      <p:pic>
        <p:nvPicPr>
          <p:cNvPr id="89" name="Picture 8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73989" y="1994001"/>
            <a:ext cx="381000" cy="381000"/>
          </a:xfrm>
          <a:prstGeom prst="rect">
            <a:avLst/>
          </a:prstGeom>
        </p:spPr>
      </p:pic>
      <p:pic>
        <p:nvPicPr>
          <p:cNvPr id="90" name="Picture 8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10612" y="2551136"/>
            <a:ext cx="381000" cy="381000"/>
          </a:xfrm>
          <a:prstGeom prst="rect">
            <a:avLst/>
          </a:prstGeom>
        </p:spPr>
      </p:pic>
      <p:pic>
        <p:nvPicPr>
          <p:cNvPr id="91" name="Picture 9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60169" y="2203979"/>
            <a:ext cx="381000" cy="381000"/>
          </a:xfrm>
          <a:prstGeom prst="rect">
            <a:avLst/>
          </a:prstGeom>
        </p:spPr>
      </p:pic>
      <p:pic>
        <p:nvPicPr>
          <p:cNvPr id="92" name="Picture 9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12813" y="2590856"/>
            <a:ext cx="381000" cy="381000"/>
          </a:xfrm>
          <a:prstGeom prst="rect">
            <a:avLst/>
          </a:prstGeom>
        </p:spPr>
      </p:pic>
      <p:pic>
        <p:nvPicPr>
          <p:cNvPr id="93" name="Picture 9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88665" y="2098110"/>
            <a:ext cx="381000" cy="381000"/>
          </a:xfrm>
          <a:prstGeom prst="rect">
            <a:avLst/>
          </a:prstGeom>
        </p:spPr>
      </p:pic>
      <p:pic>
        <p:nvPicPr>
          <p:cNvPr id="94" name="Picture 9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200" y="2964526"/>
            <a:ext cx="381000" cy="381000"/>
          </a:xfrm>
          <a:prstGeom prst="rect">
            <a:avLst/>
          </a:prstGeom>
        </p:spPr>
      </p:pic>
      <p:pic>
        <p:nvPicPr>
          <p:cNvPr id="95" name="Picture 9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87162" y="2499945"/>
            <a:ext cx="381000" cy="381000"/>
          </a:xfrm>
          <a:prstGeom prst="rect">
            <a:avLst/>
          </a:prstGeom>
        </p:spPr>
      </p:pic>
      <p:pic>
        <p:nvPicPr>
          <p:cNvPr id="96" name="Picture 9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29090" y="2704886"/>
            <a:ext cx="381000" cy="381000"/>
          </a:xfrm>
          <a:prstGeom prst="rect">
            <a:avLst/>
          </a:prstGeom>
        </p:spPr>
      </p:pic>
      <p:sp>
        <p:nvSpPr>
          <p:cNvPr id="97" name="Arrow: Right 51"/>
          <p:cNvSpPr/>
          <p:nvPr/>
        </p:nvSpPr>
        <p:spPr>
          <a:xfrm>
            <a:off x="3945692" y="2599771"/>
            <a:ext cx="1501621" cy="508018"/>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pic>
        <p:nvPicPr>
          <p:cNvPr id="6146" name="Picture 2" descr="https://statistics.laerd.com/premium/spss/pstt/img/outliers-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965" y="4232956"/>
            <a:ext cx="2787790" cy="226313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a:cxnSpLocks/>
          </p:cNvCxnSpPr>
          <p:nvPr/>
        </p:nvCxnSpPr>
        <p:spPr>
          <a:xfrm>
            <a:off x="3409548" y="5884545"/>
            <a:ext cx="2626861" cy="0"/>
          </a:xfrm>
          <a:prstGeom prst="line">
            <a:avLst/>
          </a:prstGeom>
          <a:ln w="28575">
            <a:solidFill>
              <a:schemeClr val="tx1">
                <a:lumMod val="95000"/>
                <a:lumOff val="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paired t </a:t>
            </a:r>
            <a:r>
              <a:rPr lang="en-US" altLang="zh-CN" sz="3200" b="1" dirty="0">
                <a:solidFill>
                  <a:srgbClr val="0000FF"/>
                </a:solidFill>
              </a:rPr>
              <a:t>test</a:t>
            </a:r>
            <a:endParaRPr lang="en-US" sz="3200" b="1" dirty="0">
              <a:solidFill>
                <a:srgbClr val="0000FF"/>
              </a:solidFill>
            </a:endParaRPr>
          </a:p>
        </p:txBody>
      </p:sp>
    </p:spTree>
    <p:extLst>
      <p:ext uri="{BB962C8B-B14F-4D97-AF65-F5344CB8AC3E}">
        <p14:creationId xmlns:p14="http://schemas.microsoft.com/office/powerpoint/2010/main" val="211089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multiple independent groups</a:t>
            </a:r>
          </a:p>
        </p:txBody>
      </p:sp>
      <p:pic>
        <p:nvPicPr>
          <p:cNvPr id="8" name="Picture 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8519" y="2105425"/>
            <a:ext cx="381000" cy="381000"/>
          </a:xfrm>
          <a:prstGeom prst="rect">
            <a:avLst/>
          </a:prstGeom>
        </p:spPr>
      </p:pic>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8004" y="2578575"/>
            <a:ext cx="381000" cy="381000"/>
          </a:xfrm>
          <a:prstGeom prst="rect">
            <a:avLst/>
          </a:prstGeom>
        </p:spPr>
      </p:pic>
      <p:pic>
        <p:nvPicPr>
          <p:cNvPr id="12" name="Picture 1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50489" y="2859822"/>
            <a:ext cx="381000" cy="381000"/>
          </a:xfrm>
          <a:prstGeom prst="rect">
            <a:avLst/>
          </a:prstGeom>
        </p:spPr>
      </p:pic>
      <p:pic>
        <p:nvPicPr>
          <p:cNvPr id="13" name="Picture 1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22367" y="2498877"/>
            <a:ext cx="381000" cy="381000"/>
          </a:xfrm>
          <a:prstGeom prst="rect">
            <a:avLst/>
          </a:prstGeom>
        </p:spPr>
      </p:pic>
      <p:pic>
        <p:nvPicPr>
          <p:cNvPr id="14" name="Picture 1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06402" y="2440197"/>
            <a:ext cx="381000" cy="381000"/>
          </a:xfrm>
          <a:prstGeom prst="rect">
            <a:avLst/>
          </a:prstGeom>
        </p:spPr>
      </p:pic>
      <p:pic>
        <p:nvPicPr>
          <p:cNvPr id="15" name="Picture 1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42131" y="3003226"/>
            <a:ext cx="381000" cy="381000"/>
          </a:xfrm>
          <a:prstGeom prst="rect">
            <a:avLst/>
          </a:prstGeom>
        </p:spPr>
      </p:pic>
      <p:pic>
        <p:nvPicPr>
          <p:cNvPr id="16" name="Picture 1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39367" y="2647944"/>
            <a:ext cx="381000" cy="381000"/>
          </a:xfrm>
          <a:prstGeom prst="rect">
            <a:avLst/>
          </a:prstGeom>
        </p:spPr>
      </p:pic>
      <p:pic>
        <p:nvPicPr>
          <p:cNvPr id="17" name="Picture 1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34161" y="2835646"/>
            <a:ext cx="381000" cy="381000"/>
          </a:xfrm>
          <a:prstGeom prst="rect">
            <a:avLst/>
          </a:prstGeom>
        </p:spPr>
      </p:pic>
      <p:pic>
        <p:nvPicPr>
          <p:cNvPr id="18" name="Picture 1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60089" y="2943826"/>
            <a:ext cx="381000" cy="381000"/>
          </a:xfrm>
          <a:prstGeom prst="rect">
            <a:avLst/>
          </a:prstGeom>
        </p:spPr>
      </p:pic>
      <p:pic>
        <p:nvPicPr>
          <p:cNvPr id="19" name="Picture 1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22396" y="3316355"/>
            <a:ext cx="381000" cy="381000"/>
          </a:xfrm>
          <a:prstGeom prst="rect">
            <a:avLst/>
          </a:prstGeom>
        </p:spPr>
      </p:pic>
      <p:pic>
        <p:nvPicPr>
          <p:cNvPr id="20" name="Picture 1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87067" y="2042430"/>
            <a:ext cx="381000" cy="381000"/>
          </a:xfrm>
          <a:prstGeom prst="rect">
            <a:avLst/>
          </a:prstGeom>
        </p:spPr>
      </p:pic>
      <p:pic>
        <p:nvPicPr>
          <p:cNvPr id="21" name="Picture 2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06424" y="1901457"/>
            <a:ext cx="381000" cy="381000"/>
          </a:xfrm>
          <a:prstGeom prst="rect">
            <a:avLst/>
          </a:prstGeom>
        </p:spPr>
      </p:pic>
      <p:pic>
        <p:nvPicPr>
          <p:cNvPr id="22" name="Picture 2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25545" y="2276651"/>
            <a:ext cx="381000" cy="381000"/>
          </a:xfrm>
          <a:prstGeom prst="rect">
            <a:avLst/>
          </a:prstGeom>
        </p:spPr>
      </p:pic>
      <p:pic>
        <p:nvPicPr>
          <p:cNvPr id="23" name="Picture 2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21565" y="2518483"/>
            <a:ext cx="381000" cy="381000"/>
          </a:xfrm>
          <a:prstGeom prst="rect">
            <a:avLst/>
          </a:prstGeom>
        </p:spPr>
      </p:pic>
      <p:pic>
        <p:nvPicPr>
          <p:cNvPr id="24" name="Picture 2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94382" y="2065316"/>
            <a:ext cx="381000" cy="381000"/>
          </a:xfrm>
          <a:prstGeom prst="rect">
            <a:avLst/>
          </a:prstGeom>
        </p:spPr>
      </p:pic>
      <p:pic>
        <p:nvPicPr>
          <p:cNvPr id="25" name="Picture 2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02560" y="3001857"/>
            <a:ext cx="381000" cy="381000"/>
          </a:xfrm>
          <a:prstGeom prst="rect">
            <a:avLst/>
          </a:prstGeom>
        </p:spPr>
      </p:pic>
      <p:pic>
        <p:nvPicPr>
          <p:cNvPr id="26" name="Picture 2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06985" y="2452986"/>
            <a:ext cx="381000" cy="381000"/>
          </a:xfrm>
          <a:prstGeom prst="rect">
            <a:avLst/>
          </a:prstGeom>
        </p:spPr>
      </p:pic>
      <p:pic>
        <p:nvPicPr>
          <p:cNvPr id="27" name="Picture 2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83637" y="2708842"/>
            <a:ext cx="381000" cy="381000"/>
          </a:xfrm>
          <a:prstGeom prst="rect">
            <a:avLst/>
          </a:prstGeom>
        </p:spPr>
      </p:pic>
      <p:pic>
        <p:nvPicPr>
          <p:cNvPr id="28" name="Picture 2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4668" y="2482329"/>
            <a:ext cx="381000" cy="381000"/>
          </a:xfrm>
          <a:prstGeom prst="rect">
            <a:avLst/>
          </a:prstGeom>
        </p:spPr>
      </p:pic>
      <p:pic>
        <p:nvPicPr>
          <p:cNvPr id="29" name="Picture 2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13782" y="3089842"/>
            <a:ext cx="381000" cy="381000"/>
          </a:xfrm>
          <a:prstGeom prst="rect">
            <a:avLst/>
          </a:prstGeom>
        </p:spPr>
      </p:pic>
      <p:pic>
        <p:nvPicPr>
          <p:cNvPr id="30" name="Picture 29"/>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21933" y="2120913"/>
            <a:ext cx="381000" cy="381000"/>
          </a:xfrm>
          <a:prstGeom prst="rect">
            <a:avLst/>
          </a:prstGeom>
        </p:spPr>
      </p:pic>
      <p:pic>
        <p:nvPicPr>
          <p:cNvPr id="31" name="Picture 30"/>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76148" y="2485952"/>
            <a:ext cx="381000" cy="381000"/>
          </a:xfrm>
          <a:prstGeom prst="rect">
            <a:avLst/>
          </a:prstGeom>
        </p:spPr>
      </p:pic>
      <p:pic>
        <p:nvPicPr>
          <p:cNvPr id="32" name="Picture 31"/>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083240" y="2733411"/>
            <a:ext cx="381000" cy="381000"/>
          </a:xfrm>
          <a:prstGeom prst="rect">
            <a:avLst/>
          </a:prstGeom>
        </p:spPr>
      </p:pic>
      <p:pic>
        <p:nvPicPr>
          <p:cNvPr id="33" name="Picture 3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860607" y="2904694"/>
            <a:ext cx="381000" cy="381000"/>
          </a:xfrm>
          <a:prstGeom prst="rect">
            <a:avLst/>
          </a:prstGeom>
        </p:spPr>
      </p:pic>
      <p:pic>
        <p:nvPicPr>
          <p:cNvPr id="34" name="Picture 33"/>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32917" y="2323458"/>
            <a:ext cx="381000" cy="381000"/>
          </a:xfrm>
          <a:prstGeom prst="rect">
            <a:avLst/>
          </a:prstGeom>
        </p:spPr>
      </p:pic>
      <p:pic>
        <p:nvPicPr>
          <p:cNvPr id="35" name="Picture 34"/>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84395" y="3244134"/>
            <a:ext cx="381000" cy="381000"/>
          </a:xfrm>
          <a:prstGeom prst="rect">
            <a:avLst/>
          </a:prstGeom>
        </p:spPr>
      </p:pic>
      <p:pic>
        <p:nvPicPr>
          <p:cNvPr id="36" name="Picture 3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312276" y="2602899"/>
            <a:ext cx="381000" cy="381000"/>
          </a:xfrm>
          <a:prstGeom prst="rect">
            <a:avLst/>
          </a:prstGeom>
        </p:spPr>
      </p:pic>
      <p:pic>
        <p:nvPicPr>
          <p:cNvPr id="37" name="Picture 36"/>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695979" y="3042893"/>
            <a:ext cx="381000" cy="381000"/>
          </a:xfrm>
          <a:prstGeom prst="rect">
            <a:avLst/>
          </a:prstGeom>
        </p:spPr>
      </p:pic>
      <p:pic>
        <p:nvPicPr>
          <p:cNvPr id="38" name="Picture 37"/>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906432" y="2932682"/>
            <a:ext cx="381000" cy="381000"/>
          </a:xfrm>
          <a:prstGeom prst="rect">
            <a:avLst/>
          </a:prstGeom>
        </p:spPr>
      </p:pic>
      <p:pic>
        <p:nvPicPr>
          <p:cNvPr id="39" name="Picture 38"/>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34810" y="3018604"/>
            <a:ext cx="381000" cy="381000"/>
          </a:xfrm>
          <a:prstGeom prst="rect">
            <a:avLst/>
          </a:prstGeom>
        </p:spPr>
      </p:pic>
      <p:pic>
        <p:nvPicPr>
          <p:cNvPr id="40" name="Picture 39"/>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783446" y="1906080"/>
            <a:ext cx="381000" cy="381000"/>
          </a:xfrm>
          <a:prstGeom prst="rect">
            <a:avLst/>
          </a:prstGeom>
        </p:spPr>
      </p:pic>
      <p:pic>
        <p:nvPicPr>
          <p:cNvPr id="41" name="Picture 40"/>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845797" y="2086151"/>
            <a:ext cx="381000" cy="381000"/>
          </a:xfrm>
          <a:prstGeom prst="rect">
            <a:avLst/>
          </a:prstGeom>
        </p:spPr>
      </p:pic>
      <p:pic>
        <p:nvPicPr>
          <p:cNvPr id="42" name="Picture 41"/>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249856" y="1961207"/>
            <a:ext cx="381000" cy="381000"/>
          </a:xfrm>
          <a:prstGeom prst="rect">
            <a:avLst/>
          </a:prstGeom>
        </p:spPr>
      </p:pic>
      <p:pic>
        <p:nvPicPr>
          <p:cNvPr id="43" name="Picture 4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886479" y="2518342"/>
            <a:ext cx="381000" cy="381000"/>
          </a:xfrm>
          <a:prstGeom prst="rect">
            <a:avLst/>
          </a:prstGeom>
        </p:spPr>
      </p:pic>
      <p:pic>
        <p:nvPicPr>
          <p:cNvPr id="44" name="Picture 43"/>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936036" y="2171185"/>
            <a:ext cx="381000" cy="381000"/>
          </a:xfrm>
          <a:prstGeom prst="rect">
            <a:avLst/>
          </a:prstGeom>
        </p:spPr>
      </p:pic>
      <p:pic>
        <p:nvPicPr>
          <p:cNvPr id="45" name="Picture 44"/>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888680" y="2558062"/>
            <a:ext cx="381000" cy="381000"/>
          </a:xfrm>
          <a:prstGeom prst="rect">
            <a:avLst/>
          </a:prstGeom>
        </p:spPr>
      </p:pic>
      <p:pic>
        <p:nvPicPr>
          <p:cNvPr id="46" name="Picture 4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64532" y="2065316"/>
            <a:ext cx="381000" cy="381000"/>
          </a:xfrm>
          <a:prstGeom prst="rect">
            <a:avLst/>
          </a:prstGeom>
        </p:spPr>
      </p:pic>
      <p:pic>
        <p:nvPicPr>
          <p:cNvPr id="47" name="Picture 46"/>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210067" y="2931732"/>
            <a:ext cx="381000" cy="381000"/>
          </a:xfrm>
          <a:prstGeom prst="rect">
            <a:avLst/>
          </a:prstGeom>
        </p:spPr>
      </p:pic>
      <p:pic>
        <p:nvPicPr>
          <p:cNvPr id="48" name="Picture 47"/>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63029" y="2467151"/>
            <a:ext cx="381000" cy="381000"/>
          </a:xfrm>
          <a:prstGeom prst="rect">
            <a:avLst/>
          </a:prstGeom>
        </p:spPr>
      </p:pic>
      <p:pic>
        <p:nvPicPr>
          <p:cNvPr id="49" name="Picture 48"/>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704957" y="2672092"/>
            <a:ext cx="381000" cy="381000"/>
          </a:xfrm>
          <a:prstGeom prst="rect">
            <a:avLst/>
          </a:prstGeom>
        </p:spPr>
      </p:pic>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different among groups</a:t>
            </a:r>
          </a:p>
        </p:txBody>
      </p:sp>
      <p:pic>
        <p:nvPicPr>
          <p:cNvPr id="77" name="Picture 76"/>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18949" y="2105544"/>
            <a:ext cx="381000" cy="381000"/>
          </a:xfrm>
          <a:prstGeom prst="rect">
            <a:avLst/>
          </a:prstGeom>
        </p:spPr>
      </p:pic>
      <p:pic>
        <p:nvPicPr>
          <p:cNvPr id="78" name="Picture 77"/>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418434" y="2578694"/>
            <a:ext cx="381000" cy="381000"/>
          </a:xfrm>
          <a:prstGeom prst="rect">
            <a:avLst/>
          </a:prstGeom>
        </p:spPr>
      </p:pic>
      <p:pic>
        <p:nvPicPr>
          <p:cNvPr id="79" name="Picture 78"/>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91795" y="2948370"/>
            <a:ext cx="381000" cy="381000"/>
          </a:xfrm>
          <a:prstGeom prst="rect">
            <a:avLst/>
          </a:prstGeom>
        </p:spPr>
      </p:pic>
      <p:pic>
        <p:nvPicPr>
          <p:cNvPr id="80" name="Picture 79"/>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592797" y="2498996"/>
            <a:ext cx="381000" cy="381000"/>
          </a:xfrm>
          <a:prstGeom prst="rect">
            <a:avLst/>
          </a:prstGeom>
        </p:spPr>
      </p:pic>
      <p:pic>
        <p:nvPicPr>
          <p:cNvPr id="81" name="Picture 80"/>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73258" y="2057019"/>
            <a:ext cx="381000" cy="381000"/>
          </a:xfrm>
          <a:prstGeom prst="rect">
            <a:avLst/>
          </a:prstGeom>
        </p:spPr>
      </p:pic>
      <p:pic>
        <p:nvPicPr>
          <p:cNvPr id="82" name="Picture 8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066804" y="2757870"/>
            <a:ext cx="381000" cy="381000"/>
          </a:xfrm>
          <a:prstGeom prst="rect">
            <a:avLst/>
          </a:prstGeom>
        </p:spPr>
      </p:pic>
      <p:pic>
        <p:nvPicPr>
          <p:cNvPr id="83" name="Picture 82"/>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826610" y="2591961"/>
            <a:ext cx="381000" cy="381000"/>
          </a:xfrm>
          <a:prstGeom prst="rect">
            <a:avLst/>
          </a:prstGeom>
        </p:spPr>
      </p:pic>
      <p:pic>
        <p:nvPicPr>
          <p:cNvPr id="84" name="Picture 8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19073" y="2959593"/>
            <a:ext cx="381000" cy="381000"/>
          </a:xfrm>
          <a:prstGeom prst="rect">
            <a:avLst/>
          </a:prstGeom>
        </p:spPr>
      </p:pic>
      <p:pic>
        <p:nvPicPr>
          <p:cNvPr id="85" name="Picture 8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217293" y="2811106"/>
            <a:ext cx="381000" cy="381000"/>
          </a:xfrm>
          <a:prstGeom prst="rect">
            <a:avLst/>
          </a:prstGeom>
        </p:spPr>
      </p:pic>
      <p:pic>
        <p:nvPicPr>
          <p:cNvPr id="86" name="Picture 85"/>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003075" y="3175721"/>
            <a:ext cx="381000" cy="381000"/>
          </a:xfrm>
          <a:prstGeom prst="rect">
            <a:avLst/>
          </a:prstGeom>
        </p:spPr>
      </p:pic>
      <p:pic>
        <p:nvPicPr>
          <p:cNvPr id="87" name="Picture 86"/>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45116" y="2533237"/>
            <a:ext cx="381000" cy="381000"/>
          </a:xfrm>
          <a:prstGeom prst="rect">
            <a:avLst/>
          </a:prstGeom>
        </p:spPr>
      </p:pic>
      <p:pic>
        <p:nvPicPr>
          <p:cNvPr id="88" name="Picture 87"/>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229844" y="2147168"/>
            <a:ext cx="381000" cy="381000"/>
          </a:xfrm>
          <a:prstGeom prst="rect">
            <a:avLst/>
          </a:prstGeom>
        </p:spPr>
      </p:pic>
      <p:pic>
        <p:nvPicPr>
          <p:cNvPr id="89" name="Picture 88"/>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024518" y="2432770"/>
            <a:ext cx="381000" cy="381000"/>
          </a:xfrm>
          <a:prstGeom prst="rect">
            <a:avLst/>
          </a:prstGeom>
        </p:spPr>
      </p:pic>
      <p:pic>
        <p:nvPicPr>
          <p:cNvPr id="90" name="Picture 89"/>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528941" y="2518461"/>
            <a:ext cx="381000" cy="381000"/>
          </a:xfrm>
          <a:prstGeom prst="rect">
            <a:avLst/>
          </a:prstGeom>
        </p:spPr>
      </p:pic>
      <p:pic>
        <p:nvPicPr>
          <p:cNvPr id="91" name="Picture 90"/>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82560" y="1931873"/>
            <a:ext cx="381000" cy="381000"/>
          </a:xfrm>
          <a:prstGeom prst="rect">
            <a:avLst/>
          </a:prstGeom>
        </p:spPr>
      </p:pic>
      <p:pic>
        <p:nvPicPr>
          <p:cNvPr id="92" name="Picture 9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48612" y="2963827"/>
            <a:ext cx="381000" cy="381000"/>
          </a:xfrm>
          <a:prstGeom prst="rect">
            <a:avLst/>
          </a:prstGeom>
        </p:spPr>
      </p:pic>
      <p:pic>
        <p:nvPicPr>
          <p:cNvPr id="93" name="Picture 92"/>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50239" y="2071986"/>
            <a:ext cx="381000" cy="381000"/>
          </a:xfrm>
          <a:prstGeom prst="rect">
            <a:avLst/>
          </a:prstGeom>
        </p:spPr>
      </p:pic>
      <p:pic>
        <p:nvPicPr>
          <p:cNvPr id="94" name="Picture 9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066361" y="2927969"/>
            <a:ext cx="381000" cy="381000"/>
          </a:xfrm>
          <a:prstGeom prst="rect">
            <a:avLst/>
          </a:prstGeom>
        </p:spPr>
      </p:pic>
      <p:pic>
        <p:nvPicPr>
          <p:cNvPr id="95" name="Picture 9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735799" y="2473416"/>
            <a:ext cx="381000" cy="381000"/>
          </a:xfrm>
          <a:prstGeom prst="rect">
            <a:avLst/>
          </a:prstGeom>
        </p:spPr>
      </p:pic>
      <p:pic>
        <p:nvPicPr>
          <p:cNvPr id="96" name="Picture 95"/>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823018" y="3201655"/>
            <a:ext cx="381000" cy="381000"/>
          </a:xfrm>
          <a:prstGeom prst="rect">
            <a:avLst/>
          </a:prstGeom>
        </p:spPr>
      </p:pic>
      <p:sp>
        <p:nvSpPr>
          <p:cNvPr id="4" name="Rectangle 3"/>
          <p:cNvSpPr/>
          <p:nvPr/>
        </p:nvSpPr>
        <p:spPr>
          <a:xfrm>
            <a:off x="1401423" y="3744791"/>
            <a:ext cx="8379287" cy="261610"/>
          </a:xfrm>
          <a:prstGeom prst="rect">
            <a:avLst/>
          </a:prstGeom>
        </p:spPr>
        <p:txBody>
          <a:bodyPr wrap="square">
            <a:spAutoFit/>
          </a:bodyPr>
          <a:lstStyle/>
          <a:p>
            <a:r>
              <a:rPr lang="en-US" sz="1100" dirty="0">
                <a:latin typeface="proxima-nova"/>
              </a:rPr>
              <a:t> For example, to determine whether exam performance differed based on test anxiety levels amongst students</a:t>
            </a:r>
          </a:p>
        </p:txBody>
      </p:sp>
      <p:sp>
        <p:nvSpPr>
          <p:cNvPr id="97" name="Rectangle 96"/>
          <p:cNvSpPr/>
          <p:nvPr/>
        </p:nvSpPr>
        <p:spPr>
          <a:xfrm>
            <a:off x="5100948" y="4271707"/>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b="1" dirty="0">
                <a:solidFill>
                  <a:srgbClr val="FF0000"/>
                </a:solidFill>
              </a:rPr>
              <a:t>Welch</a:t>
            </a:r>
            <a:r>
              <a:rPr lang="en-US" dirty="0">
                <a:solidFill>
                  <a:srgbClr val="FF0000"/>
                </a:solidFill>
              </a:rPr>
              <a:t> ANOVA</a:t>
            </a:r>
          </a:p>
        </p:txBody>
      </p:sp>
      <p:sp>
        <p:nvSpPr>
          <p:cNvPr id="98" name="Rectangle 97"/>
          <p:cNvSpPr/>
          <p:nvPr/>
        </p:nvSpPr>
        <p:spPr>
          <a:xfrm>
            <a:off x="5398063" y="4564575"/>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err="1">
                <a:solidFill>
                  <a:srgbClr val="92D050"/>
                </a:solidFill>
              </a:rPr>
              <a:t>Kruskal</a:t>
            </a:r>
            <a:r>
              <a:rPr lang="en-US" dirty="0">
                <a:solidFill>
                  <a:srgbClr val="92D050"/>
                </a:solidFill>
              </a:rPr>
              <a:t>-Wallis H test</a:t>
            </a:r>
          </a:p>
        </p:txBody>
      </p:sp>
      <p:sp>
        <p:nvSpPr>
          <p:cNvPr id="107" name="Rectangle 106"/>
          <p:cNvSpPr/>
          <p:nvPr/>
        </p:nvSpPr>
        <p:spPr>
          <a:xfrm>
            <a:off x="207203" y="5280717"/>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Games-Howell test</a:t>
            </a:r>
          </a:p>
        </p:txBody>
      </p:sp>
      <p:sp>
        <p:nvSpPr>
          <p:cNvPr id="108" name="Rectangle 107"/>
          <p:cNvSpPr/>
          <p:nvPr/>
        </p:nvSpPr>
        <p:spPr>
          <a:xfrm>
            <a:off x="314931" y="5562600"/>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Mann Whitney U test </a:t>
            </a:r>
          </a:p>
          <a:p>
            <a:pPr algn="ctr"/>
            <a:r>
              <a:rPr lang="en-US" sz="800" dirty="0">
                <a:solidFill>
                  <a:srgbClr val="92D050"/>
                </a:solidFill>
              </a:rPr>
              <a:t>with Holm–Bonferroni correction</a:t>
            </a:r>
            <a:endParaRPr lang="en-US" dirty="0">
              <a:solidFill>
                <a:srgbClr val="92D050"/>
              </a:solidFill>
            </a:endParaRPr>
          </a:p>
        </p:txBody>
      </p:sp>
      <p:sp>
        <p:nvSpPr>
          <p:cNvPr id="100" name="TextBox 99"/>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ANOVA</a:t>
            </a:r>
          </a:p>
        </p:txBody>
      </p:sp>
      <p:pic>
        <p:nvPicPr>
          <p:cNvPr id="7170" name="Picture 2" descr="https://statistics.laerd.com/premium/spss/owa/img/graph-boxplots-outli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478" y="4208990"/>
            <a:ext cx="2785107" cy="2265336"/>
          </a:xfrm>
          <a:prstGeom prst="rect">
            <a:avLst/>
          </a:prstGeom>
          <a:noFill/>
          <a:extLst>
            <a:ext uri="{909E8E84-426E-40DD-AFC4-6F175D3DCCD1}">
              <a14:hiddenFill xmlns:a14="http://schemas.microsoft.com/office/drawing/2010/main">
                <a:solidFill>
                  <a:srgbClr val="FFFFFF"/>
                </a:solidFill>
              </a14:hiddenFill>
            </a:ext>
          </a:extLst>
        </p:spPr>
      </p:pic>
      <p:sp>
        <p:nvSpPr>
          <p:cNvPr id="101" name="Flowchart: Process 100"/>
          <p:cNvSpPr/>
          <p:nvPr/>
        </p:nvSpPr>
        <p:spPr>
          <a:xfrm>
            <a:off x="1005709" y="6085915"/>
            <a:ext cx="2264152" cy="60568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 Hoc Analysis</a:t>
            </a:r>
          </a:p>
        </p:txBody>
      </p:sp>
      <p:sp>
        <p:nvSpPr>
          <p:cNvPr id="5" name="Rectangle 4"/>
          <p:cNvSpPr/>
          <p:nvPr/>
        </p:nvSpPr>
        <p:spPr>
          <a:xfrm>
            <a:off x="4377137" y="6313223"/>
            <a:ext cx="785892" cy="875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11853" y="6229500"/>
            <a:ext cx="1867358" cy="3425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t>Anxiety levels</a:t>
            </a:r>
          </a:p>
        </p:txBody>
      </p:sp>
      <p:sp>
        <p:nvSpPr>
          <p:cNvPr id="6" name="Rectangle 5"/>
          <p:cNvSpPr/>
          <p:nvPr/>
        </p:nvSpPr>
        <p:spPr>
          <a:xfrm>
            <a:off x="3269861" y="4670795"/>
            <a:ext cx="159139" cy="1189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rot="16200000">
            <a:off x="2390047" y="5077979"/>
            <a:ext cx="1867358" cy="34259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t>Exam score</a:t>
            </a:r>
          </a:p>
        </p:txBody>
      </p:sp>
    </p:spTree>
    <p:extLst>
      <p:ext uri="{BB962C8B-B14F-4D97-AF65-F5344CB8AC3E}">
        <p14:creationId xmlns:p14="http://schemas.microsoft.com/office/powerpoint/2010/main" val="11935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multiple paired groups</a:t>
            </a:r>
          </a:p>
        </p:txBody>
      </p:sp>
      <p:pic>
        <p:nvPicPr>
          <p:cNvPr id="8" name="Picture 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8519" y="2105425"/>
            <a:ext cx="381000" cy="381000"/>
          </a:xfrm>
          <a:prstGeom prst="rect">
            <a:avLst/>
          </a:prstGeom>
        </p:spPr>
      </p:pic>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8004" y="2578575"/>
            <a:ext cx="381000" cy="381000"/>
          </a:xfrm>
          <a:prstGeom prst="rect">
            <a:avLst/>
          </a:prstGeom>
        </p:spPr>
      </p:pic>
      <p:pic>
        <p:nvPicPr>
          <p:cNvPr id="12" name="Picture 1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50489" y="2859822"/>
            <a:ext cx="381000" cy="381000"/>
          </a:xfrm>
          <a:prstGeom prst="rect">
            <a:avLst/>
          </a:prstGeom>
        </p:spPr>
      </p:pic>
      <p:pic>
        <p:nvPicPr>
          <p:cNvPr id="13" name="Picture 1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22367" y="2498877"/>
            <a:ext cx="381000" cy="381000"/>
          </a:xfrm>
          <a:prstGeom prst="rect">
            <a:avLst/>
          </a:prstGeom>
        </p:spPr>
      </p:pic>
      <p:pic>
        <p:nvPicPr>
          <p:cNvPr id="14" name="Picture 1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06402" y="2440197"/>
            <a:ext cx="381000" cy="381000"/>
          </a:xfrm>
          <a:prstGeom prst="rect">
            <a:avLst/>
          </a:prstGeom>
        </p:spPr>
      </p:pic>
      <p:pic>
        <p:nvPicPr>
          <p:cNvPr id="15" name="Picture 1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42131" y="3003226"/>
            <a:ext cx="381000" cy="381000"/>
          </a:xfrm>
          <a:prstGeom prst="rect">
            <a:avLst/>
          </a:prstGeom>
        </p:spPr>
      </p:pic>
      <p:pic>
        <p:nvPicPr>
          <p:cNvPr id="16" name="Picture 1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39367" y="2647944"/>
            <a:ext cx="381000" cy="381000"/>
          </a:xfrm>
          <a:prstGeom prst="rect">
            <a:avLst/>
          </a:prstGeom>
        </p:spPr>
      </p:pic>
      <p:pic>
        <p:nvPicPr>
          <p:cNvPr id="17" name="Picture 1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34161" y="2835646"/>
            <a:ext cx="381000" cy="381000"/>
          </a:xfrm>
          <a:prstGeom prst="rect">
            <a:avLst/>
          </a:prstGeom>
        </p:spPr>
      </p:pic>
      <p:pic>
        <p:nvPicPr>
          <p:cNvPr id="18" name="Picture 1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60089" y="2943826"/>
            <a:ext cx="381000" cy="381000"/>
          </a:xfrm>
          <a:prstGeom prst="rect">
            <a:avLst/>
          </a:prstGeom>
        </p:spPr>
      </p:pic>
      <p:pic>
        <p:nvPicPr>
          <p:cNvPr id="19" name="Picture 1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22396" y="3316355"/>
            <a:ext cx="381000" cy="381000"/>
          </a:xfrm>
          <a:prstGeom prst="rect">
            <a:avLst/>
          </a:prstGeom>
        </p:spPr>
      </p:pic>
      <p:pic>
        <p:nvPicPr>
          <p:cNvPr id="20" name="Picture 1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87067" y="2042430"/>
            <a:ext cx="381000" cy="381000"/>
          </a:xfrm>
          <a:prstGeom prst="rect">
            <a:avLst/>
          </a:prstGeom>
        </p:spPr>
      </p:pic>
      <p:pic>
        <p:nvPicPr>
          <p:cNvPr id="21" name="Picture 2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06424" y="1901457"/>
            <a:ext cx="381000" cy="381000"/>
          </a:xfrm>
          <a:prstGeom prst="rect">
            <a:avLst/>
          </a:prstGeom>
        </p:spPr>
      </p:pic>
      <p:pic>
        <p:nvPicPr>
          <p:cNvPr id="22" name="Picture 2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25545" y="2276651"/>
            <a:ext cx="381000" cy="381000"/>
          </a:xfrm>
          <a:prstGeom prst="rect">
            <a:avLst/>
          </a:prstGeom>
        </p:spPr>
      </p:pic>
      <p:pic>
        <p:nvPicPr>
          <p:cNvPr id="23" name="Picture 2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21565" y="2518483"/>
            <a:ext cx="381000" cy="381000"/>
          </a:xfrm>
          <a:prstGeom prst="rect">
            <a:avLst/>
          </a:prstGeom>
        </p:spPr>
      </p:pic>
      <p:pic>
        <p:nvPicPr>
          <p:cNvPr id="24" name="Picture 2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94382" y="2065316"/>
            <a:ext cx="381000" cy="381000"/>
          </a:xfrm>
          <a:prstGeom prst="rect">
            <a:avLst/>
          </a:prstGeom>
        </p:spPr>
      </p:pic>
      <p:pic>
        <p:nvPicPr>
          <p:cNvPr id="25" name="Picture 2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02560" y="3001857"/>
            <a:ext cx="381000" cy="381000"/>
          </a:xfrm>
          <a:prstGeom prst="rect">
            <a:avLst/>
          </a:prstGeom>
        </p:spPr>
      </p:pic>
      <p:pic>
        <p:nvPicPr>
          <p:cNvPr id="26" name="Picture 2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06985" y="2452986"/>
            <a:ext cx="381000" cy="381000"/>
          </a:xfrm>
          <a:prstGeom prst="rect">
            <a:avLst/>
          </a:prstGeom>
        </p:spPr>
      </p:pic>
      <p:pic>
        <p:nvPicPr>
          <p:cNvPr id="27" name="Picture 2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83637" y="2708842"/>
            <a:ext cx="381000" cy="381000"/>
          </a:xfrm>
          <a:prstGeom prst="rect">
            <a:avLst/>
          </a:prstGeom>
        </p:spPr>
      </p:pic>
      <p:pic>
        <p:nvPicPr>
          <p:cNvPr id="28" name="Picture 2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4668" y="2482329"/>
            <a:ext cx="381000" cy="381000"/>
          </a:xfrm>
          <a:prstGeom prst="rect">
            <a:avLst/>
          </a:prstGeom>
        </p:spPr>
      </p:pic>
      <p:pic>
        <p:nvPicPr>
          <p:cNvPr id="29" name="Picture 2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13782" y="3089842"/>
            <a:ext cx="381000" cy="381000"/>
          </a:xfrm>
          <a:prstGeom prst="rect">
            <a:avLst/>
          </a:prstGeom>
        </p:spPr>
      </p:pic>
      <p:pic>
        <p:nvPicPr>
          <p:cNvPr id="30" name="Picture 2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621933" y="2120913"/>
            <a:ext cx="381000" cy="381000"/>
          </a:xfrm>
          <a:prstGeom prst="rect">
            <a:avLst/>
          </a:prstGeom>
        </p:spPr>
      </p:pic>
      <p:pic>
        <p:nvPicPr>
          <p:cNvPr id="31" name="Picture 3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76148" y="2485952"/>
            <a:ext cx="381000" cy="381000"/>
          </a:xfrm>
          <a:prstGeom prst="rect">
            <a:avLst/>
          </a:prstGeom>
        </p:spPr>
      </p:pic>
      <p:pic>
        <p:nvPicPr>
          <p:cNvPr id="32" name="Picture 3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83240" y="2733411"/>
            <a:ext cx="381000" cy="381000"/>
          </a:xfrm>
          <a:prstGeom prst="rect">
            <a:avLst/>
          </a:prstGeom>
        </p:spPr>
      </p:pic>
      <p:pic>
        <p:nvPicPr>
          <p:cNvPr id="33" name="Picture 3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860607" y="2904694"/>
            <a:ext cx="381000" cy="381000"/>
          </a:xfrm>
          <a:prstGeom prst="rect">
            <a:avLst/>
          </a:prstGeom>
        </p:spPr>
      </p:pic>
      <p:pic>
        <p:nvPicPr>
          <p:cNvPr id="34" name="Picture 3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32917" y="2323458"/>
            <a:ext cx="381000" cy="381000"/>
          </a:xfrm>
          <a:prstGeom prst="rect">
            <a:avLst/>
          </a:prstGeom>
        </p:spPr>
      </p:pic>
      <p:pic>
        <p:nvPicPr>
          <p:cNvPr id="35" name="Picture 3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184395" y="3244134"/>
            <a:ext cx="381000" cy="381000"/>
          </a:xfrm>
          <a:prstGeom prst="rect">
            <a:avLst/>
          </a:prstGeom>
        </p:spPr>
      </p:pic>
      <p:pic>
        <p:nvPicPr>
          <p:cNvPr id="36" name="Picture 3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312276" y="2602899"/>
            <a:ext cx="381000" cy="381000"/>
          </a:xfrm>
          <a:prstGeom prst="rect">
            <a:avLst/>
          </a:prstGeom>
        </p:spPr>
      </p:pic>
      <p:pic>
        <p:nvPicPr>
          <p:cNvPr id="37" name="Picture 3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95979" y="3042893"/>
            <a:ext cx="381000" cy="381000"/>
          </a:xfrm>
          <a:prstGeom prst="rect">
            <a:avLst/>
          </a:prstGeom>
        </p:spPr>
      </p:pic>
      <p:pic>
        <p:nvPicPr>
          <p:cNvPr id="38" name="Picture 3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06432" y="2932682"/>
            <a:ext cx="381000" cy="381000"/>
          </a:xfrm>
          <a:prstGeom prst="rect">
            <a:avLst/>
          </a:prstGeom>
        </p:spPr>
      </p:pic>
      <p:pic>
        <p:nvPicPr>
          <p:cNvPr id="39" name="Picture 3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34810" y="3018604"/>
            <a:ext cx="381000" cy="381000"/>
          </a:xfrm>
          <a:prstGeom prst="rect">
            <a:avLst/>
          </a:prstGeom>
        </p:spPr>
      </p:pic>
      <p:pic>
        <p:nvPicPr>
          <p:cNvPr id="40" name="Picture 3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83446" y="1906080"/>
            <a:ext cx="381000" cy="381000"/>
          </a:xfrm>
          <a:prstGeom prst="rect">
            <a:avLst/>
          </a:prstGeom>
        </p:spPr>
      </p:pic>
      <p:pic>
        <p:nvPicPr>
          <p:cNvPr id="41" name="Picture 4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845797" y="2086151"/>
            <a:ext cx="381000" cy="381000"/>
          </a:xfrm>
          <a:prstGeom prst="rect">
            <a:avLst/>
          </a:prstGeom>
        </p:spPr>
      </p:pic>
      <p:pic>
        <p:nvPicPr>
          <p:cNvPr id="42" name="Picture 4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49856" y="1961207"/>
            <a:ext cx="381000" cy="381000"/>
          </a:xfrm>
          <a:prstGeom prst="rect">
            <a:avLst/>
          </a:prstGeom>
        </p:spPr>
      </p:pic>
      <p:pic>
        <p:nvPicPr>
          <p:cNvPr id="43" name="Picture 4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86479" y="2518342"/>
            <a:ext cx="381000" cy="381000"/>
          </a:xfrm>
          <a:prstGeom prst="rect">
            <a:avLst/>
          </a:prstGeom>
        </p:spPr>
      </p:pic>
      <p:pic>
        <p:nvPicPr>
          <p:cNvPr id="44" name="Picture 4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36036" y="2171185"/>
            <a:ext cx="381000" cy="381000"/>
          </a:xfrm>
          <a:prstGeom prst="rect">
            <a:avLst/>
          </a:prstGeom>
        </p:spPr>
      </p:pic>
      <p:pic>
        <p:nvPicPr>
          <p:cNvPr id="45" name="Picture 4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888680" y="2558062"/>
            <a:ext cx="381000" cy="381000"/>
          </a:xfrm>
          <a:prstGeom prst="rect">
            <a:avLst/>
          </a:prstGeom>
        </p:spPr>
      </p:pic>
      <p:pic>
        <p:nvPicPr>
          <p:cNvPr id="46" name="Picture 4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64532" y="2065316"/>
            <a:ext cx="381000" cy="381000"/>
          </a:xfrm>
          <a:prstGeom prst="rect">
            <a:avLst/>
          </a:prstGeom>
        </p:spPr>
      </p:pic>
      <p:pic>
        <p:nvPicPr>
          <p:cNvPr id="47" name="Picture 4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210067" y="2931732"/>
            <a:ext cx="381000" cy="381000"/>
          </a:xfrm>
          <a:prstGeom prst="rect">
            <a:avLst/>
          </a:prstGeom>
        </p:spPr>
      </p:pic>
      <p:pic>
        <p:nvPicPr>
          <p:cNvPr id="48" name="Picture 4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63029" y="2467151"/>
            <a:ext cx="381000" cy="381000"/>
          </a:xfrm>
          <a:prstGeom prst="rect">
            <a:avLst/>
          </a:prstGeom>
        </p:spPr>
      </p:pic>
      <p:pic>
        <p:nvPicPr>
          <p:cNvPr id="49" name="Picture 4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04957" y="2672092"/>
            <a:ext cx="381000" cy="381000"/>
          </a:xfrm>
          <a:prstGeom prst="rect">
            <a:avLst/>
          </a:prstGeom>
        </p:spPr>
      </p:pic>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same among groups</a:t>
            </a:r>
          </a:p>
        </p:txBody>
      </p:sp>
      <p:pic>
        <p:nvPicPr>
          <p:cNvPr id="77" name="Picture 7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18949" y="2105544"/>
            <a:ext cx="381000" cy="381000"/>
          </a:xfrm>
          <a:prstGeom prst="rect">
            <a:avLst/>
          </a:prstGeom>
        </p:spPr>
      </p:pic>
      <p:pic>
        <p:nvPicPr>
          <p:cNvPr id="78" name="Picture 7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18434" y="2578694"/>
            <a:ext cx="381000" cy="381000"/>
          </a:xfrm>
          <a:prstGeom prst="rect">
            <a:avLst/>
          </a:prstGeom>
        </p:spPr>
      </p:pic>
      <p:pic>
        <p:nvPicPr>
          <p:cNvPr id="79" name="Picture 7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791795" y="2948370"/>
            <a:ext cx="381000" cy="381000"/>
          </a:xfrm>
          <a:prstGeom prst="rect">
            <a:avLst/>
          </a:prstGeom>
        </p:spPr>
      </p:pic>
      <p:pic>
        <p:nvPicPr>
          <p:cNvPr id="80" name="Picture 7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92797" y="2498996"/>
            <a:ext cx="381000" cy="381000"/>
          </a:xfrm>
          <a:prstGeom prst="rect">
            <a:avLst/>
          </a:prstGeom>
        </p:spPr>
      </p:pic>
      <p:pic>
        <p:nvPicPr>
          <p:cNvPr id="81" name="Picture 8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773258" y="2057019"/>
            <a:ext cx="381000" cy="381000"/>
          </a:xfrm>
          <a:prstGeom prst="rect">
            <a:avLst/>
          </a:prstGeom>
        </p:spPr>
      </p:pic>
      <p:pic>
        <p:nvPicPr>
          <p:cNvPr id="82" name="Picture 8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66804" y="2757870"/>
            <a:ext cx="381000" cy="381000"/>
          </a:xfrm>
          <a:prstGeom prst="rect">
            <a:avLst/>
          </a:prstGeom>
        </p:spPr>
      </p:pic>
      <p:pic>
        <p:nvPicPr>
          <p:cNvPr id="83" name="Picture 8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26610" y="2591961"/>
            <a:ext cx="381000" cy="381000"/>
          </a:xfrm>
          <a:prstGeom prst="rect">
            <a:avLst/>
          </a:prstGeom>
        </p:spPr>
      </p:pic>
      <p:pic>
        <p:nvPicPr>
          <p:cNvPr id="84" name="Picture 8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19073" y="2959593"/>
            <a:ext cx="381000" cy="381000"/>
          </a:xfrm>
          <a:prstGeom prst="rect">
            <a:avLst/>
          </a:prstGeom>
        </p:spPr>
      </p:pic>
      <p:pic>
        <p:nvPicPr>
          <p:cNvPr id="85" name="Picture 8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17293" y="2811106"/>
            <a:ext cx="381000" cy="381000"/>
          </a:xfrm>
          <a:prstGeom prst="rect">
            <a:avLst/>
          </a:prstGeom>
        </p:spPr>
      </p:pic>
      <p:pic>
        <p:nvPicPr>
          <p:cNvPr id="86" name="Picture 8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03075" y="3175721"/>
            <a:ext cx="381000" cy="381000"/>
          </a:xfrm>
          <a:prstGeom prst="rect">
            <a:avLst/>
          </a:prstGeom>
        </p:spPr>
      </p:pic>
      <p:pic>
        <p:nvPicPr>
          <p:cNvPr id="87" name="Picture 8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45116" y="2533237"/>
            <a:ext cx="381000" cy="381000"/>
          </a:xfrm>
          <a:prstGeom prst="rect">
            <a:avLst/>
          </a:prstGeom>
        </p:spPr>
      </p:pic>
      <p:pic>
        <p:nvPicPr>
          <p:cNvPr id="88" name="Picture 8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29844" y="2147168"/>
            <a:ext cx="381000" cy="381000"/>
          </a:xfrm>
          <a:prstGeom prst="rect">
            <a:avLst/>
          </a:prstGeom>
        </p:spPr>
      </p:pic>
      <p:pic>
        <p:nvPicPr>
          <p:cNvPr id="89" name="Picture 8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24518" y="2432770"/>
            <a:ext cx="381000" cy="381000"/>
          </a:xfrm>
          <a:prstGeom prst="rect">
            <a:avLst/>
          </a:prstGeom>
        </p:spPr>
      </p:pic>
      <p:pic>
        <p:nvPicPr>
          <p:cNvPr id="90" name="Picture 8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28941" y="2518461"/>
            <a:ext cx="381000" cy="381000"/>
          </a:xfrm>
          <a:prstGeom prst="rect">
            <a:avLst/>
          </a:prstGeom>
        </p:spPr>
      </p:pic>
      <p:pic>
        <p:nvPicPr>
          <p:cNvPr id="91" name="Picture 9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82560" y="1931873"/>
            <a:ext cx="381000" cy="381000"/>
          </a:xfrm>
          <a:prstGeom prst="rect">
            <a:avLst/>
          </a:prstGeom>
        </p:spPr>
      </p:pic>
      <p:pic>
        <p:nvPicPr>
          <p:cNvPr id="92" name="Picture 9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48612" y="2963827"/>
            <a:ext cx="381000" cy="381000"/>
          </a:xfrm>
          <a:prstGeom prst="rect">
            <a:avLst/>
          </a:prstGeom>
        </p:spPr>
      </p:pic>
      <p:pic>
        <p:nvPicPr>
          <p:cNvPr id="93" name="Picture 9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50239" y="2071986"/>
            <a:ext cx="381000" cy="381000"/>
          </a:xfrm>
          <a:prstGeom prst="rect">
            <a:avLst/>
          </a:prstGeom>
        </p:spPr>
      </p:pic>
      <p:pic>
        <p:nvPicPr>
          <p:cNvPr id="94" name="Picture 9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066361" y="2927969"/>
            <a:ext cx="381000" cy="381000"/>
          </a:xfrm>
          <a:prstGeom prst="rect">
            <a:avLst/>
          </a:prstGeom>
        </p:spPr>
      </p:pic>
      <p:pic>
        <p:nvPicPr>
          <p:cNvPr id="95" name="Picture 9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35799" y="2473416"/>
            <a:ext cx="381000" cy="381000"/>
          </a:xfrm>
          <a:prstGeom prst="rect">
            <a:avLst/>
          </a:prstGeom>
        </p:spPr>
      </p:pic>
      <p:pic>
        <p:nvPicPr>
          <p:cNvPr id="96" name="Picture 9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23018" y="3201655"/>
            <a:ext cx="381000" cy="381000"/>
          </a:xfrm>
          <a:prstGeom prst="rect">
            <a:avLst/>
          </a:prstGeom>
        </p:spPr>
      </p:pic>
      <p:sp>
        <p:nvSpPr>
          <p:cNvPr id="4" name="Rectangle 3"/>
          <p:cNvSpPr/>
          <p:nvPr/>
        </p:nvSpPr>
        <p:spPr>
          <a:xfrm>
            <a:off x="784302" y="3820869"/>
            <a:ext cx="8379287" cy="600164"/>
          </a:xfrm>
          <a:prstGeom prst="rect">
            <a:avLst/>
          </a:prstGeom>
        </p:spPr>
        <p:txBody>
          <a:bodyPr wrap="square">
            <a:spAutoFit/>
          </a:bodyPr>
          <a:lstStyle/>
          <a:p>
            <a:r>
              <a:rPr lang="en-US" sz="1100" dirty="0">
                <a:latin typeface="proxima-nova"/>
              </a:rPr>
              <a:t> For example, understand whether there was a mean </a:t>
            </a:r>
            <a:r>
              <a:rPr lang="en-US" sz="1100" dirty="0">
                <a:solidFill>
                  <a:srgbClr val="FF0000"/>
                </a:solidFill>
                <a:latin typeface="proxima-nova"/>
              </a:rPr>
              <a:t>difference</a:t>
            </a:r>
            <a:r>
              <a:rPr lang="en-US" sz="1100" dirty="0">
                <a:latin typeface="proxima-nova"/>
              </a:rPr>
              <a:t> in daily calorie consumption before and after a three weeks and six weeks of exercise program.</a:t>
            </a:r>
            <a:endParaRPr lang="en-US" sz="1100" dirty="0"/>
          </a:p>
          <a:p>
            <a:endParaRPr lang="en-US" sz="1100" dirty="0">
              <a:latin typeface="proxima-nova"/>
            </a:endParaRPr>
          </a:p>
        </p:txBody>
      </p:sp>
      <p:sp>
        <p:nvSpPr>
          <p:cNvPr id="97" name="Rectangle 96"/>
          <p:cNvSpPr/>
          <p:nvPr/>
        </p:nvSpPr>
        <p:spPr>
          <a:xfrm>
            <a:off x="2877544" y="4035052"/>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repeated ANOVA</a:t>
            </a:r>
          </a:p>
          <a:p>
            <a:pPr algn="ctr"/>
            <a:r>
              <a:rPr lang="en-US" sz="800" dirty="0">
                <a:solidFill>
                  <a:srgbClr val="FF0000"/>
                </a:solidFill>
              </a:rPr>
              <a:t>with Greenhouse-</a:t>
            </a:r>
            <a:r>
              <a:rPr lang="en-US" sz="800" dirty="0" err="1">
                <a:solidFill>
                  <a:srgbClr val="FF0000"/>
                </a:solidFill>
              </a:rPr>
              <a:t>Geisser</a:t>
            </a:r>
            <a:r>
              <a:rPr lang="en-US" sz="800" dirty="0">
                <a:solidFill>
                  <a:srgbClr val="FF0000"/>
                </a:solidFill>
              </a:rPr>
              <a:t> correction</a:t>
            </a:r>
          </a:p>
        </p:txBody>
      </p:sp>
      <p:sp>
        <p:nvSpPr>
          <p:cNvPr id="98" name="Rectangle 97"/>
          <p:cNvSpPr/>
          <p:nvPr/>
        </p:nvSpPr>
        <p:spPr>
          <a:xfrm>
            <a:off x="2930648" y="4346396"/>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Friedman test</a:t>
            </a:r>
          </a:p>
        </p:txBody>
      </p:sp>
      <p:sp>
        <p:nvSpPr>
          <p:cNvPr id="6" name="Flowchart: Process 5"/>
          <p:cNvSpPr/>
          <p:nvPr/>
        </p:nvSpPr>
        <p:spPr>
          <a:xfrm>
            <a:off x="1312065" y="5249586"/>
            <a:ext cx="2269335" cy="6940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Hoc Analysis</a:t>
            </a:r>
          </a:p>
        </p:txBody>
      </p:sp>
      <p:sp>
        <p:nvSpPr>
          <p:cNvPr id="107" name="Rectangle 106"/>
          <p:cNvSpPr/>
          <p:nvPr/>
        </p:nvSpPr>
        <p:spPr>
          <a:xfrm>
            <a:off x="2947418" y="5073668"/>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paired t test</a:t>
            </a:r>
          </a:p>
          <a:p>
            <a:pPr algn="ctr"/>
            <a:r>
              <a:rPr lang="en-US" sz="800" dirty="0">
                <a:solidFill>
                  <a:srgbClr val="FF0000"/>
                </a:solidFill>
              </a:rPr>
              <a:t>With Holm–Bonferroni correction</a:t>
            </a:r>
          </a:p>
        </p:txBody>
      </p:sp>
      <p:sp>
        <p:nvSpPr>
          <p:cNvPr id="108" name="Rectangle 107"/>
          <p:cNvSpPr/>
          <p:nvPr/>
        </p:nvSpPr>
        <p:spPr>
          <a:xfrm>
            <a:off x="3087202" y="5447360"/>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Wilcoxon signed-rank test</a:t>
            </a:r>
          </a:p>
          <a:p>
            <a:pPr algn="ctr"/>
            <a:r>
              <a:rPr lang="en-US" sz="800" dirty="0">
                <a:solidFill>
                  <a:srgbClr val="92D050"/>
                </a:solidFill>
              </a:rPr>
              <a:t>with Holm–Bonferroni correction</a:t>
            </a:r>
            <a:endParaRPr lang="en-US" dirty="0">
              <a:solidFill>
                <a:srgbClr val="92D050"/>
              </a:solidFill>
            </a:endParaRPr>
          </a:p>
        </p:txBody>
      </p:sp>
      <p:sp>
        <p:nvSpPr>
          <p:cNvPr id="100" name="Arrow: Right 51"/>
          <p:cNvSpPr/>
          <p:nvPr/>
        </p:nvSpPr>
        <p:spPr>
          <a:xfrm>
            <a:off x="2931587" y="2488642"/>
            <a:ext cx="3454664" cy="508018"/>
          </a:xfrm>
          <a:prstGeom prs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sp>
        <p:nvSpPr>
          <p:cNvPr id="101" name="TextBox 100"/>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repeated ANOVA</a:t>
            </a:r>
          </a:p>
        </p:txBody>
      </p:sp>
    </p:spTree>
    <p:extLst>
      <p:ext uri="{BB962C8B-B14F-4D97-AF65-F5344CB8AC3E}">
        <p14:creationId xmlns:p14="http://schemas.microsoft.com/office/powerpoint/2010/main" val="117180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s://statistics.laerd.com/premium/spss/twa/img/profile-plots-2w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67823"/>
            <a:ext cx="6167437" cy="26227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independent * independent </a:t>
            </a:r>
          </a:p>
        </p:txBody>
      </p:sp>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different among groups</a:t>
            </a:r>
          </a:p>
        </p:txBody>
      </p:sp>
      <p:sp>
        <p:nvSpPr>
          <p:cNvPr id="226" name="TextBox 225"/>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Two-way ANOVA</a:t>
            </a:r>
          </a:p>
        </p:txBody>
      </p:sp>
      <p:sp>
        <p:nvSpPr>
          <p:cNvPr id="233" name="Rectangle 232"/>
          <p:cNvSpPr/>
          <p:nvPr/>
        </p:nvSpPr>
        <p:spPr>
          <a:xfrm>
            <a:off x="5943600" y="2659996"/>
            <a:ext cx="37908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two-way ANOVA</a:t>
            </a:r>
          </a:p>
        </p:txBody>
      </p:sp>
      <p:sp>
        <p:nvSpPr>
          <p:cNvPr id="234" name="Rectangle 233"/>
          <p:cNvSpPr/>
          <p:nvPr/>
        </p:nvSpPr>
        <p:spPr>
          <a:xfrm>
            <a:off x="6164184" y="2992478"/>
            <a:ext cx="37908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bootstrap approaches</a:t>
            </a:r>
          </a:p>
        </p:txBody>
      </p:sp>
      <p:pic>
        <p:nvPicPr>
          <p:cNvPr id="235" name="Picture 2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4734202"/>
            <a:ext cx="4569664" cy="1897943"/>
          </a:xfrm>
          <a:prstGeom prst="rect">
            <a:avLst/>
          </a:prstGeom>
        </p:spPr>
      </p:pic>
      <p:sp>
        <p:nvSpPr>
          <p:cNvPr id="237" name="Rectangle 236"/>
          <p:cNvSpPr/>
          <p:nvPr/>
        </p:nvSpPr>
        <p:spPr>
          <a:xfrm>
            <a:off x="3612739" y="5620620"/>
            <a:ext cx="1905000"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chemeClr val="tx1"/>
                </a:solidFill>
              </a:rPr>
              <a:t>Significant</a:t>
            </a:r>
          </a:p>
        </p:txBody>
      </p:sp>
      <p:sp>
        <p:nvSpPr>
          <p:cNvPr id="238" name="Rectangle 237"/>
          <p:cNvSpPr/>
          <p:nvPr/>
        </p:nvSpPr>
        <p:spPr>
          <a:xfrm>
            <a:off x="3603651" y="4639154"/>
            <a:ext cx="2133600" cy="4572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chemeClr val="tx1"/>
                </a:solidFill>
              </a:rPr>
              <a:t>Not Significant</a:t>
            </a:r>
          </a:p>
        </p:txBody>
      </p:sp>
      <p:sp>
        <p:nvSpPr>
          <p:cNvPr id="2" name="Rectangle 1"/>
          <p:cNvSpPr/>
          <p:nvPr/>
        </p:nvSpPr>
        <p:spPr>
          <a:xfrm>
            <a:off x="6812755" y="4988957"/>
            <a:ext cx="1757363" cy="524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effect</a:t>
            </a:r>
          </a:p>
        </p:txBody>
      </p:sp>
      <p:sp>
        <p:nvSpPr>
          <p:cNvPr id="239" name="Rectangle 238"/>
          <p:cNvSpPr/>
          <p:nvPr/>
        </p:nvSpPr>
        <p:spPr>
          <a:xfrm>
            <a:off x="7039761" y="5849220"/>
            <a:ext cx="2028039" cy="524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 main effect</a:t>
            </a:r>
          </a:p>
        </p:txBody>
      </p:sp>
      <p:cxnSp>
        <p:nvCxnSpPr>
          <p:cNvPr id="6" name="Straight Arrow Connector 5"/>
          <p:cNvCxnSpPr/>
          <p:nvPr/>
        </p:nvCxnSpPr>
        <p:spPr>
          <a:xfrm>
            <a:off x="6703264" y="5282765"/>
            <a:ext cx="3364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p:cNvCxnSpPr/>
          <p:nvPr/>
        </p:nvCxnSpPr>
        <p:spPr>
          <a:xfrm>
            <a:off x="6739147" y="6135619"/>
            <a:ext cx="3364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95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independent * paired</a:t>
            </a:r>
          </a:p>
        </p:txBody>
      </p:sp>
      <p:sp>
        <p:nvSpPr>
          <p:cNvPr id="7" name="Rounded Rectangle 6"/>
          <p:cNvSpPr/>
          <p:nvPr/>
        </p:nvSpPr>
        <p:spPr>
          <a:xfrm>
            <a:off x="2877544" y="1388321"/>
            <a:ext cx="3662399"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subjects are same among groups</a:t>
            </a:r>
          </a:p>
        </p:txBody>
      </p:sp>
      <p:sp>
        <p:nvSpPr>
          <p:cNvPr id="226" name="TextBox 225"/>
          <p:cNvSpPr txBox="1"/>
          <p:nvPr/>
        </p:nvSpPr>
        <p:spPr>
          <a:xfrm>
            <a:off x="1769567" y="365603"/>
            <a:ext cx="5791200" cy="584775"/>
          </a:xfrm>
          <a:prstGeom prst="rect">
            <a:avLst/>
          </a:prstGeom>
          <a:noFill/>
        </p:spPr>
        <p:txBody>
          <a:bodyPr wrap="square" rtlCol="0">
            <a:spAutoFit/>
          </a:bodyPr>
          <a:lstStyle/>
          <a:p>
            <a:pPr algn="ctr"/>
            <a:r>
              <a:rPr lang="en-US" sz="3200" b="1" dirty="0">
                <a:solidFill>
                  <a:srgbClr val="0000FF"/>
                </a:solidFill>
              </a:rPr>
              <a:t>Two-way mixed ANOVA</a:t>
            </a:r>
          </a:p>
        </p:txBody>
      </p:sp>
      <p:sp>
        <p:nvSpPr>
          <p:cNvPr id="233" name="Rectangle 232"/>
          <p:cNvSpPr/>
          <p:nvPr/>
        </p:nvSpPr>
        <p:spPr>
          <a:xfrm>
            <a:off x="5943600" y="2659996"/>
            <a:ext cx="37908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two-way mixed ANOVA</a:t>
            </a:r>
          </a:p>
        </p:txBody>
      </p:sp>
      <p:sp>
        <p:nvSpPr>
          <p:cNvPr id="234" name="Rectangle 233"/>
          <p:cNvSpPr/>
          <p:nvPr/>
        </p:nvSpPr>
        <p:spPr>
          <a:xfrm>
            <a:off x="6164184" y="2992478"/>
            <a:ext cx="37908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92D050"/>
                </a:solidFill>
              </a:rPr>
              <a:t>bootstrap approaches</a:t>
            </a:r>
          </a:p>
        </p:txBody>
      </p:sp>
      <p:pic>
        <p:nvPicPr>
          <p:cNvPr id="235" name="Picture 2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4734202"/>
            <a:ext cx="4569664" cy="1897943"/>
          </a:xfrm>
          <a:prstGeom prst="rect">
            <a:avLst/>
          </a:prstGeom>
        </p:spPr>
      </p:pic>
      <p:sp>
        <p:nvSpPr>
          <p:cNvPr id="237" name="Rectangle 236"/>
          <p:cNvSpPr/>
          <p:nvPr/>
        </p:nvSpPr>
        <p:spPr>
          <a:xfrm>
            <a:off x="3612739" y="5620620"/>
            <a:ext cx="1905000" cy="457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chemeClr val="tx1"/>
                </a:solidFill>
              </a:rPr>
              <a:t>Significant</a:t>
            </a:r>
          </a:p>
        </p:txBody>
      </p:sp>
      <p:sp>
        <p:nvSpPr>
          <p:cNvPr id="238" name="Rectangle 237"/>
          <p:cNvSpPr/>
          <p:nvPr/>
        </p:nvSpPr>
        <p:spPr>
          <a:xfrm>
            <a:off x="3603651" y="4639154"/>
            <a:ext cx="2133600" cy="4572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chemeClr val="tx1"/>
                </a:solidFill>
              </a:rPr>
              <a:t>Not Significant</a:t>
            </a:r>
          </a:p>
        </p:txBody>
      </p:sp>
      <p:sp>
        <p:nvSpPr>
          <p:cNvPr id="2" name="Rectangle 1"/>
          <p:cNvSpPr/>
          <p:nvPr/>
        </p:nvSpPr>
        <p:spPr>
          <a:xfrm>
            <a:off x="6812755" y="4988957"/>
            <a:ext cx="1757363" cy="524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effect</a:t>
            </a:r>
          </a:p>
        </p:txBody>
      </p:sp>
      <p:sp>
        <p:nvSpPr>
          <p:cNvPr id="239" name="Rectangle 238"/>
          <p:cNvSpPr/>
          <p:nvPr/>
        </p:nvSpPr>
        <p:spPr>
          <a:xfrm>
            <a:off x="7039761" y="5849220"/>
            <a:ext cx="2028039" cy="524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 main effect</a:t>
            </a:r>
          </a:p>
        </p:txBody>
      </p:sp>
      <p:cxnSp>
        <p:nvCxnSpPr>
          <p:cNvPr id="6" name="Straight Arrow Connector 5"/>
          <p:cNvCxnSpPr/>
          <p:nvPr/>
        </p:nvCxnSpPr>
        <p:spPr>
          <a:xfrm>
            <a:off x="6703264" y="5282765"/>
            <a:ext cx="3364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p:cNvCxnSpPr/>
          <p:nvPr/>
        </p:nvCxnSpPr>
        <p:spPr>
          <a:xfrm>
            <a:off x="6739147" y="6135619"/>
            <a:ext cx="3364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266" name="Picture 2" descr="https://statistics.laerd.com/premium/spss/twma/img/ma-profile-pl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120" y="1885293"/>
            <a:ext cx="3109246" cy="288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29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685800" y="1676400"/>
            <a:ext cx="3868340"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0000"/>
                </a:solidFill>
              </a:rPr>
              <a:t>Parametric</a:t>
            </a:r>
          </a:p>
        </p:txBody>
      </p:sp>
      <p:sp>
        <p:nvSpPr>
          <p:cNvPr id="6" name="Content Placeholder 3"/>
          <p:cNvSpPr txBox="1">
            <a:spLocks/>
          </p:cNvSpPr>
          <p:nvPr/>
        </p:nvSpPr>
        <p:spPr>
          <a:xfrm>
            <a:off x="838200" y="2335212"/>
            <a:ext cx="4114800" cy="3989388"/>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Assumptions</a:t>
            </a:r>
          </a:p>
          <a:p>
            <a:pPr marL="385745" indent="-385745">
              <a:buFont typeface="+mj-lt"/>
              <a:buAutoNum type="arabicPeriod"/>
            </a:pPr>
            <a:r>
              <a:rPr lang="en-US" dirty="0">
                <a:solidFill>
                  <a:schemeClr val="bg1">
                    <a:lumMod val="50000"/>
                  </a:schemeClr>
                </a:solidFill>
              </a:rPr>
              <a:t>Normality (Shapiro test)</a:t>
            </a:r>
          </a:p>
          <a:p>
            <a:pPr marL="385745" indent="-385745">
              <a:buFont typeface="+mj-lt"/>
              <a:buAutoNum type="arabicPeriod"/>
            </a:pPr>
            <a:r>
              <a:rPr lang="en-US" dirty="0">
                <a:solidFill>
                  <a:schemeClr val="bg1">
                    <a:lumMod val="50000"/>
                  </a:schemeClr>
                </a:solidFill>
              </a:rPr>
              <a:t>Equal variance (</a:t>
            </a:r>
            <a:r>
              <a:rPr lang="en-US" dirty="0" err="1">
                <a:solidFill>
                  <a:schemeClr val="bg1">
                    <a:lumMod val="50000"/>
                  </a:schemeClr>
                </a:solidFill>
              </a:rPr>
              <a:t>Levene</a:t>
            </a:r>
            <a:r>
              <a:rPr lang="en-US" dirty="0">
                <a:solidFill>
                  <a:schemeClr val="bg1">
                    <a:lumMod val="50000"/>
                  </a:schemeClr>
                </a:solidFill>
              </a:rPr>
              <a:t> Test)</a:t>
            </a:r>
          </a:p>
          <a:p>
            <a:pPr marL="385745" indent="-385745">
              <a:buFont typeface="+mj-lt"/>
              <a:buAutoNum type="arabicPeriod"/>
            </a:pPr>
            <a:r>
              <a:rPr lang="en-US" dirty="0" err="1">
                <a:solidFill>
                  <a:schemeClr val="bg1">
                    <a:lumMod val="50000"/>
                  </a:schemeClr>
                </a:solidFill>
              </a:rPr>
              <a:t>Sphericity</a:t>
            </a:r>
            <a:r>
              <a:rPr lang="en-US" dirty="0">
                <a:solidFill>
                  <a:schemeClr val="bg1">
                    <a:lumMod val="50000"/>
                  </a:schemeClr>
                </a:solidFill>
              </a:rPr>
              <a:t> (</a:t>
            </a:r>
            <a:r>
              <a:rPr lang="en-US" dirty="0" err="1">
                <a:solidFill>
                  <a:schemeClr val="bg1">
                    <a:lumMod val="50000"/>
                  </a:schemeClr>
                </a:solidFill>
              </a:rPr>
              <a:t>Mauchly</a:t>
            </a:r>
            <a:r>
              <a:rPr lang="en-US" dirty="0">
                <a:solidFill>
                  <a:schemeClr val="bg1">
                    <a:lumMod val="50000"/>
                  </a:schemeClr>
                </a:solidFill>
              </a:rPr>
              <a:t> Test)</a:t>
            </a:r>
          </a:p>
          <a:p>
            <a:pPr marL="0" indent="0">
              <a:buNone/>
            </a:pPr>
            <a:r>
              <a:rPr lang="en-US" dirty="0">
                <a:solidFill>
                  <a:schemeClr val="bg1">
                    <a:lumMod val="50000"/>
                  </a:schemeClr>
                </a:solidFill>
              </a:rPr>
              <a:t>4.   Equal covariance (Box Test) …</a:t>
            </a:r>
          </a:p>
          <a:p>
            <a:endParaRPr lang="en-US" b="1" dirty="0"/>
          </a:p>
          <a:p>
            <a:r>
              <a:rPr lang="en-US" dirty="0"/>
              <a:t>Robust with assumptions </a:t>
            </a:r>
            <a:r>
              <a:rPr lang="en-US" i="1" dirty="0"/>
              <a:t>when sample size is </a:t>
            </a:r>
            <a:r>
              <a:rPr lang="en-US" i="1" dirty="0">
                <a:solidFill>
                  <a:srgbClr val="000000"/>
                </a:solidFill>
              </a:rPr>
              <a:t>large</a:t>
            </a:r>
            <a:r>
              <a:rPr lang="en-US" i="1" dirty="0"/>
              <a:t> and </a:t>
            </a:r>
            <a:r>
              <a:rPr lang="en-US" i="1" dirty="0">
                <a:solidFill>
                  <a:srgbClr val="000000"/>
                </a:solidFill>
              </a:rPr>
              <a:t>equal </a:t>
            </a:r>
            <a:r>
              <a:rPr lang="en-US" i="1" dirty="0"/>
              <a:t>among groups</a:t>
            </a:r>
            <a:endParaRPr lang="en-US" dirty="0"/>
          </a:p>
          <a:p>
            <a:r>
              <a:rPr lang="en-US" dirty="0"/>
              <a:t>powerful </a:t>
            </a:r>
            <a:r>
              <a:rPr lang="en-US" i="1" dirty="0"/>
              <a:t>when assumptions are met</a:t>
            </a:r>
            <a:endParaRPr lang="en-US" dirty="0"/>
          </a:p>
          <a:p>
            <a:r>
              <a:rPr lang="en-US" b="1" dirty="0"/>
              <a:t>Sensitive to outliers </a:t>
            </a:r>
          </a:p>
          <a:p>
            <a:endParaRPr lang="en-US" dirty="0"/>
          </a:p>
        </p:txBody>
      </p:sp>
      <p:sp>
        <p:nvSpPr>
          <p:cNvPr id="9" name="Text Placeholder 4"/>
          <p:cNvSpPr txBox="1">
            <a:spLocks/>
          </p:cNvSpPr>
          <p:nvPr/>
        </p:nvSpPr>
        <p:spPr>
          <a:xfrm>
            <a:off x="4747504" y="1703045"/>
            <a:ext cx="3887391"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92D050"/>
                </a:solidFill>
              </a:rPr>
              <a:t>Non Parametric</a:t>
            </a:r>
          </a:p>
        </p:txBody>
      </p:sp>
      <p:sp>
        <p:nvSpPr>
          <p:cNvPr id="10" name="Content Placeholder 5"/>
          <p:cNvSpPr txBox="1">
            <a:spLocks/>
          </p:cNvSpPr>
          <p:nvPr/>
        </p:nvSpPr>
        <p:spPr>
          <a:xfrm>
            <a:off x="4876800" y="2335212"/>
            <a:ext cx="4191000" cy="36845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Assumption free</a:t>
            </a:r>
            <a:endParaRPr lang="en-US" sz="2200" dirty="0">
              <a:solidFill>
                <a:schemeClr val="bg1">
                  <a:lumMod val="50000"/>
                </a:schemeClr>
              </a:solidFill>
            </a:endParaRPr>
          </a:p>
          <a:p>
            <a:r>
              <a:rPr lang="en-US" sz="2200" dirty="0"/>
              <a:t>Less affected by outliers </a:t>
            </a:r>
          </a:p>
          <a:p>
            <a:r>
              <a:rPr lang="en-US" sz="2200" dirty="0"/>
              <a:t>Powerful </a:t>
            </a:r>
            <a:r>
              <a:rPr lang="en-US" sz="2200" i="1" dirty="0"/>
              <a:t>even when assumptions violated</a:t>
            </a:r>
            <a:endParaRPr lang="en-US" sz="2200" dirty="0"/>
          </a:p>
        </p:txBody>
      </p:sp>
      <p:sp>
        <p:nvSpPr>
          <p:cNvPr id="7" name="TextBox 6"/>
          <p:cNvSpPr txBox="1"/>
          <p:nvPr/>
        </p:nvSpPr>
        <p:spPr>
          <a:xfrm>
            <a:off x="1600200" y="152400"/>
            <a:ext cx="5791200" cy="1077218"/>
          </a:xfrm>
          <a:prstGeom prst="rect">
            <a:avLst/>
          </a:prstGeom>
          <a:noFill/>
        </p:spPr>
        <p:txBody>
          <a:bodyPr wrap="square" rtlCol="0">
            <a:spAutoFit/>
          </a:bodyPr>
          <a:lstStyle/>
          <a:p>
            <a:pPr algn="ctr"/>
            <a:r>
              <a:rPr lang="en-US" sz="3200" b="1" dirty="0">
                <a:solidFill>
                  <a:srgbClr val="0000FF"/>
                </a:solidFill>
              </a:rPr>
              <a:t>Non parametric test or parametric test?</a:t>
            </a:r>
          </a:p>
        </p:txBody>
      </p:sp>
    </p:spTree>
    <p:extLst>
      <p:ext uri="{BB962C8B-B14F-4D97-AF65-F5344CB8AC3E}">
        <p14:creationId xmlns:p14="http://schemas.microsoft.com/office/powerpoint/2010/main" val="108409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52400"/>
            <a:ext cx="5791200" cy="1077218"/>
          </a:xfrm>
          <a:prstGeom prst="rect">
            <a:avLst/>
          </a:prstGeom>
          <a:noFill/>
        </p:spPr>
        <p:txBody>
          <a:bodyPr wrap="square" rtlCol="0">
            <a:spAutoFit/>
          </a:bodyPr>
          <a:lstStyle/>
          <a:p>
            <a:pPr algn="ctr"/>
            <a:r>
              <a:rPr lang="en-US" sz="3200" b="1" dirty="0">
                <a:solidFill>
                  <a:srgbClr val="0000FF"/>
                </a:solidFill>
              </a:rPr>
              <a:t>Non parametric test or parametric test?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061577"/>
            <a:ext cx="4697084" cy="3505200"/>
          </a:xfrm>
          <a:prstGeom prst="rect">
            <a:avLst/>
          </a:prstGeom>
        </p:spPr>
      </p:pic>
      <p:sp>
        <p:nvSpPr>
          <p:cNvPr id="16" name="Rectangle 15"/>
          <p:cNvSpPr/>
          <p:nvPr/>
        </p:nvSpPr>
        <p:spPr>
          <a:xfrm>
            <a:off x="6515100" y="4114078"/>
            <a:ext cx="1752600" cy="6858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solidFill>
                  <a:srgbClr val="00CC00"/>
                </a:solidFill>
              </a:rPr>
              <a:t>normal</a:t>
            </a:r>
          </a:p>
        </p:txBody>
      </p:sp>
      <p:sp>
        <p:nvSpPr>
          <p:cNvPr id="17" name="Rectangle 16"/>
          <p:cNvSpPr/>
          <p:nvPr/>
        </p:nvSpPr>
        <p:spPr>
          <a:xfrm>
            <a:off x="6599353" y="2647397"/>
            <a:ext cx="1752600" cy="6858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solidFill>
                  <a:srgbClr val="FF0000"/>
                </a:solidFill>
              </a:rPr>
              <a:t>log normal</a:t>
            </a:r>
          </a:p>
        </p:txBody>
      </p:sp>
      <p:sp>
        <p:nvSpPr>
          <p:cNvPr id="26" name="TextBox 25"/>
          <p:cNvSpPr txBox="1"/>
          <p:nvPr/>
        </p:nvSpPr>
        <p:spPr>
          <a:xfrm>
            <a:off x="1922362" y="5566777"/>
            <a:ext cx="6433747" cy="369332"/>
          </a:xfrm>
          <a:prstGeom prst="rect">
            <a:avLst/>
          </a:prstGeom>
          <a:noFill/>
        </p:spPr>
        <p:txBody>
          <a:bodyPr wrap="square" rtlCol="0">
            <a:spAutoFit/>
          </a:bodyPr>
          <a:lstStyle/>
          <a:p>
            <a:r>
              <a:rPr lang="en-US" dirty="0">
                <a:solidFill>
                  <a:srgbClr val="002060"/>
                </a:solidFill>
              </a:rPr>
              <a:t>When normality is violated, nonparametric is more powerful. </a:t>
            </a:r>
          </a:p>
        </p:txBody>
      </p:sp>
      <p:sp>
        <p:nvSpPr>
          <p:cNvPr id="27" name="TextBox 26"/>
          <p:cNvSpPr txBox="1"/>
          <p:nvPr/>
        </p:nvSpPr>
        <p:spPr>
          <a:xfrm>
            <a:off x="1918206" y="5863491"/>
            <a:ext cx="6433747" cy="369332"/>
          </a:xfrm>
          <a:prstGeom prst="rect">
            <a:avLst/>
          </a:prstGeom>
          <a:noFill/>
        </p:spPr>
        <p:txBody>
          <a:bodyPr wrap="square" rtlCol="0">
            <a:spAutoFit/>
          </a:bodyPr>
          <a:lstStyle/>
          <a:p>
            <a:r>
              <a:rPr lang="en-US" dirty="0">
                <a:solidFill>
                  <a:srgbClr val="002060"/>
                </a:solidFill>
              </a:rPr>
              <a:t>When normality holds, parametric is </a:t>
            </a:r>
            <a:r>
              <a:rPr lang="en-US" i="1" dirty="0">
                <a:solidFill>
                  <a:srgbClr val="0000FF"/>
                </a:solidFill>
              </a:rPr>
              <a:t>a little bit</a:t>
            </a:r>
            <a:r>
              <a:rPr lang="en-US" dirty="0">
                <a:solidFill>
                  <a:srgbClr val="0000FF"/>
                </a:solidFill>
              </a:rPr>
              <a:t> </a:t>
            </a:r>
            <a:r>
              <a:rPr lang="en-US" dirty="0">
                <a:solidFill>
                  <a:srgbClr val="002060"/>
                </a:solidFill>
              </a:rPr>
              <a:t>more powerful. </a:t>
            </a:r>
          </a:p>
        </p:txBody>
      </p:sp>
      <p:sp>
        <p:nvSpPr>
          <p:cNvPr id="9" name="TextBox 8"/>
          <p:cNvSpPr txBox="1"/>
          <p:nvPr/>
        </p:nvSpPr>
        <p:spPr>
          <a:xfrm>
            <a:off x="4334979" y="1876911"/>
            <a:ext cx="1600200" cy="369332"/>
          </a:xfrm>
          <a:prstGeom prst="rect">
            <a:avLst/>
          </a:prstGeom>
          <a:noFill/>
        </p:spPr>
        <p:txBody>
          <a:bodyPr wrap="square" rtlCol="0">
            <a:spAutoFit/>
          </a:bodyPr>
          <a:lstStyle/>
          <a:p>
            <a:r>
              <a:rPr lang="en-US" b="1" i="1" dirty="0">
                <a:solidFill>
                  <a:srgbClr val="FF0000"/>
                </a:solidFill>
              </a:rPr>
              <a:t>Normality</a:t>
            </a:r>
          </a:p>
        </p:txBody>
      </p:sp>
    </p:spTree>
    <p:extLst>
      <p:ext uri="{BB962C8B-B14F-4D97-AF65-F5344CB8AC3E}">
        <p14:creationId xmlns:p14="http://schemas.microsoft.com/office/powerpoint/2010/main" val="238232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62400" y="1905000"/>
            <a:ext cx="1600200" cy="369332"/>
          </a:xfrm>
          <a:prstGeom prst="rect">
            <a:avLst/>
          </a:prstGeom>
          <a:noFill/>
        </p:spPr>
        <p:txBody>
          <a:bodyPr wrap="square" rtlCol="0">
            <a:spAutoFit/>
          </a:bodyPr>
          <a:lstStyle/>
          <a:p>
            <a:r>
              <a:rPr lang="en-US" b="1" i="1" dirty="0">
                <a:solidFill>
                  <a:srgbClr val="FF0000"/>
                </a:solidFill>
              </a:rPr>
              <a:t>Equal</a:t>
            </a:r>
            <a:r>
              <a:rPr lang="en-US" i="1" dirty="0">
                <a:solidFill>
                  <a:srgbClr val="FF0000"/>
                </a:solidFill>
              </a:rPr>
              <a:t> </a:t>
            </a:r>
            <a:r>
              <a:rPr lang="en-US" b="1" i="1" dirty="0">
                <a:solidFill>
                  <a:srgbClr val="FF0000"/>
                </a:solidFill>
              </a:rPr>
              <a:t>variance</a:t>
            </a:r>
          </a:p>
        </p:txBody>
      </p:sp>
      <p:sp>
        <p:nvSpPr>
          <p:cNvPr id="26" name="TextBox 25"/>
          <p:cNvSpPr txBox="1"/>
          <p:nvPr/>
        </p:nvSpPr>
        <p:spPr>
          <a:xfrm>
            <a:off x="2057400" y="4679073"/>
            <a:ext cx="6433747" cy="646331"/>
          </a:xfrm>
          <a:prstGeom prst="rect">
            <a:avLst/>
          </a:prstGeom>
          <a:noFill/>
        </p:spPr>
        <p:txBody>
          <a:bodyPr wrap="square" rtlCol="0">
            <a:spAutoFit/>
          </a:bodyPr>
          <a:lstStyle/>
          <a:p>
            <a:r>
              <a:rPr lang="en-US" dirty="0">
                <a:solidFill>
                  <a:srgbClr val="002060"/>
                </a:solidFill>
              </a:rPr>
              <a:t>When sample size is large enough, the assumption of equaled variances becomes negligible.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438400"/>
            <a:ext cx="4640607" cy="1355057"/>
          </a:xfrm>
          <a:prstGeom prst="rect">
            <a:avLst/>
          </a:prstGeom>
        </p:spPr>
      </p:pic>
      <p:sp>
        <p:nvSpPr>
          <p:cNvPr id="21" name="TextBox 20"/>
          <p:cNvSpPr txBox="1"/>
          <p:nvPr/>
        </p:nvSpPr>
        <p:spPr>
          <a:xfrm>
            <a:off x="1600200" y="152400"/>
            <a:ext cx="5791200" cy="1077218"/>
          </a:xfrm>
          <a:prstGeom prst="rect">
            <a:avLst/>
          </a:prstGeom>
          <a:noFill/>
        </p:spPr>
        <p:txBody>
          <a:bodyPr wrap="square" rtlCol="0">
            <a:spAutoFit/>
          </a:bodyPr>
          <a:lstStyle/>
          <a:p>
            <a:pPr algn="ctr"/>
            <a:r>
              <a:rPr lang="en-US" sz="3200" b="1" dirty="0">
                <a:solidFill>
                  <a:srgbClr val="0000FF"/>
                </a:solidFill>
              </a:rPr>
              <a:t>Non parametric test or parametric test?</a:t>
            </a:r>
          </a:p>
        </p:txBody>
      </p:sp>
      <p:sp>
        <p:nvSpPr>
          <p:cNvPr id="6" name="TextBox 5">
            <a:extLst>
              <a:ext uri="{FF2B5EF4-FFF2-40B4-BE49-F238E27FC236}">
                <a16:creationId xmlns:a16="http://schemas.microsoft.com/office/drawing/2014/main" id="{1BE72FAD-6868-4418-A3A8-CECF27D3D2BE}"/>
              </a:ext>
            </a:extLst>
          </p:cNvPr>
          <p:cNvSpPr txBox="1"/>
          <p:nvPr/>
        </p:nvSpPr>
        <p:spPr>
          <a:xfrm>
            <a:off x="2057399" y="3948000"/>
            <a:ext cx="6433747" cy="646331"/>
          </a:xfrm>
          <a:prstGeom prst="rect">
            <a:avLst/>
          </a:prstGeom>
          <a:noFill/>
        </p:spPr>
        <p:txBody>
          <a:bodyPr wrap="square" rtlCol="0">
            <a:spAutoFit/>
          </a:bodyPr>
          <a:lstStyle/>
          <a:p>
            <a:r>
              <a:rPr lang="en-US" dirty="0">
                <a:solidFill>
                  <a:srgbClr val="002060"/>
                </a:solidFill>
              </a:rPr>
              <a:t>If variance is different, use welch t test (ANOVA) or nonparametric tests.</a:t>
            </a:r>
          </a:p>
        </p:txBody>
      </p:sp>
    </p:spTree>
    <p:extLst>
      <p:ext uri="{BB962C8B-B14F-4D97-AF65-F5344CB8AC3E}">
        <p14:creationId xmlns:p14="http://schemas.microsoft.com/office/powerpoint/2010/main" val="3081650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584370" y="5866542"/>
            <a:ext cx="8534400" cy="369332"/>
          </a:xfrm>
          <a:prstGeom prst="rect">
            <a:avLst/>
          </a:prstGeom>
          <a:noFill/>
        </p:spPr>
        <p:txBody>
          <a:bodyPr wrap="square" rtlCol="0">
            <a:spAutoFit/>
          </a:bodyPr>
          <a:lstStyle/>
          <a:p>
            <a:r>
              <a:rPr lang="en-US" dirty="0">
                <a:solidFill>
                  <a:srgbClr val="002060"/>
                </a:solidFill>
              </a:rPr>
              <a:t>Non parametric test is more robust than parametric test</a:t>
            </a:r>
          </a:p>
        </p:txBody>
      </p:sp>
      <p:sp>
        <p:nvSpPr>
          <p:cNvPr id="15" name="TextBox 14"/>
          <p:cNvSpPr txBox="1"/>
          <p:nvPr/>
        </p:nvSpPr>
        <p:spPr>
          <a:xfrm>
            <a:off x="4504743" y="4809385"/>
            <a:ext cx="2964391" cy="461665"/>
          </a:xfrm>
          <a:prstGeom prst="rect">
            <a:avLst/>
          </a:prstGeom>
          <a:noFill/>
        </p:spPr>
        <p:txBody>
          <a:bodyPr wrap="square" rtlCol="0">
            <a:spAutoFit/>
          </a:bodyPr>
          <a:lstStyle/>
          <a:p>
            <a:r>
              <a:rPr lang="en-US" sz="2400" dirty="0">
                <a:solidFill>
                  <a:srgbClr val="FF0000"/>
                </a:solidFill>
              </a:rPr>
              <a:t>p = 0.008</a:t>
            </a:r>
          </a:p>
        </p:txBody>
      </p:sp>
      <p:sp>
        <p:nvSpPr>
          <p:cNvPr id="16" name="TextBox 15"/>
          <p:cNvSpPr txBox="1"/>
          <p:nvPr/>
        </p:nvSpPr>
        <p:spPr>
          <a:xfrm>
            <a:off x="4504743" y="5410200"/>
            <a:ext cx="2964391" cy="461665"/>
          </a:xfrm>
          <a:prstGeom prst="rect">
            <a:avLst/>
          </a:prstGeom>
          <a:noFill/>
        </p:spPr>
        <p:txBody>
          <a:bodyPr wrap="square" rtlCol="0">
            <a:spAutoFit/>
          </a:bodyPr>
          <a:lstStyle/>
          <a:p>
            <a:r>
              <a:rPr lang="en-US" sz="2400" dirty="0">
                <a:solidFill>
                  <a:srgbClr val="92D050"/>
                </a:solidFill>
              </a:rPr>
              <a:t>p = 0.012</a:t>
            </a:r>
          </a:p>
        </p:txBody>
      </p:sp>
      <p:sp>
        <p:nvSpPr>
          <p:cNvPr id="17" name="TextBox 16"/>
          <p:cNvSpPr txBox="1"/>
          <p:nvPr/>
        </p:nvSpPr>
        <p:spPr>
          <a:xfrm>
            <a:off x="5795672" y="4827620"/>
            <a:ext cx="1673462" cy="461665"/>
          </a:xfrm>
          <a:prstGeom prst="rect">
            <a:avLst/>
          </a:prstGeom>
          <a:noFill/>
        </p:spPr>
        <p:txBody>
          <a:bodyPr wrap="square" rtlCol="0">
            <a:spAutoFit/>
          </a:bodyPr>
          <a:lstStyle/>
          <a:p>
            <a:r>
              <a:rPr lang="en-US" sz="2400" dirty="0">
                <a:sym typeface="Wingdings" panose="05000000000000000000" pitchFamily="2" charset="2"/>
              </a:rPr>
              <a:t></a:t>
            </a:r>
            <a:r>
              <a:rPr lang="en-US" sz="2400" dirty="0">
                <a:solidFill>
                  <a:srgbClr val="FF0000"/>
                </a:solidFill>
                <a:sym typeface="Wingdings" panose="05000000000000000000" pitchFamily="2" charset="2"/>
              </a:rPr>
              <a:t> 0.091</a:t>
            </a:r>
            <a:endParaRPr lang="en-US" sz="2400" dirty="0">
              <a:solidFill>
                <a:srgbClr val="FF0000"/>
              </a:solidFill>
            </a:endParaRPr>
          </a:p>
        </p:txBody>
      </p:sp>
      <p:sp>
        <p:nvSpPr>
          <p:cNvPr id="19" name="TextBox 18"/>
          <p:cNvSpPr txBox="1"/>
          <p:nvPr/>
        </p:nvSpPr>
        <p:spPr>
          <a:xfrm>
            <a:off x="5791200" y="5410200"/>
            <a:ext cx="1985672" cy="461665"/>
          </a:xfrm>
          <a:prstGeom prst="rect">
            <a:avLst/>
          </a:prstGeom>
          <a:noFill/>
        </p:spPr>
        <p:txBody>
          <a:bodyPr wrap="square" rtlCol="0">
            <a:spAutoFit/>
          </a:bodyPr>
          <a:lstStyle/>
          <a:p>
            <a:r>
              <a:rPr lang="en-US" sz="2400" dirty="0">
                <a:sym typeface="Wingdings" panose="05000000000000000000" pitchFamily="2" charset="2"/>
              </a:rPr>
              <a:t></a:t>
            </a:r>
            <a:r>
              <a:rPr lang="en-US" sz="2400" dirty="0">
                <a:solidFill>
                  <a:srgbClr val="92D050"/>
                </a:solidFill>
                <a:sym typeface="Wingdings" panose="05000000000000000000" pitchFamily="2" charset="2"/>
              </a:rPr>
              <a:t> 0.022</a:t>
            </a:r>
            <a:endParaRPr lang="en-US" sz="2400" dirty="0">
              <a:solidFill>
                <a:srgbClr val="92D050"/>
              </a:solidFill>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b="17234"/>
          <a:stretch/>
        </p:blipFill>
        <p:spPr>
          <a:xfrm>
            <a:off x="2579569" y="1814551"/>
            <a:ext cx="4572000" cy="3090333"/>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87" y="2510113"/>
            <a:ext cx="3749957" cy="525880"/>
          </a:xfrm>
          <a:prstGeom prst="rect">
            <a:avLst/>
          </a:prstGeom>
        </p:spPr>
      </p:pic>
      <p:sp>
        <p:nvSpPr>
          <p:cNvPr id="22" name="Left Arrow 21"/>
          <p:cNvSpPr/>
          <p:nvPr/>
        </p:nvSpPr>
        <p:spPr>
          <a:xfrm>
            <a:off x="4226497" y="2725752"/>
            <a:ext cx="336432" cy="226963"/>
          </a:xfrm>
          <a:prstGeom prst="leftArrow">
            <a:avLst/>
          </a:prstGeom>
          <a:solidFill>
            <a:schemeClr val="tx1"/>
          </a:solidFill>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350" dirty="0"/>
          </a:p>
        </p:txBody>
      </p:sp>
      <p:sp>
        <p:nvSpPr>
          <p:cNvPr id="23" name="TextBox 22"/>
          <p:cNvSpPr txBox="1"/>
          <p:nvPr/>
        </p:nvSpPr>
        <p:spPr>
          <a:xfrm>
            <a:off x="3052472" y="5410200"/>
            <a:ext cx="1985672" cy="461665"/>
          </a:xfrm>
          <a:prstGeom prst="rect">
            <a:avLst/>
          </a:prstGeom>
          <a:noFill/>
        </p:spPr>
        <p:txBody>
          <a:bodyPr wrap="square" rtlCol="0">
            <a:spAutoFit/>
          </a:bodyPr>
          <a:lstStyle/>
          <a:p>
            <a:r>
              <a:rPr lang="en-US" sz="2400" i="1" dirty="0" err="1">
                <a:solidFill>
                  <a:srgbClr val="92D050"/>
                </a:solidFill>
                <a:sym typeface="Wingdings" panose="05000000000000000000" pitchFamily="2" charset="2"/>
              </a:rPr>
              <a:t>nonpara</a:t>
            </a:r>
            <a:endParaRPr lang="en-US" sz="2400" i="1" dirty="0">
              <a:solidFill>
                <a:srgbClr val="92D050"/>
              </a:solidFill>
            </a:endParaRPr>
          </a:p>
        </p:txBody>
      </p:sp>
      <p:sp>
        <p:nvSpPr>
          <p:cNvPr id="27" name="TextBox 26"/>
          <p:cNvSpPr txBox="1"/>
          <p:nvPr/>
        </p:nvSpPr>
        <p:spPr>
          <a:xfrm>
            <a:off x="3057205" y="4876800"/>
            <a:ext cx="1985672" cy="461665"/>
          </a:xfrm>
          <a:prstGeom prst="rect">
            <a:avLst/>
          </a:prstGeom>
          <a:noFill/>
        </p:spPr>
        <p:txBody>
          <a:bodyPr wrap="square" rtlCol="0">
            <a:spAutoFit/>
          </a:bodyPr>
          <a:lstStyle/>
          <a:p>
            <a:r>
              <a:rPr lang="en-US" sz="2400" i="1" dirty="0">
                <a:solidFill>
                  <a:srgbClr val="FF0000"/>
                </a:solidFill>
                <a:sym typeface="Wingdings" panose="05000000000000000000" pitchFamily="2" charset="2"/>
              </a:rPr>
              <a:t>para</a:t>
            </a:r>
            <a:endParaRPr lang="en-US" sz="2400" i="1" dirty="0">
              <a:solidFill>
                <a:srgbClr val="FF0000"/>
              </a:solidFill>
            </a:endParaRPr>
          </a:p>
        </p:txBody>
      </p:sp>
      <p:sp>
        <p:nvSpPr>
          <p:cNvPr id="28" name="TextBox 27"/>
          <p:cNvSpPr txBox="1"/>
          <p:nvPr/>
        </p:nvSpPr>
        <p:spPr>
          <a:xfrm>
            <a:off x="1600200" y="152400"/>
            <a:ext cx="5791200" cy="1077218"/>
          </a:xfrm>
          <a:prstGeom prst="rect">
            <a:avLst/>
          </a:prstGeom>
          <a:noFill/>
        </p:spPr>
        <p:txBody>
          <a:bodyPr wrap="square" rtlCol="0">
            <a:spAutoFit/>
          </a:bodyPr>
          <a:lstStyle/>
          <a:p>
            <a:pPr algn="ctr"/>
            <a:r>
              <a:rPr lang="en-US" sz="3200" b="1" dirty="0">
                <a:solidFill>
                  <a:srgbClr val="0000FF"/>
                </a:solidFill>
              </a:rPr>
              <a:t>Non parametric test or parametric test?</a:t>
            </a:r>
          </a:p>
        </p:txBody>
      </p:sp>
      <p:sp>
        <p:nvSpPr>
          <p:cNvPr id="20" name="TextBox 19"/>
          <p:cNvSpPr txBox="1"/>
          <p:nvPr/>
        </p:nvSpPr>
        <p:spPr>
          <a:xfrm>
            <a:off x="4419600" y="1896367"/>
            <a:ext cx="1600200" cy="369332"/>
          </a:xfrm>
          <a:prstGeom prst="rect">
            <a:avLst/>
          </a:prstGeom>
          <a:noFill/>
        </p:spPr>
        <p:txBody>
          <a:bodyPr wrap="square" rtlCol="0">
            <a:spAutoFit/>
          </a:bodyPr>
          <a:lstStyle/>
          <a:p>
            <a:r>
              <a:rPr lang="en-US" b="1" i="1" dirty="0">
                <a:solidFill>
                  <a:srgbClr val="FF0000"/>
                </a:solidFill>
              </a:rPr>
              <a:t>outlier</a:t>
            </a:r>
          </a:p>
        </p:txBody>
      </p:sp>
    </p:spTree>
    <p:extLst>
      <p:ext uri="{BB962C8B-B14F-4D97-AF65-F5344CB8AC3E}">
        <p14:creationId xmlns:p14="http://schemas.microsoft.com/office/powerpoint/2010/main" val="172591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0" y="1143000"/>
            <a:ext cx="3962400" cy="6858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28" name="TextBox 27"/>
          <p:cNvSpPr txBox="1"/>
          <p:nvPr/>
        </p:nvSpPr>
        <p:spPr>
          <a:xfrm>
            <a:off x="1600200" y="152400"/>
            <a:ext cx="5791200" cy="1569660"/>
          </a:xfrm>
          <a:prstGeom prst="rect">
            <a:avLst/>
          </a:prstGeom>
          <a:noFill/>
        </p:spPr>
        <p:txBody>
          <a:bodyPr wrap="square" rtlCol="0">
            <a:spAutoFit/>
          </a:bodyPr>
          <a:lstStyle/>
          <a:p>
            <a:pPr algn="ctr"/>
            <a:r>
              <a:rPr lang="en-US" sz="3200" dirty="0"/>
              <a:t>Personal statements</a:t>
            </a:r>
          </a:p>
          <a:p>
            <a:pPr algn="ctr"/>
            <a:r>
              <a:rPr lang="en-US" sz="3200" b="1" dirty="0">
                <a:solidFill>
                  <a:srgbClr val="0000FF"/>
                </a:solidFill>
              </a:rPr>
              <a:t>Non parametric test or parametric test?</a:t>
            </a:r>
          </a:p>
        </p:txBody>
      </p:sp>
      <p:sp>
        <p:nvSpPr>
          <p:cNvPr id="2" name="Rectangle 1"/>
          <p:cNvSpPr/>
          <p:nvPr/>
        </p:nvSpPr>
        <p:spPr>
          <a:xfrm>
            <a:off x="990600" y="1828800"/>
            <a:ext cx="7467600" cy="19050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marL="285750" indent="-285750">
              <a:buFont typeface="Arial"/>
              <a:buChar char="•"/>
            </a:pPr>
            <a:r>
              <a:rPr lang="en-US" altLang="zh-CN" dirty="0">
                <a:solidFill>
                  <a:srgbClr val="FF0000"/>
                </a:solidFill>
              </a:rPr>
              <a:t>When sample size is not extremely small, </a:t>
            </a:r>
            <a:r>
              <a:rPr lang="en-US" dirty="0">
                <a:solidFill>
                  <a:srgbClr val="FF0000"/>
                </a:solidFill>
              </a:rPr>
              <a:t>I prefer nonparametric test because it is robust with outlier. </a:t>
            </a:r>
          </a:p>
          <a:p>
            <a:pPr marL="285750" indent="-285750">
              <a:buFont typeface="Arial"/>
              <a:buChar char="•"/>
            </a:pPr>
            <a:r>
              <a:rPr lang="en-US" dirty="0">
                <a:solidFill>
                  <a:srgbClr val="FF0000"/>
                </a:solidFill>
              </a:rPr>
              <a:t>Perform both non parametric and parametric test and </a:t>
            </a:r>
            <a:r>
              <a:rPr lang="en-US" altLang="zh-CN" dirty="0">
                <a:solidFill>
                  <a:srgbClr val="FF0000"/>
                </a:solidFill>
              </a:rPr>
              <a:t>consider features when non parametric and parametric have controversy result.</a:t>
            </a:r>
            <a:r>
              <a:rPr lang="en-US" dirty="0">
                <a:solidFill>
                  <a:srgbClr val="FF0000"/>
                </a:solidFill>
              </a:rPr>
              <a:t>    </a:t>
            </a:r>
          </a:p>
          <a:p>
            <a:r>
              <a:rPr lang="en-US" dirty="0">
                <a:solidFill>
                  <a:srgbClr val="0000FF"/>
                </a:solidFill>
              </a:rPr>
              <a:t>                                                                                               Sili Fan, September 2016</a:t>
            </a: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5339"/>
          <a:stretch/>
        </p:blipFill>
        <p:spPr>
          <a:xfrm>
            <a:off x="0" y="4140065"/>
            <a:ext cx="9144000" cy="819167"/>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4978266"/>
            <a:ext cx="1270134" cy="1270134"/>
          </a:xfrm>
          <a:prstGeom prst="rect">
            <a:avLst/>
          </a:prstGeom>
        </p:spPr>
      </p:pic>
    </p:spTree>
    <p:extLst>
      <p:ext uri="{BB962C8B-B14F-4D97-AF65-F5344CB8AC3E}">
        <p14:creationId xmlns:p14="http://schemas.microsoft.com/office/powerpoint/2010/main" val="341552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20982" y="1981200"/>
            <a:ext cx="5846618" cy="2057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Generally :</a:t>
            </a:r>
          </a:p>
          <a:p>
            <a:r>
              <a:rPr lang="en-US" sz="2400" dirty="0"/>
              <a:t>1. Why univariate analysis?</a:t>
            </a:r>
          </a:p>
          <a:p>
            <a:r>
              <a:rPr lang="en-US" sz="2400" dirty="0"/>
              <a:t>2. What is hypothesis testing?</a:t>
            </a:r>
          </a:p>
          <a:p>
            <a:r>
              <a:rPr lang="en-US" sz="2400" dirty="0"/>
              <a:t>3. Descriptive statistics</a:t>
            </a:r>
          </a:p>
        </p:txBody>
      </p:sp>
      <p:sp>
        <p:nvSpPr>
          <p:cNvPr id="4" name="TextBox 3"/>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Study Objective</a:t>
            </a:r>
          </a:p>
        </p:txBody>
      </p:sp>
    </p:spTree>
    <p:extLst>
      <p:ext uri="{BB962C8B-B14F-4D97-AF65-F5344CB8AC3E}">
        <p14:creationId xmlns:p14="http://schemas.microsoft.com/office/powerpoint/2010/main" val="360563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00200" y="152400"/>
            <a:ext cx="5791200" cy="584775"/>
          </a:xfrm>
          <a:prstGeom prst="rect">
            <a:avLst/>
          </a:prstGeom>
          <a:noFill/>
        </p:spPr>
        <p:txBody>
          <a:bodyPr wrap="square" rtlCol="0">
            <a:spAutoFit/>
          </a:bodyPr>
          <a:lstStyle/>
          <a:p>
            <a:pPr algn="ctr"/>
            <a:r>
              <a:rPr lang="en-US" sz="3200" b="1" dirty="0">
                <a:solidFill>
                  <a:srgbClr val="0000FF"/>
                </a:solidFill>
              </a:rPr>
              <a:t>multiple comparison problem</a:t>
            </a:r>
          </a:p>
        </p:txBody>
      </p:sp>
      <p:pic>
        <p:nvPicPr>
          <p:cNvPr id="14" name="Picture 13">
            <a:extLst>
              <a:ext uri="{FF2B5EF4-FFF2-40B4-BE49-F238E27FC236}">
                <a16:creationId xmlns:a16="http://schemas.microsoft.com/office/drawing/2014/main" id="{7EF3357A-0939-4378-A9C9-57723011D84D}"/>
              </a:ext>
            </a:extLst>
          </p:cNvPr>
          <p:cNvPicPr>
            <a:picLocks noChangeAspect="1"/>
          </p:cNvPicPr>
          <p:nvPr/>
        </p:nvPicPr>
        <p:blipFill>
          <a:blip r:embed="rId3"/>
          <a:stretch>
            <a:fillRect/>
          </a:stretch>
        </p:blipFill>
        <p:spPr>
          <a:xfrm>
            <a:off x="1447800" y="2286000"/>
            <a:ext cx="7169054" cy="2514600"/>
          </a:xfrm>
          <a:prstGeom prst="rect">
            <a:avLst/>
          </a:prstGeom>
        </p:spPr>
      </p:pic>
      <p:cxnSp>
        <p:nvCxnSpPr>
          <p:cNvPr id="15" name="Straight Arrow Connector 14">
            <a:extLst>
              <a:ext uri="{FF2B5EF4-FFF2-40B4-BE49-F238E27FC236}">
                <a16:creationId xmlns:a16="http://schemas.microsoft.com/office/drawing/2014/main" id="{D98F4548-EE47-4654-8C6E-656BE9E05A25}"/>
              </a:ext>
            </a:extLst>
          </p:cNvPr>
          <p:cNvCxnSpPr/>
          <p:nvPr/>
        </p:nvCxnSpPr>
        <p:spPr>
          <a:xfrm>
            <a:off x="771526" y="3095621"/>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B16E75-1A44-4BEB-AC04-EE5F70E568B9}"/>
              </a:ext>
            </a:extLst>
          </p:cNvPr>
          <p:cNvCxnSpPr/>
          <p:nvPr/>
        </p:nvCxnSpPr>
        <p:spPr>
          <a:xfrm>
            <a:off x="771524" y="3188495"/>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4174FB-2FDC-4C23-B704-DAF2A9287318}"/>
              </a:ext>
            </a:extLst>
          </p:cNvPr>
          <p:cNvCxnSpPr/>
          <p:nvPr/>
        </p:nvCxnSpPr>
        <p:spPr>
          <a:xfrm>
            <a:off x="771526" y="3293267"/>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FEAA832-EA61-49CF-ABF3-3F9F57E365B6}"/>
              </a:ext>
            </a:extLst>
          </p:cNvPr>
          <p:cNvCxnSpPr/>
          <p:nvPr/>
        </p:nvCxnSpPr>
        <p:spPr>
          <a:xfrm>
            <a:off x="771524" y="3381373"/>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91C447-5D38-45F1-A692-6E5C3D1DA57B}"/>
              </a:ext>
            </a:extLst>
          </p:cNvPr>
          <p:cNvCxnSpPr/>
          <p:nvPr/>
        </p:nvCxnSpPr>
        <p:spPr>
          <a:xfrm>
            <a:off x="771526" y="3462335"/>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EBA21B5-685E-47D3-9BCF-8F5BBF578D1D}"/>
              </a:ext>
            </a:extLst>
          </p:cNvPr>
          <p:cNvSpPr txBox="1"/>
          <p:nvPr/>
        </p:nvSpPr>
        <p:spPr>
          <a:xfrm>
            <a:off x="914400" y="3657600"/>
            <a:ext cx="3810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877677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00200" y="152400"/>
            <a:ext cx="5791200" cy="584775"/>
          </a:xfrm>
          <a:prstGeom prst="rect">
            <a:avLst/>
          </a:prstGeom>
          <a:noFill/>
        </p:spPr>
        <p:txBody>
          <a:bodyPr wrap="square" rtlCol="0">
            <a:spAutoFit/>
          </a:bodyPr>
          <a:lstStyle/>
          <a:p>
            <a:pPr algn="ctr"/>
            <a:r>
              <a:rPr lang="en-US" sz="3200" b="1" dirty="0">
                <a:solidFill>
                  <a:srgbClr val="0000FF"/>
                </a:solidFill>
              </a:rPr>
              <a:t>multiple comparison problem</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818" y="1712822"/>
            <a:ext cx="4953000" cy="2336165"/>
          </a:xfrm>
          <a:prstGeom prst="rect">
            <a:avLst/>
          </a:prstGeom>
        </p:spPr>
      </p:pic>
      <p:sp>
        <p:nvSpPr>
          <p:cNvPr id="18" name="Rectangle 17"/>
          <p:cNvSpPr/>
          <p:nvPr/>
        </p:nvSpPr>
        <p:spPr>
          <a:xfrm>
            <a:off x="1295400" y="1317248"/>
            <a:ext cx="1981200" cy="325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 FDR Correction</a:t>
            </a:r>
          </a:p>
        </p:txBody>
      </p:sp>
      <p:sp>
        <p:nvSpPr>
          <p:cNvPr id="19" name="Rectangle 18"/>
          <p:cNvSpPr/>
          <p:nvPr/>
        </p:nvSpPr>
        <p:spPr>
          <a:xfrm>
            <a:off x="1148942" y="4070498"/>
            <a:ext cx="2438400" cy="3256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 Bonferroni Correction</a:t>
            </a:r>
          </a:p>
        </p:txBody>
      </p:sp>
      <p:sp>
        <p:nvSpPr>
          <p:cNvPr id="23" name="Rectangle 22"/>
          <p:cNvSpPr/>
          <p:nvPr/>
        </p:nvSpPr>
        <p:spPr>
          <a:xfrm>
            <a:off x="7290262" y="2629328"/>
            <a:ext cx="1905000" cy="304800"/>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600" dirty="0"/>
              <a:t>Use FDR correction</a:t>
            </a:r>
          </a:p>
          <a:p>
            <a:pPr algn="ctr"/>
            <a:r>
              <a:rPr lang="en-US" sz="1600" dirty="0"/>
              <a:t>among features</a:t>
            </a:r>
          </a:p>
        </p:txBody>
      </p:sp>
      <p:sp>
        <p:nvSpPr>
          <p:cNvPr id="24" name="TextBox 23"/>
          <p:cNvSpPr txBox="1"/>
          <p:nvPr/>
        </p:nvSpPr>
        <p:spPr>
          <a:xfrm>
            <a:off x="3276600" y="1295400"/>
            <a:ext cx="3352800" cy="369332"/>
          </a:xfrm>
          <a:prstGeom prst="rect">
            <a:avLst/>
          </a:prstGeom>
          <a:noFill/>
        </p:spPr>
        <p:txBody>
          <a:bodyPr wrap="square" rtlCol="0">
            <a:spAutoFit/>
          </a:bodyPr>
          <a:lstStyle/>
          <a:p>
            <a:r>
              <a:rPr lang="en-US" dirty="0"/>
              <a:t>corrects False Discovery Rate</a:t>
            </a:r>
          </a:p>
        </p:txBody>
      </p:sp>
      <p:sp>
        <p:nvSpPr>
          <p:cNvPr id="25" name="TextBox 24"/>
          <p:cNvSpPr txBox="1"/>
          <p:nvPr/>
        </p:nvSpPr>
        <p:spPr>
          <a:xfrm>
            <a:off x="3563217" y="4106654"/>
            <a:ext cx="3608010" cy="369332"/>
          </a:xfrm>
          <a:prstGeom prst="rect">
            <a:avLst/>
          </a:prstGeom>
          <a:noFill/>
        </p:spPr>
        <p:txBody>
          <a:bodyPr wrap="square" rtlCol="0">
            <a:spAutoFit/>
          </a:bodyPr>
          <a:lstStyle/>
          <a:p>
            <a:r>
              <a:rPr lang="en-US" dirty="0"/>
              <a:t>corrects Familywise Error Rate</a:t>
            </a:r>
          </a:p>
        </p:txBody>
      </p:sp>
      <mc:AlternateContent xmlns:mc="http://schemas.openxmlformats.org/markup-compatibility/2006" xmlns:a14="http://schemas.microsoft.com/office/drawing/2010/main">
        <mc:Choice Requires="a14">
          <p:sp>
            <p:nvSpPr>
              <p:cNvPr id="50" name="Rectangle 49"/>
              <p:cNvSpPr/>
              <p:nvPr/>
            </p:nvSpPr>
            <p:spPr>
              <a:xfrm>
                <a:off x="-304800" y="6629400"/>
                <a:ext cx="1485900" cy="228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14:m>
                  <m:oMath xmlns:m="http://schemas.openxmlformats.org/officeDocument/2006/math">
                    <m:r>
                      <a:rPr lang="en-US" sz="1100" i="1" smtClean="0">
                        <a:latin typeface="Cambria Math" panose="02040503050406030204" pitchFamily="18" charset="0"/>
                        <a:ea typeface="Cambria Math" panose="02040503050406030204" pitchFamily="18" charset="0"/>
                      </a:rPr>
                      <m:t>𝛼</m:t>
                    </m:r>
                  </m:oMath>
                </a14:m>
                <a:r>
                  <a:rPr lang="en-US" sz="1100" dirty="0"/>
                  <a:t>: error rate</a:t>
                </a:r>
              </a:p>
            </p:txBody>
          </p:sp>
        </mc:Choice>
        <mc:Fallback xmlns="">
          <p:sp>
            <p:nvSpPr>
              <p:cNvPr id="50" name="Rectangle 49"/>
              <p:cNvSpPr>
                <a:spLocks noRot="1" noChangeAspect="1" noMove="1" noResize="1" noEditPoints="1" noAdjustHandles="1" noChangeArrowheads="1" noChangeShapeType="1" noTextEdit="1"/>
              </p:cNvSpPr>
              <p:nvPr/>
            </p:nvSpPr>
            <p:spPr>
              <a:xfrm>
                <a:off x="-304800" y="6629400"/>
                <a:ext cx="1485900" cy="228600"/>
              </a:xfrm>
              <a:prstGeom prst="rect">
                <a:avLst/>
              </a:prstGeom>
              <a:blipFill>
                <a:blip r:embed="rId4"/>
                <a:stretch>
                  <a:fillRect t="-8108" b="-27027"/>
                </a:stretch>
              </a:blipFill>
              <a:ln>
                <a:noFill/>
              </a:ln>
            </p:spPr>
            <p:txBody>
              <a:bodyPr/>
              <a:lstStyle/>
              <a:p>
                <a:r>
                  <a:rPr lang="en-US">
                    <a:noFill/>
                  </a:rPr>
                  <a:t> </a:t>
                </a:r>
              </a:p>
            </p:txBody>
          </p:sp>
        </mc:Fallback>
      </mc:AlternateContent>
      <p:sp>
        <p:nvSpPr>
          <p:cNvPr id="67" name="TextBox 66"/>
          <p:cNvSpPr txBox="1"/>
          <p:nvPr/>
        </p:nvSpPr>
        <p:spPr>
          <a:xfrm>
            <a:off x="6676118" y="5961458"/>
            <a:ext cx="2209800" cy="276999"/>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lIns="0" tIns="0" rIns="0" bIns="0" rtlCol="0">
            <a:spAutoFit/>
          </a:bodyPr>
          <a:lstStyle/>
          <a:p>
            <a:endParaRPr lang="en-US" sz="1050" dirty="0"/>
          </a:p>
        </p:txBody>
      </p:sp>
      <p:sp>
        <p:nvSpPr>
          <p:cNvPr id="68" name="Rectangle 67"/>
          <p:cNvSpPr/>
          <p:nvPr/>
        </p:nvSpPr>
        <p:spPr>
          <a:xfrm>
            <a:off x="7162413" y="5074281"/>
            <a:ext cx="1905000" cy="304800"/>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600" dirty="0"/>
              <a:t>Use Bonferroni </a:t>
            </a:r>
          </a:p>
          <a:p>
            <a:pPr algn="ctr"/>
            <a:r>
              <a:rPr lang="en-US" sz="1600" dirty="0"/>
              <a:t>within features</a:t>
            </a:r>
          </a:p>
          <a:p>
            <a:pPr algn="ctr"/>
            <a:r>
              <a:rPr lang="en-US" sz="1600" dirty="0"/>
              <a:t>(post hoc analysis)</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200" y="4475986"/>
            <a:ext cx="2936306" cy="2264226"/>
          </a:xfrm>
          <a:prstGeom prst="rect">
            <a:avLst/>
          </a:prstGeom>
        </p:spPr>
      </p:pic>
    </p:spTree>
    <p:extLst>
      <p:ext uri="{BB962C8B-B14F-4D97-AF65-F5344CB8AC3E}">
        <p14:creationId xmlns:p14="http://schemas.microsoft.com/office/powerpoint/2010/main" val="143152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600200" y="228600"/>
            <a:ext cx="5791200" cy="584775"/>
          </a:xfrm>
          <a:prstGeom prst="rect">
            <a:avLst/>
          </a:prstGeom>
          <a:noFill/>
        </p:spPr>
        <p:txBody>
          <a:bodyPr wrap="square" rtlCol="0">
            <a:spAutoFit/>
          </a:bodyPr>
          <a:lstStyle/>
          <a:p>
            <a:pPr algn="ctr"/>
            <a:r>
              <a:rPr lang="en-US" sz="3200" b="1" dirty="0">
                <a:solidFill>
                  <a:srgbClr val="0000FF"/>
                </a:solidFill>
              </a:rPr>
              <a:t>How do we describe the data?</a:t>
            </a:r>
          </a:p>
        </p:txBody>
      </p:sp>
      <p:sp>
        <p:nvSpPr>
          <p:cNvPr id="12" name="TextBox 11"/>
          <p:cNvSpPr txBox="1"/>
          <p:nvPr/>
        </p:nvSpPr>
        <p:spPr>
          <a:xfrm>
            <a:off x="1641446" y="685800"/>
            <a:ext cx="5791200" cy="584775"/>
          </a:xfrm>
          <a:prstGeom prst="rect">
            <a:avLst/>
          </a:prstGeom>
          <a:noFill/>
        </p:spPr>
        <p:txBody>
          <a:bodyPr wrap="square" rtlCol="0">
            <a:spAutoFit/>
          </a:bodyPr>
          <a:lstStyle/>
          <a:p>
            <a:pPr algn="ctr"/>
            <a:r>
              <a:rPr lang="en-US" sz="3200" dirty="0"/>
              <a:t>Descriptive statistics</a:t>
            </a:r>
          </a:p>
        </p:txBody>
      </p:sp>
      <p:sp>
        <p:nvSpPr>
          <p:cNvPr id="6" name="TextBox 5"/>
          <p:cNvSpPr txBox="1"/>
          <p:nvPr/>
        </p:nvSpPr>
        <p:spPr>
          <a:xfrm>
            <a:off x="1066800" y="1600200"/>
            <a:ext cx="8153400" cy="2677656"/>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000FF"/>
                </a:solidFill>
              </a:rPr>
              <a:t>Centrality</a:t>
            </a:r>
          </a:p>
          <a:p>
            <a:pPr marL="342900" indent="-342900">
              <a:buFont typeface="Calibri" panose="020F0502020204030204" pitchFamily="34" charset="0"/>
              <a:buChar char="⁻"/>
            </a:pPr>
            <a:r>
              <a:rPr lang="en-US" sz="2800" dirty="0"/>
              <a:t>Mean, Median, Mode</a:t>
            </a:r>
          </a:p>
          <a:p>
            <a:pPr marL="285750" indent="-285750">
              <a:buFont typeface="Arial" panose="020B0604020202020204" pitchFamily="34" charset="0"/>
              <a:buChar char="•"/>
            </a:pPr>
            <a:r>
              <a:rPr lang="en-US" sz="2800" b="1" dirty="0">
                <a:solidFill>
                  <a:srgbClr val="0000FF"/>
                </a:solidFill>
              </a:rPr>
              <a:t>Variability</a:t>
            </a:r>
          </a:p>
          <a:p>
            <a:pPr marL="342900" indent="-342900">
              <a:buFont typeface="Calibri" panose="020F0502020204030204" pitchFamily="34" charset="0"/>
              <a:buChar char="⁻"/>
            </a:pPr>
            <a:r>
              <a:rPr lang="en-US" sz="2800" dirty="0"/>
              <a:t>Variance, standard deviation and standard error, IQR</a:t>
            </a:r>
          </a:p>
          <a:p>
            <a:pPr marL="285750" indent="-285750">
              <a:buFont typeface="Arial" panose="020B0604020202020204" pitchFamily="34" charset="0"/>
              <a:buChar char="•"/>
            </a:pPr>
            <a:r>
              <a:rPr lang="en-US" sz="2800" b="1" dirty="0">
                <a:solidFill>
                  <a:srgbClr val="0000FF"/>
                </a:solidFill>
              </a:rPr>
              <a:t>Relative</a:t>
            </a:r>
            <a:r>
              <a:rPr lang="en-US" sz="1600" dirty="0"/>
              <a:t> </a:t>
            </a:r>
            <a:r>
              <a:rPr lang="en-US" sz="2800" b="1" dirty="0">
                <a:solidFill>
                  <a:srgbClr val="0000FF"/>
                </a:solidFill>
              </a:rPr>
              <a:t>standing</a:t>
            </a:r>
          </a:p>
          <a:p>
            <a:pPr marL="342900" indent="-342900">
              <a:buFont typeface="Calibri" panose="020F0502020204030204" pitchFamily="34" charset="0"/>
              <a:buChar char="⁻"/>
            </a:pPr>
            <a:r>
              <a:rPr lang="en-US" sz="2800" dirty="0"/>
              <a:t>Relative standard deviation</a:t>
            </a:r>
          </a:p>
        </p:txBody>
      </p:sp>
    </p:spTree>
    <p:extLst>
      <p:ext uri="{BB962C8B-B14F-4D97-AF65-F5344CB8AC3E}">
        <p14:creationId xmlns:p14="http://schemas.microsoft.com/office/powerpoint/2010/main" val="359016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600200" y="228600"/>
            <a:ext cx="5791200" cy="584775"/>
          </a:xfrm>
          <a:prstGeom prst="rect">
            <a:avLst/>
          </a:prstGeom>
          <a:noFill/>
        </p:spPr>
        <p:txBody>
          <a:bodyPr wrap="square" rtlCol="0">
            <a:spAutoFit/>
          </a:bodyPr>
          <a:lstStyle/>
          <a:p>
            <a:pPr algn="ctr"/>
            <a:r>
              <a:rPr lang="en-US" sz="3200" b="1" dirty="0">
                <a:solidFill>
                  <a:srgbClr val="0000FF"/>
                </a:solidFill>
              </a:rPr>
              <a:t>How do we describe the data?</a:t>
            </a:r>
          </a:p>
        </p:txBody>
      </p:sp>
      <p:sp>
        <p:nvSpPr>
          <p:cNvPr id="12" name="TextBox 11"/>
          <p:cNvSpPr txBox="1"/>
          <p:nvPr/>
        </p:nvSpPr>
        <p:spPr>
          <a:xfrm>
            <a:off x="2971800" y="838200"/>
            <a:ext cx="5791200" cy="584775"/>
          </a:xfrm>
          <a:prstGeom prst="rect">
            <a:avLst/>
          </a:prstGeom>
          <a:noFill/>
        </p:spPr>
        <p:txBody>
          <a:bodyPr wrap="square" rtlCol="0">
            <a:spAutoFit/>
          </a:bodyPr>
          <a:lstStyle/>
          <a:p>
            <a:r>
              <a:rPr lang="en-US" sz="3200" dirty="0"/>
              <a:t>Mean, Median, Mode</a:t>
            </a:r>
          </a:p>
        </p:txBody>
      </p:sp>
      <p:pic>
        <p:nvPicPr>
          <p:cNvPr id="12292" name="Picture 4" descr="https://www.cdc.gov/ophss/csels/dsepd/ss1978/lesson2/images/figure2.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039" y="1422975"/>
            <a:ext cx="5157722"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013775"/>
            <a:ext cx="57150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mean</a:t>
            </a:r>
            <a:r>
              <a:rPr lang="en-US" dirty="0">
                <a:solidFill>
                  <a:srgbClr val="FF0000"/>
                </a:solidFill>
              </a:rPr>
              <a:t>:</a:t>
            </a:r>
            <a:r>
              <a:rPr lang="en-US" dirty="0">
                <a:solidFill>
                  <a:srgbClr val="0000FF"/>
                </a:solidFill>
              </a:rPr>
              <a:t> the average value.</a:t>
            </a:r>
          </a:p>
          <a:p>
            <a:r>
              <a:rPr lang="en-US" b="1" dirty="0">
                <a:solidFill>
                  <a:srgbClr val="FF0000"/>
                </a:solidFill>
              </a:rPr>
              <a:t>median</a:t>
            </a:r>
            <a:r>
              <a:rPr lang="en-US" dirty="0">
                <a:solidFill>
                  <a:srgbClr val="FF0000"/>
                </a:solidFill>
              </a:rPr>
              <a:t>:</a:t>
            </a:r>
            <a:r>
              <a:rPr lang="en-US" dirty="0">
                <a:solidFill>
                  <a:srgbClr val="0000FF"/>
                </a:solidFill>
              </a:rPr>
              <a:t> the “middlemost” value.</a:t>
            </a:r>
          </a:p>
          <a:p>
            <a:r>
              <a:rPr lang="en-US" b="1" dirty="0">
                <a:solidFill>
                  <a:srgbClr val="FF0000"/>
                </a:solidFill>
              </a:rPr>
              <a:t>mode</a:t>
            </a:r>
            <a:r>
              <a:rPr lang="en-US" dirty="0">
                <a:solidFill>
                  <a:srgbClr val="FF0000"/>
                </a:solidFill>
              </a:rPr>
              <a:t>:</a:t>
            </a:r>
            <a:r>
              <a:rPr lang="en-US" dirty="0">
                <a:solidFill>
                  <a:srgbClr val="0000FF"/>
                </a:solidFill>
              </a:rPr>
              <a:t> the most common value</a:t>
            </a:r>
          </a:p>
          <a:p>
            <a:endParaRPr lang="en-US" sz="3200" b="1" dirty="0">
              <a:solidFill>
                <a:srgbClr val="0000FF"/>
              </a:solidFill>
            </a:endParaRPr>
          </a:p>
          <a:p>
            <a:pPr algn="ctr"/>
            <a:endParaRPr lang="en-US" dirty="0">
              <a:solidFill>
                <a:schemeClr val="tx1"/>
              </a:solidFill>
            </a:endParaRPr>
          </a:p>
        </p:txBody>
      </p:sp>
      <p:sp>
        <p:nvSpPr>
          <p:cNvPr id="4" name="AutoShape 8" descr="{\bar {x}}={\frac {x_{1}+x_{2}+\cdots +x_{n}}{n}}"/>
          <p:cNvSpPr>
            <a:spLocks noChangeAspect="1" noChangeArrowheads="1"/>
          </p:cNvSpPr>
          <p:nvPr/>
        </p:nvSpPr>
        <p:spPr bwMode="auto">
          <a:xfrm>
            <a:off x="5943600" y="2413575"/>
            <a:ext cx="3962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1447800" y="5004375"/>
            <a:ext cx="74676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solidFill>
                <a:srgbClr val="0000FF"/>
              </a:solidFill>
            </a:endParaRPr>
          </a:p>
          <a:p>
            <a:pPr marL="285750" indent="-285750">
              <a:buFont typeface="Arial" panose="020B0604020202020204" pitchFamily="34" charset="0"/>
              <a:buChar char="•"/>
            </a:pPr>
            <a:r>
              <a:rPr lang="en-US" dirty="0">
                <a:solidFill>
                  <a:srgbClr val="0000FF"/>
                </a:solidFill>
              </a:rPr>
              <a:t>outlier sensitivity: mean &gt; median &gt; mode</a:t>
            </a:r>
          </a:p>
          <a:p>
            <a:pPr marL="285750" indent="-285750">
              <a:buFont typeface="Arial" panose="020B0604020202020204" pitchFamily="34" charset="0"/>
              <a:buChar char="•"/>
            </a:pPr>
            <a:r>
              <a:rPr lang="en-US" dirty="0">
                <a:solidFill>
                  <a:srgbClr val="0000FF"/>
                </a:solidFill>
              </a:rPr>
              <a:t>Most parametric tests use mean, while non-parametric test use median to compare centrality between populations</a:t>
            </a:r>
          </a:p>
          <a:p>
            <a:pPr marL="285750" indent="-285750">
              <a:buFont typeface="Arial" panose="020B0604020202020204" pitchFamily="34" charset="0"/>
              <a:buChar char="•"/>
            </a:pPr>
            <a:r>
              <a:rPr lang="en-US" b="1" dirty="0">
                <a:solidFill>
                  <a:srgbClr val="0000FF"/>
                </a:solidFill>
              </a:rPr>
              <a:t>Example: </a:t>
            </a:r>
            <a:r>
              <a:rPr lang="en-US" b="1" dirty="0">
                <a:solidFill>
                  <a:srgbClr val="FF0000"/>
                </a:solidFill>
              </a:rPr>
              <a:t>fold change </a:t>
            </a:r>
            <a:r>
              <a:rPr lang="en-US" b="1" dirty="0">
                <a:solidFill>
                  <a:srgbClr val="0000FF"/>
                </a:solidFill>
              </a:rPr>
              <a:t>(centrality of A/ centrality of B)</a:t>
            </a:r>
          </a:p>
          <a:p>
            <a:pPr marL="285750" indent="-285750">
              <a:buFont typeface="Arial" panose="020B0604020202020204" pitchFamily="34" charset="0"/>
              <a:buChar char="•"/>
            </a:pPr>
            <a:endParaRPr lang="en-US" b="1" dirty="0">
              <a:solidFill>
                <a:srgbClr val="0000FF"/>
              </a:solidFill>
            </a:endParaRPr>
          </a:p>
          <a:p>
            <a:pPr marL="285750" indent="-285750">
              <a:buFont typeface="Arial" panose="020B0604020202020204" pitchFamily="34" charset="0"/>
              <a:buChar char="•"/>
            </a:pPr>
            <a:endParaRPr lang="en-US" b="1" dirty="0">
              <a:solidFill>
                <a:srgbClr val="0000FF"/>
              </a:solidFill>
            </a:endParaRPr>
          </a:p>
          <a:p>
            <a:pPr algn="ctr"/>
            <a:endParaRPr lang="en-US" dirty="0">
              <a:solidFill>
                <a:schemeClr val="tx1"/>
              </a:solidFill>
            </a:endParaRPr>
          </a:p>
        </p:txBody>
      </p:sp>
      <p:sp>
        <p:nvSpPr>
          <p:cNvPr id="14" name="TextBox 13"/>
          <p:cNvSpPr txBox="1"/>
          <p:nvPr/>
        </p:nvSpPr>
        <p:spPr>
          <a:xfrm rot="10800000">
            <a:off x="300335" y="4648200"/>
            <a:ext cx="461665" cy="1905000"/>
          </a:xfrm>
          <a:prstGeom prst="rect">
            <a:avLst/>
          </a:prstGeom>
          <a:noFill/>
        </p:spPr>
        <p:txBody>
          <a:bodyPr vert="eaVert" wrap="square" rtlCol="0">
            <a:spAutoFit/>
          </a:bodyPr>
          <a:lstStyle/>
          <a:p>
            <a:r>
              <a:rPr lang="en-US" dirty="0"/>
              <a:t>centrality</a:t>
            </a:r>
          </a:p>
        </p:txBody>
      </p:sp>
    </p:spTree>
    <p:extLst>
      <p:ext uri="{BB962C8B-B14F-4D97-AF65-F5344CB8AC3E}">
        <p14:creationId xmlns:p14="http://schemas.microsoft.com/office/powerpoint/2010/main" val="1572535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600200" y="228600"/>
            <a:ext cx="5791200" cy="584775"/>
          </a:xfrm>
          <a:prstGeom prst="rect">
            <a:avLst/>
          </a:prstGeom>
          <a:noFill/>
        </p:spPr>
        <p:txBody>
          <a:bodyPr wrap="square" rtlCol="0">
            <a:spAutoFit/>
          </a:bodyPr>
          <a:lstStyle/>
          <a:p>
            <a:pPr algn="ctr"/>
            <a:r>
              <a:rPr lang="en-US" sz="3200" b="1" dirty="0">
                <a:solidFill>
                  <a:srgbClr val="0000FF"/>
                </a:solidFill>
              </a:rPr>
              <a:t>How do we describe the data?</a:t>
            </a:r>
          </a:p>
        </p:txBody>
      </p:sp>
      <p:sp>
        <p:nvSpPr>
          <p:cNvPr id="12" name="TextBox 11"/>
          <p:cNvSpPr txBox="1"/>
          <p:nvPr/>
        </p:nvSpPr>
        <p:spPr>
          <a:xfrm>
            <a:off x="2971800" y="838200"/>
            <a:ext cx="5791200" cy="584775"/>
          </a:xfrm>
          <a:prstGeom prst="rect">
            <a:avLst/>
          </a:prstGeom>
          <a:noFill/>
        </p:spPr>
        <p:txBody>
          <a:bodyPr wrap="square" rtlCol="0">
            <a:spAutoFit/>
          </a:bodyPr>
          <a:lstStyle/>
          <a:p>
            <a:r>
              <a:rPr lang="en-US" sz="3200" dirty="0"/>
              <a:t>Variance, SD, SE, IQR</a:t>
            </a:r>
          </a:p>
        </p:txBody>
      </p:sp>
      <mc:AlternateContent xmlns:mc="http://schemas.openxmlformats.org/markup-compatibility/2006" xmlns:a14="http://schemas.microsoft.com/office/drawing/2010/main">
        <mc:Choice Requires="a14">
          <p:sp>
            <p:nvSpPr>
              <p:cNvPr id="2" name="Rectangle 1"/>
              <p:cNvSpPr/>
              <p:nvPr/>
            </p:nvSpPr>
            <p:spPr>
              <a:xfrm>
                <a:off x="1981200" y="3946656"/>
                <a:ext cx="64008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variance</a:t>
                </a:r>
                <a:r>
                  <a:rPr lang="en-US" dirty="0">
                    <a:solidFill>
                      <a:srgbClr val="FF0000"/>
                    </a:solidFill>
                  </a:rPr>
                  <a:t>:</a:t>
                </a:r>
                <a:r>
                  <a:rPr lang="en-US" dirty="0">
                    <a:solidFill>
                      <a:srgbClr val="0000FF"/>
                    </a:solidFill>
                  </a:rPr>
                  <a:t> the average squared distance to the center (mean). </a:t>
                </a:r>
                <a14:m>
                  <m:oMath xmlns:m="http://schemas.openxmlformats.org/officeDocument/2006/math">
                    <m:sSup>
                      <m:sSupPr>
                        <m:ctrlPr>
                          <a:rPr lang="en-US" i="1" smtClean="0">
                            <a:solidFill>
                              <a:srgbClr val="0000FF"/>
                            </a:solidFill>
                            <a:latin typeface="Cambria Math" panose="02040503050406030204" pitchFamily="18" charset="0"/>
                          </a:rPr>
                        </m:ctrlPr>
                      </m:sSupPr>
                      <m:e>
                        <m:r>
                          <m:rPr>
                            <m:nor/>
                          </m:rPr>
                          <a:rPr lang="el-GR" dirty="0">
                            <a:solidFill>
                              <a:schemeClr val="tx1"/>
                            </a:solidFill>
                          </a:rPr>
                          <m:t>σ</m:t>
                        </m:r>
                      </m:e>
                      <m:sup>
                        <m:r>
                          <a:rPr lang="en-US" i="1" smtClean="0">
                            <a:solidFill>
                              <a:schemeClr val="tx1"/>
                            </a:solidFill>
                            <a:latin typeface="Cambria Math" panose="02040503050406030204" pitchFamily="18" charset="0"/>
                          </a:rPr>
                          <m:t>2</m:t>
                        </m:r>
                      </m:sup>
                    </m:sSup>
                  </m:oMath>
                </a14:m>
                <a:endParaRPr lang="en-US" dirty="0">
                  <a:solidFill>
                    <a:schemeClr val="tx1"/>
                  </a:solidFill>
                </a:endParaRPr>
              </a:p>
              <a:p>
                <a:r>
                  <a:rPr lang="en-US" b="1" dirty="0">
                    <a:solidFill>
                      <a:srgbClr val="FF0000"/>
                    </a:solidFill>
                  </a:rPr>
                  <a:t>Standard deviation</a:t>
                </a:r>
                <a:r>
                  <a:rPr lang="en-US" dirty="0">
                    <a:solidFill>
                      <a:srgbClr val="FF0000"/>
                    </a:solidFill>
                  </a:rPr>
                  <a:t>:</a:t>
                </a:r>
                <a:r>
                  <a:rPr lang="en-US" dirty="0">
                    <a:solidFill>
                      <a:srgbClr val="0000FF"/>
                    </a:solidFill>
                  </a:rPr>
                  <a:t> the average distance to the center (mean) . </a:t>
                </a:r>
                <a14:m>
                  <m:oMath xmlns:m="http://schemas.openxmlformats.org/officeDocument/2006/math">
                    <m:r>
                      <m:rPr>
                        <m:nor/>
                      </m:rPr>
                      <a:rPr lang="el-GR" dirty="0">
                        <a:solidFill>
                          <a:schemeClr val="tx1"/>
                        </a:solidFill>
                      </a:rPr>
                      <m:t>σ</m:t>
                    </m:r>
                  </m:oMath>
                </a14:m>
                <a:endParaRPr lang="en-US" dirty="0">
                  <a:solidFill>
                    <a:srgbClr val="0000FF"/>
                  </a:solidFill>
                </a:endParaRPr>
              </a:p>
              <a:p>
                <a:r>
                  <a:rPr lang="en-US" b="1" dirty="0">
                    <a:solidFill>
                      <a:srgbClr val="FF0000"/>
                    </a:solidFill>
                  </a:rPr>
                  <a:t>Standard error </a:t>
                </a:r>
                <a:r>
                  <a:rPr lang="en-US" sz="1100" b="1" dirty="0">
                    <a:solidFill>
                      <a:srgbClr val="FF0000"/>
                    </a:solidFill>
                  </a:rPr>
                  <a:t>(of the mean)</a:t>
                </a:r>
                <a:r>
                  <a:rPr lang="en-US" dirty="0">
                    <a:solidFill>
                      <a:srgbClr val="FF0000"/>
                    </a:solidFill>
                  </a:rPr>
                  <a:t>:</a:t>
                </a:r>
                <a:r>
                  <a:rPr lang="en-US" dirty="0">
                    <a:solidFill>
                      <a:srgbClr val="0000FF"/>
                    </a:solidFill>
                  </a:rPr>
                  <a:t> the precision of the mean </a:t>
                </a:r>
                <a14:m>
                  <m:oMath xmlns:m="http://schemas.openxmlformats.org/officeDocument/2006/math">
                    <m:r>
                      <m:rPr>
                        <m:nor/>
                      </m:rPr>
                      <a:rPr lang="el-GR" dirty="0">
                        <a:solidFill>
                          <a:schemeClr val="tx1"/>
                        </a:solidFill>
                      </a:rPr>
                      <m:t>σ</m:t>
                    </m:r>
                  </m:oMath>
                </a14:m>
                <a:r>
                  <a:rPr lang="en-US" dirty="0">
                    <a:solidFill>
                      <a:schemeClr val="tx1"/>
                    </a:solidFill>
                  </a:rPr>
                  <a:t>/n</a:t>
                </a:r>
              </a:p>
              <a:p>
                <a:endParaRPr lang="en-US" sz="3200" b="1" dirty="0">
                  <a:solidFill>
                    <a:srgbClr val="0000FF"/>
                  </a:solidFill>
                </a:endParaRPr>
              </a:p>
              <a:p>
                <a:pPr algn="ctr"/>
                <a:endParaRPr lang="en-US"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981200" y="3946656"/>
                <a:ext cx="6400800" cy="1676400"/>
              </a:xfrm>
              <a:prstGeom prst="rect">
                <a:avLst/>
              </a:prstGeom>
              <a:blipFill>
                <a:blip r:embed="rId3"/>
                <a:stretch>
                  <a:fillRect l="-762" t="-1818"/>
                </a:stretch>
              </a:blipFill>
              <a:ln>
                <a:noFill/>
              </a:ln>
            </p:spPr>
            <p:txBody>
              <a:bodyPr/>
              <a:lstStyle/>
              <a:p>
                <a:r>
                  <a:rPr lang="en-US">
                    <a:noFill/>
                  </a:rPr>
                  <a:t> </a:t>
                </a:r>
              </a:p>
            </p:txBody>
          </p:sp>
        </mc:Fallback>
      </mc:AlternateContent>
      <p:sp>
        <p:nvSpPr>
          <p:cNvPr id="13" name="Rectangle 12"/>
          <p:cNvSpPr/>
          <p:nvPr/>
        </p:nvSpPr>
        <p:spPr>
          <a:xfrm>
            <a:off x="1676400" y="4876800"/>
            <a:ext cx="74676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rgbClr val="FF0000"/>
                </a:solidFill>
              </a:rPr>
              <a:t>Interquartile range (IQ</a:t>
            </a:r>
            <a:r>
              <a:rPr lang="en-US" altLang="zh-CN" b="1" dirty="0">
                <a:solidFill>
                  <a:srgbClr val="FF0000"/>
                </a:solidFill>
              </a:rPr>
              <a:t>R</a:t>
            </a:r>
            <a:r>
              <a:rPr lang="en-US" b="1" dirty="0">
                <a:solidFill>
                  <a:srgbClr val="FF0000"/>
                </a:solidFill>
              </a:rPr>
              <a:t>):  </a:t>
            </a:r>
            <a:r>
              <a:rPr lang="en-US" dirty="0">
                <a:solidFill>
                  <a:srgbClr val="0000FF"/>
                </a:solidFill>
              </a:rPr>
              <a:t>very often used to define outlier in a boxplot. </a:t>
            </a:r>
            <a:r>
              <a:rPr lang="en-US" i="1" dirty="0">
                <a:solidFill>
                  <a:srgbClr val="0000FF"/>
                </a:solidFill>
              </a:rPr>
              <a:t>Non-parametric</a:t>
            </a:r>
            <a:endParaRPr lang="en-US" i="1" dirty="0">
              <a:solidFill>
                <a:srgbClr val="FF0000"/>
              </a:solidFill>
            </a:endParaRPr>
          </a:p>
          <a:p>
            <a:pPr marL="285750" indent="-285750">
              <a:buFont typeface="Arial" panose="020B0604020202020204" pitchFamily="34" charset="0"/>
              <a:buChar char="•"/>
            </a:pPr>
            <a:endParaRPr lang="en-US" dirty="0">
              <a:solidFill>
                <a:srgbClr val="0000FF"/>
              </a:solidFill>
            </a:endParaRPr>
          </a:p>
          <a:p>
            <a:pPr marL="285750" indent="-285750">
              <a:buFont typeface="Arial" panose="020B0604020202020204" pitchFamily="34" charset="0"/>
              <a:buChar char="•"/>
            </a:pPr>
            <a:endParaRPr lang="en-US" b="1" dirty="0">
              <a:solidFill>
                <a:srgbClr val="0000FF"/>
              </a:solidFill>
            </a:endParaRPr>
          </a:p>
          <a:p>
            <a:pPr algn="ctr"/>
            <a:endParaRPr lang="en-US" dirty="0">
              <a:solidFill>
                <a:schemeClr val="tx1"/>
              </a:solidFill>
            </a:endParaRPr>
          </a:p>
        </p:txBody>
      </p:sp>
      <p:pic>
        <p:nvPicPr>
          <p:cNvPr id="8" name="Picture 7"/>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342334" y="1814289"/>
            <a:ext cx="3290888" cy="2352228"/>
          </a:xfrm>
          <a:prstGeom prst="rect">
            <a:avLst/>
          </a:prstGeom>
        </p:spPr>
      </p:pic>
      <p:cxnSp>
        <p:nvCxnSpPr>
          <p:cNvPr id="5" name="Straight Arrow Connector 4"/>
          <p:cNvCxnSpPr/>
          <p:nvPr/>
        </p:nvCxnSpPr>
        <p:spPr>
          <a:xfrm>
            <a:off x="4495800" y="3352800"/>
            <a:ext cx="990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419600" y="3581400"/>
            <a:ext cx="1219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4267200" y="3810000"/>
            <a:ext cx="1447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572000" y="3048000"/>
            <a:ext cx="762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314" name="Picture 2" descr="How_to_find_IQR_Boxplot_Image.jpg (623×2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001" y="5524246"/>
            <a:ext cx="2753197" cy="9810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rot="10800000">
            <a:off x="300335" y="4648200"/>
            <a:ext cx="461665" cy="1905000"/>
          </a:xfrm>
          <a:prstGeom prst="rect">
            <a:avLst/>
          </a:prstGeom>
          <a:noFill/>
        </p:spPr>
        <p:txBody>
          <a:bodyPr vert="eaVert" wrap="square" rtlCol="0">
            <a:spAutoFit/>
          </a:bodyPr>
          <a:lstStyle/>
          <a:p>
            <a:r>
              <a:rPr lang="en-US" dirty="0"/>
              <a:t>variability</a:t>
            </a:r>
          </a:p>
        </p:txBody>
      </p:sp>
      <p:cxnSp>
        <p:nvCxnSpPr>
          <p:cNvPr id="4" name="Straight Connector 3"/>
          <p:cNvCxnSpPr>
            <a:stCxn id="8" idx="0"/>
          </p:cNvCxnSpPr>
          <p:nvPr/>
        </p:nvCxnSpPr>
        <p:spPr>
          <a:xfrm>
            <a:off x="4987778" y="1814289"/>
            <a:ext cx="41422" cy="2224311"/>
          </a:xfrm>
          <a:prstGeom prst="line">
            <a:avLst/>
          </a:prstGeom>
          <a:scene3d>
            <a:camera prst="isometricOffAxis1Left"/>
            <a:lightRig rig="threePt" dir="t"/>
          </a:scene3d>
        </p:spPr>
        <p:style>
          <a:lnRef idx="3">
            <a:schemeClr val="accent2"/>
          </a:lnRef>
          <a:fillRef idx="0">
            <a:schemeClr val="accent2"/>
          </a:fillRef>
          <a:effectRef idx="2">
            <a:schemeClr val="accent2"/>
          </a:effectRef>
          <a:fontRef idx="minor">
            <a:schemeClr val="tx1"/>
          </a:fontRef>
        </p:style>
      </p:cxnSp>
      <p:pic>
        <p:nvPicPr>
          <p:cNvPr id="1026" name="Picture 2" descr="http://68.media.tumblr.com/tumblr_kzskb8yaLK1qb95nwo1_4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400" y="1651575"/>
            <a:ext cx="2385000" cy="215842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2286000" y="2362200"/>
            <a:ext cx="195512"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85848" y="2133258"/>
            <a:ext cx="1247144" cy="218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 or SE??</a:t>
            </a:r>
          </a:p>
        </p:txBody>
      </p:sp>
    </p:spTree>
    <p:extLst>
      <p:ext uri="{BB962C8B-B14F-4D97-AF65-F5344CB8AC3E}">
        <p14:creationId xmlns:p14="http://schemas.microsoft.com/office/powerpoint/2010/main" val="324821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400307" y="2175004"/>
            <a:ext cx="2648186" cy="1447929"/>
          </a:xfrm>
          <a:prstGeom prst="rect">
            <a:avLst/>
          </a:prstGeom>
        </p:spPr>
      </p:pic>
      <p:sp>
        <p:nvSpPr>
          <p:cNvPr id="11" name="TextBox 10"/>
          <p:cNvSpPr txBox="1"/>
          <p:nvPr/>
        </p:nvSpPr>
        <p:spPr>
          <a:xfrm>
            <a:off x="1600200" y="228600"/>
            <a:ext cx="5791200" cy="584775"/>
          </a:xfrm>
          <a:prstGeom prst="rect">
            <a:avLst/>
          </a:prstGeom>
          <a:noFill/>
        </p:spPr>
        <p:txBody>
          <a:bodyPr wrap="square" rtlCol="0">
            <a:spAutoFit/>
          </a:bodyPr>
          <a:lstStyle/>
          <a:p>
            <a:pPr algn="ctr"/>
            <a:r>
              <a:rPr lang="en-US" sz="3200" b="1" dirty="0">
                <a:solidFill>
                  <a:srgbClr val="0000FF"/>
                </a:solidFill>
              </a:rPr>
              <a:t>How do we describe the data?</a:t>
            </a:r>
          </a:p>
        </p:txBody>
      </p:sp>
      <p:sp>
        <p:nvSpPr>
          <p:cNvPr id="12" name="TextBox 11"/>
          <p:cNvSpPr txBox="1"/>
          <p:nvPr/>
        </p:nvSpPr>
        <p:spPr>
          <a:xfrm>
            <a:off x="1981199" y="962120"/>
            <a:ext cx="6047763" cy="584775"/>
          </a:xfrm>
          <a:prstGeom prst="rect">
            <a:avLst/>
          </a:prstGeom>
          <a:noFill/>
        </p:spPr>
        <p:txBody>
          <a:bodyPr wrap="square" rtlCol="0">
            <a:spAutoFit/>
          </a:bodyPr>
          <a:lstStyle/>
          <a:p>
            <a:r>
              <a:rPr lang="en-US" sz="3200" dirty="0"/>
              <a:t>RSD (</a:t>
            </a:r>
            <a:r>
              <a:rPr lang="en-US" sz="3200" i="1" dirty="0" err="1"/>
              <a:t>a.k.a</a:t>
            </a:r>
            <a:r>
              <a:rPr lang="en-US" sz="3200" dirty="0"/>
              <a:t> coefficient of variation)</a:t>
            </a:r>
          </a:p>
        </p:txBody>
      </p:sp>
      <p:sp>
        <p:nvSpPr>
          <p:cNvPr id="2" name="Rectangle 1"/>
          <p:cNvSpPr/>
          <p:nvPr/>
        </p:nvSpPr>
        <p:spPr>
          <a:xfrm>
            <a:off x="1447800" y="3188341"/>
            <a:ext cx="7838813"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endParaRPr>
          </a:p>
          <a:p>
            <a:pPr marL="285750" indent="-285750">
              <a:buFont typeface="Arial" panose="020B0604020202020204" pitchFamily="34" charset="0"/>
              <a:buChar char="•"/>
            </a:pPr>
            <a:r>
              <a:rPr lang="en-US" dirty="0">
                <a:solidFill>
                  <a:srgbClr val="0000FF"/>
                </a:solidFill>
              </a:rPr>
              <a:t>unit free </a:t>
            </a:r>
          </a:p>
          <a:p>
            <a:pPr marL="285750" indent="-285750">
              <a:buFont typeface="Arial" panose="020B0604020202020204" pitchFamily="34" charset="0"/>
              <a:buChar char="•"/>
            </a:pPr>
            <a:r>
              <a:rPr lang="en-US" dirty="0">
                <a:solidFill>
                  <a:srgbClr val="0000FF"/>
                </a:solidFill>
              </a:rPr>
              <a:t>Suitable with data sets with widely different means (</a:t>
            </a:r>
            <a:r>
              <a:rPr lang="en-US" dirty="0" err="1">
                <a:solidFill>
                  <a:srgbClr val="0000FF"/>
                </a:solidFill>
              </a:rPr>
              <a:t>i.g</a:t>
            </a:r>
            <a:r>
              <a:rPr lang="en-US" dirty="0">
                <a:solidFill>
                  <a:srgbClr val="0000FF"/>
                </a:solidFill>
              </a:rPr>
              <a:t>. metabolomics data)</a:t>
            </a:r>
          </a:p>
          <a:p>
            <a:pPr marL="285750" indent="-285750">
              <a:buFont typeface="Arial" panose="020B0604020202020204" pitchFamily="34" charset="0"/>
              <a:buChar char="•"/>
            </a:pPr>
            <a:r>
              <a:rPr lang="en-US" dirty="0">
                <a:solidFill>
                  <a:srgbClr val="0000FF"/>
                </a:solidFill>
              </a:rPr>
              <a:t>The RSD of quality controls are often used as an indication of the quality of samples.</a:t>
            </a:r>
          </a:p>
          <a:p>
            <a:pPr algn="ctr"/>
            <a:endParaRPr lang="en-US" dirty="0">
              <a:solidFill>
                <a:schemeClr val="tx1"/>
              </a:solidFill>
            </a:endParaRPr>
          </a:p>
        </p:txBody>
      </p:sp>
      <p:sp>
        <p:nvSpPr>
          <p:cNvPr id="3" name="AutoShape 2" descr="{\displaystyle c_{\rm {v}}={\frac {\sigma }{\mu }}}"/>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1628163" y="1511941"/>
            <a:ext cx="64008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Relative standard deviation</a:t>
            </a:r>
            <a:r>
              <a:rPr lang="en-US" dirty="0">
                <a:solidFill>
                  <a:srgbClr val="FF0000"/>
                </a:solidFill>
              </a:rPr>
              <a:t>: </a:t>
            </a:r>
            <a:r>
              <a:rPr lang="en-US" dirty="0">
                <a:solidFill>
                  <a:srgbClr val="0000FF"/>
                </a:solidFill>
              </a:rPr>
              <a:t>is the standard deviation relative to the mean</a:t>
            </a:r>
          </a:p>
          <a:p>
            <a:pPr algn="ctr"/>
            <a:endParaRPr lang="en-US" dirty="0">
              <a:solidFill>
                <a:schemeClr val="tx1"/>
              </a:solidFill>
            </a:endParaRPr>
          </a:p>
        </p:txBody>
      </p:sp>
      <p:sp>
        <p:nvSpPr>
          <p:cNvPr id="18" name="TextBox 17"/>
          <p:cNvSpPr txBox="1"/>
          <p:nvPr/>
        </p:nvSpPr>
        <p:spPr>
          <a:xfrm rot="10800000">
            <a:off x="300335" y="4648200"/>
            <a:ext cx="461665" cy="1905000"/>
          </a:xfrm>
          <a:prstGeom prst="rect">
            <a:avLst/>
          </a:prstGeom>
          <a:noFill/>
        </p:spPr>
        <p:txBody>
          <a:bodyPr vert="eaVert" wrap="square" rtlCol="0">
            <a:spAutoFit/>
          </a:bodyPr>
          <a:lstStyle/>
          <a:p>
            <a:r>
              <a:rPr lang="en-US" dirty="0"/>
              <a:t>Relative standing</a:t>
            </a:r>
          </a:p>
        </p:txBody>
      </p:sp>
    </p:spTree>
    <p:extLst>
      <p:ext uri="{BB962C8B-B14F-4D97-AF65-F5344CB8AC3E}">
        <p14:creationId xmlns:p14="http://schemas.microsoft.com/office/powerpoint/2010/main" val="4219913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52400"/>
            <a:ext cx="5791200" cy="584775"/>
          </a:xfrm>
          <a:prstGeom prst="rect">
            <a:avLst/>
          </a:prstGeom>
          <a:noFill/>
        </p:spPr>
        <p:txBody>
          <a:bodyPr wrap="square" rtlCol="0">
            <a:spAutoFit/>
          </a:bodyPr>
          <a:lstStyle/>
          <a:p>
            <a:pPr algn="ctr"/>
            <a:r>
              <a:rPr lang="en-US" sz="3200" b="1" dirty="0">
                <a:solidFill>
                  <a:srgbClr val="0000FF"/>
                </a:solidFill>
              </a:rPr>
              <a:t>Visualization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76400"/>
            <a:ext cx="7543800" cy="3221664"/>
          </a:xfrm>
          <a:prstGeom prst="rect">
            <a:avLst/>
          </a:prstGeom>
        </p:spPr>
      </p:pic>
      <p:sp>
        <p:nvSpPr>
          <p:cNvPr id="4" name="Rectangle 3"/>
          <p:cNvSpPr/>
          <p:nvPr/>
        </p:nvSpPr>
        <p:spPr>
          <a:xfrm>
            <a:off x="-76200" y="4724400"/>
            <a:ext cx="5638800" cy="6096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200" dirty="0">
                <a:solidFill>
                  <a:schemeClr val="tx1"/>
                </a:solidFill>
              </a:rPr>
              <a:t>a) 4 statistical distributions.</a:t>
            </a:r>
          </a:p>
        </p:txBody>
      </p:sp>
      <p:sp>
        <p:nvSpPr>
          <p:cNvPr id="5" name="Rectangle 4"/>
          <p:cNvSpPr/>
          <p:nvPr/>
        </p:nvSpPr>
        <p:spPr>
          <a:xfrm>
            <a:off x="4419600" y="4381500"/>
            <a:ext cx="4648200" cy="12954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200" dirty="0">
                <a:solidFill>
                  <a:schemeClr val="tx1"/>
                </a:solidFill>
              </a:rPr>
              <a:t>b) </a:t>
            </a:r>
            <a:r>
              <a:rPr lang="en-US" altLang="zh-CN" sz="1200" dirty="0">
                <a:solidFill>
                  <a:schemeClr val="tx1"/>
                </a:solidFill>
              </a:rPr>
              <a:t>4 plots visualizing 100 samples of each distribution</a:t>
            </a:r>
            <a:endParaRPr lang="en-US" sz="1200" dirty="0">
              <a:solidFill>
                <a:schemeClr val="tx1"/>
              </a:solidFill>
            </a:endParaRPr>
          </a:p>
        </p:txBody>
      </p:sp>
      <p:sp>
        <p:nvSpPr>
          <p:cNvPr id="7" name="Rectangle 6"/>
          <p:cNvSpPr/>
          <p:nvPr/>
        </p:nvSpPr>
        <p:spPr>
          <a:xfrm>
            <a:off x="1295400" y="5129935"/>
            <a:ext cx="731520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dirty="0">
                <a:solidFill>
                  <a:srgbClr val="FF0000"/>
                </a:solidFill>
              </a:rPr>
              <a:t>Bar plot shows the mean, </a:t>
            </a:r>
            <a:r>
              <a:rPr lang="en-US" dirty="0" err="1">
                <a:solidFill>
                  <a:srgbClr val="FF0000"/>
                </a:solidFill>
              </a:rPr>
              <a:t>s.d.</a:t>
            </a:r>
            <a:r>
              <a:rPr lang="en-US" dirty="0">
                <a:solidFill>
                  <a:srgbClr val="FF0000"/>
                </a:solidFill>
              </a:rPr>
              <a:t> and </a:t>
            </a:r>
            <a:r>
              <a:rPr lang="en-US" dirty="0" err="1">
                <a:solidFill>
                  <a:srgbClr val="FF0000"/>
                </a:solidFill>
              </a:rPr>
              <a:t>s.e.m</a:t>
            </a:r>
            <a:r>
              <a:rPr lang="en-US" dirty="0">
                <a:solidFill>
                  <a:srgbClr val="FF0000"/>
                </a:solidFill>
              </a:rPr>
              <a:t>.</a:t>
            </a:r>
          </a:p>
        </p:txBody>
      </p:sp>
      <p:sp>
        <p:nvSpPr>
          <p:cNvPr id="9" name="Rectangle 8"/>
          <p:cNvSpPr/>
          <p:nvPr/>
        </p:nvSpPr>
        <p:spPr>
          <a:xfrm>
            <a:off x="1295400" y="5525185"/>
            <a:ext cx="7374775"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a:spAutoFit/>
          </a:bodyPr>
          <a:lstStyle/>
          <a:p>
            <a:r>
              <a:rPr lang="en-US" dirty="0">
                <a:solidFill>
                  <a:srgbClr val="FF0000"/>
                </a:solidFill>
              </a:rPr>
              <a:t>Violin plot and bean plot represent the distribution. </a:t>
            </a:r>
          </a:p>
        </p:txBody>
      </p:sp>
      <p:sp>
        <p:nvSpPr>
          <p:cNvPr id="10" name="Rectangle 9"/>
          <p:cNvSpPr/>
          <p:nvPr/>
        </p:nvSpPr>
        <p:spPr>
          <a:xfrm>
            <a:off x="1298196" y="5868085"/>
            <a:ext cx="7845804" cy="758729"/>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r>
              <a:rPr lang="en-US" dirty="0">
                <a:solidFill>
                  <a:srgbClr val="00B050"/>
                </a:solidFill>
              </a:rPr>
              <a:t>Box plot shows five-number summary (min, low quantile, median, high quantile and maximum) and outlier;</a:t>
            </a:r>
            <a:r>
              <a:rPr lang="en-US" dirty="0">
                <a:solidFill>
                  <a:schemeClr val="tx1"/>
                </a:solidFill>
              </a:rPr>
              <a:t>                      </a:t>
            </a:r>
            <a:r>
              <a:rPr lang="en-US" i="1" dirty="0">
                <a:solidFill>
                  <a:schemeClr val="tx1"/>
                </a:solidFill>
              </a:rPr>
              <a:t>recommended</a:t>
            </a:r>
          </a:p>
          <a:p>
            <a:endParaRPr lang="en-US" dirty="0">
              <a:solidFill>
                <a:srgbClr val="00B050"/>
              </a:solidFill>
            </a:endParaRPr>
          </a:p>
        </p:txBody>
      </p:sp>
    </p:spTree>
    <p:extLst>
      <p:ext uri="{BB962C8B-B14F-4D97-AF65-F5344CB8AC3E}">
        <p14:creationId xmlns:p14="http://schemas.microsoft.com/office/powerpoint/2010/main" val="2779367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152400"/>
            <a:ext cx="5791200" cy="584775"/>
          </a:xfrm>
          <a:prstGeom prst="rect">
            <a:avLst/>
          </a:prstGeom>
          <a:noFill/>
        </p:spPr>
        <p:txBody>
          <a:bodyPr wrap="square" rtlCol="0">
            <a:spAutoFit/>
          </a:bodyPr>
          <a:lstStyle/>
          <a:p>
            <a:pPr algn="ctr"/>
            <a:r>
              <a:rPr lang="en-US" sz="3200" b="1" dirty="0">
                <a:solidFill>
                  <a:srgbClr val="0000FF"/>
                </a:solidFill>
              </a:rPr>
              <a:t>Visualization</a:t>
            </a:r>
          </a:p>
        </p:txBody>
      </p:sp>
      <p:sp>
        <p:nvSpPr>
          <p:cNvPr id="6" name="Rectangle 5"/>
          <p:cNvSpPr/>
          <p:nvPr/>
        </p:nvSpPr>
        <p:spPr>
          <a:xfrm>
            <a:off x="3429000" y="914400"/>
            <a:ext cx="2514600" cy="6858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800" b="1" dirty="0"/>
              <a:t>boxplot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526" y="1600200"/>
            <a:ext cx="6637548" cy="3048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4648200"/>
            <a:ext cx="4514850" cy="2178808"/>
          </a:xfrm>
          <a:prstGeom prst="rect">
            <a:avLst/>
          </a:prstGeom>
        </p:spPr>
      </p:pic>
      <p:sp>
        <p:nvSpPr>
          <p:cNvPr id="15" name="Rectangle 14"/>
          <p:cNvSpPr/>
          <p:nvPr/>
        </p:nvSpPr>
        <p:spPr>
          <a:xfrm>
            <a:off x="7073785" y="5867400"/>
            <a:ext cx="2057400" cy="8382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400" i="1" dirty="0">
                <a:solidFill>
                  <a:srgbClr val="FF0000"/>
                </a:solidFill>
              </a:rPr>
              <a:t>What is distribution type of the red box plot?</a:t>
            </a:r>
          </a:p>
        </p:txBody>
      </p:sp>
    </p:spTree>
    <p:extLst>
      <p:ext uri="{BB962C8B-B14F-4D97-AF65-F5344CB8AC3E}">
        <p14:creationId xmlns:p14="http://schemas.microsoft.com/office/powerpoint/2010/main" val="3326340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584775"/>
          </a:xfrm>
          <a:prstGeom prst="rect">
            <a:avLst/>
          </a:prstGeom>
          <a:noFill/>
        </p:spPr>
        <p:txBody>
          <a:bodyPr wrap="square" rtlCol="0">
            <a:spAutoFit/>
          </a:bodyPr>
          <a:lstStyle/>
          <a:p>
            <a:pPr algn="ctr"/>
            <a:r>
              <a:rPr lang="en-US" sz="3200" b="1" dirty="0">
                <a:solidFill>
                  <a:srgbClr val="0000FF"/>
                </a:solidFill>
              </a:rPr>
              <a:t>Conclusion remarks</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buFont typeface="Arial" panose="020B0604020202020204" pitchFamily="34" charset="0"/>
              <a:buChar char="•"/>
            </a:pPr>
            <a:r>
              <a:rPr lang="en-US" b="1" i="1" dirty="0"/>
              <a:t>p-value</a:t>
            </a:r>
            <a:r>
              <a:rPr lang="en-US" b="1" dirty="0"/>
              <a:t> estimate the certainty of a assumption of a population.</a:t>
            </a:r>
          </a:p>
          <a:p>
            <a:pPr marL="285750" indent="-285750">
              <a:buFont typeface="Arial" panose="020B0604020202020204" pitchFamily="34" charset="0"/>
              <a:buChar char="•"/>
            </a:pPr>
            <a:r>
              <a:rPr lang="en-US" b="1" dirty="0"/>
              <a:t>p-value cannot tell you causation.</a:t>
            </a:r>
          </a:p>
          <a:p>
            <a:pPr marL="285750" indent="-285750">
              <a:buFont typeface="Arial" panose="020B0604020202020204" pitchFamily="34" charset="0"/>
              <a:buChar char="•"/>
            </a:pPr>
            <a:r>
              <a:rPr lang="en-US" b="1" dirty="0"/>
              <a:t>Selected a hypothesis procedure corresponding to study.</a:t>
            </a:r>
          </a:p>
          <a:p>
            <a:pPr marL="285750" indent="-285750">
              <a:buFont typeface="Arial" panose="020B0604020202020204" pitchFamily="34" charset="0"/>
              <a:buChar char="•"/>
            </a:pPr>
            <a:r>
              <a:rPr lang="en-US" b="1" dirty="0"/>
              <a:t>Determine parametric or non-parametric.</a:t>
            </a:r>
          </a:p>
          <a:p>
            <a:pPr marL="285750" indent="-285750">
              <a:buFont typeface="Arial" panose="020B0604020202020204" pitchFamily="34" charset="0"/>
              <a:buChar char="•"/>
            </a:pPr>
            <a:r>
              <a:rPr lang="en-US" b="1" dirty="0"/>
              <a:t>For two-factor study design, we should focus on interaction term first.</a:t>
            </a:r>
          </a:p>
          <a:p>
            <a:pPr marL="285750" indent="-285750">
              <a:buFont typeface="Arial" panose="020B0604020202020204" pitchFamily="34" charset="0"/>
              <a:buChar char="•"/>
            </a:pPr>
            <a:r>
              <a:rPr lang="en-US" b="1" dirty="0"/>
              <a:t>It is always a good practice to visualize the data before AND after analysis.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941317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584775"/>
          </a:xfrm>
          <a:prstGeom prst="rect">
            <a:avLst/>
          </a:prstGeom>
          <a:noFill/>
        </p:spPr>
        <p:txBody>
          <a:bodyPr wrap="square" rtlCol="0">
            <a:spAutoFit/>
          </a:bodyPr>
          <a:lstStyle/>
          <a:p>
            <a:pPr algn="ctr"/>
            <a:r>
              <a:rPr lang="en-US" sz="3200" b="1" dirty="0">
                <a:solidFill>
                  <a:srgbClr val="0000FF"/>
                </a:solidFill>
              </a:rPr>
              <a:t>Confounder</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pic>
        <p:nvPicPr>
          <p:cNvPr id="1028" name="Picture 4" descr="Bar graph showing that the frequency of Down syndrome increases with birth order, that is the risk is lowest in first born children and rises progressively with each successive child that a mother has.">
            <a:extLst>
              <a:ext uri="{FF2B5EF4-FFF2-40B4-BE49-F238E27FC236}">
                <a16:creationId xmlns:a16="http://schemas.microsoft.com/office/drawing/2014/main" id="{32265138-2217-43A8-BFE7-0F30DC63F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382" y="1890712"/>
            <a:ext cx="4151036" cy="37099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0EF68F1-C3A4-4DBE-964B-FF2E8C628D72}"/>
              </a:ext>
            </a:extLst>
          </p:cNvPr>
          <p:cNvSpPr txBox="1"/>
          <p:nvPr/>
        </p:nvSpPr>
        <p:spPr>
          <a:xfrm>
            <a:off x="647700" y="1579334"/>
            <a:ext cx="7924800" cy="369332"/>
          </a:xfrm>
          <a:prstGeom prst="rect">
            <a:avLst/>
          </a:prstGeom>
          <a:noFill/>
        </p:spPr>
        <p:txBody>
          <a:bodyPr wrap="square" rtlCol="0">
            <a:spAutoFit/>
          </a:bodyPr>
          <a:lstStyle/>
          <a:p>
            <a:r>
              <a:rPr lang="en-US" b="1" dirty="0"/>
              <a:t>Investigated the association between birth order and the risk of Down Syndrome.</a:t>
            </a:r>
          </a:p>
        </p:txBody>
      </p:sp>
      <p:sp>
        <p:nvSpPr>
          <p:cNvPr id="11" name="TextBox 10">
            <a:extLst>
              <a:ext uri="{FF2B5EF4-FFF2-40B4-BE49-F238E27FC236}">
                <a16:creationId xmlns:a16="http://schemas.microsoft.com/office/drawing/2014/main" id="{959B5316-9335-418C-83DB-EA89D9039F7C}"/>
              </a:ext>
            </a:extLst>
          </p:cNvPr>
          <p:cNvSpPr txBox="1"/>
          <p:nvPr/>
        </p:nvSpPr>
        <p:spPr>
          <a:xfrm>
            <a:off x="304800" y="5468034"/>
            <a:ext cx="8991600" cy="646331"/>
          </a:xfrm>
          <a:prstGeom prst="rect">
            <a:avLst/>
          </a:prstGeom>
          <a:noFill/>
        </p:spPr>
        <p:txBody>
          <a:bodyPr wrap="square" rtlCol="0">
            <a:spAutoFit/>
          </a:bodyPr>
          <a:lstStyle/>
          <a:p>
            <a:r>
              <a:rPr lang="en-US" b="1" dirty="0"/>
              <a:t>the order in which a women's children are born is also linked to her age at the time of her child's birth</a:t>
            </a:r>
          </a:p>
        </p:txBody>
      </p:sp>
      <p:sp>
        <p:nvSpPr>
          <p:cNvPr id="12" name="TextBox 11">
            <a:extLst>
              <a:ext uri="{FF2B5EF4-FFF2-40B4-BE49-F238E27FC236}">
                <a16:creationId xmlns:a16="http://schemas.microsoft.com/office/drawing/2014/main" id="{B2F70133-9C47-4AB7-A6C1-41A65813EA63}"/>
              </a:ext>
            </a:extLst>
          </p:cNvPr>
          <p:cNvSpPr txBox="1"/>
          <p:nvPr/>
        </p:nvSpPr>
        <p:spPr>
          <a:xfrm>
            <a:off x="2667000" y="6275041"/>
            <a:ext cx="5105400" cy="381000"/>
          </a:xfrm>
          <a:prstGeom prst="rect">
            <a:avLst/>
          </a:prstGeom>
          <a:noFill/>
        </p:spPr>
        <p:txBody>
          <a:bodyPr wrap="square" rtlCol="0">
            <a:spAutoFit/>
          </a:bodyPr>
          <a:lstStyle/>
          <a:p>
            <a:r>
              <a:rPr lang="en-US" dirty="0"/>
              <a:t>Risk of Down </a:t>
            </a:r>
            <a:r>
              <a:rPr lang="en-US" dirty="0" err="1"/>
              <a:t>Syndrom</a:t>
            </a:r>
            <a:r>
              <a:rPr lang="en-US" dirty="0"/>
              <a:t> ~ birth order + age</a:t>
            </a:r>
          </a:p>
        </p:txBody>
      </p:sp>
    </p:spTree>
    <p:extLst>
      <p:ext uri="{BB962C8B-B14F-4D97-AF65-F5344CB8AC3E}">
        <p14:creationId xmlns:p14="http://schemas.microsoft.com/office/powerpoint/2010/main" val="231209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Why </a:t>
            </a:r>
            <a:r>
              <a:rPr lang="en-US" sz="3200" b="1" dirty="0" err="1">
                <a:solidFill>
                  <a:srgbClr val="0000FF"/>
                </a:solidFill>
              </a:rPr>
              <a:t>univariate</a:t>
            </a:r>
            <a:r>
              <a:rPr lang="en-US" sz="3200" b="1" dirty="0">
                <a:solidFill>
                  <a:srgbClr val="0000FF"/>
                </a:solidFill>
              </a:rPr>
              <a:t> analysis?</a:t>
            </a:r>
          </a:p>
        </p:txBody>
      </p:sp>
      <p:sp>
        <p:nvSpPr>
          <p:cNvPr id="16" name="Content Placeholder 2"/>
          <p:cNvSpPr txBox="1">
            <a:spLocks/>
          </p:cNvSpPr>
          <p:nvPr/>
        </p:nvSpPr>
        <p:spPr>
          <a:xfrm>
            <a:off x="1162050" y="1295400"/>
            <a:ext cx="7981950" cy="113003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Univariate analysis means :</a:t>
            </a:r>
            <a:br>
              <a:rPr lang="en-US" sz="2000" dirty="0"/>
            </a:br>
            <a:r>
              <a:rPr lang="en-US" sz="2000" dirty="0"/>
              <a:t>analyzing metabolite one at a time (to test which one is associated with phenotype of interest).</a:t>
            </a:r>
          </a:p>
          <a:p>
            <a:endParaRPr lang="en-US" sz="2000" dirty="0"/>
          </a:p>
        </p:txBody>
      </p:sp>
      <p:pic>
        <p:nvPicPr>
          <p:cNvPr id="2" name="Picture 1"/>
          <p:cNvPicPr>
            <a:picLocks noChangeAspect="1"/>
          </p:cNvPicPr>
          <p:nvPr/>
        </p:nvPicPr>
        <p:blipFill>
          <a:blip r:embed="rId3"/>
          <a:stretch>
            <a:fillRect/>
          </a:stretch>
        </p:blipFill>
        <p:spPr>
          <a:xfrm>
            <a:off x="1828800" y="2590800"/>
            <a:ext cx="7169054" cy="2514600"/>
          </a:xfrm>
          <a:prstGeom prst="rect">
            <a:avLst/>
          </a:prstGeom>
        </p:spPr>
      </p:pic>
      <p:cxnSp>
        <p:nvCxnSpPr>
          <p:cNvPr id="4" name="Straight Arrow Connector 3"/>
          <p:cNvCxnSpPr/>
          <p:nvPr/>
        </p:nvCxnSpPr>
        <p:spPr>
          <a:xfrm>
            <a:off x="1152526" y="3400421"/>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52524" y="3493295"/>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152526" y="3598067"/>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52524" y="3686173"/>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52526" y="3767135"/>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95400" y="3962400"/>
            <a:ext cx="381000"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144759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584775"/>
          </a:xfrm>
          <a:prstGeom prst="rect">
            <a:avLst/>
          </a:prstGeom>
          <a:noFill/>
        </p:spPr>
        <p:txBody>
          <a:bodyPr wrap="square" rtlCol="0">
            <a:spAutoFit/>
          </a:bodyPr>
          <a:lstStyle/>
          <a:p>
            <a:pPr algn="ctr"/>
            <a:r>
              <a:rPr lang="en-US" sz="3200" b="1" dirty="0">
                <a:solidFill>
                  <a:srgbClr val="0000FF"/>
                </a:solidFill>
              </a:rPr>
              <a:t>Confounder</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pic>
        <p:nvPicPr>
          <p:cNvPr id="2050" name="Picture 2" descr="When examining the association between physical activity and heart disease, age is a potential confounding factor because heart disease is increasingly common as one ages, and physical activity tends to decline with age.">
            <a:extLst>
              <a:ext uri="{FF2B5EF4-FFF2-40B4-BE49-F238E27FC236}">
                <a16:creationId xmlns:a16="http://schemas.microsoft.com/office/drawing/2014/main" id="{BC7B6AD0-3532-4104-A4E3-4DE1ED032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2451735"/>
            <a:ext cx="4095750" cy="10034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A094F58-2C23-4739-AD82-22F7746C1CCE}"/>
              </a:ext>
            </a:extLst>
          </p:cNvPr>
          <p:cNvSpPr/>
          <p:nvPr/>
        </p:nvSpPr>
        <p:spPr>
          <a:xfrm>
            <a:off x="304800" y="2053709"/>
            <a:ext cx="9105900" cy="646331"/>
          </a:xfrm>
          <a:prstGeom prst="rect">
            <a:avLst/>
          </a:prstGeom>
        </p:spPr>
        <p:txBody>
          <a:bodyPr wrap="square">
            <a:spAutoFit/>
          </a:bodyPr>
          <a:lstStyle/>
          <a:p>
            <a:r>
              <a:rPr lang="en-US" b="1" dirty="0">
                <a:solidFill>
                  <a:srgbClr val="000000"/>
                </a:solidFill>
                <a:latin typeface="Arial" panose="020B0604020202020204" pitchFamily="34" charset="0"/>
              </a:rPr>
              <a:t> ascertain the strength of association between physical inactivity and heart disease</a:t>
            </a:r>
            <a:endParaRPr lang="en-US" b="1" dirty="0"/>
          </a:p>
        </p:txBody>
      </p:sp>
      <p:pic>
        <p:nvPicPr>
          <p:cNvPr id="2052" name="Picture 4" descr="Fluid intake may be associated with physical activity, but it does not affect risk of heart disease.">
            <a:extLst>
              <a:ext uri="{FF2B5EF4-FFF2-40B4-BE49-F238E27FC236}">
                <a16:creationId xmlns:a16="http://schemas.microsoft.com/office/drawing/2014/main" id="{AAF5AB2A-2DC5-4182-A9D0-7BECE23F76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498" y="3608547"/>
            <a:ext cx="4671302" cy="10977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hweb.bumc.bu.edu/otlt/mph-modules/bs/bs704-ep713_confounding-em/SimilarAge.jpg">
            <a:extLst>
              <a:ext uri="{FF2B5EF4-FFF2-40B4-BE49-F238E27FC236}">
                <a16:creationId xmlns:a16="http://schemas.microsoft.com/office/drawing/2014/main" id="{1E20BC18-B7BE-4E30-950A-63A436AA42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7912" y="5190333"/>
            <a:ext cx="4448175" cy="110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0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1077218"/>
          </a:xfrm>
          <a:prstGeom prst="rect">
            <a:avLst/>
          </a:prstGeom>
          <a:noFill/>
        </p:spPr>
        <p:txBody>
          <a:bodyPr wrap="square" rtlCol="0">
            <a:spAutoFit/>
          </a:bodyPr>
          <a:lstStyle/>
          <a:p>
            <a:pPr algn="ctr"/>
            <a:r>
              <a:rPr lang="en-US" sz="3200" b="1" dirty="0">
                <a:solidFill>
                  <a:srgbClr val="0000FF"/>
                </a:solidFill>
              </a:rPr>
              <a:t>Confounder</a:t>
            </a:r>
          </a:p>
          <a:p>
            <a:pPr algn="ctr"/>
            <a:r>
              <a:rPr lang="en-US" sz="3200" b="1" dirty="0">
                <a:solidFill>
                  <a:srgbClr val="0000FF"/>
                </a:solidFill>
              </a:rPr>
              <a:t>- definition</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sp>
        <p:nvSpPr>
          <p:cNvPr id="6" name="Rectangle 5">
            <a:extLst>
              <a:ext uri="{FF2B5EF4-FFF2-40B4-BE49-F238E27FC236}">
                <a16:creationId xmlns:a16="http://schemas.microsoft.com/office/drawing/2014/main" id="{135CB096-4A53-43B1-A1E5-BBF9B54D0770}"/>
              </a:ext>
            </a:extLst>
          </p:cNvPr>
          <p:cNvSpPr/>
          <p:nvPr/>
        </p:nvSpPr>
        <p:spPr>
          <a:xfrm>
            <a:off x="228600" y="1997839"/>
            <a:ext cx="8763000" cy="1754326"/>
          </a:xfrm>
          <a:prstGeom prst="rect">
            <a:avLst/>
          </a:prstGeom>
        </p:spPr>
        <p:txBody>
          <a:bodyPr wrap="square">
            <a:spAutoFit/>
          </a:bodyPr>
          <a:lstStyle/>
          <a:p>
            <a:pPr>
              <a:buFont typeface="+mj-lt"/>
              <a:buAutoNum type="arabicPeriod"/>
            </a:pPr>
            <a:r>
              <a:rPr lang="en-US" dirty="0">
                <a:solidFill>
                  <a:srgbClr val="000000"/>
                </a:solidFill>
                <a:latin typeface="Arial" panose="020B0604020202020204" pitchFamily="34" charset="0"/>
              </a:rPr>
              <a:t>The confounding factor must be associated with </a:t>
            </a:r>
            <a:r>
              <a:rPr lang="en-US" b="1" dirty="0">
                <a:solidFill>
                  <a:srgbClr val="000000"/>
                </a:solidFill>
                <a:latin typeface="Arial" panose="020B0604020202020204" pitchFamily="34" charset="0"/>
              </a:rPr>
              <a:t>both</a:t>
            </a:r>
            <a:r>
              <a:rPr lang="en-US" dirty="0">
                <a:solidFill>
                  <a:srgbClr val="000000"/>
                </a:solidFill>
                <a:latin typeface="Arial" panose="020B0604020202020204" pitchFamily="34" charset="0"/>
              </a:rPr>
              <a:t> the risk factor of interest and the outcome.</a:t>
            </a:r>
          </a:p>
          <a:p>
            <a:pPr>
              <a:buFont typeface="+mj-lt"/>
              <a:buAutoNum type="arabicPeriod"/>
            </a:pPr>
            <a:r>
              <a:rPr lang="en-US" dirty="0">
                <a:solidFill>
                  <a:srgbClr val="000000"/>
                </a:solidFill>
                <a:latin typeface="Arial" panose="020B0604020202020204" pitchFamily="34" charset="0"/>
              </a:rPr>
              <a:t>The confounding factor must be distributed unequally among the groups being compared.</a:t>
            </a:r>
          </a:p>
          <a:p>
            <a:pPr>
              <a:buFont typeface="+mj-lt"/>
              <a:buAutoNum type="arabicPeriod"/>
            </a:pPr>
            <a:r>
              <a:rPr lang="en-US" dirty="0">
                <a:solidFill>
                  <a:srgbClr val="000000"/>
                </a:solidFill>
                <a:latin typeface="Arial" panose="020B0604020202020204" pitchFamily="34" charset="0"/>
              </a:rPr>
              <a:t>A confounder cannot be an intermediary step in the causal pathway from the exposure of interest to the outcome of interest.</a:t>
            </a:r>
            <a:endParaRPr lang="en-US" i="0" dirty="0">
              <a:solidFill>
                <a:srgbClr val="000000"/>
              </a:solidFill>
              <a:effectLst/>
              <a:latin typeface="Arial" panose="020B0604020202020204" pitchFamily="34" charset="0"/>
            </a:endParaRPr>
          </a:p>
        </p:txBody>
      </p:sp>
      <p:pic>
        <p:nvPicPr>
          <p:cNvPr id="3074" name="Picture 2" descr="A possible causal pathway in which alcohol consumption increases high density lipoproteins (HDL) and this, in turn, reduces the risk of heart disease">
            <a:extLst>
              <a:ext uri="{FF2B5EF4-FFF2-40B4-BE49-F238E27FC236}">
                <a16:creationId xmlns:a16="http://schemas.microsoft.com/office/drawing/2014/main" id="{28832696-5D3C-40ED-A04A-9421F6FAD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02141"/>
            <a:ext cx="76200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466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00" y="609600"/>
            <a:ext cx="5257800" cy="1077218"/>
          </a:xfrm>
          <a:prstGeom prst="rect">
            <a:avLst/>
          </a:prstGeom>
          <a:noFill/>
        </p:spPr>
        <p:txBody>
          <a:bodyPr wrap="square" rtlCol="0">
            <a:spAutoFit/>
          </a:bodyPr>
          <a:lstStyle/>
          <a:p>
            <a:pPr algn="ctr"/>
            <a:r>
              <a:rPr lang="en-US" sz="3200" b="1" dirty="0">
                <a:solidFill>
                  <a:srgbClr val="0000FF"/>
                </a:solidFill>
              </a:rPr>
              <a:t>Confounder</a:t>
            </a:r>
          </a:p>
          <a:p>
            <a:pPr algn="ctr"/>
            <a:r>
              <a:rPr lang="en-US" sz="3200" b="1" dirty="0">
                <a:solidFill>
                  <a:srgbClr val="0000FF"/>
                </a:solidFill>
              </a:rPr>
              <a:t>- check</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sp>
        <p:nvSpPr>
          <p:cNvPr id="6" name="Rectangle 5">
            <a:extLst>
              <a:ext uri="{FF2B5EF4-FFF2-40B4-BE49-F238E27FC236}">
                <a16:creationId xmlns:a16="http://schemas.microsoft.com/office/drawing/2014/main" id="{135CB096-4A53-43B1-A1E5-BBF9B54D0770}"/>
              </a:ext>
            </a:extLst>
          </p:cNvPr>
          <p:cNvSpPr/>
          <p:nvPr/>
        </p:nvSpPr>
        <p:spPr>
          <a:xfrm>
            <a:off x="190500" y="1981200"/>
            <a:ext cx="8763000" cy="1477328"/>
          </a:xfrm>
          <a:prstGeom prst="rect">
            <a:avLst/>
          </a:prstGeom>
        </p:spPr>
        <p:txBody>
          <a:bodyPr wrap="square">
            <a:spAutoFit/>
          </a:bodyPr>
          <a:lstStyle/>
          <a:p>
            <a:r>
              <a:rPr lang="en-US" dirty="0"/>
              <a:t>Men who worked in asbestos mines were exposed to asbestos, which is a known risk for lung cancer.</a:t>
            </a:r>
          </a:p>
          <a:p>
            <a:r>
              <a:rPr lang="en-US" dirty="0"/>
              <a:t>Smoking is a risk factor for lung cancer</a:t>
            </a:r>
          </a:p>
          <a:p>
            <a:r>
              <a:rPr lang="en-US" dirty="0"/>
              <a:t>Miners tend to smoke more cigarettes because of the stress miners are exposed to, especially when they work underground.</a:t>
            </a:r>
            <a:endParaRPr lang="en-US" i="0" dirty="0">
              <a:solidFill>
                <a:srgbClr val="000000"/>
              </a:solidFill>
              <a:effectLst/>
              <a:latin typeface="Arial" panose="020B0604020202020204" pitchFamily="34" charset="0"/>
            </a:endParaRPr>
          </a:p>
        </p:txBody>
      </p:sp>
      <p:sp>
        <p:nvSpPr>
          <p:cNvPr id="5" name="Rectangle 4">
            <a:extLst>
              <a:ext uri="{FF2B5EF4-FFF2-40B4-BE49-F238E27FC236}">
                <a16:creationId xmlns:a16="http://schemas.microsoft.com/office/drawing/2014/main" id="{54D99566-8554-4921-9B31-CCF223328351}"/>
              </a:ext>
            </a:extLst>
          </p:cNvPr>
          <p:cNvSpPr/>
          <p:nvPr/>
        </p:nvSpPr>
        <p:spPr>
          <a:xfrm>
            <a:off x="914400" y="4111198"/>
            <a:ext cx="7620000" cy="646331"/>
          </a:xfrm>
          <a:prstGeom prst="rect">
            <a:avLst/>
          </a:prstGeom>
        </p:spPr>
        <p:txBody>
          <a:bodyPr wrap="square">
            <a:spAutoFit/>
          </a:bodyPr>
          <a:lstStyle/>
          <a:p>
            <a:r>
              <a:rPr lang="en-US" b="1" dirty="0">
                <a:solidFill>
                  <a:srgbClr val="000000"/>
                </a:solidFill>
                <a:latin typeface="Arial" panose="020B0604020202020204" pitchFamily="34" charset="0"/>
              </a:rPr>
              <a:t>Could asbestos mining be a confounder of the relationship between cigarette smoking and lung cancer?</a:t>
            </a:r>
            <a:endParaRPr lang="en-US" b="1" dirty="0"/>
          </a:p>
        </p:txBody>
      </p:sp>
    </p:spTree>
    <p:extLst>
      <p:ext uri="{BB962C8B-B14F-4D97-AF65-F5344CB8AC3E}">
        <p14:creationId xmlns:p14="http://schemas.microsoft.com/office/powerpoint/2010/main" val="2611536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47800" y="609600"/>
            <a:ext cx="6019800" cy="1077218"/>
          </a:xfrm>
          <a:prstGeom prst="rect">
            <a:avLst/>
          </a:prstGeom>
          <a:noFill/>
        </p:spPr>
        <p:txBody>
          <a:bodyPr wrap="square" rtlCol="0">
            <a:spAutoFit/>
          </a:bodyPr>
          <a:lstStyle/>
          <a:p>
            <a:pPr algn="ctr"/>
            <a:r>
              <a:rPr lang="en-US" sz="3200" b="1" dirty="0">
                <a:solidFill>
                  <a:srgbClr val="0000FF"/>
                </a:solidFill>
              </a:rPr>
              <a:t>Confounder</a:t>
            </a:r>
          </a:p>
          <a:p>
            <a:pPr algn="ctr"/>
            <a:r>
              <a:rPr lang="en-US" sz="3200" b="1" dirty="0">
                <a:solidFill>
                  <a:srgbClr val="0000FF"/>
                </a:solidFill>
              </a:rPr>
              <a:t>- How to deal with confounder</a:t>
            </a:r>
          </a:p>
        </p:txBody>
      </p:sp>
      <p:sp>
        <p:nvSpPr>
          <p:cNvPr id="2" name="Rectangle 1"/>
          <p:cNvSpPr/>
          <p:nvPr/>
        </p:nvSpPr>
        <p:spPr>
          <a:xfrm>
            <a:off x="1066800" y="1600200"/>
            <a:ext cx="6934200" cy="4191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3" name="Rectangle 2"/>
          <p:cNvSpPr/>
          <p:nvPr/>
        </p:nvSpPr>
        <p:spPr>
          <a:xfrm>
            <a:off x="1066800" y="1447800"/>
            <a:ext cx="6934200" cy="4953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285750" indent="-285750">
              <a:buFont typeface="Arial" panose="020B0604020202020204" pitchFamily="34" charset="0"/>
              <a:buChar char="•"/>
            </a:pPr>
            <a:endParaRPr lang="en-US" dirty="0"/>
          </a:p>
        </p:txBody>
      </p:sp>
      <p:sp>
        <p:nvSpPr>
          <p:cNvPr id="4" name="Rectangle 3"/>
          <p:cNvSpPr/>
          <p:nvPr/>
        </p:nvSpPr>
        <p:spPr>
          <a:xfrm>
            <a:off x="1143000" y="304800"/>
            <a:ext cx="6934200" cy="51054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US" b="1" dirty="0"/>
          </a:p>
          <a:p>
            <a:pPr marL="285750" indent="-285750">
              <a:buFont typeface="Arial" panose="020B0604020202020204" pitchFamily="34" charset="0"/>
              <a:buChar char="•"/>
            </a:pPr>
            <a:endParaRPr lang="en-US" b="1" dirty="0"/>
          </a:p>
        </p:txBody>
      </p:sp>
      <p:sp>
        <p:nvSpPr>
          <p:cNvPr id="6" name="Rectangle 5">
            <a:extLst>
              <a:ext uri="{FF2B5EF4-FFF2-40B4-BE49-F238E27FC236}">
                <a16:creationId xmlns:a16="http://schemas.microsoft.com/office/drawing/2014/main" id="{135CB096-4A53-43B1-A1E5-BBF9B54D0770}"/>
              </a:ext>
            </a:extLst>
          </p:cNvPr>
          <p:cNvSpPr/>
          <p:nvPr/>
        </p:nvSpPr>
        <p:spPr>
          <a:xfrm>
            <a:off x="1857375" y="3298686"/>
            <a:ext cx="3086100" cy="369332"/>
          </a:xfrm>
          <a:prstGeom prst="rect">
            <a:avLst/>
          </a:prstGeom>
        </p:spPr>
        <p:txBody>
          <a:bodyPr wrap="square">
            <a:spAutoFit/>
          </a:bodyPr>
          <a:lstStyle/>
          <a:p>
            <a:r>
              <a:rPr lang="en-US" b="1" i="0" dirty="0">
                <a:solidFill>
                  <a:srgbClr val="000000"/>
                </a:solidFill>
                <a:effectLst/>
                <a:latin typeface="Arial" panose="020B0604020202020204" pitchFamily="34" charset="0"/>
              </a:rPr>
              <a:t>Multiple linear regression</a:t>
            </a:r>
          </a:p>
        </p:txBody>
      </p:sp>
      <p:sp>
        <p:nvSpPr>
          <p:cNvPr id="8" name="TextBox 7">
            <a:extLst>
              <a:ext uri="{FF2B5EF4-FFF2-40B4-BE49-F238E27FC236}">
                <a16:creationId xmlns:a16="http://schemas.microsoft.com/office/drawing/2014/main" id="{210877DF-2C2B-4562-9A67-EE2AF98FDE36}"/>
              </a:ext>
            </a:extLst>
          </p:cNvPr>
          <p:cNvSpPr txBox="1"/>
          <p:nvPr/>
        </p:nvSpPr>
        <p:spPr>
          <a:xfrm>
            <a:off x="1847850" y="3803125"/>
            <a:ext cx="6172200" cy="369332"/>
          </a:xfrm>
          <a:prstGeom prst="rect">
            <a:avLst/>
          </a:prstGeom>
          <a:noFill/>
        </p:spPr>
        <p:txBody>
          <a:bodyPr wrap="square" rtlCol="0">
            <a:spAutoFit/>
          </a:bodyPr>
          <a:lstStyle/>
          <a:p>
            <a:r>
              <a:rPr lang="en-US" dirty="0"/>
              <a:t>Outcome ~ metabolite + confounder1 + confounder2 + …</a:t>
            </a:r>
          </a:p>
        </p:txBody>
      </p:sp>
      <p:sp>
        <p:nvSpPr>
          <p:cNvPr id="9" name="TextBox 8">
            <a:extLst>
              <a:ext uri="{FF2B5EF4-FFF2-40B4-BE49-F238E27FC236}">
                <a16:creationId xmlns:a16="http://schemas.microsoft.com/office/drawing/2014/main" id="{5825DB79-B300-4AC8-9914-E1A5C6C6A554}"/>
              </a:ext>
            </a:extLst>
          </p:cNvPr>
          <p:cNvSpPr txBox="1"/>
          <p:nvPr/>
        </p:nvSpPr>
        <p:spPr>
          <a:xfrm>
            <a:off x="1857375" y="4774079"/>
            <a:ext cx="5505450" cy="646331"/>
          </a:xfrm>
          <a:prstGeom prst="rect">
            <a:avLst/>
          </a:prstGeom>
          <a:noFill/>
        </p:spPr>
        <p:txBody>
          <a:bodyPr wrap="square" rtlCol="0">
            <a:spAutoFit/>
          </a:bodyPr>
          <a:lstStyle/>
          <a:p>
            <a:r>
              <a:rPr lang="en-US" b="1" dirty="0"/>
              <a:t>Can metabolite B be an confounder when assessing the relationship between metabolite A and a phenotype?</a:t>
            </a:r>
          </a:p>
        </p:txBody>
      </p:sp>
      <p:sp>
        <p:nvSpPr>
          <p:cNvPr id="11" name="TextBox 10">
            <a:extLst>
              <a:ext uri="{FF2B5EF4-FFF2-40B4-BE49-F238E27FC236}">
                <a16:creationId xmlns:a16="http://schemas.microsoft.com/office/drawing/2014/main" id="{0E39936D-279B-40C4-8BE0-20A4069BBCEA}"/>
              </a:ext>
            </a:extLst>
          </p:cNvPr>
          <p:cNvSpPr txBox="1"/>
          <p:nvPr/>
        </p:nvSpPr>
        <p:spPr>
          <a:xfrm>
            <a:off x="1847850" y="1906488"/>
            <a:ext cx="5486400" cy="923330"/>
          </a:xfrm>
          <a:prstGeom prst="rect">
            <a:avLst/>
          </a:prstGeom>
          <a:noFill/>
        </p:spPr>
        <p:txBody>
          <a:bodyPr wrap="square" rtlCol="0">
            <a:spAutoFit/>
          </a:bodyPr>
          <a:lstStyle/>
          <a:p>
            <a:pPr marL="342900" indent="-342900">
              <a:buFont typeface="+mj-lt"/>
              <a:buAutoNum type="arabicPeriod"/>
            </a:pPr>
            <a:r>
              <a:rPr lang="en-US" b="1" dirty="0"/>
              <a:t>Restriction </a:t>
            </a:r>
            <a:r>
              <a:rPr lang="en-US" dirty="0"/>
              <a:t>(gender, </a:t>
            </a:r>
            <a:r>
              <a:rPr lang="en-US" dirty="0" err="1"/>
              <a:t>etc</a:t>
            </a:r>
            <a:r>
              <a:rPr lang="en-US" dirty="0"/>
              <a:t>)</a:t>
            </a:r>
          </a:p>
          <a:p>
            <a:pPr marL="342900" indent="-342900">
              <a:buFont typeface="+mj-lt"/>
              <a:buAutoNum type="arabicPeriod"/>
            </a:pPr>
            <a:r>
              <a:rPr lang="en-US" b="1" dirty="0"/>
              <a:t>Matching </a:t>
            </a:r>
            <a:r>
              <a:rPr lang="en-US" dirty="0"/>
              <a:t>(aging, </a:t>
            </a:r>
            <a:r>
              <a:rPr lang="en-US" dirty="0" err="1"/>
              <a:t>etc</a:t>
            </a:r>
            <a:r>
              <a:rPr lang="en-US" dirty="0"/>
              <a:t>)</a:t>
            </a:r>
          </a:p>
          <a:p>
            <a:pPr marL="342900" indent="-342900">
              <a:buFont typeface="+mj-lt"/>
              <a:buAutoNum type="arabicPeriod"/>
            </a:pPr>
            <a:r>
              <a:rPr lang="en-US" b="1" dirty="0"/>
              <a:t>Randomization in Clinical trials</a:t>
            </a:r>
          </a:p>
        </p:txBody>
      </p:sp>
    </p:spTree>
    <p:extLst>
      <p:ext uri="{BB962C8B-B14F-4D97-AF65-F5344CB8AC3E}">
        <p14:creationId xmlns:p14="http://schemas.microsoft.com/office/powerpoint/2010/main" val="323773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Why </a:t>
            </a:r>
            <a:r>
              <a:rPr lang="en-US" sz="3200" b="1" dirty="0" err="1">
                <a:solidFill>
                  <a:srgbClr val="0000FF"/>
                </a:solidFill>
              </a:rPr>
              <a:t>univariate</a:t>
            </a:r>
            <a:r>
              <a:rPr lang="en-US" sz="3200" b="1" dirty="0">
                <a:solidFill>
                  <a:srgbClr val="0000FF"/>
                </a:solidFill>
              </a:rPr>
              <a:t> analysis?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2133600"/>
            <a:ext cx="3007020" cy="21962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2514600"/>
            <a:ext cx="3962400" cy="2228850"/>
          </a:xfrm>
          <a:prstGeom prst="rect">
            <a:avLst/>
          </a:prstGeom>
        </p:spPr>
      </p:pic>
      <p:sp>
        <p:nvSpPr>
          <p:cNvPr id="8" name="Rectangle 7"/>
          <p:cNvSpPr/>
          <p:nvPr/>
        </p:nvSpPr>
        <p:spPr>
          <a:xfrm>
            <a:off x="1714500" y="4495800"/>
            <a:ext cx="2667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Univariate analysis</a:t>
            </a:r>
          </a:p>
        </p:txBody>
      </p:sp>
      <p:sp>
        <p:nvSpPr>
          <p:cNvPr id="20" name="Rectangle 19"/>
          <p:cNvSpPr/>
          <p:nvPr/>
        </p:nvSpPr>
        <p:spPr>
          <a:xfrm>
            <a:off x="5653131" y="4495800"/>
            <a:ext cx="2667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Multivariate analysis (machine learning)</a:t>
            </a:r>
          </a:p>
        </p:txBody>
      </p:sp>
      <p:sp>
        <p:nvSpPr>
          <p:cNvPr id="9" name="Rectangle 8"/>
          <p:cNvSpPr/>
          <p:nvPr/>
        </p:nvSpPr>
        <p:spPr>
          <a:xfrm>
            <a:off x="1066800" y="2514600"/>
            <a:ext cx="914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15705" y="5804270"/>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Multivariate analysis requires much more samples than univariate analysis</a:t>
            </a:r>
          </a:p>
        </p:txBody>
      </p:sp>
      <p:sp>
        <p:nvSpPr>
          <p:cNvPr id="25" name="TextBox 24"/>
          <p:cNvSpPr txBox="1"/>
          <p:nvPr/>
        </p:nvSpPr>
        <p:spPr>
          <a:xfrm>
            <a:off x="1215705" y="5080978"/>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Multivariate analysis is harder to interpret</a:t>
            </a:r>
          </a:p>
        </p:txBody>
      </p:sp>
      <p:sp>
        <p:nvSpPr>
          <p:cNvPr id="29" name="TextBox 28"/>
          <p:cNvSpPr txBox="1"/>
          <p:nvPr/>
        </p:nvSpPr>
        <p:spPr>
          <a:xfrm>
            <a:off x="1520505" y="6143862"/>
            <a:ext cx="2514600" cy="261610"/>
          </a:xfrm>
          <a:prstGeom prst="rect">
            <a:avLst/>
          </a:prstGeom>
          <a:noFill/>
        </p:spPr>
        <p:txBody>
          <a:bodyPr wrap="square" rtlCol="0">
            <a:spAutoFit/>
          </a:bodyPr>
          <a:lstStyle/>
          <a:p>
            <a:pPr marL="285750" indent="-285750">
              <a:buFont typeface="Calibri" panose="020F0502020204030204" pitchFamily="34" charset="0"/>
              <a:buChar char="⁻"/>
            </a:pPr>
            <a:r>
              <a:rPr lang="en-US" sz="1100" dirty="0"/>
              <a:t>metabolomics data: n&lt;&lt;p</a:t>
            </a:r>
          </a:p>
        </p:txBody>
      </p:sp>
      <p:sp>
        <p:nvSpPr>
          <p:cNvPr id="11" name="TextBox 10">
            <a:extLst>
              <a:ext uri="{FF2B5EF4-FFF2-40B4-BE49-F238E27FC236}">
                <a16:creationId xmlns:a16="http://schemas.microsoft.com/office/drawing/2014/main" id="{66679EAC-48FE-49B9-BA62-4F4A2C03894E}"/>
              </a:ext>
            </a:extLst>
          </p:cNvPr>
          <p:cNvSpPr txBox="1"/>
          <p:nvPr/>
        </p:nvSpPr>
        <p:spPr>
          <a:xfrm>
            <a:off x="1215705" y="5462901"/>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Multivariate is focused on prediction</a:t>
            </a:r>
            <a:endParaRPr lang="en-US" b="1" dirty="0"/>
          </a:p>
        </p:txBody>
      </p:sp>
    </p:spTree>
    <p:extLst>
      <p:ext uri="{BB962C8B-B14F-4D97-AF65-F5344CB8AC3E}">
        <p14:creationId xmlns:p14="http://schemas.microsoft.com/office/powerpoint/2010/main" val="77784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Why </a:t>
            </a:r>
            <a:r>
              <a:rPr lang="en-US" sz="3200" b="1" dirty="0" err="1">
                <a:solidFill>
                  <a:srgbClr val="0000FF"/>
                </a:solidFill>
              </a:rPr>
              <a:t>univariate</a:t>
            </a:r>
            <a:r>
              <a:rPr lang="en-US" sz="3200" b="1" dirty="0">
                <a:solidFill>
                  <a:srgbClr val="0000FF"/>
                </a:solidFill>
              </a:rPr>
              <a:t> analysis?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2362200"/>
            <a:ext cx="2789544" cy="1908048"/>
          </a:xfrm>
          <a:prstGeom prst="rect">
            <a:avLst/>
          </a:prstGeom>
        </p:spPr>
      </p:pic>
      <p:sp>
        <p:nvSpPr>
          <p:cNvPr id="17" name="Rectangle 16"/>
          <p:cNvSpPr/>
          <p:nvPr/>
        </p:nvSpPr>
        <p:spPr>
          <a:xfrm>
            <a:off x="949354" y="2258973"/>
            <a:ext cx="2590800" cy="22378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r>
              <a:rPr lang="en-US" b="1" dirty="0"/>
              <a:t>With univariate analysis</a:t>
            </a:r>
            <a:r>
              <a:rPr lang="en-US" dirty="0"/>
              <a:t>:</a:t>
            </a:r>
          </a:p>
          <a:p>
            <a:r>
              <a:rPr lang="en-US" sz="1400" dirty="0"/>
              <a:t>Color</a:t>
            </a:r>
          </a:p>
          <a:p>
            <a:r>
              <a:rPr lang="en-US" sz="1400" dirty="0"/>
              <a:t>Size of eyes</a:t>
            </a:r>
          </a:p>
          <a:p>
            <a:r>
              <a:rPr lang="en-US" sz="1400" dirty="0"/>
              <a:t>Length of tail</a:t>
            </a:r>
          </a:p>
          <a:p>
            <a:r>
              <a:rPr lang="en-US" sz="1400" dirty="0"/>
              <a:t>Number of fingers</a:t>
            </a:r>
          </a:p>
          <a:p>
            <a:r>
              <a:rPr lang="en-US" sz="1400" dirty="0"/>
              <a:t>Hair style</a:t>
            </a:r>
          </a:p>
          <a:p>
            <a:r>
              <a:rPr lang="en-US" sz="1400" dirty="0"/>
              <a:t>Height</a:t>
            </a:r>
          </a:p>
          <a:p>
            <a:r>
              <a:rPr lang="en-US" sz="1400" dirty="0"/>
              <a:t>Existence of eyebrows</a:t>
            </a:r>
          </a:p>
          <a:p>
            <a:r>
              <a:rPr lang="en-US" sz="1400" dirty="0"/>
              <a:t>…</a:t>
            </a:r>
          </a:p>
          <a:p>
            <a:endParaRPr lang="en-US" sz="1400" dirty="0"/>
          </a:p>
          <a:p>
            <a:endParaRPr lang="en-US" sz="1400" dirty="0"/>
          </a:p>
        </p:txBody>
      </p:sp>
      <p:sp>
        <p:nvSpPr>
          <p:cNvPr id="18" name="Rectangle 17"/>
          <p:cNvSpPr/>
          <p:nvPr/>
        </p:nvSpPr>
        <p:spPr>
          <a:xfrm>
            <a:off x="5562600" y="1524000"/>
            <a:ext cx="3276600" cy="22378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b="1" dirty="0"/>
              <a:t>With multivariate analysis:</a:t>
            </a:r>
          </a:p>
          <a:p>
            <a:r>
              <a:rPr lang="en-US" sz="1400" dirty="0"/>
              <a:t>Color + Number of fingers + hair style</a:t>
            </a:r>
          </a:p>
          <a:p>
            <a:endParaRPr lang="en-US" sz="1400" dirty="0"/>
          </a:p>
          <a:p>
            <a:endParaRPr lang="en-US" sz="1400" dirty="0"/>
          </a:p>
        </p:txBody>
      </p:sp>
      <p:sp>
        <p:nvSpPr>
          <p:cNvPr id="19" name="Rectangle 18"/>
          <p:cNvSpPr/>
          <p:nvPr/>
        </p:nvSpPr>
        <p:spPr>
          <a:xfrm>
            <a:off x="2251676" y="4790568"/>
            <a:ext cx="5105400" cy="4090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endParaRPr lang="en-US" sz="1100" dirty="0"/>
          </a:p>
        </p:txBody>
      </p:sp>
      <p:sp>
        <p:nvSpPr>
          <p:cNvPr id="21" name="Rectangle 20"/>
          <p:cNvSpPr/>
          <p:nvPr/>
        </p:nvSpPr>
        <p:spPr>
          <a:xfrm>
            <a:off x="2495204" y="4738468"/>
            <a:ext cx="6096000" cy="4090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endParaRPr lang="en-US" sz="1100" dirty="0"/>
          </a:p>
        </p:txBody>
      </p:sp>
      <p:sp>
        <p:nvSpPr>
          <p:cNvPr id="23" name="TextBox 22"/>
          <p:cNvSpPr txBox="1"/>
          <p:nvPr/>
        </p:nvSpPr>
        <p:spPr>
          <a:xfrm>
            <a:off x="1301288" y="4387868"/>
            <a:ext cx="7690311" cy="646331"/>
          </a:xfrm>
          <a:prstGeom prst="rect">
            <a:avLst/>
          </a:prstGeom>
          <a:noFill/>
        </p:spPr>
        <p:txBody>
          <a:bodyPr wrap="square" rtlCol="0">
            <a:spAutoFit/>
          </a:bodyPr>
          <a:lstStyle/>
          <a:p>
            <a:r>
              <a:rPr lang="en-US" dirty="0">
                <a:solidFill>
                  <a:srgbClr val="0070C0"/>
                </a:solidFill>
              </a:rPr>
              <a:t>Univariate extracts </a:t>
            </a:r>
            <a:r>
              <a:rPr lang="en-US" b="1" dirty="0">
                <a:solidFill>
                  <a:srgbClr val="0070C0"/>
                </a:solidFill>
              </a:rPr>
              <a:t>relevant</a:t>
            </a:r>
            <a:r>
              <a:rPr lang="en-US" dirty="0">
                <a:solidFill>
                  <a:srgbClr val="0070C0"/>
                </a:solidFill>
              </a:rPr>
              <a:t> features;</a:t>
            </a:r>
          </a:p>
          <a:p>
            <a:r>
              <a:rPr lang="en-US" dirty="0">
                <a:solidFill>
                  <a:srgbClr val="0070C0"/>
                </a:solidFill>
              </a:rPr>
              <a:t>Multivariate can find a </a:t>
            </a:r>
            <a:r>
              <a:rPr lang="en-US" b="1" dirty="0">
                <a:solidFill>
                  <a:srgbClr val="0070C0"/>
                </a:solidFill>
              </a:rPr>
              <a:t>group of features </a:t>
            </a:r>
            <a:r>
              <a:rPr lang="en-US" dirty="0">
                <a:solidFill>
                  <a:srgbClr val="0070C0"/>
                </a:solidFill>
              </a:rPr>
              <a:t>to make good classifications</a:t>
            </a:r>
          </a:p>
        </p:txBody>
      </p:sp>
      <p:sp>
        <p:nvSpPr>
          <p:cNvPr id="12" name="TextBox 11"/>
          <p:cNvSpPr txBox="1"/>
          <p:nvPr/>
        </p:nvSpPr>
        <p:spPr>
          <a:xfrm>
            <a:off x="949354" y="5108448"/>
            <a:ext cx="792480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Univariate analysis can find almost all the relevant features, thus often used as a pre-step of pathway enrichment analysis</a:t>
            </a:r>
          </a:p>
          <a:p>
            <a:pPr marL="285750" indent="-285750">
              <a:buFont typeface="Arial" panose="020B0604020202020204" pitchFamily="34" charset="0"/>
              <a:buChar char="•"/>
            </a:pPr>
            <a:r>
              <a:rPr lang="en-US" b="1" dirty="0"/>
              <a:t>We</a:t>
            </a:r>
            <a:r>
              <a:rPr lang="zh-CN" altLang="en-US" b="1" dirty="0"/>
              <a:t> </a:t>
            </a:r>
            <a:r>
              <a:rPr lang="en-US" altLang="zh-CN" b="1" dirty="0"/>
              <a:t>use</a:t>
            </a:r>
            <a:r>
              <a:rPr lang="zh-CN" altLang="en-US" b="1" dirty="0"/>
              <a:t> </a:t>
            </a:r>
            <a:r>
              <a:rPr lang="en-US" altLang="zh-CN" b="1" dirty="0"/>
              <a:t>p-value</a:t>
            </a:r>
            <a:r>
              <a:rPr lang="zh-CN" altLang="en-US" b="1" dirty="0"/>
              <a:t> </a:t>
            </a:r>
            <a:r>
              <a:rPr lang="en-US" altLang="zh-CN" b="1" dirty="0"/>
              <a:t>to</a:t>
            </a:r>
            <a:r>
              <a:rPr lang="zh-CN" altLang="en-US" b="1" dirty="0"/>
              <a:t> </a:t>
            </a:r>
            <a:r>
              <a:rPr lang="en-US" altLang="zh-CN" b="1" dirty="0"/>
              <a:t>determine</a:t>
            </a:r>
            <a:r>
              <a:rPr lang="zh-CN" altLang="en-US" b="1" dirty="0"/>
              <a:t> </a:t>
            </a:r>
            <a:r>
              <a:rPr lang="en-US" altLang="zh-CN" b="1" dirty="0"/>
              <a:t>if</a:t>
            </a:r>
            <a:r>
              <a:rPr lang="zh-CN" altLang="en-US" b="1" dirty="0"/>
              <a:t> </a:t>
            </a:r>
            <a:r>
              <a:rPr lang="en-US" altLang="zh-CN" b="1" dirty="0"/>
              <a:t>a</a:t>
            </a:r>
            <a:r>
              <a:rPr lang="zh-CN" altLang="en-US" b="1" dirty="0"/>
              <a:t> </a:t>
            </a:r>
            <a:r>
              <a:rPr lang="en-US" altLang="zh-CN" b="1" dirty="0"/>
              <a:t>feature</a:t>
            </a:r>
            <a:r>
              <a:rPr lang="zh-CN" altLang="en-US" b="1" dirty="0"/>
              <a:t> </a:t>
            </a:r>
            <a:r>
              <a:rPr lang="en-US" altLang="zh-CN" b="1" dirty="0"/>
              <a:t>is</a:t>
            </a:r>
            <a:r>
              <a:rPr lang="zh-CN" altLang="en-US" b="1" dirty="0"/>
              <a:t> </a:t>
            </a:r>
            <a:r>
              <a:rPr lang="en-US" altLang="zh-CN" b="1" dirty="0"/>
              <a:t>relevant or not.</a:t>
            </a:r>
            <a:endParaRPr lang="en-US" b="1" dirty="0"/>
          </a:p>
        </p:txBody>
      </p:sp>
    </p:spTree>
    <p:extLst>
      <p:ext uri="{BB962C8B-B14F-4D97-AF65-F5344CB8AC3E}">
        <p14:creationId xmlns:p14="http://schemas.microsoft.com/office/powerpoint/2010/main" val="274829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What is p value</a:t>
            </a:r>
          </a:p>
        </p:txBody>
      </p:sp>
      <p:sp>
        <p:nvSpPr>
          <p:cNvPr id="17" name="Rectangle 16"/>
          <p:cNvSpPr/>
          <p:nvPr/>
        </p:nvSpPr>
        <p:spPr>
          <a:xfrm>
            <a:off x="1035350" y="2286000"/>
            <a:ext cx="2590800" cy="22378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r>
              <a:rPr lang="en-US" b="1" dirty="0"/>
              <a:t>With univariate analysis</a:t>
            </a:r>
            <a:r>
              <a:rPr lang="en-US" dirty="0"/>
              <a:t>:</a:t>
            </a:r>
          </a:p>
          <a:p>
            <a:r>
              <a:rPr lang="en-US" sz="1400" dirty="0"/>
              <a:t>Color</a:t>
            </a:r>
          </a:p>
          <a:p>
            <a:r>
              <a:rPr lang="en-US" sz="1400" dirty="0"/>
              <a:t>Size of eyes</a:t>
            </a:r>
          </a:p>
          <a:p>
            <a:r>
              <a:rPr lang="en-US" sz="1400" dirty="0"/>
              <a:t>Length of tail</a:t>
            </a:r>
          </a:p>
          <a:p>
            <a:r>
              <a:rPr lang="en-US" sz="1400" dirty="0"/>
              <a:t>Number of fingers</a:t>
            </a:r>
          </a:p>
          <a:p>
            <a:r>
              <a:rPr lang="en-US" sz="1400" dirty="0"/>
              <a:t>Hair style</a:t>
            </a:r>
          </a:p>
          <a:p>
            <a:r>
              <a:rPr lang="en-US" sz="1400" dirty="0"/>
              <a:t>Height</a:t>
            </a:r>
          </a:p>
          <a:p>
            <a:r>
              <a:rPr lang="en-US" sz="1400" dirty="0"/>
              <a:t>Existence of eyebrows</a:t>
            </a:r>
          </a:p>
          <a:p>
            <a:r>
              <a:rPr lang="en-US" sz="1400" dirty="0"/>
              <a:t>…</a:t>
            </a:r>
          </a:p>
          <a:p>
            <a:endParaRPr lang="en-US" sz="1400" dirty="0"/>
          </a:p>
          <a:p>
            <a:endParaRPr lang="en-US" sz="1400" dirty="0"/>
          </a:p>
        </p:txBody>
      </p:sp>
      <p:sp>
        <p:nvSpPr>
          <p:cNvPr id="12" name="TextBox 11"/>
          <p:cNvSpPr txBox="1"/>
          <p:nvPr/>
        </p:nvSpPr>
        <p:spPr>
          <a:xfrm>
            <a:off x="838200" y="4140180"/>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We</a:t>
            </a:r>
            <a:r>
              <a:rPr lang="zh-CN" altLang="en-US" b="1" dirty="0"/>
              <a:t> </a:t>
            </a:r>
            <a:r>
              <a:rPr lang="en-US" altLang="zh-CN" b="1" dirty="0"/>
              <a:t>use</a:t>
            </a:r>
            <a:r>
              <a:rPr lang="zh-CN" altLang="en-US" b="1" dirty="0"/>
              <a:t> </a:t>
            </a:r>
            <a:r>
              <a:rPr lang="en-US" altLang="zh-CN" b="1" dirty="0"/>
              <a:t>p-value</a:t>
            </a:r>
            <a:r>
              <a:rPr lang="zh-CN" altLang="en-US" b="1" dirty="0"/>
              <a:t> </a:t>
            </a:r>
            <a:r>
              <a:rPr lang="en-US" altLang="zh-CN" b="1" dirty="0"/>
              <a:t>to</a:t>
            </a:r>
            <a:r>
              <a:rPr lang="zh-CN" altLang="en-US" b="1" dirty="0"/>
              <a:t> </a:t>
            </a:r>
            <a:r>
              <a:rPr lang="en-US" altLang="zh-CN" b="1" dirty="0"/>
              <a:t>determine</a:t>
            </a:r>
            <a:r>
              <a:rPr lang="zh-CN" altLang="en-US" b="1" dirty="0"/>
              <a:t> </a:t>
            </a:r>
            <a:r>
              <a:rPr lang="en-US" altLang="zh-CN" b="1" dirty="0"/>
              <a:t>if</a:t>
            </a:r>
            <a:r>
              <a:rPr lang="zh-CN" altLang="en-US" b="1" dirty="0"/>
              <a:t> </a:t>
            </a:r>
            <a:r>
              <a:rPr lang="en-US" altLang="zh-CN" b="1" dirty="0"/>
              <a:t>a</a:t>
            </a:r>
            <a:r>
              <a:rPr lang="zh-CN" altLang="en-US" b="1" dirty="0"/>
              <a:t> </a:t>
            </a:r>
            <a:r>
              <a:rPr lang="en-US" altLang="zh-CN" b="1" dirty="0"/>
              <a:t>feature</a:t>
            </a:r>
            <a:r>
              <a:rPr lang="zh-CN" altLang="en-US" b="1" dirty="0"/>
              <a:t> </a:t>
            </a:r>
            <a:r>
              <a:rPr lang="en-US" altLang="zh-CN" b="1" dirty="0"/>
              <a:t>is</a:t>
            </a:r>
            <a:r>
              <a:rPr lang="zh-CN" altLang="en-US" b="1" dirty="0"/>
              <a:t> </a:t>
            </a:r>
            <a:r>
              <a:rPr lang="en-US" altLang="zh-CN" b="1" dirty="0"/>
              <a:t>relevant or not.</a:t>
            </a:r>
            <a:endParaRPr lang="en-US" b="1" dirty="0"/>
          </a:p>
        </p:txBody>
      </p:sp>
      <p:pic>
        <p:nvPicPr>
          <p:cNvPr id="10" name="Picture 9">
            <a:extLst>
              <a:ext uri="{FF2B5EF4-FFF2-40B4-BE49-F238E27FC236}">
                <a16:creationId xmlns:a16="http://schemas.microsoft.com/office/drawing/2014/main" id="{724427E3-63E2-4237-B767-21B69808E3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066838"/>
            <a:ext cx="2789544" cy="1908048"/>
          </a:xfrm>
          <a:prstGeom prst="rect">
            <a:avLst/>
          </a:prstGeom>
        </p:spPr>
      </p:pic>
      <p:sp>
        <p:nvSpPr>
          <p:cNvPr id="11" name="TextBox 10">
            <a:extLst>
              <a:ext uri="{FF2B5EF4-FFF2-40B4-BE49-F238E27FC236}">
                <a16:creationId xmlns:a16="http://schemas.microsoft.com/office/drawing/2014/main" id="{F94B0CF7-DB32-42E4-A858-B65603DD22FC}"/>
              </a:ext>
            </a:extLst>
          </p:cNvPr>
          <p:cNvSpPr txBox="1"/>
          <p:nvPr/>
        </p:nvSpPr>
        <p:spPr>
          <a:xfrm>
            <a:off x="833437" y="4490140"/>
            <a:ext cx="79248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Null hypothesis </a:t>
            </a:r>
            <a:r>
              <a:rPr lang="en-US" b="1" dirty="0"/>
              <a:t>is an assumption about a population parameter. (e.g. average) </a:t>
            </a:r>
          </a:p>
        </p:txBody>
      </p:sp>
      <p:sp>
        <p:nvSpPr>
          <p:cNvPr id="14" name="TextBox 13">
            <a:extLst>
              <a:ext uri="{FF2B5EF4-FFF2-40B4-BE49-F238E27FC236}">
                <a16:creationId xmlns:a16="http://schemas.microsoft.com/office/drawing/2014/main" id="{042433BC-106B-4BAF-8997-6D2847CDB1FB}"/>
              </a:ext>
            </a:extLst>
          </p:cNvPr>
          <p:cNvSpPr txBox="1"/>
          <p:nvPr/>
        </p:nvSpPr>
        <p:spPr>
          <a:xfrm>
            <a:off x="833437" y="4888047"/>
            <a:ext cx="1021556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What is the level of </a:t>
            </a:r>
            <a:r>
              <a:rPr lang="en-US" b="1" dirty="0">
                <a:solidFill>
                  <a:srgbClr val="FF0000"/>
                </a:solidFill>
              </a:rPr>
              <a:t>certainty</a:t>
            </a:r>
            <a:r>
              <a:rPr lang="en-US" b="1" dirty="0"/>
              <a:t> of assumption of the population? p-value</a:t>
            </a:r>
          </a:p>
        </p:txBody>
      </p:sp>
      <p:pic>
        <p:nvPicPr>
          <p:cNvPr id="1026" name="Picture 2" descr="https://statisticspicturebook.files.wordpress.com/2011/03/slide27.jpg?w=300&amp;h=207">
            <a:extLst>
              <a:ext uri="{FF2B5EF4-FFF2-40B4-BE49-F238E27FC236}">
                <a16:creationId xmlns:a16="http://schemas.microsoft.com/office/drawing/2014/main" id="{754C94B0-8C1A-48FB-B948-5714C08500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440"/>
          <a:stretch/>
        </p:blipFill>
        <p:spPr bwMode="auto">
          <a:xfrm>
            <a:off x="2743200" y="5235793"/>
            <a:ext cx="3733800" cy="118654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8C9EE77-3EA2-4289-A0A0-D0901EF43782}"/>
              </a:ext>
            </a:extLst>
          </p:cNvPr>
          <p:cNvSpPr/>
          <p:nvPr/>
        </p:nvSpPr>
        <p:spPr>
          <a:xfrm>
            <a:off x="3048000" y="5829066"/>
            <a:ext cx="3551544" cy="251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C1BFE2-A525-4C7B-B025-F4202D57B161}"/>
              </a:ext>
            </a:extLst>
          </p:cNvPr>
          <p:cNvSpPr/>
          <p:nvPr/>
        </p:nvSpPr>
        <p:spPr>
          <a:xfrm>
            <a:off x="3048000" y="5829066"/>
            <a:ext cx="729269" cy="2219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null</a:t>
            </a:r>
          </a:p>
        </p:txBody>
      </p:sp>
      <p:sp>
        <p:nvSpPr>
          <p:cNvPr id="20" name="Rectangle 19">
            <a:extLst>
              <a:ext uri="{FF2B5EF4-FFF2-40B4-BE49-F238E27FC236}">
                <a16:creationId xmlns:a16="http://schemas.microsoft.com/office/drawing/2014/main" id="{54455C12-5F92-4E1F-A845-8E987A32BCEE}"/>
              </a:ext>
            </a:extLst>
          </p:cNvPr>
          <p:cNvSpPr/>
          <p:nvPr/>
        </p:nvSpPr>
        <p:spPr>
          <a:xfrm>
            <a:off x="4082069" y="5829065"/>
            <a:ext cx="1028700" cy="5932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Sample</a:t>
            </a:r>
          </a:p>
          <a:p>
            <a:pPr algn="ctr"/>
            <a:r>
              <a:rPr lang="en-US" dirty="0">
                <a:solidFill>
                  <a:srgbClr val="FF0000"/>
                </a:solidFill>
              </a:rPr>
              <a:t>p = 0.1</a:t>
            </a:r>
          </a:p>
        </p:txBody>
      </p:sp>
      <p:sp>
        <p:nvSpPr>
          <p:cNvPr id="22" name="Rectangle 21">
            <a:extLst>
              <a:ext uri="{FF2B5EF4-FFF2-40B4-BE49-F238E27FC236}">
                <a16:creationId xmlns:a16="http://schemas.microsoft.com/office/drawing/2014/main" id="{E5404544-9A75-4120-91F0-7C61CFC9BB00}"/>
              </a:ext>
            </a:extLst>
          </p:cNvPr>
          <p:cNvSpPr/>
          <p:nvPr/>
        </p:nvSpPr>
        <p:spPr>
          <a:xfrm>
            <a:off x="5262864" y="5829065"/>
            <a:ext cx="1028700" cy="221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sample</a:t>
            </a:r>
          </a:p>
        </p:txBody>
      </p:sp>
      <p:sp>
        <p:nvSpPr>
          <p:cNvPr id="24" name="Rectangle 23">
            <a:extLst>
              <a:ext uri="{FF2B5EF4-FFF2-40B4-BE49-F238E27FC236}">
                <a16:creationId xmlns:a16="http://schemas.microsoft.com/office/drawing/2014/main" id="{EAB03ED7-5EE8-4F53-9ED4-401C8D8929C6}"/>
              </a:ext>
            </a:extLst>
          </p:cNvPr>
          <p:cNvSpPr/>
          <p:nvPr/>
        </p:nvSpPr>
        <p:spPr>
          <a:xfrm>
            <a:off x="5208894" y="5829065"/>
            <a:ext cx="1028700" cy="5932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Sample</a:t>
            </a:r>
          </a:p>
          <a:p>
            <a:pPr algn="ctr"/>
            <a:r>
              <a:rPr lang="en-US" dirty="0">
                <a:solidFill>
                  <a:srgbClr val="FF0000"/>
                </a:solidFill>
              </a:rPr>
              <a:t>p = 0.01</a:t>
            </a:r>
          </a:p>
        </p:txBody>
      </p:sp>
      <p:sp>
        <p:nvSpPr>
          <p:cNvPr id="25" name="Rectangle 24">
            <a:extLst>
              <a:ext uri="{FF2B5EF4-FFF2-40B4-BE49-F238E27FC236}">
                <a16:creationId xmlns:a16="http://schemas.microsoft.com/office/drawing/2014/main" id="{B3EE2F28-30AD-4AA0-90BE-CF611BC64A00}"/>
              </a:ext>
            </a:extLst>
          </p:cNvPr>
          <p:cNvSpPr/>
          <p:nvPr/>
        </p:nvSpPr>
        <p:spPr>
          <a:xfrm>
            <a:off x="3167364" y="6422339"/>
            <a:ext cx="4191000" cy="338554"/>
          </a:xfrm>
          <a:prstGeom prst="rect">
            <a:avLst/>
          </a:prstGeom>
        </p:spPr>
        <p:txBody>
          <a:bodyPr wrap="square">
            <a:spAutoFit/>
          </a:bodyPr>
          <a:lstStyle/>
          <a:p>
            <a:r>
              <a:rPr lang="en-US" sz="1600" i="1" dirty="0"/>
              <a:t>p-value &lt; 0.05:</a:t>
            </a:r>
            <a:r>
              <a:rPr lang="en-US" sz="1600" i="1" dirty="0">
                <a:solidFill>
                  <a:srgbClr val="0000FF"/>
                </a:solidFill>
              </a:rPr>
              <a:t> reject the null hypothesis</a:t>
            </a:r>
            <a:endParaRPr lang="en-US" sz="1600" b="1" i="1" dirty="0">
              <a:solidFill>
                <a:srgbClr val="0000FF"/>
              </a:solidFill>
              <a:sym typeface="Wingdings" panose="05000000000000000000" pitchFamily="2" charset="2"/>
            </a:endParaRPr>
          </a:p>
        </p:txBody>
      </p:sp>
    </p:spTree>
    <p:extLst>
      <p:ext uri="{BB962C8B-B14F-4D97-AF65-F5344CB8AC3E}">
        <p14:creationId xmlns:p14="http://schemas.microsoft.com/office/powerpoint/2010/main" val="49666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152400"/>
            <a:ext cx="5257800" cy="584775"/>
          </a:xfrm>
          <a:prstGeom prst="rect">
            <a:avLst/>
          </a:prstGeom>
          <a:noFill/>
        </p:spPr>
        <p:txBody>
          <a:bodyPr wrap="square" rtlCol="0">
            <a:spAutoFit/>
          </a:bodyPr>
          <a:lstStyle/>
          <a:p>
            <a:pPr algn="ctr"/>
            <a:r>
              <a:rPr lang="en-US" sz="3200" b="1" dirty="0">
                <a:solidFill>
                  <a:srgbClr val="0000FF"/>
                </a:solidFill>
              </a:rPr>
              <a:t>What is a </a:t>
            </a:r>
            <a:r>
              <a:rPr lang="en-US" sz="3200" b="1" i="1" dirty="0">
                <a:solidFill>
                  <a:srgbClr val="0000FF"/>
                </a:solidFill>
              </a:rPr>
              <a:t>p-value</a:t>
            </a:r>
            <a:r>
              <a:rPr lang="en-US" sz="3200" b="1" dirty="0">
                <a:solidFill>
                  <a:srgbClr val="0000FF"/>
                </a:solidFill>
              </a:rPr>
              <a:t>? </a:t>
            </a:r>
          </a:p>
        </p:txBody>
      </p:sp>
      <p:sp>
        <p:nvSpPr>
          <p:cNvPr id="16" name="Content Placeholder 2"/>
          <p:cNvSpPr txBox="1">
            <a:spLocks/>
          </p:cNvSpPr>
          <p:nvPr/>
        </p:nvSpPr>
        <p:spPr>
          <a:xfrm>
            <a:off x="2590800" y="838200"/>
            <a:ext cx="4800600"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Be careful and critical</a:t>
            </a:r>
          </a:p>
        </p:txBody>
      </p:sp>
      <p:sp>
        <p:nvSpPr>
          <p:cNvPr id="11" name="TextBox 10"/>
          <p:cNvSpPr txBox="1"/>
          <p:nvPr/>
        </p:nvSpPr>
        <p:spPr>
          <a:xfrm>
            <a:off x="2133600" y="1575033"/>
            <a:ext cx="7543800"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b="1" i="1" dirty="0">
                <a:solidFill>
                  <a:srgbClr val="FF0000"/>
                </a:solidFill>
              </a:rPr>
              <a:t>p-value</a:t>
            </a:r>
            <a:r>
              <a:rPr lang="en-US" b="1" dirty="0">
                <a:solidFill>
                  <a:srgbClr val="FF0000"/>
                </a:solidFill>
              </a:rPr>
              <a:t> ONLY helps you cast doubt on a null hypothesis.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754000"/>
            <a:ext cx="4876800" cy="3769766"/>
          </a:xfrm>
          <a:prstGeom prst="rect">
            <a:avLst/>
          </a:prstGeom>
        </p:spPr>
      </p:pic>
      <p:sp>
        <p:nvSpPr>
          <p:cNvPr id="5" name="TextBox 4"/>
          <p:cNvSpPr txBox="1"/>
          <p:nvPr/>
        </p:nvSpPr>
        <p:spPr>
          <a:xfrm>
            <a:off x="3009900" y="2452345"/>
            <a:ext cx="3886200" cy="369332"/>
          </a:xfrm>
          <a:prstGeom prst="rect">
            <a:avLst/>
          </a:prstGeom>
          <a:noFill/>
        </p:spPr>
        <p:txBody>
          <a:bodyPr wrap="square" rtlCol="0">
            <a:spAutoFit/>
          </a:bodyPr>
          <a:lstStyle/>
          <a:p>
            <a:r>
              <a:rPr lang="en-US" i="1" dirty="0"/>
              <a:t>null hypothesis: N</a:t>
            </a:r>
            <a:r>
              <a:rPr lang="en-US" i="1" baseline="-25000" dirty="0"/>
              <a:t>14°C</a:t>
            </a:r>
            <a:r>
              <a:rPr lang="en-US" i="1" dirty="0"/>
              <a:t> = N</a:t>
            </a:r>
            <a:r>
              <a:rPr lang="en-US" i="1" baseline="-25000" dirty="0"/>
              <a:t>16°C</a:t>
            </a:r>
            <a:endParaRPr lang="en-US" i="1" dirty="0"/>
          </a:p>
        </p:txBody>
      </p:sp>
      <p:sp>
        <p:nvSpPr>
          <p:cNvPr id="8" name="TextBox 7">
            <a:extLst>
              <a:ext uri="{FF2B5EF4-FFF2-40B4-BE49-F238E27FC236}">
                <a16:creationId xmlns:a16="http://schemas.microsoft.com/office/drawing/2014/main" id="{A03736B2-F603-4C5F-8132-099095B9315F}"/>
              </a:ext>
            </a:extLst>
          </p:cNvPr>
          <p:cNvSpPr txBox="1"/>
          <p:nvPr/>
        </p:nvSpPr>
        <p:spPr>
          <a:xfrm>
            <a:off x="2133600" y="1855718"/>
            <a:ext cx="7543800"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b="1" i="1" dirty="0">
                <a:solidFill>
                  <a:srgbClr val="FF0000"/>
                </a:solidFill>
              </a:rPr>
              <a:t>Significance does not necessarily mean causations.</a:t>
            </a:r>
            <a:endParaRPr lang="en-US" b="1" dirty="0">
              <a:solidFill>
                <a:srgbClr val="FF0000"/>
              </a:solidFill>
            </a:endParaRPr>
          </a:p>
        </p:txBody>
      </p:sp>
    </p:spTree>
    <p:extLst>
      <p:ext uri="{BB962C8B-B14F-4D97-AF65-F5344CB8AC3E}">
        <p14:creationId xmlns:p14="http://schemas.microsoft.com/office/powerpoint/2010/main" val="14818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381000"/>
            <a:ext cx="5791200" cy="584775"/>
          </a:xfrm>
          <a:prstGeom prst="rect">
            <a:avLst/>
          </a:prstGeom>
          <a:noFill/>
        </p:spPr>
        <p:txBody>
          <a:bodyPr wrap="square" rtlCol="0">
            <a:spAutoFit/>
          </a:bodyPr>
          <a:lstStyle/>
          <a:p>
            <a:pPr algn="ctr"/>
            <a:r>
              <a:rPr lang="en-US" sz="3200" b="1" dirty="0">
                <a:solidFill>
                  <a:srgbClr val="0000FF"/>
                </a:solidFill>
              </a:rPr>
              <a:t>null hypothesis tests</a:t>
            </a:r>
          </a:p>
        </p:txBody>
      </p:sp>
      <p:sp>
        <p:nvSpPr>
          <p:cNvPr id="7" name="TextBox 6"/>
          <p:cNvSpPr txBox="1"/>
          <p:nvPr/>
        </p:nvSpPr>
        <p:spPr>
          <a:xfrm>
            <a:off x="1510717" y="802186"/>
            <a:ext cx="5791200" cy="584775"/>
          </a:xfrm>
          <a:prstGeom prst="rect">
            <a:avLst/>
          </a:prstGeom>
          <a:noFill/>
        </p:spPr>
        <p:txBody>
          <a:bodyPr wrap="square" rtlCol="0">
            <a:spAutoFit/>
          </a:bodyPr>
          <a:lstStyle/>
          <a:p>
            <a:pPr algn="ctr"/>
            <a:r>
              <a:rPr lang="en-US" sz="3200" b="1" dirty="0">
                <a:solidFill>
                  <a:srgbClr val="0000FF"/>
                </a:solidFill>
              </a:rPr>
              <a:t>and types of study design</a:t>
            </a:r>
          </a:p>
        </p:txBody>
      </p:sp>
      <p:sp>
        <p:nvSpPr>
          <p:cNvPr id="3" name="TextBox 2"/>
          <p:cNvSpPr txBox="1"/>
          <p:nvPr/>
        </p:nvSpPr>
        <p:spPr>
          <a:xfrm>
            <a:off x="1066800" y="2452382"/>
            <a:ext cx="3962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Two independent groups</a:t>
            </a:r>
          </a:p>
          <a:p>
            <a:pPr marL="285750" indent="-285750">
              <a:buFont typeface="Arial" panose="020B0604020202020204" pitchFamily="34" charset="0"/>
              <a:buChar char="•"/>
            </a:pPr>
            <a:r>
              <a:rPr lang="en-US" dirty="0"/>
              <a:t>Multiple </a:t>
            </a:r>
            <a:r>
              <a:rPr lang="en-US" altLang="zh-CN" dirty="0"/>
              <a:t>independent groups</a:t>
            </a:r>
          </a:p>
          <a:p>
            <a:pPr marL="285750" indent="-285750">
              <a:buFont typeface="Arial" panose="020B0604020202020204" pitchFamily="34" charset="0"/>
              <a:buChar char="•"/>
            </a:pPr>
            <a:r>
              <a:rPr lang="en-US" dirty="0"/>
              <a:t>Two paired groups</a:t>
            </a:r>
          </a:p>
          <a:p>
            <a:pPr marL="285750" indent="-285750">
              <a:buFont typeface="Arial" panose="020B0604020202020204" pitchFamily="34" charset="0"/>
              <a:buChar char="•"/>
            </a:pPr>
            <a:r>
              <a:rPr lang="en-US" dirty="0"/>
              <a:t>Multiple paired groups</a:t>
            </a:r>
          </a:p>
          <a:p>
            <a:pPr marL="285750" indent="-285750">
              <a:buFont typeface="Arial" panose="020B0604020202020204" pitchFamily="34" charset="0"/>
              <a:buChar char="•"/>
            </a:pPr>
            <a:r>
              <a:rPr lang="en-US" dirty="0"/>
              <a:t>cross two way independent groups</a:t>
            </a:r>
          </a:p>
          <a:p>
            <a:pPr marL="285750" indent="-285750">
              <a:buFont typeface="Arial" panose="020B0604020202020204" pitchFamily="34" charset="0"/>
              <a:buChar char="•"/>
            </a:pPr>
            <a:r>
              <a:rPr lang="en-US" dirty="0"/>
              <a:t>cross two way paired groups</a:t>
            </a:r>
          </a:p>
          <a:p>
            <a:pPr marL="285750" indent="-285750">
              <a:buFont typeface="Arial" panose="020B0604020202020204" pitchFamily="34" charset="0"/>
              <a:buChar char="•"/>
            </a:pPr>
            <a:r>
              <a:rPr lang="en-US" dirty="0"/>
              <a:t>cross two way mixed groups</a:t>
            </a:r>
          </a:p>
          <a:p>
            <a:pPr marL="285750" indent="-285750">
              <a:buFont typeface="Arial" panose="020B0604020202020204" pitchFamily="34" charset="0"/>
              <a:buChar char="•"/>
            </a:pPr>
            <a:r>
              <a:rPr lang="en-US" dirty="0"/>
              <a:t>… </a:t>
            </a:r>
          </a:p>
        </p:txBody>
      </p:sp>
      <p:sp>
        <p:nvSpPr>
          <p:cNvPr id="15" name="TextBox 14"/>
          <p:cNvSpPr txBox="1"/>
          <p:nvPr/>
        </p:nvSpPr>
        <p:spPr>
          <a:xfrm>
            <a:off x="5320717" y="2452382"/>
            <a:ext cx="3962400"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 test</a:t>
            </a:r>
          </a:p>
          <a:p>
            <a:pPr marL="285750" indent="-285750">
              <a:buFont typeface="Arial" panose="020B0604020202020204" pitchFamily="34" charset="0"/>
              <a:buChar char="•"/>
            </a:pPr>
            <a:r>
              <a:rPr lang="en-US" dirty="0"/>
              <a:t>ANOVA</a:t>
            </a:r>
          </a:p>
          <a:p>
            <a:pPr marL="285750" indent="-285750">
              <a:buFont typeface="Arial" panose="020B0604020202020204" pitchFamily="34" charset="0"/>
              <a:buChar char="•"/>
            </a:pPr>
            <a:r>
              <a:rPr lang="en-US" dirty="0"/>
              <a:t>Paired t test</a:t>
            </a:r>
          </a:p>
          <a:p>
            <a:pPr marL="285750" indent="-285750">
              <a:buFont typeface="Arial" panose="020B0604020202020204" pitchFamily="34" charset="0"/>
              <a:buChar char="•"/>
            </a:pPr>
            <a:r>
              <a:rPr lang="en-US" dirty="0"/>
              <a:t>Repeated ANOVA</a:t>
            </a:r>
          </a:p>
          <a:p>
            <a:pPr marL="285750" indent="-285750">
              <a:buFont typeface="Arial" panose="020B0604020202020204" pitchFamily="34" charset="0"/>
              <a:buChar char="•"/>
            </a:pPr>
            <a:r>
              <a:rPr lang="en-US" dirty="0"/>
              <a:t>Two way ANOVA</a:t>
            </a:r>
          </a:p>
          <a:p>
            <a:pPr marL="285750" indent="-285750">
              <a:buFont typeface="Arial" panose="020B0604020202020204" pitchFamily="34" charset="0"/>
              <a:buChar char="•"/>
            </a:pPr>
            <a:r>
              <a:rPr lang="en-US" dirty="0"/>
              <a:t>Two way repeated ANOVA</a:t>
            </a:r>
          </a:p>
          <a:p>
            <a:pPr marL="285750" indent="-285750">
              <a:buFont typeface="Arial" panose="020B0604020202020204" pitchFamily="34" charset="0"/>
              <a:buChar char="•"/>
            </a:pPr>
            <a:r>
              <a:rPr lang="en-US" dirty="0"/>
              <a:t>Two way mixed ANOVA</a:t>
            </a:r>
          </a:p>
          <a:p>
            <a:pPr marL="285750" indent="-285750">
              <a:buFont typeface="Arial" panose="020B0604020202020204" pitchFamily="34" charset="0"/>
              <a:buChar char="•"/>
            </a:pPr>
            <a:r>
              <a:rPr lang="en-US" dirty="0"/>
              <a:t>…</a:t>
            </a:r>
          </a:p>
        </p:txBody>
      </p:sp>
      <p:sp>
        <p:nvSpPr>
          <p:cNvPr id="4" name="TextBox 3"/>
          <p:cNvSpPr txBox="1"/>
          <p:nvPr/>
        </p:nvSpPr>
        <p:spPr>
          <a:xfrm>
            <a:off x="1219200" y="1981200"/>
            <a:ext cx="2057400" cy="381000"/>
          </a:xfrm>
          <a:prstGeom prst="rect">
            <a:avLst/>
          </a:prstGeom>
          <a:noFill/>
        </p:spPr>
        <p:txBody>
          <a:bodyPr wrap="square" rtlCol="0">
            <a:spAutoFit/>
          </a:bodyPr>
          <a:lstStyle/>
          <a:p>
            <a:r>
              <a:rPr lang="en-US" dirty="0"/>
              <a:t>Study design</a:t>
            </a:r>
          </a:p>
        </p:txBody>
      </p:sp>
      <p:sp>
        <p:nvSpPr>
          <p:cNvPr id="16" name="TextBox 15"/>
          <p:cNvSpPr txBox="1"/>
          <p:nvPr/>
        </p:nvSpPr>
        <p:spPr>
          <a:xfrm>
            <a:off x="5310231" y="1981200"/>
            <a:ext cx="2057400" cy="381000"/>
          </a:xfrm>
          <a:prstGeom prst="rect">
            <a:avLst/>
          </a:prstGeom>
          <a:noFill/>
        </p:spPr>
        <p:txBody>
          <a:bodyPr wrap="square" rtlCol="0">
            <a:spAutoFit/>
          </a:bodyPr>
          <a:lstStyle/>
          <a:p>
            <a:r>
              <a:rPr lang="en-US" dirty="0"/>
              <a:t>Hypothesis tests</a:t>
            </a:r>
          </a:p>
        </p:txBody>
      </p:sp>
      <p:cxnSp>
        <p:nvCxnSpPr>
          <p:cNvPr id="17" name="Straight Arrow Connector 16"/>
          <p:cNvCxnSpPr>
            <a:cxnSpLocks/>
          </p:cNvCxnSpPr>
          <p:nvPr/>
        </p:nvCxnSpPr>
        <p:spPr>
          <a:xfrm>
            <a:off x="3962400" y="3505200"/>
            <a:ext cx="1347831" cy="0"/>
          </a:xfrm>
          <a:prstGeom prst="straightConnector1">
            <a:avLst/>
          </a:prstGeom>
          <a:ln w="38100">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3276600" y="3135868"/>
            <a:ext cx="2743200" cy="369332"/>
          </a:xfrm>
          <a:prstGeom prst="rect">
            <a:avLst/>
          </a:prstGeom>
          <a:noFill/>
        </p:spPr>
        <p:txBody>
          <a:bodyPr wrap="square" rtlCol="0">
            <a:spAutoFit/>
          </a:bodyPr>
          <a:lstStyle/>
          <a:p>
            <a:r>
              <a:rPr lang="en-US" b="1" i="1" dirty="0">
                <a:solidFill>
                  <a:srgbClr val="FF0000"/>
                </a:solidFill>
              </a:rPr>
              <a:t>select the appropriate test</a:t>
            </a:r>
          </a:p>
        </p:txBody>
      </p:sp>
    </p:spTree>
    <p:extLst>
      <p:ext uri="{BB962C8B-B14F-4D97-AF65-F5344CB8AC3E}">
        <p14:creationId xmlns:p14="http://schemas.microsoft.com/office/powerpoint/2010/main" val="3006325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1066800"/>
            <a:ext cx="4648200" cy="7620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b="1" dirty="0"/>
              <a:t>two independent groups</a:t>
            </a:r>
          </a:p>
        </p:txBody>
      </p:sp>
      <p:pic>
        <p:nvPicPr>
          <p:cNvPr id="8" name="Picture 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0082" y="2110376"/>
            <a:ext cx="381000" cy="381000"/>
          </a:xfrm>
          <a:prstGeom prst="rect">
            <a:avLst/>
          </a:prstGeom>
        </p:spPr>
      </p:pic>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69567" y="2583526"/>
            <a:ext cx="381000" cy="381000"/>
          </a:xfrm>
          <a:prstGeom prst="rect">
            <a:avLst/>
          </a:prstGeom>
        </p:spPr>
      </p:pic>
      <p:pic>
        <p:nvPicPr>
          <p:cNvPr id="12" name="Picture 1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72052" y="2864773"/>
            <a:ext cx="381000" cy="381000"/>
          </a:xfrm>
          <a:prstGeom prst="rect">
            <a:avLst/>
          </a:prstGeom>
        </p:spPr>
      </p:pic>
      <p:pic>
        <p:nvPicPr>
          <p:cNvPr id="13" name="Picture 1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43930" y="2503828"/>
            <a:ext cx="381000" cy="381000"/>
          </a:xfrm>
          <a:prstGeom prst="rect">
            <a:avLst/>
          </a:prstGeom>
        </p:spPr>
      </p:pic>
      <p:pic>
        <p:nvPicPr>
          <p:cNvPr id="14" name="Picture 1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627965" y="2445148"/>
            <a:ext cx="381000" cy="381000"/>
          </a:xfrm>
          <a:prstGeom prst="rect">
            <a:avLst/>
          </a:prstGeom>
        </p:spPr>
      </p:pic>
      <p:pic>
        <p:nvPicPr>
          <p:cNvPr id="15" name="Picture 1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63694" y="3008177"/>
            <a:ext cx="381000" cy="381000"/>
          </a:xfrm>
          <a:prstGeom prst="rect">
            <a:avLst/>
          </a:prstGeom>
        </p:spPr>
      </p:pic>
      <p:pic>
        <p:nvPicPr>
          <p:cNvPr id="16" name="Picture 1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60930" y="2652895"/>
            <a:ext cx="381000" cy="381000"/>
          </a:xfrm>
          <a:prstGeom prst="rect">
            <a:avLst/>
          </a:prstGeom>
        </p:spPr>
      </p:pic>
      <p:pic>
        <p:nvPicPr>
          <p:cNvPr id="17" name="Picture 1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55724" y="2840597"/>
            <a:ext cx="381000" cy="381000"/>
          </a:xfrm>
          <a:prstGeom prst="rect">
            <a:avLst/>
          </a:prstGeom>
        </p:spPr>
      </p:pic>
      <p:pic>
        <p:nvPicPr>
          <p:cNvPr id="18" name="Picture 1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81652" y="2948777"/>
            <a:ext cx="381000" cy="381000"/>
          </a:xfrm>
          <a:prstGeom prst="rect">
            <a:avLst/>
          </a:prstGeom>
        </p:spPr>
      </p:pic>
      <p:pic>
        <p:nvPicPr>
          <p:cNvPr id="19" name="Picture 1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43959" y="3321306"/>
            <a:ext cx="381000" cy="381000"/>
          </a:xfrm>
          <a:prstGeom prst="rect">
            <a:avLst/>
          </a:prstGeom>
        </p:spPr>
      </p:pic>
      <p:pic>
        <p:nvPicPr>
          <p:cNvPr id="20" name="Picture 19"/>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08630" y="2047381"/>
            <a:ext cx="381000" cy="381000"/>
          </a:xfrm>
          <a:prstGeom prst="rect">
            <a:avLst/>
          </a:prstGeom>
        </p:spPr>
      </p:pic>
      <p:pic>
        <p:nvPicPr>
          <p:cNvPr id="21" name="Picture 2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27987" y="1906408"/>
            <a:ext cx="381000" cy="381000"/>
          </a:xfrm>
          <a:prstGeom prst="rect">
            <a:avLst/>
          </a:prstGeom>
        </p:spPr>
      </p:pic>
      <p:pic>
        <p:nvPicPr>
          <p:cNvPr id="22" name="Picture 21"/>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47108" y="2281602"/>
            <a:ext cx="381000" cy="381000"/>
          </a:xfrm>
          <a:prstGeom prst="rect">
            <a:avLst/>
          </a:prstGeom>
        </p:spPr>
      </p:pic>
      <p:pic>
        <p:nvPicPr>
          <p:cNvPr id="23" name="Picture 22"/>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43128" y="2523434"/>
            <a:ext cx="381000" cy="381000"/>
          </a:xfrm>
          <a:prstGeom prst="rect">
            <a:avLst/>
          </a:prstGeom>
        </p:spPr>
      </p:pic>
      <p:pic>
        <p:nvPicPr>
          <p:cNvPr id="24" name="Picture 23"/>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115945" y="2070267"/>
            <a:ext cx="381000" cy="381000"/>
          </a:xfrm>
          <a:prstGeom prst="rect">
            <a:avLst/>
          </a:prstGeom>
        </p:spPr>
      </p:pic>
      <p:pic>
        <p:nvPicPr>
          <p:cNvPr id="25" name="Picture 24"/>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24123" y="3006808"/>
            <a:ext cx="381000" cy="381000"/>
          </a:xfrm>
          <a:prstGeom prst="rect">
            <a:avLst/>
          </a:prstGeom>
        </p:spPr>
      </p:pic>
      <p:pic>
        <p:nvPicPr>
          <p:cNvPr id="26" name="Picture 25"/>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028548" y="2457937"/>
            <a:ext cx="381000" cy="381000"/>
          </a:xfrm>
          <a:prstGeom prst="rect">
            <a:avLst/>
          </a:prstGeom>
        </p:spPr>
      </p:pic>
      <p:pic>
        <p:nvPicPr>
          <p:cNvPr id="27" name="Picture 2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505200" y="2713793"/>
            <a:ext cx="381000" cy="381000"/>
          </a:xfrm>
          <a:prstGeom prst="rect">
            <a:avLst/>
          </a:prstGeom>
        </p:spPr>
      </p:pic>
      <p:pic>
        <p:nvPicPr>
          <p:cNvPr id="28" name="Picture 27"/>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86231" y="2487280"/>
            <a:ext cx="381000" cy="381000"/>
          </a:xfrm>
          <a:prstGeom prst="rect">
            <a:avLst/>
          </a:prstGeom>
        </p:spPr>
      </p:pic>
      <p:pic>
        <p:nvPicPr>
          <p:cNvPr id="29" name="Picture 28"/>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35345" y="3094793"/>
            <a:ext cx="381000" cy="381000"/>
          </a:xfrm>
          <a:prstGeom prst="rect">
            <a:avLst/>
          </a:prstGeom>
        </p:spPr>
      </p:pic>
      <p:pic>
        <p:nvPicPr>
          <p:cNvPr id="30" name="Picture 29"/>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346066" y="2153707"/>
            <a:ext cx="381000" cy="381000"/>
          </a:xfrm>
          <a:prstGeom prst="rect">
            <a:avLst/>
          </a:prstGeom>
        </p:spPr>
      </p:pic>
      <p:pic>
        <p:nvPicPr>
          <p:cNvPr id="31" name="Picture 30"/>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00281" y="2518746"/>
            <a:ext cx="381000" cy="381000"/>
          </a:xfrm>
          <a:prstGeom prst="rect">
            <a:avLst/>
          </a:prstGeom>
        </p:spPr>
      </p:pic>
      <p:pic>
        <p:nvPicPr>
          <p:cNvPr id="32" name="Picture 31"/>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07373" y="2766205"/>
            <a:ext cx="381000" cy="381000"/>
          </a:xfrm>
          <a:prstGeom prst="rect">
            <a:avLst/>
          </a:prstGeom>
        </p:spPr>
      </p:pic>
      <p:pic>
        <p:nvPicPr>
          <p:cNvPr id="33" name="Picture 3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584740" y="2937488"/>
            <a:ext cx="381000" cy="381000"/>
          </a:xfrm>
          <a:prstGeom prst="rect">
            <a:avLst/>
          </a:prstGeom>
        </p:spPr>
      </p:pic>
      <p:pic>
        <p:nvPicPr>
          <p:cNvPr id="34" name="Picture 33"/>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57050" y="2356252"/>
            <a:ext cx="381000" cy="381000"/>
          </a:xfrm>
          <a:prstGeom prst="rect">
            <a:avLst/>
          </a:prstGeom>
        </p:spPr>
      </p:pic>
      <p:pic>
        <p:nvPicPr>
          <p:cNvPr id="35" name="Picture 34"/>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908528" y="3276928"/>
            <a:ext cx="381000" cy="381000"/>
          </a:xfrm>
          <a:prstGeom prst="rect">
            <a:avLst/>
          </a:prstGeom>
        </p:spPr>
      </p:pic>
      <p:pic>
        <p:nvPicPr>
          <p:cNvPr id="36" name="Picture 3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036409" y="2635693"/>
            <a:ext cx="381000" cy="381000"/>
          </a:xfrm>
          <a:prstGeom prst="rect">
            <a:avLst/>
          </a:prstGeom>
        </p:spPr>
      </p:pic>
      <p:pic>
        <p:nvPicPr>
          <p:cNvPr id="37" name="Picture 36"/>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420112" y="3075687"/>
            <a:ext cx="381000" cy="381000"/>
          </a:xfrm>
          <a:prstGeom prst="rect">
            <a:avLst/>
          </a:prstGeom>
        </p:spPr>
      </p:pic>
      <p:pic>
        <p:nvPicPr>
          <p:cNvPr id="38" name="Picture 37"/>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30565" y="2965476"/>
            <a:ext cx="381000" cy="381000"/>
          </a:xfrm>
          <a:prstGeom prst="rect">
            <a:avLst/>
          </a:prstGeom>
        </p:spPr>
      </p:pic>
      <p:pic>
        <p:nvPicPr>
          <p:cNvPr id="39" name="Picture 38"/>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158943" y="3051398"/>
            <a:ext cx="381000" cy="381000"/>
          </a:xfrm>
          <a:prstGeom prst="rect">
            <a:avLst/>
          </a:prstGeom>
        </p:spPr>
      </p:pic>
      <p:pic>
        <p:nvPicPr>
          <p:cNvPr id="40" name="Picture 39"/>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507579" y="1938874"/>
            <a:ext cx="381000" cy="381000"/>
          </a:xfrm>
          <a:prstGeom prst="rect">
            <a:avLst/>
          </a:prstGeom>
        </p:spPr>
      </p:pic>
      <p:pic>
        <p:nvPicPr>
          <p:cNvPr id="41" name="Picture 40"/>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569930" y="2118945"/>
            <a:ext cx="381000" cy="381000"/>
          </a:xfrm>
          <a:prstGeom prst="rect">
            <a:avLst/>
          </a:prstGeom>
        </p:spPr>
      </p:pic>
      <p:pic>
        <p:nvPicPr>
          <p:cNvPr id="42" name="Picture 41"/>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973989" y="1994001"/>
            <a:ext cx="381000" cy="381000"/>
          </a:xfrm>
          <a:prstGeom prst="rect">
            <a:avLst/>
          </a:prstGeom>
        </p:spPr>
      </p:pic>
      <p:pic>
        <p:nvPicPr>
          <p:cNvPr id="43" name="Picture 4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10612" y="2551136"/>
            <a:ext cx="381000" cy="381000"/>
          </a:xfrm>
          <a:prstGeom prst="rect">
            <a:avLst/>
          </a:prstGeom>
        </p:spPr>
      </p:pic>
      <p:pic>
        <p:nvPicPr>
          <p:cNvPr id="44" name="Picture 43"/>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60169" y="2203979"/>
            <a:ext cx="381000" cy="381000"/>
          </a:xfrm>
          <a:prstGeom prst="rect">
            <a:avLst/>
          </a:prstGeom>
        </p:spPr>
      </p:pic>
      <p:pic>
        <p:nvPicPr>
          <p:cNvPr id="45" name="Picture 44"/>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12813" y="2590856"/>
            <a:ext cx="381000" cy="381000"/>
          </a:xfrm>
          <a:prstGeom prst="rect">
            <a:avLst/>
          </a:prstGeom>
        </p:spPr>
      </p:pic>
      <p:pic>
        <p:nvPicPr>
          <p:cNvPr id="46" name="Picture 45"/>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188665" y="2098110"/>
            <a:ext cx="381000" cy="381000"/>
          </a:xfrm>
          <a:prstGeom prst="rect">
            <a:avLst/>
          </a:prstGeom>
        </p:spPr>
      </p:pic>
      <p:pic>
        <p:nvPicPr>
          <p:cNvPr id="47" name="Picture 46"/>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34200" y="2964526"/>
            <a:ext cx="381000" cy="381000"/>
          </a:xfrm>
          <a:prstGeom prst="rect">
            <a:avLst/>
          </a:prstGeom>
        </p:spPr>
      </p:pic>
      <p:pic>
        <p:nvPicPr>
          <p:cNvPr id="48" name="Picture 47"/>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887162" y="2499945"/>
            <a:ext cx="381000" cy="381000"/>
          </a:xfrm>
          <a:prstGeom prst="rect">
            <a:avLst/>
          </a:prstGeom>
        </p:spPr>
      </p:pic>
      <p:pic>
        <p:nvPicPr>
          <p:cNvPr id="49" name="Picture 48"/>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429090" y="2704886"/>
            <a:ext cx="381000" cy="381000"/>
          </a:xfrm>
          <a:prstGeom prst="rect">
            <a:avLst/>
          </a:prstGeom>
        </p:spPr>
      </p:pic>
      <p:sp>
        <p:nvSpPr>
          <p:cNvPr id="7" name="Rounded Rectangle 6"/>
          <p:cNvSpPr/>
          <p:nvPr/>
        </p:nvSpPr>
        <p:spPr>
          <a:xfrm>
            <a:off x="2590800" y="1388321"/>
            <a:ext cx="3949143" cy="565552"/>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600" dirty="0"/>
              <a:t>subjects are different between two groups</a:t>
            </a:r>
          </a:p>
        </p:txBody>
      </p:sp>
      <p:sp>
        <p:nvSpPr>
          <p:cNvPr id="50" name="Rectangle 49"/>
          <p:cNvSpPr/>
          <p:nvPr/>
        </p:nvSpPr>
        <p:spPr>
          <a:xfrm>
            <a:off x="685800" y="3710883"/>
            <a:ext cx="9051840" cy="584776"/>
          </a:xfrm>
          <a:prstGeom prst="rect">
            <a:avLst/>
          </a:prstGeom>
        </p:spPr>
        <p:txBody>
          <a:bodyPr wrap="square">
            <a:spAutoFit/>
          </a:bodyPr>
          <a:lstStyle/>
          <a:p>
            <a:pPr algn="ctr"/>
            <a:r>
              <a:rPr lang="en-US" sz="1600" dirty="0">
                <a:latin typeface="proxima-nova"/>
              </a:rPr>
              <a:t>For example, determine whether (mean) salaries, measured in US dollars, </a:t>
            </a:r>
            <a:br>
              <a:rPr lang="en-US" sz="1600" dirty="0">
                <a:latin typeface="proxima-nova"/>
              </a:rPr>
            </a:br>
            <a:r>
              <a:rPr lang="en-US" sz="1600" dirty="0">
                <a:latin typeface="proxima-nova"/>
              </a:rPr>
              <a:t>differed between males and females</a:t>
            </a:r>
            <a:endParaRPr lang="en-US" sz="1600" dirty="0"/>
          </a:p>
        </p:txBody>
      </p:sp>
      <p:sp>
        <p:nvSpPr>
          <p:cNvPr id="51" name="Rectangle 50"/>
          <p:cNvSpPr/>
          <p:nvPr/>
        </p:nvSpPr>
        <p:spPr>
          <a:xfrm>
            <a:off x="4862051" y="5344277"/>
            <a:ext cx="3638460" cy="6096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600" b="1" dirty="0">
                <a:solidFill>
                  <a:srgbClr val="FF0000"/>
                </a:solidFill>
              </a:rPr>
              <a:t>Welch</a:t>
            </a:r>
            <a:r>
              <a:rPr lang="en-US" sz="1600" dirty="0">
                <a:solidFill>
                  <a:srgbClr val="FF0000"/>
                </a:solidFill>
              </a:rPr>
              <a:t> </a:t>
            </a:r>
            <a:r>
              <a:rPr lang="en-US" sz="1600" i="1" dirty="0">
                <a:solidFill>
                  <a:srgbClr val="FF0000"/>
                </a:solidFill>
              </a:rPr>
              <a:t>t</a:t>
            </a:r>
            <a:r>
              <a:rPr lang="en-US" sz="1600" dirty="0">
                <a:solidFill>
                  <a:srgbClr val="FF0000"/>
                </a:solidFill>
              </a:rPr>
              <a:t> test</a:t>
            </a:r>
          </a:p>
        </p:txBody>
      </p:sp>
      <p:sp>
        <p:nvSpPr>
          <p:cNvPr id="52" name="Rectangle 51"/>
          <p:cNvSpPr/>
          <p:nvPr/>
        </p:nvSpPr>
        <p:spPr>
          <a:xfrm>
            <a:off x="5276696" y="5618691"/>
            <a:ext cx="363846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sz="1600" dirty="0">
                <a:solidFill>
                  <a:srgbClr val="92D050"/>
                </a:solidFill>
              </a:rPr>
              <a:t>Mann-Whitney U test</a:t>
            </a:r>
          </a:p>
        </p:txBody>
      </p:sp>
      <p:sp>
        <p:nvSpPr>
          <p:cNvPr id="54" name="TextBox 53"/>
          <p:cNvSpPr txBox="1"/>
          <p:nvPr/>
        </p:nvSpPr>
        <p:spPr>
          <a:xfrm>
            <a:off x="1524000" y="381000"/>
            <a:ext cx="5791200" cy="584775"/>
          </a:xfrm>
          <a:prstGeom prst="rect">
            <a:avLst/>
          </a:prstGeom>
          <a:noFill/>
        </p:spPr>
        <p:txBody>
          <a:bodyPr wrap="square" rtlCol="0">
            <a:spAutoFit/>
          </a:bodyPr>
          <a:lstStyle/>
          <a:p>
            <a:pPr algn="ctr"/>
            <a:r>
              <a:rPr lang="en-US" sz="3200" b="1" dirty="0">
                <a:solidFill>
                  <a:srgbClr val="0000FF"/>
                </a:solidFill>
              </a:rPr>
              <a:t>t </a:t>
            </a:r>
            <a:r>
              <a:rPr lang="en-US" altLang="zh-CN" sz="3200" b="1" dirty="0">
                <a:solidFill>
                  <a:srgbClr val="0000FF"/>
                </a:solidFill>
              </a:rPr>
              <a:t>test</a:t>
            </a:r>
            <a:endParaRPr lang="en-US" sz="3200" b="1" dirty="0">
              <a:solidFill>
                <a:srgbClr val="0000FF"/>
              </a:solidFill>
            </a:endParaRPr>
          </a:p>
        </p:txBody>
      </p:sp>
      <p:pic>
        <p:nvPicPr>
          <p:cNvPr id="2050" name="Picture 2" descr="https://statistics.laerd.com/premium/spss/istt/img/bar-chart-comp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445" y="4404285"/>
            <a:ext cx="2857500" cy="23054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0800000">
            <a:off x="2964180" y="4953000"/>
            <a:ext cx="461665" cy="1000877"/>
          </a:xfrm>
          <a:prstGeom prst="rect">
            <a:avLst/>
          </a:prstGeom>
          <a:solidFill>
            <a:schemeClr val="bg1"/>
          </a:solidFill>
        </p:spPr>
        <p:txBody>
          <a:bodyPr vert="eaVert" wrap="square" rtlCol="0">
            <a:spAutoFit/>
          </a:bodyPr>
          <a:lstStyle/>
          <a:p>
            <a:r>
              <a:rPr lang="en-US" dirty="0"/>
              <a:t>salary</a:t>
            </a:r>
          </a:p>
        </p:txBody>
      </p:sp>
    </p:spTree>
    <p:extLst>
      <p:ext uri="{BB962C8B-B14F-4D97-AF65-F5344CB8AC3E}">
        <p14:creationId xmlns:p14="http://schemas.microsoft.com/office/powerpoint/2010/main" val="866187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2634</TotalTime>
  <Words>1413</Words>
  <Application>Microsoft Office PowerPoint</Application>
  <PresentationFormat>On-screen Show (4:3)</PresentationFormat>
  <Paragraphs>299</Paragraphs>
  <Slides>33</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proxima-nova</vt:lpstr>
      <vt:lpstr>SimSun</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jmartins</dc:creator>
  <cp:lastModifiedBy>Sili Fan</cp:lastModifiedBy>
  <cp:revision>310</cp:revision>
  <dcterms:created xsi:type="dcterms:W3CDTF">2013-07-10T06:33:47Z</dcterms:created>
  <dcterms:modified xsi:type="dcterms:W3CDTF">2018-01-18T03:39:35Z</dcterms:modified>
</cp:coreProperties>
</file>