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4" r:id="rId7"/>
    <p:sldId id="262" r:id="rId8"/>
    <p:sldId id="265" r:id="rId9"/>
    <p:sldId id="266" r:id="rId10"/>
    <p:sldId id="267" r:id="rId11"/>
    <p:sldId id="269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FBCCA43-1228-46C5-B76B-4638274EE9D8}">
  <a:tblStyle styleId="{1FBCCA43-1228-46C5-B76B-4638274EE9D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761c655a69_5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761c655a69_5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761c655a69_5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761c655a69_5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chemeClr val="dk1"/>
                </a:solidFill>
              </a:rPr>
              <a:t>Cohort was calculated by the monthly transactions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chemeClr val="dk1"/>
                </a:solidFill>
              </a:rPr>
              <a:t>from 2020-01-01 to 2020-12-01 (we dropped 1970)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We clearly see that retention over user lifetime is quite stable. It is avarage 80% of users who still stay retened. ● More noticable is the product retention rate. We see that </a:t>
            </a:r>
            <a:r>
              <a:rPr lang="en-GB">
                <a:solidFill>
                  <a:schemeClr val="dk1"/>
                </a:solidFill>
              </a:rPr>
              <a:t> through time the retention over product lifetime even increases.</a:t>
            </a:r>
            <a:r>
              <a:rPr lang="en-GB" sz="1600">
                <a:solidFill>
                  <a:schemeClr val="dk1"/>
                </a:solidFill>
              </a:rPr>
              <a:t> 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761c655a69_5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761c655a69_5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7697f67732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7697f67732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761c655a69_5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761c655a69_5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 b="1">
                <a:solidFill>
                  <a:schemeClr val="dk1"/>
                </a:solidFill>
              </a:rPr>
              <a:t>We used non-parametric test because our data is not normally distributed: Mann-Whitney U test.</a:t>
            </a:r>
            <a:endParaRPr sz="16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Big Data Based Marketing Analytics. HW 1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4982775" y="2834125"/>
            <a:ext cx="3849600" cy="19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Arina Sivkova,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Zaman Farhad,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Nikishin Georgy,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Marina Nemtsova,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Hossain Md Al Amin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07. Marketing strategy (c</a:t>
            </a:r>
            <a:r>
              <a:rPr lang="en-US" dirty="0">
                <a:solidFill>
                  <a:schemeClr val="tx1"/>
                </a:solidFill>
              </a:rPr>
              <a:t>luster 3)</a:t>
            </a:r>
            <a:br>
              <a:rPr lang="en-US" dirty="0">
                <a:solidFill>
                  <a:schemeClr val="tx1"/>
                </a:solidFill>
              </a:rPr>
            </a:b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1212869"/>
              </p:ext>
            </p:extLst>
          </p:nvPr>
        </p:nvGraphicFramePr>
        <p:xfrm>
          <a:off x="944880" y="1125171"/>
          <a:ext cx="7265125" cy="3492948"/>
        </p:xfrm>
        <a:graphic>
          <a:graphicData uri="http://schemas.openxmlformats.org/drawingml/2006/table">
            <a:tbl>
              <a:tblPr>
                <a:tableStyleId>{1FBCCA43-1228-46C5-B76B-4638274EE9D8}</a:tableStyleId>
              </a:tblPr>
              <a:tblGrid>
                <a:gridCol w="2280870">
                  <a:extLst>
                    <a:ext uri="{9D8B030D-6E8A-4147-A177-3AD203B41FA5}">
                      <a16:colId xmlns:a16="http://schemas.microsoft.com/office/drawing/2014/main" val="2650628737"/>
                    </a:ext>
                  </a:extLst>
                </a:gridCol>
                <a:gridCol w="4984255">
                  <a:extLst>
                    <a:ext uri="{9D8B030D-6E8A-4147-A177-3AD203B41FA5}">
                      <a16:colId xmlns:a16="http://schemas.microsoft.com/office/drawing/2014/main" val="3112717372"/>
                    </a:ext>
                  </a:extLst>
                </a:gridCol>
              </a:tblGrid>
              <a:tr h="2351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Instruments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How to do | channels | implementation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49375899"/>
                  </a:ext>
                </a:extLst>
              </a:tr>
              <a:tr h="235131"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App install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SMS (link for app install)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3434958"/>
                  </a:ext>
                </a:extLst>
              </a:tr>
              <a:tr h="235131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Emails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50110933"/>
                  </a:ext>
                </a:extLst>
              </a:tr>
              <a:tr h="235131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E-receipt P.S. message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30195395"/>
                  </a:ext>
                </a:extLst>
              </a:tr>
              <a:tr h="235131"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Push enabling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Auto-consent for new app users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75889680"/>
                  </a:ext>
                </a:extLst>
              </a:tr>
              <a:tr h="235131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In-apps for those who turned them off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0847641"/>
                  </a:ext>
                </a:extLst>
              </a:tr>
              <a:tr h="235131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Subscription to PUSH topics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91502302"/>
                  </a:ext>
                </a:extLst>
              </a:tr>
              <a:tr h="235131">
                <a:tc rowSpan="4"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Emails base growth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Email's check in-apps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03514576"/>
                  </a:ext>
                </a:extLst>
              </a:tr>
              <a:tr h="235131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E-receipt P.S. message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36037570"/>
                  </a:ext>
                </a:extLst>
              </a:tr>
              <a:tr h="235131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u="none" strike="noStrike" dirty="0">
                          <a:effectLst/>
                        </a:rPr>
                        <a:t>Subscription enabling and Email's check</a:t>
                      </a:r>
                      <a:r>
                        <a:rPr lang="en-US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400" u="none" strike="noStrike" dirty="0">
                          <a:effectLst/>
                        </a:rPr>
                        <a:t>(in-app)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56867339"/>
                  </a:ext>
                </a:extLst>
              </a:tr>
              <a:tr h="235131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Mandatory field for registering new mobile app-users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11965072"/>
                  </a:ext>
                </a:extLst>
              </a:tr>
              <a:tr h="23513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Special </a:t>
                      </a:r>
                      <a:r>
                        <a:rPr lang="en-US" sz="1400" u="none" strike="noStrike" dirty="0" err="1">
                          <a:effectLst/>
                        </a:rPr>
                        <a:t>servises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Real estate,</a:t>
                      </a:r>
                      <a:r>
                        <a:rPr lang="en-US" sz="1400" u="none" strike="noStrike" baseline="0" dirty="0">
                          <a:effectLst/>
                        </a:rPr>
                        <a:t> Travel, Restaurants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44912585"/>
                  </a:ext>
                </a:extLst>
              </a:tr>
              <a:tr h="23513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Online-payment system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Integration with the most popular high-end retailers for online payment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95042555"/>
                  </a:ext>
                </a:extLst>
              </a:tr>
              <a:tr h="23513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Spesial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care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Golden cards, closed – club</a:t>
                      </a: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</a:t>
                      </a:r>
                      <a:r>
                        <a:rPr lang="en-US" sz="14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special </a:t>
                      </a:r>
                      <a:r>
                        <a:rPr lang="en-US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events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348780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11501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Any questions?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452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623400" y="3052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457200" lvl="0" indent="-388620" algn="l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GB"/>
              <a:t>Data Preparation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442200"/>
            <a:ext cx="3931800" cy="342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Removed null data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Deleted incorrect data by age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Dropped outliers by date (like 1970 year)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Deleted negative transactions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Joined the three given tables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Got 1M+ rows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Total 20 columns (only 8 of them are helpful for the analysis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 rotWithShape="1">
          <a:blip r:embed="rId3">
            <a:alphaModFix/>
          </a:blip>
          <a:srcRect t="8717" r="44249"/>
          <a:stretch/>
        </p:blipFill>
        <p:spPr>
          <a:xfrm>
            <a:off x="4371976" y="965535"/>
            <a:ext cx="4524624" cy="365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2092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320"/>
              <a:t>02. Cohort Analysis (split by 21 periods-months of order_date)</a:t>
            </a:r>
            <a:endParaRPr sz="2320"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5199" y="781975"/>
            <a:ext cx="6673599" cy="435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65900"/>
            <a:ext cx="8520600" cy="42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03. Cluster Analysis</a:t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671950"/>
            <a:ext cx="3941050" cy="214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492800"/>
            <a:ext cx="4187625" cy="240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16025" y="2986875"/>
            <a:ext cx="4187625" cy="194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body" idx="1"/>
          </p:nvPr>
        </p:nvSpPr>
        <p:spPr>
          <a:xfrm>
            <a:off x="311700" y="936937"/>
            <a:ext cx="8520600" cy="4007354"/>
          </a:xfrm>
          <a:prstGeom prst="rect">
            <a:avLst/>
          </a:prstGeom>
        </p:spPr>
        <p:txBody>
          <a:bodyPr spcFirstLastPara="1" wrap="square" lIns="91425" tIns="91425" rIns="91425" bIns="91425" numCol="2" anchor="t" anchorCtr="0">
            <a:noAutofit/>
          </a:bodyPr>
          <a:lstStyle/>
          <a:p>
            <a:pPr marL="0" lvl="0" indent="0">
              <a:buNone/>
            </a:pPr>
            <a:r>
              <a:rPr lang="en-GB" sz="1050" b="1" dirty="0">
                <a:solidFill>
                  <a:schemeClr val="tx1"/>
                </a:solidFill>
              </a:rPr>
              <a:t>Cluster 0  (6 029 Customers)</a:t>
            </a:r>
            <a:br>
              <a:rPr lang="en-GB" sz="1050" dirty="0">
                <a:solidFill>
                  <a:schemeClr val="tx1"/>
                </a:solidFill>
              </a:rPr>
            </a:br>
            <a:r>
              <a:rPr lang="en-GB" sz="1050" dirty="0">
                <a:solidFill>
                  <a:schemeClr val="tx1"/>
                </a:solidFill>
              </a:rPr>
              <a:t>Av. age - 45, Av. Revenue - 193 787, Frequency - 256; City of living (Moscow; Krasnodar; Voronezh; Vladivostok; Sevastopol)</a:t>
            </a:r>
            <a:br>
              <a:rPr lang="en-GB" sz="1050" dirty="0">
                <a:solidFill>
                  <a:schemeClr val="tx1"/>
                </a:solidFill>
              </a:rPr>
            </a:br>
            <a:r>
              <a:rPr lang="en-GB" sz="1050" dirty="0">
                <a:solidFill>
                  <a:schemeClr val="tx1"/>
                </a:solidFill>
              </a:rPr>
              <a:t>Biggest merchant: </a:t>
            </a:r>
            <a:br>
              <a:rPr lang="en-GB" sz="1050" dirty="0">
                <a:solidFill>
                  <a:schemeClr val="tx1"/>
                </a:solidFill>
              </a:rPr>
            </a:br>
            <a:r>
              <a:rPr lang="en-GB" sz="1050" dirty="0">
                <a:solidFill>
                  <a:schemeClr val="tx1"/>
                </a:solidFill>
              </a:rPr>
              <a:t>1. Grocery Stores and Supermarkets</a:t>
            </a:r>
            <a:br>
              <a:rPr lang="en-GB" sz="1050" dirty="0">
                <a:solidFill>
                  <a:schemeClr val="tx1"/>
                </a:solidFill>
              </a:rPr>
            </a:br>
            <a:r>
              <a:rPr lang="en-GB" sz="1050" dirty="0">
                <a:solidFill>
                  <a:schemeClr val="tx1"/>
                </a:solidFill>
              </a:rPr>
              <a:t>2. Miscellaneous Food Stores-Convenience Stores and </a:t>
            </a:r>
            <a:r>
              <a:rPr lang="en-GB" sz="1050" dirty="0" err="1">
                <a:solidFill>
                  <a:schemeClr val="tx1"/>
                </a:solidFill>
              </a:rPr>
              <a:t>Sp</a:t>
            </a:r>
            <a:r>
              <a:rPr lang="en-GB" sz="1050" dirty="0">
                <a:solidFill>
                  <a:schemeClr val="tx1"/>
                </a:solidFill>
              </a:rPr>
              <a:t> Markets</a:t>
            </a:r>
            <a:br>
              <a:rPr lang="en-GB" sz="1050" dirty="0">
                <a:solidFill>
                  <a:schemeClr val="tx1"/>
                </a:solidFill>
              </a:rPr>
            </a:br>
            <a:r>
              <a:rPr lang="en-GB" sz="1050" dirty="0">
                <a:solidFill>
                  <a:schemeClr val="tx1"/>
                </a:solidFill>
              </a:rPr>
              <a:t>3. Quick Payment Service-Fast Food Restaurants</a:t>
            </a:r>
            <a:br>
              <a:rPr lang="en-GB" sz="1050" dirty="0">
                <a:solidFill>
                  <a:schemeClr val="tx1"/>
                </a:solidFill>
              </a:rPr>
            </a:br>
            <a:r>
              <a:rPr lang="en-GB" sz="1050" dirty="0">
                <a:solidFill>
                  <a:schemeClr val="tx1"/>
                </a:solidFill>
              </a:rPr>
              <a:t>Contacts:</a:t>
            </a:r>
            <a:br>
              <a:rPr lang="en-GB" sz="1050" dirty="0">
                <a:solidFill>
                  <a:schemeClr val="tx1"/>
                </a:solidFill>
              </a:rPr>
            </a:br>
            <a:r>
              <a:rPr lang="en-GB" sz="1050" dirty="0">
                <a:solidFill>
                  <a:schemeClr val="tx1"/>
                </a:solidFill>
              </a:rPr>
              <a:t>Have email - 14%; Have phone - 89%; </a:t>
            </a:r>
            <a:br>
              <a:rPr lang="en-GB" sz="1050" dirty="0">
                <a:solidFill>
                  <a:schemeClr val="tx1"/>
                </a:solidFill>
              </a:rPr>
            </a:br>
            <a:r>
              <a:rPr lang="en-GB" sz="1050" dirty="0">
                <a:solidFill>
                  <a:schemeClr val="tx1"/>
                </a:solidFill>
              </a:rPr>
              <a:t>Have an app - 19%; Have PUSH - 12%</a:t>
            </a:r>
            <a:endParaRPr sz="1050" dirty="0">
              <a:solidFill>
                <a:schemeClr val="tx1"/>
              </a:solidFill>
            </a:endParaRPr>
          </a:p>
          <a:p>
            <a:pPr marL="0" lvl="0" indent="0">
              <a:spcBef>
                <a:spcPts val="1200"/>
              </a:spcBef>
              <a:buNone/>
            </a:pPr>
            <a:r>
              <a:rPr lang="en-GB" sz="1050" b="1" dirty="0">
                <a:solidFill>
                  <a:schemeClr val="tx1"/>
                </a:solidFill>
              </a:rPr>
              <a:t>Cluster 1  (2 784 Customers)</a:t>
            </a:r>
            <a:br>
              <a:rPr lang="en-GB" sz="1050" b="1" dirty="0">
                <a:solidFill>
                  <a:schemeClr val="tx1"/>
                </a:solidFill>
              </a:rPr>
            </a:br>
            <a:r>
              <a:rPr lang="en-GB" sz="1050" dirty="0">
                <a:solidFill>
                  <a:schemeClr val="tx1"/>
                </a:solidFill>
              </a:rPr>
              <a:t>Av. age - 39, Av. Revenue - 850 868, Frequency - 947; City of living (Moscow; Krasnodar; Vladivostok; Voronezh; Sevastopol)</a:t>
            </a:r>
            <a:br>
              <a:rPr lang="en-GB" sz="1050" dirty="0">
                <a:solidFill>
                  <a:schemeClr val="tx1"/>
                </a:solidFill>
              </a:rPr>
            </a:br>
            <a:r>
              <a:rPr lang="en-GB" sz="1050" dirty="0">
                <a:solidFill>
                  <a:schemeClr val="tx1"/>
                </a:solidFill>
              </a:rPr>
              <a:t>Biggest merchant: </a:t>
            </a:r>
            <a:br>
              <a:rPr lang="en-GB" sz="1050" dirty="0">
                <a:solidFill>
                  <a:schemeClr val="tx1"/>
                </a:solidFill>
              </a:rPr>
            </a:br>
            <a:r>
              <a:rPr lang="en-GB" sz="1050" dirty="0">
                <a:solidFill>
                  <a:schemeClr val="tx1"/>
                </a:solidFill>
              </a:rPr>
              <a:t>1. Grocery Stores and Supermarkets</a:t>
            </a:r>
            <a:br>
              <a:rPr lang="en-GB" sz="1050" dirty="0">
                <a:solidFill>
                  <a:schemeClr val="tx1"/>
                </a:solidFill>
              </a:rPr>
            </a:br>
            <a:r>
              <a:rPr lang="en-GB" sz="1050" dirty="0">
                <a:solidFill>
                  <a:schemeClr val="tx1"/>
                </a:solidFill>
              </a:rPr>
              <a:t>2. Miscellaneous Food Stores-Convenience Stores and </a:t>
            </a:r>
            <a:r>
              <a:rPr lang="en-GB" sz="1050" dirty="0" err="1">
                <a:solidFill>
                  <a:schemeClr val="tx1"/>
                </a:solidFill>
              </a:rPr>
              <a:t>Sp</a:t>
            </a:r>
            <a:r>
              <a:rPr lang="en-GB" sz="1050" dirty="0">
                <a:solidFill>
                  <a:schemeClr val="tx1"/>
                </a:solidFill>
              </a:rPr>
              <a:t> Markets</a:t>
            </a:r>
            <a:br>
              <a:rPr lang="en-GB" sz="1050" dirty="0">
                <a:solidFill>
                  <a:schemeClr val="tx1"/>
                </a:solidFill>
              </a:rPr>
            </a:br>
            <a:r>
              <a:rPr lang="en-GB" sz="1050" dirty="0">
                <a:solidFill>
                  <a:schemeClr val="tx1"/>
                </a:solidFill>
              </a:rPr>
              <a:t>3. Quick Payment Service-Fast Food Restaurants</a:t>
            </a:r>
            <a:br>
              <a:rPr lang="en-GB" sz="1050" dirty="0">
                <a:solidFill>
                  <a:schemeClr val="tx1"/>
                </a:solidFill>
              </a:rPr>
            </a:br>
            <a:r>
              <a:rPr lang="en-GB" sz="1050" dirty="0">
                <a:solidFill>
                  <a:schemeClr val="tx1"/>
                </a:solidFill>
              </a:rPr>
              <a:t>Contacts:</a:t>
            </a:r>
            <a:br>
              <a:rPr lang="en-GB" sz="1050" dirty="0">
                <a:solidFill>
                  <a:schemeClr val="tx1"/>
                </a:solidFill>
              </a:rPr>
            </a:br>
            <a:r>
              <a:rPr lang="en-GB" sz="1050" dirty="0">
                <a:solidFill>
                  <a:schemeClr val="tx1"/>
                </a:solidFill>
              </a:rPr>
              <a:t>Have email - 27%; Have phone - 95%; </a:t>
            </a:r>
            <a:br>
              <a:rPr lang="en-GB" sz="1050" dirty="0">
                <a:solidFill>
                  <a:schemeClr val="tx1"/>
                </a:solidFill>
              </a:rPr>
            </a:br>
            <a:r>
              <a:rPr lang="en-GB" sz="1050" dirty="0">
                <a:solidFill>
                  <a:schemeClr val="tx1"/>
                </a:solidFill>
              </a:rPr>
              <a:t>Have an app - 36%; Have PUSH - 24%</a:t>
            </a:r>
            <a:br>
              <a:rPr lang="en-GB" sz="1050" dirty="0">
                <a:solidFill>
                  <a:schemeClr val="tx1"/>
                </a:solidFill>
              </a:rPr>
            </a:br>
            <a:br>
              <a:rPr lang="en-GB" sz="1050" dirty="0">
                <a:solidFill>
                  <a:schemeClr val="tx1"/>
                </a:solidFill>
              </a:rPr>
            </a:br>
            <a:br>
              <a:rPr lang="en-GB" sz="1050" dirty="0">
                <a:solidFill>
                  <a:schemeClr val="tx1"/>
                </a:solidFill>
              </a:rPr>
            </a:br>
            <a:r>
              <a:rPr lang="en-GB" sz="1050" b="1" dirty="0">
                <a:solidFill>
                  <a:schemeClr val="tx1"/>
                </a:solidFill>
              </a:rPr>
              <a:t>Cluster 2  (354 Customers)</a:t>
            </a:r>
            <a:br>
              <a:rPr lang="en-GB" sz="1050" dirty="0">
                <a:solidFill>
                  <a:schemeClr val="tx1"/>
                </a:solidFill>
              </a:rPr>
            </a:br>
            <a:r>
              <a:rPr lang="en-GB" sz="1050" dirty="0">
                <a:solidFill>
                  <a:schemeClr val="tx1"/>
                </a:solidFill>
              </a:rPr>
              <a:t>Av. age - 46, Av. Revenue - 54 951, Frequency - 83; City of living (Moscow; Vladivostok; Sevastopol; Novokuznetsk; Krasnodar)</a:t>
            </a:r>
            <a:br>
              <a:rPr lang="en-GB" sz="1050" dirty="0">
                <a:solidFill>
                  <a:schemeClr val="tx1"/>
                </a:solidFill>
              </a:rPr>
            </a:br>
            <a:r>
              <a:rPr lang="en-GB" sz="1050" dirty="0">
                <a:solidFill>
                  <a:schemeClr val="tx1"/>
                </a:solidFill>
              </a:rPr>
              <a:t>Biggest merchant: ;</a:t>
            </a:r>
            <a:br>
              <a:rPr lang="en-GB" sz="1050" dirty="0">
                <a:solidFill>
                  <a:schemeClr val="tx1"/>
                </a:solidFill>
              </a:rPr>
            </a:br>
            <a:r>
              <a:rPr lang="en-GB" sz="1050" dirty="0">
                <a:solidFill>
                  <a:schemeClr val="tx1"/>
                </a:solidFill>
              </a:rPr>
              <a:t>1. Grocery Stores and Supermarkets</a:t>
            </a:r>
            <a:br>
              <a:rPr lang="en-GB" sz="1050" dirty="0">
                <a:solidFill>
                  <a:schemeClr val="tx1"/>
                </a:solidFill>
              </a:rPr>
            </a:br>
            <a:r>
              <a:rPr lang="en-GB" sz="1050" dirty="0">
                <a:solidFill>
                  <a:schemeClr val="tx1"/>
                </a:solidFill>
              </a:rPr>
              <a:t>2. Miscellaneous Food Stores-Convenience Stores and </a:t>
            </a:r>
            <a:r>
              <a:rPr lang="en-GB" sz="1050" dirty="0" err="1">
                <a:solidFill>
                  <a:schemeClr val="tx1"/>
                </a:solidFill>
              </a:rPr>
              <a:t>Sp</a:t>
            </a:r>
            <a:r>
              <a:rPr lang="en-GB" sz="1050" dirty="0">
                <a:solidFill>
                  <a:schemeClr val="tx1"/>
                </a:solidFill>
              </a:rPr>
              <a:t> Markets</a:t>
            </a:r>
            <a:br>
              <a:rPr lang="en-GB" sz="1050" dirty="0">
                <a:solidFill>
                  <a:schemeClr val="tx1"/>
                </a:solidFill>
              </a:rPr>
            </a:br>
            <a:r>
              <a:rPr lang="en-GB" sz="1050" dirty="0">
                <a:solidFill>
                  <a:schemeClr val="tx1"/>
                </a:solidFill>
              </a:rPr>
              <a:t>3. Quick Payment Service-Fast Food Restaurants</a:t>
            </a:r>
            <a:br>
              <a:rPr lang="en-GB" sz="1050" dirty="0">
                <a:solidFill>
                  <a:schemeClr val="tx1"/>
                </a:solidFill>
              </a:rPr>
            </a:br>
            <a:r>
              <a:rPr lang="en-GB" sz="1050" dirty="0">
                <a:solidFill>
                  <a:schemeClr val="tx1"/>
                </a:solidFill>
              </a:rPr>
              <a:t>Contacts:</a:t>
            </a:r>
            <a:br>
              <a:rPr lang="en-GB" sz="1050" dirty="0">
                <a:solidFill>
                  <a:schemeClr val="tx1"/>
                </a:solidFill>
              </a:rPr>
            </a:br>
            <a:r>
              <a:rPr lang="en-GB" sz="1050" dirty="0">
                <a:solidFill>
                  <a:schemeClr val="tx1"/>
                </a:solidFill>
              </a:rPr>
              <a:t>Have email - 20%; Have phone - 90%; </a:t>
            </a:r>
            <a:br>
              <a:rPr lang="en-GB" sz="1050" dirty="0">
                <a:solidFill>
                  <a:schemeClr val="tx1"/>
                </a:solidFill>
              </a:rPr>
            </a:br>
            <a:r>
              <a:rPr lang="en-GB" sz="1050" dirty="0">
                <a:solidFill>
                  <a:schemeClr val="tx1"/>
                </a:solidFill>
              </a:rPr>
              <a:t>Have an app - 19%; Have PUSH - 12%</a:t>
            </a:r>
            <a:endParaRPr sz="1050" dirty="0">
              <a:solidFill>
                <a:schemeClr val="tx1"/>
              </a:solidFill>
            </a:endParaRPr>
          </a:p>
          <a:p>
            <a:pPr marL="0" lvl="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050" b="1" dirty="0">
                <a:solidFill>
                  <a:schemeClr val="tx1"/>
                </a:solidFill>
              </a:rPr>
              <a:t>Cluster 3  (24 Customers)</a:t>
            </a:r>
            <a:br>
              <a:rPr lang="en-GB" sz="1050" dirty="0">
                <a:solidFill>
                  <a:schemeClr val="tx1"/>
                </a:solidFill>
              </a:rPr>
            </a:br>
            <a:r>
              <a:rPr lang="en-GB" sz="1050" dirty="0">
                <a:solidFill>
                  <a:schemeClr val="tx1"/>
                </a:solidFill>
              </a:rPr>
              <a:t>Av. age - 42, Av. Revenue - 9 526 715, Frequency – 1 886; City of living (Moscow; Ekaterinburg; Krasnodar; Omsk; Vladivostok)</a:t>
            </a:r>
            <a:br>
              <a:rPr lang="en-GB" sz="1050" dirty="0">
                <a:solidFill>
                  <a:schemeClr val="tx1"/>
                </a:solidFill>
              </a:rPr>
            </a:br>
            <a:r>
              <a:rPr lang="en-GB" sz="1050" dirty="0">
                <a:solidFill>
                  <a:schemeClr val="tx1"/>
                </a:solidFill>
              </a:rPr>
              <a:t>Biggest merchant: </a:t>
            </a:r>
            <a:br>
              <a:rPr lang="en-GB" sz="1050" dirty="0">
                <a:solidFill>
                  <a:schemeClr val="tx1"/>
                </a:solidFill>
              </a:rPr>
            </a:br>
            <a:r>
              <a:rPr lang="en-GB" sz="1050" dirty="0">
                <a:solidFill>
                  <a:schemeClr val="tx1"/>
                </a:solidFill>
              </a:rPr>
              <a:t>1. Grocery Stores and Supermarkets</a:t>
            </a:r>
            <a:br>
              <a:rPr lang="en-GB" sz="1050" dirty="0">
                <a:solidFill>
                  <a:schemeClr val="tx1"/>
                </a:solidFill>
              </a:rPr>
            </a:br>
            <a:r>
              <a:rPr lang="en-GB" sz="1050" dirty="0">
                <a:solidFill>
                  <a:schemeClr val="tx1"/>
                </a:solidFill>
              </a:rPr>
              <a:t>2. Quick Payment Service-Fast Food Restaurants</a:t>
            </a:r>
            <a:br>
              <a:rPr lang="en-GB" sz="1050" dirty="0">
                <a:solidFill>
                  <a:schemeClr val="tx1"/>
                </a:solidFill>
              </a:rPr>
            </a:br>
            <a:r>
              <a:rPr lang="en-GB" sz="1050" dirty="0">
                <a:solidFill>
                  <a:schemeClr val="tx1"/>
                </a:solidFill>
              </a:rPr>
              <a:t>3. Eating Places and Restaurants</a:t>
            </a:r>
            <a:br>
              <a:rPr lang="en-GB" sz="1050" dirty="0">
                <a:solidFill>
                  <a:schemeClr val="tx1"/>
                </a:solidFill>
              </a:rPr>
            </a:br>
            <a:r>
              <a:rPr lang="en-GB" sz="1050" dirty="0">
                <a:solidFill>
                  <a:schemeClr val="tx1"/>
                </a:solidFill>
              </a:rPr>
              <a:t>Contacts:</a:t>
            </a:r>
            <a:br>
              <a:rPr lang="en-GB" sz="1050" dirty="0">
                <a:solidFill>
                  <a:schemeClr val="tx1"/>
                </a:solidFill>
              </a:rPr>
            </a:br>
            <a:r>
              <a:rPr lang="en-GB" sz="1050" dirty="0">
                <a:solidFill>
                  <a:schemeClr val="tx1"/>
                </a:solidFill>
              </a:rPr>
              <a:t>Have email - 42%; Have phone - 92%; </a:t>
            </a:r>
            <a:br>
              <a:rPr lang="en-GB" sz="1050" dirty="0">
                <a:solidFill>
                  <a:schemeClr val="tx1"/>
                </a:solidFill>
              </a:rPr>
            </a:br>
            <a:r>
              <a:rPr lang="en-GB" sz="1050" dirty="0">
                <a:solidFill>
                  <a:schemeClr val="tx1"/>
                </a:solidFill>
              </a:rPr>
              <a:t>Have an app - 50%; Have PUSH - 25%</a:t>
            </a:r>
            <a:endParaRPr sz="1050" dirty="0">
              <a:solidFill>
                <a:schemeClr val="tx1"/>
              </a:solidFill>
            </a:endParaRPr>
          </a:p>
        </p:txBody>
      </p:sp>
      <p:sp>
        <p:nvSpPr>
          <p:cNvPr id="82" name="Google Shape;82;p17"/>
          <p:cNvSpPr txBox="1">
            <a:spLocks noGrp="1"/>
          </p:cNvSpPr>
          <p:nvPr>
            <p:ph type="title"/>
          </p:nvPr>
        </p:nvSpPr>
        <p:spPr>
          <a:xfrm>
            <a:off x="311700" y="203362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/>
            <a:r>
              <a:rPr lang="en-GB" dirty="0"/>
              <a:t>04. Cluster description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   05. KPI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 numCol="3">
            <a:normAutofit/>
          </a:bodyPr>
          <a:lstStyle/>
          <a:p>
            <a:r>
              <a:rPr lang="en-US" dirty="0"/>
              <a:t>Cluster 0</a:t>
            </a:r>
          </a:p>
          <a:p>
            <a:pPr marL="114300" indent="0">
              <a:buNone/>
            </a:pPr>
            <a:r>
              <a:rPr lang="en-US" dirty="0"/>
              <a:t>- Loyalty growth</a:t>
            </a:r>
          </a:p>
          <a:p>
            <a:pPr marL="114300" indent="0">
              <a:buNone/>
            </a:pPr>
            <a:r>
              <a:rPr lang="en-US" dirty="0"/>
              <a:t>- The average check increase</a:t>
            </a:r>
          </a:p>
          <a:p>
            <a:pPr marL="114300" indent="0">
              <a:buNone/>
            </a:pPr>
            <a:r>
              <a:rPr lang="en-US" dirty="0"/>
              <a:t>- The frequency of purchases growth</a:t>
            </a:r>
            <a:br>
              <a:rPr lang="en-US" dirty="0"/>
            </a:br>
            <a:r>
              <a:rPr lang="en-US" dirty="0"/>
              <a:t>- Contacts Base growth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r>
              <a:rPr lang="en-US" dirty="0"/>
              <a:t>Cluster 1</a:t>
            </a:r>
          </a:p>
          <a:p>
            <a:pPr marL="114300" indent="0">
              <a:buNone/>
            </a:pPr>
            <a:r>
              <a:rPr lang="en-US" dirty="0"/>
              <a:t>- The average check increase</a:t>
            </a:r>
          </a:p>
          <a:p>
            <a:pPr marL="114300" indent="0">
              <a:buNone/>
            </a:pPr>
            <a:r>
              <a:rPr lang="en-US" dirty="0"/>
              <a:t>- The frequency of purchases maintaining</a:t>
            </a:r>
            <a:br>
              <a:rPr lang="en-US" dirty="0"/>
            </a:br>
            <a:r>
              <a:rPr lang="en-US" dirty="0"/>
              <a:t>- Contacts Base growth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r>
              <a:rPr lang="en-US" dirty="0"/>
              <a:t>Cluster 3</a:t>
            </a:r>
          </a:p>
          <a:p>
            <a:pPr marL="114300" indent="0">
              <a:buNone/>
            </a:pPr>
            <a:r>
              <a:rPr lang="en-US" dirty="0"/>
              <a:t>- Loyalty growth</a:t>
            </a:r>
          </a:p>
          <a:p>
            <a:pPr marL="114300" indent="0">
              <a:buNone/>
            </a:pPr>
            <a:r>
              <a:rPr lang="en-US" dirty="0"/>
              <a:t>- The average check maintaining</a:t>
            </a:r>
          </a:p>
          <a:p>
            <a:pPr marL="114300" indent="0">
              <a:buNone/>
            </a:pPr>
            <a:r>
              <a:rPr lang="en-US" dirty="0"/>
              <a:t>- The frequency of purchases maintaining</a:t>
            </a:r>
          </a:p>
          <a:p>
            <a:pPr marL="11430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71588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>
            <a:spLocks noGrp="1"/>
          </p:cNvSpPr>
          <p:nvPr>
            <p:ph type="title"/>
          </p:nvPr>
        </p:nvSpPr>
        <p:spPr>
          <a:xfrm>
            <a:off x="311700" y="5380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06. Hypothesis and testing results</a:t>
            </a:r>
            <a:endParaRPr dirty="0"/>
          </a:p>
        </p:txBody>
      </p:sp>
      <p:graphicFrame>
        <p:nvGraphicFramePr>
          <p:cNvPr id="94" name="Google Shape;94;p19"/>
          <p:cNvGraphicFramePr/>
          <p:nvPr>
            <p:extLst>
              <p:ext uri="{D42A27DB-BD31-4B8C-83A1-F6EECF244321}">
                <p14:modId xmlns:p14="http://schemas.microsoft.com/office/powerpoint/2010/main" val="810661652"/>
              </p:ext>
            </p:extLst>
          </p:nvPr>
        </p:nvGraphicFramePr>
        <p:xfrm>
          <a:off x="423175" y="1160188"/>
          <a:ext cx="8297650" cy="3826737"/>
        </p:xfrm>
        <a:graphic>
          <a:graphicData uri="http://schemas.openxmlformats.org/drawingml/2006/table">
            <a:tbl>
              <a:tblPr>
                <a:noFill/>
                <a:tableStyleId>{1FBCCA43-1228-46C5-B76B-4638274EE9D8}</a:tableStyleId>
              </a:tblPr>
              <a:tblGrid>
                <a:gridCol w="57163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82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082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 dirty="0"/>
                        <a:t>Hypothesis</a:t>
                      </a:r>
                      <a:endParaRPr b="1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 dirty="0"/>
                        <a:t>Supported</a:t>
                      </a:r>
                      <a:endParaRPr b="1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 dirty="0"/>
                        <a:t>Not supported</a:t>
                      </a:r>
                      <a:endParaRPr b="1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162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The presence of a mobile app affects frequency of purchases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+</a:t>
                      </a:r>
                      <a:endParaRPr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556615036"/>
                  </a:ext>
                </a:extLst>
              </a:tr>
              <a:tr h="48162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The presence of mobile app</a:t>
                      </a:r>
                      <a:r>
                        <a:rPr lang="ru-RU" baseline="0" dirty="0"/>
                        <a:t> </a:t>
                      </a:r>
                      <a:r>
                        <a:rPr lang="en-US" dirty="0"/>
                        <a:t>affects revenue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+</a:t>
                      </a:r>
                      <a:endParaRPr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3334104266"/>
                  </a:ext>
                </a:extLst>
              </a:tr>
              <a:tr h="48162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Having PUSH notifications enabled affects frequency of purchases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+</a:t>
                      </a:r>
                      <a:endParaRPr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2454421365"/>
                  </a:ext>
                </a:extLst>
              </a:tr>
              <a:tr h="392649">
                <a:tc>
                  <a:txBody>
                    <a:bodyPr/>
                    <a:lstStyle/>
                    <a:p>
                      <a:r>
                        <a:rPr lang="en-US" dirty="0"/>
                        <a:t>Having PUSH notifications enabled affects revenue</a:t>
                      </a:r>
                      <a:endParaRPr lang="ru-RU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+</a:t>
                      </a:r>
                      <a:endParaRPr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2649">
                <a:tc>
                  <a:txBody>
                    <a:bodyPr/>
                    <a:lstStyle/>
                    <a:p>
                      <a:r>
                        <a:rPr lang="en-US" dirty="0"/>
                        <a:t>Availability of Email affects frequency of purchases</a:t>
                      </a:r>
                      <a:endParaRPr lang="ru-RU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+</a:t>
                      </a:r>
                      <a:endParaRPr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2649">
                <a:tc>
                  <a:txBody>
                    <a:bodyPr/>
                    <a:lstStyle/>
                    <a:p>
                      <a:r>
                        <a:rPr lang="en-US" dirty="0"/>
                        <a:t>Availability of Email affects frequency revenue</a:t>
                      </a:r>
                      <a:endParaRPr lang="ru-RU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+</a:t>
                      </a:r>
                      <a:endParaRPr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264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Mobile phone affects frequency of purchases</a:t>
                      </a:r>
                      <a:endParaRPr lang="ru-RU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-</a:t>
                      </a:r>
                      <a:endParaRPr dirty="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605930220"/>
                  </a:ext>
                </a:extLst>
              </a:tr>
              <a:tr h="39264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Mobile phone affects revenue</a:t>
                      </a:r>
                      <a:endParaRPr lang="ru-RU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-</a:t>
                      </a:r>
                      <a:endParaRPr dirty="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311514405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07. Marketing strategy (c</a:t>
            </a:r>
            <a:r>
              <a:rPr lang="en-US" dirty="0">
                <a:solidFill>
                  <a:schemeClr val="tx1"/>
                </a:solidFill>
              </a:rPr>
              <a:t>luster 0)</a:t>
            </a:r>
            <a:br>
              <a:rPr lang="en-US" dirty="0">
                <a:solidFill>
                  <a:schemeClr val="tx1"/>
                </a:solidFill>
              </a:rPr>
            </a:b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6705703"/>
              </p:ext>
            </p:extLst>
          </p:nvPr>
        </p:nvGraphicFramePr>
        <p:xfrm>
          <a:off x="933994" y="1148721"/>
          <a:ext cx="7276011" cy="3279588"/>
        </p:xfrm>
        <a:graphic>
          <a:graphicData uri="http://schemas.openxmlformats.org/drawingml/2006/table">
            <a:tbl>
              <a:tblPr>
                <a:tableStyleId>{1FBCCA43-1228-46C5-B76B-4638274EE9D8}</a:tableStyleId>
              </a:tblPr>
              <a:tblGrid>
                <a:gridCol w="2291756">
                  <a:extLst>
                    <a:ext uri="{9D8B030D-6E8A-4147-A177-3AD203B41FA5}">
                      <a16:colId xmlns:a16="http://schemas.microsoft.com/office/drawing/2014/main" val="2650628737"/>
                    </a:ext>
                  </a:extLst>
                </a:gridCol>
                <a:gridCol w="4984255">
                  <a:extLst>
                    <a:ext uri="{9D8B030D-6E8A-4147-A177-3AD203B41FA5}">
                      <a16:colId xmlns:a16="http://schemas.microsoft.com/office/drawing/2014/main" val="3112717372"/>
                    </a:ext>
                  </a:extLst>
                </a:gridCol>
              </a:tblGrid>
              <a:tr h="2351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j-lt"/>
                        </a:rPr>
                        <a:t>Instruments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j-lt"/>
                        </a:rPr>
                        <a:t>How to do | channels | implementation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49375899"/>
                  </a:ext>
                </a:extLst>
              </a:tr>
              <a:tr h="235131">
                <a:tc rowSpan="4"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  <a:latin typeface="+mj-lt"/>
                        </a:rPr>
                        <a:t>App install bonuses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  <a:latin typeface="+mj-lt"/>
                        </a:rPr>
                        <a:t>Targeted add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54773655"/>
                  </a:ext>
                </a:extLst>
              </a:tr>
              <a:tr h="235131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+mj-lt"/>
                        </a:rPr>
                        <a:t>SMS (link for app install)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3434958"/>
                  </a:ext>
                </a:extLst>
              </a:tr>
              <a:tr h="235131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  <a:latin typeface="+mj-lt"/>
                        </a:rPr>
                        <a:t>Emails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50110933"/>
                  </a:ext>
                </a:extLst>
              </a:tr>
              <a:tr h="235131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  <a:latin typeface="+mj-lt"/>
                        </a:rPr>
                        <a:t>E-receipt P.S. message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30195395"/>
                  </a:ext>
                </a:extLst>
              </a:tr>
              <a:tr h="235131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  <a:latin typeface="+mj-lt"/>
                        </a:rPr>
                        <a:t>Push enabling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  <a:latin typeface="+mj-lt"/>
                        </a:rPr>
                        <a:t>Auto-consent for new app users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75889680"/>
                  </a:ext>
                </a:extLst>
              </a:tr>
              <a:tr h="235131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  <a:latin typeface="+mj-lt"/>
                        </a:rPr>
                        <a:t>In-apps for those who turned them off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0847641"/>
                  </a:ext>
                </a:extLst>
              </a:tr>
              <a:tr h="235131">
                <a:tc rowSpan="4"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  <a:latin typeface="+mj-lt"/>
                        </a:rPr>
                        <a:t>Emails base growth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  <a:latin typeface="+mj-lt"/>
                        </a:rPr>
                        <a:t>Email's check in-apps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03514576"/>
                  </a:ext>
                </a:extLst>
              </a:tr>
              <a:tr h="235131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  <a:latin typeface="+mj-lt"/>
                        </a:rPr>
                        <a:t>E-receipt P.S. message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36037570"/>
                  </a:ext>
                </a:extLst>
              </a:tr>
              <a:tr h="235131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u="none" strike="noStrike" dirty="0">
                          <a:effectLst/>
                        </a:rPr>
                        <a:t>Subscription enabling and Email's check</a:t>
                      </a:r>
                      <a:r>
                        <a:rPr lang="en-US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400" u="none" strike="noStrike" dirty="0">
                          <a:effectLst/>
                        </a:rPr>
                        <a:t>(in-app)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56867339"/>
                  </a:ext>
                </a:extLst>
              </a:tr>
              <a:tr h="235131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  <a:latin typeface="+mj-lt"/>
                        </a:rPr>
                        <a:t>Mandatory field for registering new mobile app-users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11965072"/>
                  </a:ext>
                </a:extLst>
              </a:tr>
              <a:tr h="23513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  <a:latin typeface="+mj-lt"/>
                        </a:rPr>
                        <a:t>Cash-back Program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+mj-lt"/>
                        </a:rPr>
                        <a:t>Food, Gas, Pharmacies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44912585"/>
                  </a:ext>
                </a:extLst>
              </a:tr>
              <a:tr h="23513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  <a:latin typeface="+mj-lt"/>
                        </a:rPr>
                        <a:t>Online-payment system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+mj-lt"/>
                        </a:rPr>
                        <a:t>Integration with the most popular retailers for online payment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95042555"/>
                  </a:ext>
                </a:extLst>
              </a:tr>
              <a:tr h="21913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cs typeface="Arial" panose="020B0604020202020204" pitchFamily="34" charset="0"/>
                        </a:rPr>
                        <a:t>Subscription package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Popular</a:t>
                      </a:r>
                      <a:r>
                        <a:rPr lang="en-US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services discounts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215713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21155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07. Marketing strategy (c</a:t>
            </a:r>
            <a:r>
              <a:rPr lang="en-US" dirty="0">
                <a:solidFill>
                  <a:schemeClr val="tx1"/>
                </a:solidFill>
              </a:rPr>
              <a:t>luster 1)</a:t>
            </a:r>
            <a:br>
              <a:rPr lang="en-US" dirty="0">
                <a:solidFill>
                  <a:schemeClr val="tx1"/>
                </a:solidFill>
              </a:rPr>
            </a:b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682684"/>
              </p:ext>
            </p:extLst>
          </p:nvPr>
        </p:nvGraphicFramePr>
        <p:xfrm>
          <a:off x="891131" y="1029610"/>
          <a:ext cx="7361737" cy="3728079"/>
        </p:xfrm>
        <a:graphic>
          <a:graphicData uri="http://schemas.openxmlformats.org/drawingml/2006/table">
            <a:tbl>
              <a:tblPr>
                <a:tableStyleId>{1FBCCA43-1228-46C5-B76B-4638274EE9D8}</a:tableStyleId>
              </a:tblPr>
              <a:tblGrid>
                <a:gridCol w="2305899">
                  <a:extLst>
                    <a:ext uri="{9D8B030D-6E8A-4147-A177-3AD203B41FA5}">
                      <a16:colId xmlns:a16="http://schemas.microsoft.com/office/drawing/2014/main" val="2650628737"/>
                    </a:ext>
                  </a:extLst>
                </a:gridCol>
                <a:gridCol w="5055838">
                  <a:extLst>
                    <a:ext uri="{9D8B030D-6E8A-4147-A177-3AD203B41FA5}">
                      <a16:colId xmlns:a16="http://schemas.microsoft.com/office/drawing/2014/main" val="3112717372"/>
                    </a:ext>
                  </a:extLst>
                </a:gridCol>
              </a:tblGrid>
              <a:tr h="2351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Instruments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How to do | channels | implementation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49375899"/>
                  </a:ext>
                </a:extLst>
              </a:tr>
              <a:tr h="235131">
                <a:tc rowSpan="4"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App install bonuses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Targeted add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54773655"/>
                  </a:ext>
                </a:extLst>
              </a:tr>
              <a:tr h="235131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SMS (link for app install)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3434958"/>
                  </a:ext>
                </a:extLst>
              </a:tr>
              <a:tr h="235131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Emails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50110933"/>
                  </a:ext>
                </a:extLst>
              </a:tr>
              <a:tr h="235131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E-receipt P.S. message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30195395"/>
                  </a:ext>
                </a:extLst>
              </a:tr>
              <a:tr h="235131"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Push enabling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Auto-consent for new app users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75889680"/>
                  </a:ext>
                </a:extLst>
              </a:tr>
              <a:tr h="235131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In-apps for those who turned them off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0847641"/>
                  </a:ext>
                </a:extLst>
              </a:tr>
              <a:tr h="235131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Subscription to PUSH topics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91502302"/>
                  </a:ext>
                </a:extLst>
              </a:tr>
              <a:tr h="235131">
                <a:tc rowSpan="4"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Emails base growth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Email's check in-apps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03514576"/>
                  </a:ext>
                </a:extLst>
              </a:tr>
              <a:tr h="235131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E-receipt P.S. message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36037570"/>
                  </a:ext>
                </a:extLst>
              </a:tr>
              <a:tr h="235131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u="none" strike="noStrike" dirty="0">
                          <a:effectLst/>
                        </a:rPr>
                        <a:t>Subscription enabling and Email's check</a:t>
                      </a:r>
                      <a:r>
                        <a:rPr lang="en-US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400" u="none" strike="noStrike" dirty="0">
                          <a:effectLst/>
                        </a:rPr>
                        <a:t>(in-app)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56867339"/>
                  </a:ext>
                </a:extLst>
              </a:tr>
              <a:tr h="235131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Mandatory field for registering new mobile app-users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11965072"/>
                  </a:ext>
                </a:extLst>
              </a:tr>
              <a:tr h="23513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Cash-back Program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Food, Gas,</a:t>
                      </a:r>
                      <a:r>
                        <a:rPr lang="en-US" sz="1400" u="none" strike="noStrike" baseline="0" dirty="0">
                          <a:effectLst/>
                        </a:rPr>
                        <a:t> </a:t>
                      </a:r>
                      <a:r>
                        <a:rPr lang="en-US" sz="1400" u="none" strike="noStrike" dirty="0">
                          <a:effectLst/>
                        </a:rPr>
                        <a:t>fast-food restaurants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44912585"/>
                  </a:ext>
                </a:extLst>
              </a:tr>
              <a:tr h="23513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u="none" strike="noStrike" dirty="0">
                          <a:effectLst/>
                        </a:rPr>
                        <a:t>In-app APPs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Online-stores integration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10045440"/>
                  </a:ext>
                </a:extLst>
              </a:tr>
              <a:tr h="23513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Online-payment system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Integration with the most popular</a:t>
                      </a:r>
                      <a:r>
                        <a:rPr lang="en-US" sz="1400" u="none" strike="noStrike" baseline="0" dirty="0">
                          <a:effectLst/>
                        </a:rPr>
                        <a:t> </a:t>
                      </a:r>
                      <a:r>
                        <a:rPr lang="en-US" sz="1400" u="none" strike="noStrike" dirty="0">
                          <a:effectLst/>
                        </a:rPr>
                        <a:t>retailers and fast-food restaurants for online payment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950425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121359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587</Words>
  <Application>Microsoft Office PowerPoint</Application>
  <PresentationFormat>Экран (16:9)</PresentationFormat>
  <Paragraphs>135</Paragraphs>
  <Slides>11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4" baseType="lpstr">
      <vt:lpstr>Arial</vt:lpstr>
      <vt:lpstr>Calibri</vt:lpstr>
      <vt:lpstr>Simple Light</vt:lpstr>
      <vt:lpstr>Big Data Based Marketing Analytics. HW 1</vt:lpstr>
      <vt:lpstr>Data Preparation</vt:lpstr>
      <vt:lpstr>02. Cohort Analysis (split by 21 periods-months of order_date)</vt:lpstr>
      <vt:lpstr>03. Cluster Analysis</vt:lpstr>
      <vt:lpstr>04. Cluster description</vt:lpstr>
      <vt:lpstr>   05. KPI</vt:lpstr>
      <vt:lpstr>06. Hypothesis and testing results</vt:lpstr>
      <vt:lpstr>07. Marketing strategy (cluster 0) </vt:lpstr>
      <vt:lpstr>07. Marketing strategy (cluster 1) </vt:lpstr>
      <vt:lpstr>07. Marketing strategy (cluster 3) 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 Based Marketing Analytics. HW 1</dc:title>
  <dc:creator>Сивкова Арина Дмитриевна</dc:creator>
  <cp:lastModifiedBy>егор никишин</cp:lastModifiedBy>
  <cp:revision>15</cp:revision>
  <dcterms:modified xsi:type="dcterms:W3CDTF">2022-10-30T20:55:09Z</dcterms:modified>
</cp:coreProperties>
</file>