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64"/>
  </p:notesMasterIdLst>
  <p:sldIdLst>
    <p:sldId id="289" r:id="rId2"/>
    <p:sldId id="314" r:id="rId3"/>
    <p:sldId id="432" r:id="rId4"/>
    <p:sldId id="433" r:id="rId5"/>
    <p:sldId id="435" r:id="rId6"/>
    <p:sldId id="436" r:id="rId7"/>
    <p:sldId id="437" r:id="rId8"/>
    <p:sldId id="325" r:id="rId9"/>
    <p:sldId id="326" r:id="rId10"/>
    <p:sldId id="438" r:id="rId11"/>
    <p:sldId id="439" r:id="rId12"/>
    <p:sldId id="440" r:id="rId13"/>
    <p:sldId id="329" r:id="rId14"/>
    <p:sldId id="336" r:id="rId15"/>
    <p:sldId id="445" r:id="rId16"/>
    <p:sldId id="338" r:id="rId17"/>
    <p:sldId id="339" r:id="rId18"/>
    <p:sldId id="340" r:id="rId19"/>
    <p:sldId id="441" r:id="rId20"/>
    <p:sldId id="446" r:id="rId21"/>
    <p:sldId id="342" r:id="rId22"/>
    <p:sldId id="369" r:id="rId23"/>
    <p:sldId id="447" r:id="rId24"/>
    <p:sldId id="344" r:id="rId25"/>
    <p:sldId id="345" r:id="rId26"/>
    <p:sldId id="384" r:id="rId27"/>
    <p:sldId id="385" r:id="rId28"/>
    <p:sldId id="386" r:id="rId29"/>
    <p:sldId id="387" r:id="rId30"/>
    <p:sldId id="388" r:id="rId31"/>
    <p:sldId id="390" r:id="rId32"/>
    <p:sldId id="391" r:id="rId33"/>
    <p:sldId id="392" r:id="rId34"/>
    <p:sldId id="443" r:id="rId35"/>
    <p:sldId id="444" r:id="rId36"/>
    <p:sldId id="393" r:id="rId37"/>
    <p:sldId id="394" r:id="rId38"/>
    <p:sldId id="448" r:id="rId39"/>
    <p:sldId id="396" r:id="rId40"/>
    <p:sldId id="397" r:id="rId41"/>
    <p:sldId id="442" r:id="rId42"/>
    <p:sldId id="398" r:id="rId43"/>
    <p:sldId id="449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8" r:id="rId53"/>
    <p:sldId id="409" r:id="rId54"/>
    <p:sldId id="410" r:id="rId55"/>
    <p:sldId id="424" r:id="rId56"/>
    <p:sldId id="425" r:id="rId57"/>
    <p:sldId id="426" r:id="rId58"/>
    <p:sldId id="450" r:id="rId59"/>
    <p:sldId id="427" r:id="rId60"/>
    <p:sldId id="429" r:id="rId61"/>
    <p:sldId id="430" r:id="rId62"/>
    <p:sldId id="431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47" autoAdjust="0"/>
    <p:restoredTop sz="94632" autoAdjust="0"/>
  </p:normalViewPr>
  <p:slideViewPr>
    <p:cSldViewPr snapToGrid="0">
      <p:cViewPr>
        <p:scale>
          <a:sx n="100" d="100"/>
          <a:sy n="100" d="100"/>
        </p:scale>
        <p:origin x="-446" y="-58"/>
      </p:cViewPr>
      <p:guideLst>
        <p:guide orient="horz" pos="2160"/>
        <p:guide pos="2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14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0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10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0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C27DAF49-7020-417B-BF95-264138C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90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CE4AF747-4588-4285-844A-D04D98F5B798}" type="slidenum">
              <a:rPr lang="en-US" altLang="en-US">
                <a:latin typeface="Times New Roman" pitchFamily="-108" charset="0"/>
              </a:rPr>
              <a:pPr/>
              <a:t>1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849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FBFC0976-2D2C-40B7-B443-421B8397C5D2}" type="slidenum">
              <a:rPr lang="en-US" altLang="en-US">
                <a:latin typeface="Times New Roman" pitchFamily="-108" charset="0"/>
              </a:rPr>
              <a:pPr/>
              <a:t>16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818D79D0-A1DF-4471-AA0B-04EE9EC28852}" type="slidenum">
              <a:rPr lang="en-US" altLang="en-US">
                <a:latin typeface="Times New Roman" pitchFamily="-108" charset="0"/>
              </a:rPr>
              <a:pPr/>
              <a:t>17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EAFB172C-9951-4365-AD7A-5B92DE8ADDFC}" type="slidenum">
              <a:rPr lang="en-US" altLang="en-US">
                <a:latin typeface="Times New Roman" pitchFamily="-108" charset="0"/>
              </a:rPr>
              <a:pPr/>
              <a:t>18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112" y="4343087"/>
            <a:ext cx="5485778" cy="411574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A5C705F9-E137-43F0-89C4-F4F7746B0DCF}" type="slidenum">
              <a:rPr lang="en-US" altLang="en-US">
                <a:latin typeface="Times New Roman" pitchFamily="-108" charset="0"/>
              </a:rPr>
              <a:pPr/>
              <a:t>21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451E8DED-960C-4243-B106-FA64D2A6B77B}" type="slidenum">
              <a:rPr lang="en-US" altLang="en-US">
                <a:latin typeface="Times New Roman" pitchFamily="-108" charset="0"/>
              </a:rPr>
              <a:pPr/>
              <a:t>22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91C14D26-A06B-4BE3-BC9E-AD47917EDC59}" type="slidenum">
              <a:rPr lang="en-US" altLang="en-US">
                <a:latin typeface="Times New Roman" pitchFamily="-108" charset="0"/>
              </a:rPr>
              <a:pPr/>
              <a:t>24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D8B5D04F-0AB0-42FF-AB47-9CE4B1B17645}" type="slidenum">
              <a:rPr lang="en-US" altLang="en-US">
                <a:latin typeface="Times New Roman" pitchFamily="-108" charset="0"/>
              </a:rPr>
              <a:pPr/>
              <a:t>25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F91647D5-18B7-4522-8964-AC990F7677B8}" type="slidenum">
              <a:rPr lang="en-US" altLang="en-US">
                <a:latin typeface="Times New Roman" pitchFamily="-108" charset="0"/>
              </a:rPr>
              <a:pPr/>
              <a:t>26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E85E6872-B0F9-4EB4-9D9E-23B723FADBF2}" type="slidenum">
              <a:rPr lang="en-US" altLang="en-US">
                <a:latin typeface="Times New Roman" pitchFamily="-108" charset="0"/>
              </a:rPr>
              <a:pPr/>
              <a:t>27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26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3BB5D289-5B47-49FD-BA2E-1BEA4A961DDD}" type="slidenum">
              <a:rPr lang="en-US" altLang="en-US">
                <a:latin typeface="Times New Roman" pitchFamily="-108" charset="0"/>
              </a:rPr>
              <a:pPr/>
              <a:t>2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860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BB14955C-517F-45C5-8583-9196D974F0FF}" type="slidenum">
              <a:rPr lang="en-US" altLang="en-US">
                <a:latin typeface="Times New Roman" pitchFamily="-108" charset="0"/>
              </a:rPr>
              <a:pPr/>
              <a:t>28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3556376A-5612-4D06-B192-9699CE8C3610}" type="slidenum">
              <a:rPr lang="en-US" altLang="en-US">
                <a:latin typeface="Times New Roman" pitchFamily="-108" charset="0"/>
              </a:rPr>
              <a:pPr/>
              <a:t>29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46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EC09E021-A506-44B1-B2B6-540E256FADAB}" type="slidenum">
              <a:rPr lang="en-US" altLang="en-US">
                <a:latin typeface="Times New Roman" pitchFamily="-108" charset="0"/>
              </a:rPr>
              <a:pPr/>
              <a:t>30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57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0FF8B743-B032-4C80-A8A6-5AA897C74848}" type="slidenum">
              <a:rPr lang="en-US" altLang="en-US">
                <a:latin typeface="Times New Roman" pitchFamily="-108" charset="0"/>
              </a:rPr>
              <a:pPr/>
              <a:t>31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77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69E7070B-3843-4D6D-8857-17275D0B9723}" type="slidenum">
              <a:rPr lang="en-US" altLang="en-US">
                <a:latin typeface="Times New Roman" pitchFamily="-108" charset="0"/>
              </a:rPr>
              <a:pPr/>
              <a:t>32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87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AC774051-67FD-4D51-921F-DD6552FB7613}" type="slidenum">
              <a:rPr lang="en-US" altLang="en-US">
                <a:latin typeface="Times New Roman" pitchFamily="-108" charset="0"/>
              </a:rPr>
              <a:pPr/>
              <a:t>33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198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112" y="4343087"/>
            <a:ext cx="5485778" cy="411574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112" y="4343087"/>
            <a:ext cx="5485778" cy="411574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E9AB7FB6-9E59-4120-818E-313926B4D903}" type="slidenum">
              <a:rPr lang="en-US" altLang="en-US">
                <a:latin typeface="Times New Roman" pitchFamily="-108" charset="0"/>
              </a:rPr>
              <a:pPr/>
              <a:t>36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C8C56A07-DDA0-4431-89F2-5A88654964B2}" type="slidenum">
              <a:rPr lang="en-US" altLang="en-US">
                <a:latin typeface="Times New Roman" pitchFamily="-108" charset="0"/>
              </a:rPr>
              <a:pPr/>
              <a:t>37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86BCC-D5DC-4B3E-A4FF-310A1BFECB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B8CB86B3-E1A1-4F16-8B43-50E65365DDA1}" type="slidenum">
              <a:rPr lang="en-US" altLang="en-US">
                <a:latin typeface="Times New Roman" pitchFamily="-108" charset="0"/>
              </a:rPr>
              <a:pPr/>
              <a:t>39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239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504228FE-079D-493F-AEB2-6316556183D4}" type="slidenum">
              <a:rPr lang="en-US" altLang="en-US">
                <a:latin typeface="Times New Roman" pitchFamily="-108" charset="0"/>
              </a:rPr>
              <a:pPr/>
              <a:t>40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112" y="4343087"/>
            <a:ext cx="5485778" cy="411574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1AF5E9B2-B4F1-4D95-9DF1-C98BEBE412FC}" type="slidenum">
              <a:rPr lang="en-US" altLang="en-US">
                <a:latin typeface="Times New Roman" pitchFamily="-108" charset="0"/>
              </a:rPr>
              <a:pPr/>
              <a:t>42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259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A57DB8DE-A08A-47EF-A44B-6BA94B0E4013}" type="slidenum">
              <a:rPr lang="en-US" altLang="en-US">
                <a:latin typeface="Times New Roman" pitchFamily="-108" charset="0"/>
              </a:rPr>
              <a:pPr/>
              <a:t>44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269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074BCAC9-EF46-4924-87B7-C06DCC0553CC}" type="slidenum">
              <a:rPr lang="en-US" altLang="en-US">
                <a:latin typeface="Times New Roman" pitchFamily="-108" charset="0"/>
              </a:rPr>
              <a:pPr/>
              <a:t>45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280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59ADDCDF-BC4D-4B1F-97C0-55DB27CA8B1C}" type="slidenum">
              <a:rPr lang="en-US" altLang="en-US">
                <a:latin typeface="Times New Roman" pitchFamily="-108" charset="0"/>
              </a:rPr>
              <a:pPr/>
              <a:t>46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F857964A-2C00-4A2C-9347-AC98E495F8E4}" type="slidenum">
              <a:rPr lang="en-US" altLang="en-US">
                <a:latin typeface="Times New Roman" pitchFamily="-108" charset="0"/>
              </a:rPr>
              <a:pPr/>
              <a:t>47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96A13147-53F7-4EDB-AB65-B3DA78351203}" type="slidenum">
              <a:rPr lang="en-US" altLang="en-US">
                <a:latin typeface="Times New Roman" pitchFamily="-108" charset="0"/>
              </a:rPr>
              <a:pPr/>
              <a:t>48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31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897684BD-1B1A-405C-B260-B485A4D1E85F}" type="slidenum">
              <a:rPr lang="en-US" altLang="en-US">
                <a:latin typeface="Times New Roman" pitchFamily="-108" charset="0"/>
              </a:rPr>
              <a:pPr/>
              <a:t>49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B803A-BACD-493C-AC6E-1418A9A7A88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E1EDD5EB-838E-413C-9C7A-9BBEDAB351A3}" type="slidenum">
              <a:rPr lang="en-US" altLang="en-US">
                <a:latin typeface="Times New Roman" pitchFamily="-108" charset="0"/>
              </a:rPr>
              <a:pPr/>
              <a:t>50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33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CDD66FEE-D7FB-45A9-A82C-C5E6786C59F0}" type="slidenum">
              <a:rPr lang="en-US" altLang="en-US">
                <a:latin typeface="Times New Roman" pitchFamily="-108" charset="0"/>
              </a:rPr>
              <a:pPr/>
              <a:t>51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D09F7678-3915-4495-9727-B5B698C56D0A}" type="slidenum">
              <a:rPr lang="en-US" altLang="en-US">
                <a:latin typeface="Times New Roman" pitchFamily="-108" charset="0"/>
              </a:rPr>
              <a:pPr/>
              <a:t>52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D7DC8535-BE8E-4AB5-8522-C27CC0B7A6A2}" type="slidenum">
              <a:rPr lang="en-US" altLang="en-US">
                <a:latin typeface="Times New Roman" pitchFamily="-108" charset="0"/>
              </a:rPr>
              <a:pPr/>
              <a:t>53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37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0E615E44-93E1-48F1-9133-41DE11928658}" type="slidenum">
              <a:rPr lang="en-US" altLang="en-US">
                <a:latin typeface="Times New Roman" pitchFamily="-108" charset="0"/>
              </a:rPr>
              <a:pPr/>
              <a:t>54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38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76A9A8EB-CA20-40EB-A604-3ED5E5864468}" type="slidenum">
              <a:rPr lang="en-US" altLang="en-US">
                <a:latin typeface="Times New Roman" pitchFamily="-108" charset="0"/>
              </a:rPr>
              <a:pPr/>
              <a:t>55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55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2B9D9AF8-87C5-4FC7-9070-B0BD42BCE980}" type="slidenum">
              <a:rPr lang="en-US" altLang="en-US">
                <a:latin typeface="Times New Roman" pitchFamily="-108" charset="0"/>
              </a:rPr>
              <a:pPr/>
              <a:t>56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56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ECBF6F8F-98ED-4903-9DAD-397400AA8783}" type="slidenum">
              <a:rPr lang="en-US" altLang="en-US">
                <a:latin typeface="Times New Roman" pitchFamily="-108" charset="0"/>
              </a:rPr>
              <a:pPr/>
              <a:t>57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57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4301C3EE-9F0E-434E-A6C8-2A1760C22194}" type="slidenum">
              <a:rPr lang="en-US" altLang="en-US">
                <a:latin typeface="Times New Roman" pitchFamily="-108" charset="0"/>
              </a:rPr>
              <a:pPr/>
              <a:t>59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58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99B8E0D1-2A4C-4C8A-8AD6-810BA98D0A34}" type="slidenum">
              <a:rPr lang="en-US" altLang="en-US">
                <a:latin typeface="Times New Roman" pitchFamily="-108" charset="0"/>
              </a:rPr>
              <a:pPr/>
              <a:t>60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60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5B6B94A1-7398-4040-AA6F-89FD0D4BCC90}" type="slidenum">
              <a:rPr lang="en-US" altLang="en-US">
                <a:latin typeface="Times New Roman" pitchFamily="-108" charset="0"/>
              </a:rPr>
              <a:pPr/>
              <a:t>8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182F3EEA-1F32-423E-93B3-F90CB08EE436}" type="slidenum">
              <a:rPr lang="en-US" altLang="en-US">
                <a:latin typeface="Times New Roman" pitchFamily="-108" charset="0"/>
              </a:rPr>
              <a:pPr/>
              <a:t>61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61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4178BDB0-BA2D-4A79-9A98-65C7BE599E1A}" type="slidenum">
              <a:rPr lang="en-US" altLang="en-US">
                <a:latin typeface="Times New Roman" pitchFamily="-108" charset="0"/>
              </a:rPr>
              <a:pPr/>
              <a:t>62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162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AB1B385A-3578-433E-965D-EBDB82A5C993}" type="slidenum">
              <a:rPr lang="en-US" altLang="en-US">
                <a:latin typeface="Times New Roman" pitchFamily="-108" charset="0"/>
              </a:rPr>
              <a:pPr/>
              <a:t>9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112" y="4343087"/>
            <a:ext cx="5485778" cy="411574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159A5234-5A74-4945-AA7F-3A75E86753B8}" type="slidenum">
              <a:rPr lang="en-US" altLang="en-US">
                <a:latin typeface="Times New Roman" pitchFamily="-108" charset="0"/>
              </a:rPr>
              <a:pPr/>
              <a:t>13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fld id="{CCE8220D-FA86-4648-86A5-4B4AF987D814}" type="slidenum">
              <a:rPr lang="en-US" altLang="en-US">
                <a:latin typeface="Times New Roman" pitchFamily="-108" charset="0"/>
              </a:rPr>
              <a:pPr/>
              <a:t>14</a:t>
            </a:fld>
            <a:endParaRPr lang="en-US" altLang="en-US">
              <a:latin typeface="Times New Roman" pitchFamily="-108" charset="0"/>
            </a:endParaRPr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108" charset="0"/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1188" y="1068388"/>
            <a:ext cx="4189412" cy="578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068388"/>
            <a:ext cx="4191000" cy="5789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8/24/2015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8/24/2015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623878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Reading : </a:t>
            </a:r>
            <a:r>
              <a:rPr lang="en-US" altLang="en-US" dirty="0" err="1" smtClean="0">
                <a:ea typeface="ＭＳ Ｐゴシック" pitchFamily="-108" charset="-128"/>
              </a:rPr>
              <a:t>Schach</a:t>
            </a:r>
            <a:r>
              <a:rPr lang="en-US" altLang="en-US" dirty="0" smtClean="0">
                <a:ea typeface="ＭＳ Ｐゴシック" pitchFamily="-108" charset="-128"/>
              </a:rPr>
              <a:t> </a:t>
            </a:r>
            <a:r>
              <a:rPr lang="en-US" altLang="en-US" dirty="0" err="1" smtClean="0">
                <a:ea typeface="ＭＳ Ｐゴシック" pitchFamily="-108" charset="-128"/>
              </a:rPr>
              <a:t>Chpt</a:t>
            </a:r>
            <a:r>
              <a:rPr lang="en-US" altLang="en-US" dirty="0" smtClean="0">
                <a:ea typeface="ＭＳ Ｐゴシック" pitchFamily="-108" charset="-128"/>
              </a:rPr>
              <a:t>. </a:t>
            </a:r>
            <a:r>
              <a:rPr lang="en-US" altLang="en-US" dirty="0" smtClean="0">
                <a:ea typeface="ＭＳ Ｐゴシック" pitchFamily="-108" charset="-128"/>
              </a:rPr>
              <a:t>2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01663" y="1828800"/>
            <a:ext cx="7940675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/>
            <a:r>
              <a:rPr lang="en-US" altLang="en-US" sz="5400"/>
              <a:t>SOFTWARE </a:t>
            </a:r>
          </a:p>
          <a:p>
            <a:pPr algn="ctr"/>
            <a:r>
              <a:rPr lang="en-US" altLang="en-US" sz="5400"/>
              <a:t>LIFE-CYCLE </a:t>
            </a:r>
          </a:p>
          <a:p>
            <a:pPr algn="ctr"/>
            <a:r>
              <a:rPr lang="en-US" altLang="en-US" sz="5400"/>
              <a:t>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39" y="352452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Incremental vs. Evolutionary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5383908" y="1038252"/>
            <a:ext cx="2784732" cy="2616200"/>
          </a:xfrm>
          <a:prstGeom prst="ellipse">
            <a:avLst/>
          </a:prstGeom>
          <a:solidFill>
            <a:srgbClr val="01C326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28539" y="4602229"/>
            <a:ext cx="49578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Starts with core features and release core features first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Incrementally add other features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54708" y="3654452"/>
            <a:ext cx="2971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Increment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4308" y="2888044"/>
            <a:ext cx="2971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Increment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54908" y="2148715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th Increment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45692" y="1386715"/>
            <a:ext cx="253821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 increment</a:t>
            </a:r>
            <a:endParaRPr lang="en-US" dirty="0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5464493" y="3654452"/>
            <a:ext cx="262413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Start small </a:t>
            </a:r>
            <a:r>
              <a:rPr lang="en-US" altLang="en-US" dirty="0" smtClean="0"/>
              <a:t>with a </a:t>
            </a:r>
            <a:r>
              <a:rPr lang="en-US" altLang="en-US" dirty="0"/>
              <a:t>basic idea.</a:t>
            </a:r>
          </a:p>
          <a:p>
            <a:pPr eaLnBrk="1" hangingPunct="1"/>
            <a:endParaRPr lang="en-US" alt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Gradually add </a:t>
            </a:r>
            <a:r>
              <a:rPr lang="en-US" altLang="en-US" dirty="0" smtClean="0"/>
              <a:t>functionality to evolve into a fully-fledged software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069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9" name="Rectangle 3"/>
          <p:cNvSpPr>
            <a:spLocks noGrp="1" noChangeArrowheads="1"/>
          </p:cNvSpPr>
          <p:nvPr>
            <p:ph type="title"/>
          </p:nvPr>
        </p:nvSpPr>
        <p:spPr>
          <a:xfrm>
            <a:off x="1189039" y="307182"/>
            <a:ext cx="6681787" cy="917972"/>
          </a:xfrm>
        </p:spPr>
        <p:txBody>
          <a:bodyPr>
            <a:normAutofit fontScale="90000"/>
          </a:bodyPr>
          <a:lstStyle/>
          <a:p>
            <a:r>
              <a:rPr lang="en-US"/>
              <a:t>Prescriptive Life Cycle Models</a:t>
            </a:r>
          </a:p>
        </p:txBody>
      </p:sp>
      <p:sp>
        <p:nvSpPr>
          <p:cNvPr id="828420" name="Rectangle 4"/>
          <p:cNvSpPr>
            <a:spLocks noGrp="1" noChangeArrowheads="1"/>
          </p:cNvSpPr>
          <p:nvPr>
            <p:ph idx="1"/>
          </p:nvPr>
        </p:nvSpPr>
        <p:spPr>
          <a:xfrm>
            <a:off x="949326" y="1727002"/>
            <a:ext cx="6906893" cy="470427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/>
              <a:t>Prescriptive process models advocate an orderly approach to software engineering</a:t>
            </a:r>
          </a:p>
          <a:p>
            <a:pPr>
              <a:buFont typeface="Wingdings" pitchFamily="2" charset="2"/>
              <a:buNone/>
            </a:pPr>
            <a:r>
              <a:rPr lang="en-US" sz="2000" i="1" dirty="0">
                <a:solidFill>
                  <a:srgbClr val="D1039B"/>
                </a:solidFill>
              </a:rPr>
              <a:t>Questions …</a:t>
            </a:r>
            <a:endParaRPr lang="en-US" sz="2000" dirty="0">
              <a:solidFill>
                <a:srgbClr val="D1039B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/>
              <a:t>If prescriptive process models strive for structure and order, </a:t>
            </a:r>
            <a:r>
              <a:rPr lang="en-US" sz="2000" dirty="0">
                <a:solidFill>
                  <a:srgbClr val="D1039B"/>
                </a:solidFill>
              </a:rPr>
              <a:t>are they inappropriate for a software world that thrives on change?</a:t>
            </a:r>
            <a:r>
              <a:rPr lang="en-US" sz="20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If we reject traditional process models (and the order they imply) and replace them with something less structured, </a:t>
            </a:r>
            <a:r>
              <a:rPr lang="en-US" sz="2000" dirty="0">
                <a:solidFill>
                  <a:srgbClr val="D1039B"/>
                </a:solidFill>
              </a:rPr>
              <a:t>do we make it impossible to achieve coordination and coherence in software work?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What do they prescribe? </a:t>
            </a:r>
            <a:r>
              <a:rPr lang="en-US" sz="2000" dirty="0">
                <a:solidFill>
                  <a:srgbClr val="D1039B"/>
                </a:solidFill>
              </a:rPr>
              <a:t>set of process elements &amp; workflow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D218-133C-47B2-A6B4-BAEEFC51093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3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219200"/>
            <a:ext cx="3314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Waterfall Model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5268912" cy="5789612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pitchFamily="-108" charset="-128"/>
              </a:rPr>
              <a:t>The linear life cycle model with feedback loops</a:t>
            </a:r>
          </a:p>
          <a:p>
            <a:pPr lvl="1" eaLnBrk="1" hangingPunct="1"/>
            <a:r>
              <a:rPr lang="en-US" altLang="en-US" sz="2000" dirty="0" smtClean="0">
                <a:ea typeface="ＭＳ Ｐゴシック" pitchFamily="-108" charset="-128"/>
              </a:rPr>
              <a:t>The waterfall model cannot show the </a:t>
            </a:r>
            <a:r>
              <a:rPr lang="en-US" altLang="en-US" sz="2000" dirty="0" smtClean="0">
                <a:ea typeface="ＭＳ Ｐゴシック" pitchFamily="-108" charset="-128"/>
              </a:rPr>
              <a:t>order </a:t>
            </a:r>
            <a:r>
              <a:rPr lang="en-US" altLang="en-US" sz="2000" dirty="0" smtClean="0">
                <a:ea typeface="ＭＳ Ｐゴシック" pitchFamily="-108" charset="-128"/>
              </a:rPr>
              <a:t>of events</a:t>
            </a:r>
          </a:p>
        </p:txBody>
      </p:sp>
      <p:pic>
        <p:nvPicPr>
          <p:cNvPr id="92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1095375"/>
            <a:ext cx="2246312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Moving Target Problem</a:t>
            </a:r>
            <a:endParaRPr lang="en-US" altLang="en-US" b="1" smtClean="0">
              <a:ea typeface="ＭＳ Ｐゴシック" pitchFamily="-108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A change in the requirements while the software product is being developed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Even if the reasons for the change are good, the software product can be adversely impacted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Dependencies will be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induced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itchFamily="-108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Any change made to a software product can potentially cause a </a:t>
            </a:r>
            <a:r>
              <a:rPr lang="en-US" altLang="en-US" i="1" dirty="0">
                <a:ea typeface="ＭＳ Ｐゴシック" pitchFamily="-108" charset="-128"/>
              </a:rPr>
              <a:t>regression fault</a:t>
            </a:r>
            <a:r>
              <a:rPr lang="en-US" altLang="en-US" dirty="0">
                <a:ea typeface="ＭＳ Ｐゴシック" pitchFamily="-108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A fault in an apparently unrelated part of the software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itchFamily="-108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If there are too many changes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The entire product may have to be redesigned and </a:t>
            </a:r>
            <a:r>
              <a:rPr lang="en-US" altLang="en-US" dirty="0" smtClean="0">
                <a:ea typeface="ＭＳ Ｐゴシック" pitchFamily="-108" charset="-128"/>
              </a:rPr>
              <a:t>re-implemented</a:t>
            </a:r>
            <a:endParaRPr lang="en-US" altLang="en-US" dirty="0">
              <a:ea typeface="ＭＳ Ｐゴシック" pitchFamily="-108" charset="-128"/>
            </a:endParaRPr>
          </a:p>
          <a:p>
            <a:pPr marL="411480" lvl="1" indent="0">
              <a:lnSpc>
                <a:spcPct val="90000"/>
              </a:lnSpc>
              <a:buNone/>
            </a:pPr>
            <a:endParaRPr lang="en-US" altLang="en-US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software</a:t>
            </a:r>
          </a:p>
          <a:p>
            <a:pPr lvl="1"/>
            <a:r>
              <a:rPr lang="en-US" dirty="0"/>
              <a:t>When does this model make sense?</a:t>
            </a:r>
          </a:p>
          <a:p>
            <a:pPr lvl="1"/>
            <a:r>
              <a:rPr lang="en-US" dirty="0" smtClean="0"/>
              <a:t>What needs to be done?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Building a house?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0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Moving Target Problem (</a:t>
            </a:r>
            <a:r>
              <a:rPr lang="en-US" altLang="en-US" dirty="0" err="1" smtClean="0">
                <a:ea typeface="ＭＳ Ｐゴシック" pitchFamily="-108" charset="-128"/>
              </a:rPr>
              <a:t>cont</a:t>
            </a:r>
            <a:r>
              <a:rPr lang="en-US" altLang="en-US" dirty="0" smtClean="0">
                <a:ea typeface="ＭＳ Ｐゴシック" pitchFamily="-108" charset="-128"/>
              </a:rPr>
              <a:t>)</a:t>
            </a:r>
            <a:endParaRPr lang="en-US" altLang="en-US" dirty="0" smtClean="0">
              <a:ea typeface="ＭＳ Ｐゴシック" pitchFamily="-108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Change is inevitable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Growing companies are always going to change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If the individual calling for changes has sufficient clout, nothing can be done about it</a:t>
            </a:r>
            <a:endParaRPr lang="en-US" altLang="en-US" sz="2000" smtClean="0">
              <a:ea typeface="ＭＳ Ｐゴシック" pitchFamily="-108" charset="-128"/>
            </a:endParaRPr>
          </a:p>
          <a:p>
            <a:pPr eaLnBrk="1" hangingPunct="1"/>
            <a:endParaRPr lang="en-US" altLang="en-US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There is no solution to the moving target problem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Iteration </a:t>
            </a:r>
            <a:r>
              <a:rPr lang="en-US" altLang="en-US" dirty="0" smtClean="0">
                <a:ea typeface="ＭＳ Ｐゴシック" pitchFamily="-108" charset="-128"/>
              </a:rPr>
              <a:t>and </a:t>
            </a:r>
            <a:r>
              <a:rPr lang="en-US" altLang="en-US" dirty="0" err="1" smtClean="0">
                <a:ea typeface="ＭＳ Ｐゴシック" pitchFamily="-108" charset="-128"/>
              </a:rPr>
              <a:t>Incrementation</a:t>
            </a:r>
            <a:endParaRPr lang="en-US" altLang="en-US" b="1" dirty="0" smtClean="0">
              <a:ea typeface="ＭＳ Ｐゴシック" pitchFamily="-108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In real life, we cannot speak about “the analysis phase”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Instead, the operations of the analysis phase are spread out over the life cycle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 basic software development process is iterative 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Each successive version is intended to be closer to its target than its predecessor</a:t>
            </a:r>
            <a:endParaRPr lang="en-US" altLang="en-US" smtClean="0">
              <a:solidFill>
                <a:schemeClr val="tx1"/>
              </a:solidFill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Miller’s Law</a:t>
            </a:r>
            <a:endParaRPr lang="en-US" altLang="en-US" b="1" smtClean="0">
              <a:ea typeface="ＭＳ Ｐゴシック" pitchFamily="-108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08" charset="-128"/>
              </a:rPr>
              <a:t>A</a:t>
            </a:r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t any one time, we can concentrate on only approximately seven </a:t>
            </a:r>
            <a:r>
              <a:rPr lang="en-US" altLang="en-US" i="1" smtClean="0">
                <a:solidFill>
                  <a:schemeClr val="tx1"/>
                </a:solidFill>
                <a:ea typeface="ＭＳ Ｐゴシック" pitchFamily="-108" charset="-128"/>
              </a:rPr>
              <a:t>chunks</a:t>
            </a:r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 (units of information)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To handle larger amounts of information, use </a:t>
            </a:r>
            <a:r>
              <a:rPr lang="en-US" altLang="en-US" i="1" smtClean="0">
                <a:solidFill>
                  <a:schemeClr val="tx1"/>
                </a:solidFill>
                <a:ea typeface="ＭＳ Ｐゴシック" pitchFamily="-108" charset="-128"/>
              </a:rPr>
              <a:t>stepwise refinement</a:t>
            </a:r>
            <a:endParaRPr lang="en-US" altLang="en-US" sz="240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Concentrate on the aspects that are currently the most 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Postpone aspects that are currently less critical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Every aspect is eventually handled, but in order of current importance</a:t>
            </a:r>
            <a:r>
              <a:rPr lang="en-US" altLang="en-US" sz="2000" smtClean="0">
                <a:solidFill>
                  <a:schemeClr val="tx1"/>
                </a:solidFill>
                <a:ea typeface="ＭＳ Ｐゴシック" pitchFamily="-108" charset="-128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This is an </a:t>
            </a:r>
            <a:r>
              <a:rPr lang="en-US" altLang="en-US" i="1" smtClean="0">
                <a:solidFill>
                  <a:schemeClr val="tx1"/>
                </a:solidFill>
                <a:ea typeface="ＭＳ Ｐゴシック" pitchFamily="-108" charset="-128"/>
              </a:rPr>
              <a:t>incremental</a:t>
            </a:r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 process</a:t>
            </a:r>
            <a:endParaRPr lang="en-US" altLang="en-US" sz="2400" smtClean="0">
              <a:solidFill>
                <a:schemeClr val="tx1"/>
              </a:solidFill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1837"/>
            <a:ext cx="5977598" cy="682238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/>
              <a:t>The Incremental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A26B-4CED-437F-91C0-BD44E7D9202B}" type="slidenum">
              <a:rPr lang="en-US"/>
              <a:pPr/>
              <a:t>19</a:t>
            </a:fld>
            <a:endParaRPr lang="en-US"/>
          </a:p>
        </p:txBody>
      </p:sp>
      <p:pic>
        <p:nvPicPr>
          <p:cNvPr id="830467" name="Picture 3"/>
          <p:cNvPicPr>
            <a:picLocks noChangeAspect="1" noChangeArrowheads="1"/>
          </p:cNvPicPr>
          <p:nvPr/>
        </p:nvPicPr>
        <p:blipFill>
          <a:blip r:embed="rId3" cstate="print"/>
          <a:srcRect l="3769" t="17473"/>
          <a:stretch>
            <a:fillRect/>
          </a:stretch>
        </p:blipFill>
        <p:spPr bwMode="auto">
          <a:xfrm>
            <a:off x="1252538" y="1668066"/>
            <a:ext cx="6362700" cy="3534371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93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04608"/>
            <a:ext cx="7923212" cy="4724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Software development in theory</a:t>
            </a: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Lifecycle models</a:t>
            </a:r>
          </a:p>
          <a:p>
            <a:pPr lvl="1"/>
            <a:r>
              <a:rPr lang="en-US" altLang="en-US" dirty="0" smtClean="0">
                <a:ea typeface="ＭＳ Ｐゴシック" pitchFamily="-108" charset="-128"/>
              </a:rPr>
              <a:t>Waterfall</a:t>
            </a:r>
          </a:p>
          <a:p>
            <a:pPr lvl="1"/>
            <a:r>
              <a:rPr lang="en-US" altLang="en-US" dirty="0" smtClean="0">
                <a:ea typeface="ＭＳ Ｐゴシック" pitchFamily="-108" charset="-128"/>
              </a:rPr>
              <a:t>Iteration vs. incremental</a:t>
            </a:r>
          </a:p>
          <a:p>
            <a:pPr lvl="1"/>
            <a:r>
              <a:rPr lang="en-US" altLang="en-US" dirty="0" smtClean="0">
                <a:ea typeface="ＭＳ Ｐゴシック" pitchFamily="-108" charset="-128"/>
              </a:rPr>
              <a:t>Prototype</a:t>
            </a:r>
          </a:p>
          <a:p>
            <a:pPr lvl="1"/>
            <a:r>
              <a:rPr lang="en-US" altLang="en-US" dirty="0" smtClean="0">
                <a:ea typeface="ＭＳ Ｐゴシック" pitchFamily="-108" charset="-128"/>
              </a:rPr>
              <a:t>Risk based</a:t>
            </a: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Comparison </a:t>
            </a:r>
            <a:r>
              <a:rPr lang="en-US" altLang="en-US" dirty="0" smtClean="0">
                <a:ea typeface="ＭＳ Ｐゴシック" pitchFamily="-108" charset="-128"/>
              </a:rPr>
              <a:t>of life-cycle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Incremental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software</a:t>
            </a:r>
          </a:p>
          <a:p>
            <a:pPr lvl="1"/>
            <a:r>
              <a:rPr lang="en-US" dirty="0"/>
              <a:t>When does this model make sense?</a:t>
            </a:r>
          </a:p>
          <a:p>
            <a:pPr lvl="1"/>
            <a:r>
              <a:rPr lang="en-US" dirty="0" smtClean="0"/>
              <a:t>What needs to be done?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Building a house?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57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>
                <a:ea typeface="ＭＳ Ｐゴシック" pitchFamily="-108" charset="-128"/>
              </a:rPr>
              <a:t>Iteration and </a:t>
            </a:r>
            <a:r>
              <a:rPr lang="en-US" altLang="en-US" sz="4400" dirty="0" err="1" smtClean="0">
                <a:ea typeface="ＭＳ Ｐゴシック" pitchFamily="-108" charset="-128"/>
              </a:rPr>
              <a:t>Incrementation</a:t>
            </a:r>
            <a:r>
              <a:rPr lang="en-US" altLang="en-US" sz="4400" dirty="0" smtClean="0">
                <a:ea typeface="ＭＳ Ｐゴシック" pitchFamily="-108" charset="-128"/>
              </a:rPr>
              <a:t> (</a:t>
            </a:r>
            <a:r>
              <a:rPr lang="en-US" altLang="en-US" sz="4400" dirty="0" err="1" smtClean="0">
                <a:ea typeface="ＭＳ Ｐゴシック" pitchFamily="-108" charset="-128"/>
              </a:rPr>
              <a:t>cont</a:t>
            </a:r>
            <a:r>
              <a:rPr lang="en-US" altLang="en-US" sz="4400" dirty="0" smtClean="0">
                <a:ea typeface="ＭＳ Ｐゴシック" pitchFamily="-108" charset="-128"/>
              </a:rPr>
              <a:t>)</a:t>
            </a:r>
            <a:endParaRPr lang="en-US" altLang="en-US" sz="4400" dirty="0" smtClean="0">
              <a:ea typeface="ＭＳ Ｐゴシック" pitchFamily="-108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7763192" cy="5789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  <a:ea typeface="ＭＳ Ｐゴシック" pitchFamily="-108" charset="-128"/>
              </a:rPr>
              <a:t>Iteration and </a:t>
            </a:r>
            <a:r>
              <a:rPr lang="en-US" altLang="en-US" sz="2400" dirty="0" err="1" smtClean="0">
                <a:solidFill>
                  <a:schemeClr val="tx1"/>
                </a:solidFill>
                <a:ea typeface="ＭＳ Ｐゴシック" pitchFamily="-108" charset="-128"/>
              </a:rPr>
              <a:t>incrementation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itchFamily="-108" charset="-128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itchFamily="-108" charset="-128"/>
              </a:rPr>
              <a:t>can be used 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itchFamily="-108" charset="-128"/>
              </a:rPr>
              <a:t>in conjunction with one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  <a:ea typeface="ＭＳ Ｐゴシック" pitchFamily="-108" charset="-128"/>
              </a:rPr>
              <a:t>There is no single “requirements phase” or “design phase”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  <a:ea typeface="ＭＳ Ｐゴシック" pitchFamily="-108" charset="-128"/>
              </a:rPr>
              <a:t>Instead, there are multiple instances of each phase</a:t>
            </a:r>
          </a:p>
        </p:txBody>
      </p:sp>
      <p:pic>
        <p:nvPicPr>
          <p:cNvPr id="2048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701925"/>
            <a:ext cx="6740525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Iteration and </a:t>
            </a:r>
            <a:r>
              <a:rPr lang="en-US" altLang="en-US" dirty="0" err="1" smtClean="0">
                <a:ea typeface="ＭＳ Ｐゴシック" pitchFamily="-108" charset="-128"/>
              </a:rPr>
              <a:t>Incrementation</a:t>
            </a:r>
            <a:r>
              <a:rPr lang="en-US" altLang="en-US" dirty="0" smtClean="0">
                <a:ea typeface="ＭＳ Ｐゴシック" pitchFamily="-108" charset="-128"/>
              </a:rPr>
              <a:t> (</a:t>
            </a:r>
            <a:r>
              <a:rPr lang="en-US" altLang="en-US" dirty="0" err="1" smtClean="0">
                <a:ea typeface="ＭＳ Ｐゴシック" pitchFamily="-108" charset="-128"/>
              </a:rPr>
              <a:t>cont</a:t>
            </a:r>
            <a:r>
              <a:rPr lang="en-US" altLang="en-US" dirty="0" smtClean="0">
                <a:ea typeface="ＭＳ Ｐゴシック" pitchFamily="-108" charset="-128"/>
              </a:rPr>
              <a:t>)</a:t>
            </a:r>
            <a:endParaRPr lang="en-US" altLang="en-US" dirty="0" smtClean="0">
              <a:ea typeface="ＭＳ Ｐゴシック" pitchFamily="-108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 number of increments will vary — it does not have to be four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Iterative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software</a:t>
            </a:r>
          </a:p>
          <a:p>
            <a:pPr lvl="1"/>
            <a:r>
              <a:rPr lang="en-US" dirty="0"/>
              <a:t>When does this model make sense?</a:t>
            </a:r>
          </a:p>
          <a:p>
            <a:pPr lvl="1"/>
            <a:r>
              <a:rPr lang="en-US" dirty="0" smtClean="0"/>
              <a:t>What needs to be done?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Building a house?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54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Classical Phases versus Workflows</a:t>
            </a:r>
            <a:endParaRPr lang="en-US" altLang="en-US" b="1" smtClean="0">
              <a:ea typeface="ＭＳ Ｐゴシック" pitchFamily="-108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68488"/>
            <a:ext cx="7481252" cy="41208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S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equential phases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may not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exist in the real world</a:t>
            </a:r>
          </a:p>
          <a:p>
            <a:pPr eaLnBrk="1" hangingPunct="1">
              <a:lnSpc>
                <a:spcPct val="90000"/>
              </a:lnSpc>
              <a:buFont typeface="Webdings" pitchFamily="-108" charset="2"/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Instead, the five core workflows (activities) are performed over the entire life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Requirements workflow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Analysis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Design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Implementation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Test workflow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solidFill>
                <a:schemeClr val="tx1"/>
              </a:solidFill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Workflows</a:t>
            </a:r>
            <a:endParaRPr lang="en-US" altLang="en-US" b="1" smtClean="0">
              <a:ea typeface="ＭＳ Ｐゴシック" pitchFamily="-108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0980" y="1274128"/>
            <a:ext cx="8061960" cy="5789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All five core workflows are performed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 over the entire life cycle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However, at most times one workflow predominates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At the beginning of the life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The requirements workflow predominates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At the end of the life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The implementation and test workflows predominate</a:t>
            </a:r>
            <a:endParaRPr lang="en-US" altLang="en-US" sz="1800" dirty="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Planning and documentation activities are performed throughout the life cycle</a:t>
            </a:r>
            <a:endParaRPr lang="en-US" altLang="en-US" sz="2400" dirty="0" smtClean="0">
              <a:solidFill>
                <a:schemeClr val="tx1"/>
              </a:solidFill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Risks </a:t>
            </a:r>
            <a:r>
              <a:rPr lang="en-US" altLang="en-US" sz="2800" dirty="0" smtClean="0">
                <a:ea typeface="ＭＳ Ｐゴシック" pitchFamily="-108" charset="-128"/>
              </a:rPr>
              <a:t>and Other Aspects of </a:t>
            </a:r>
            <a:r>
              <a:rPr lang="en-US" altLang="en-US" sz="2800" dirty="0" err="1" smtClean="0">
                <a:ea typeface="ＭＳ Ｐゴシック" pitchFamily="-108" charset="-128"/>
              </a:rPr>
              <a:t>Iter</a:t>
            </a:r>
            <a:r>
              <a:rPr lang="en-US" altLang="en-US" sz="2800" dirty="0" smtClean="0">
                <a:ea typeface="ＭＳ Ｐゴシック" pitchFamily="-108" charset="-128"/>
              </a:rPr>
              <a:t>. and </a:t>
            </a:r>
            <a:r>
              <a:rPr lang="en-US" altLang="en-US" sz="2800" dirty="0" err="1" smtClean="0">
                <a:ea typeface="ＭＳ Ｐゴシック" pitchFamily="-108" charset="-128"/>
              </a:rPr>
              <a:t>Increm</a:t>
            </a:r>
            <a:r>
              <a:rPr lang="en-US" altLang="en-US" sz="2800" dirty="0" smtClean="0">
                <a:ea typeface="ＭＳ Ｐゴシック" pitchFamily="-108" charset="-128"/>
              </a:rPr>
              <a:t>.</a:t>
            </a:r>
            <a:endParaRPr lang="en-US" altLang="en-US" sz="2800" b="1" dirty="0" smtClean="0">
              <a:ea typeface="ＭＳ Ｐゴシック" pitchFamily="-108" charset="-128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We can consider the project as a whole as a set of mini projects (increments)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Each mini project extends the 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Requirements artifacts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Analysis artifacts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Design artifacts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Implementation artifacts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Testing artifacts 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 final set of artifacts is the complete product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Risks and Other Aspects of </a:t>
            </a:r>
            <a:r>
              <a:rPr lang="en-US" altLang="en-US" sz="2800" dirty="0" err="1" smtClean="0">
                <a:ea typeface="ＭＳ Ｐゴシック" pitchFamily="-108" charset="-128"/>
              </a:rPr>
              <a:t>Iter</a:t>
            </a:r>
            <a:r>
              <a:rPr lang="en-US" altLang="en-US" sz="2800" dirty="0" smtClean="0">
                <a:ea typeface="ＭＳ Ｐゴシック" pitchFamily="-108" charset="-128"/>
              </a:rPr>
              <a:t>. and </a:t>
            </a:r>
            <a:r>
              <a:rPr lang="en-US" altLang="en-US" sz="2800" dirty="0" err="1" smtClean="0">
                <a:ea typeface="ＭＳ Ｐゴシック" pitchFamily="-108" charset="-128"/>
              </a:rPr>
              <a:t>Increm</a:t>
            </a:r>
            <a:r>
              <a:rPr lang="en-US" altLang="en-US" sz="2800" dirty="0" smtClean="0">
                <a:ea typeface="ＭＳ Ｐゴシック" pitchFamily="-108" charset="-128"/>
              </a:rPr>
              <a:t>.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  <a:endParaRPr lang="en-US" altLang="en-US" sz="2800" dirty="0" smtClean="0">
              <a:ea typeface="ＭＳ Ｐゴシック" pitchFamily="-108" charset="-128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During each mini project we 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Extend the artifacts (incrementation); 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Check the artifacts (test workflow); and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If necessary, change the relevant artifacts (iteration)</a:t>
            </a:r>
          </a:p>
          <a:p>
            <a:pPr eaLnBrk="1" hangingPunct="1"/>
            <a:endParaRPr lang="en-US" altLang="en-US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itchFamily="-108" charset="-128"/>
              </a:rPr>
              <a:t>Risks and Other Aspects of Iter. and Increm. (contd)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Each iteration can be viewed as a small but complete waterfall life-cycle model</a:t>
            </a:r>
          </a:p>
          <a:p>
            <a:pPr eaLnBrk="1" hangingPunct="1"/>
            <a:endParaRPr lang="en-US" altLang="en-US" dirty="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During each iteration we select a portion of the software product</a:t>
            </a:r>
          </a:p>
          <a:p>
            <a:pPr eaLnBrk="1" hangingPunct="1"/>
            <a:endParaRPr lang="en-US" altLang="en-US" dirty="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On that portion we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can perform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the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Classical requirements phase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Classical analysis phase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Classical design phase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Classical implementation phase</a:t>
            </a:r>
            <a:endParaRPr lang="en-US" altLang="en-US" dirty="0" smtClean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itchFamily="-108" charset="-128"/>
              </a:rPr>
              <a:t>Strengths of the Iterative-and-Incremental Model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altLang="en-US" smtClean="0">
                <a:ea typeface="ＭＳ Ｐゴシック" pitchFamily="-108" charset="-128"/>
              </a:rPr>
              <a:t>There are multiple opportunities for checking that the software product is correct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Every iteration incorporates the test workflow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Faults can be detected and corrected early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 robustness of the architecture can be determined early in the life cycle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A</a:t>
            </a:r>
            <a:r>
              <a:rPr lang="en-US" altLang="en-US" i="1" smtClean="0">
                <a:ea typeface="ＭＳ Ｐゴシック" pitchFamily="-108" charset="-128"/>
              </a:rPr>
              <a:t>rchitecture </a:t>
            </a:r>
            <a:r>
              <a:rPr lang="en-US" altLang="en-US" smtClean="0">
                <a:ea typeface="ＭＳ Ｐゴシック" pitchFamily="-108" charset="-128"/>
              </a:rPr>
              <a:t>— the various component modules and how they fit together</a:t>
            </a:r>
          </a:p>
          <a:p>
            <a:pPr lvl="1" eaLnBrk="1" hangingPunct="1"/>
            <a:r>
              <a:rPr lang="en-US" altLang="en-US" i="1" smtClean="0">
                <a:ea typeface="ＭＳ Ｐゴシック" pitchFamily="-108" charset="-128"/>
              </a:rPr>
              <a:t>Robustness </a:t>
            </a:r>
            <a:r>
              <a:rPr lang="en-US" altLang="en-US" smtClean="0">
                <a:ea typeface="ＭＳ Ｐゴシック" pitchFamily="-108" charset="-128"/>
              </a:rPr>
              <a:t>— the property of being able to handle extensions and changes without falling apart </a:t>
            </a:r>
            <a:endParaRPr lang="en-US" altLang="en-US" smtClean="0">
              <a:solidFill>
                <a:schemeClr val="tx1"/>
              </a:solidFill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76200"/>
            <a:ext cx="8359140" cy="990600"/>
          </a:xfrm>
        </p:spPr>
        <p:txBody>
          <a:bodyPr/>
          <a:lstStyle/>
          <a:p>
            <a:r>
              <a:rPr lang="en-US" sz="4000" dirty="0" smtClean="0"/>
              <a:t>What is a software </a:t>
            </a:r>
            <a:r>
              <a:rPr lang="en-US" sz="4000" dirty="0" smtClean="0"/>
              <a:t>life-cycle model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83336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Software </a:t>
            </a:r>
            <a:r>
              <a:rPr lang="en-US" sz="2800" dirty="0" smtClean="0"/>
              <a:t>life-cycle models </a:t>
            </a:r>
            <a:r>
              <a:rPr lang="en-US" sz="2800" dirty="0" smtClean="0"/>
              <a:t>allow practitioners to organize software engineering tasks in a certain way.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In addition, </a:t>
            </a:r>
            <a:r>
              <a:rPr lang="en-US" sz="2800" dirty="0" smtClean="0"/>
              <a:t>life-</a:t>
            </a:r>
            <a:r>
              <a:rPr lang="en-US" sz="2800" dirty="0" smtClean="0"/>
              <a:t>cycle </a:t>
            </a:r>
            <a:r>
              <a:rPr lang="en-US" sz="2800" dirty="0" smtClean="0"/>
              <a:t>models </a:t>
            </a:r>
            <a:r>
              <a:rPr lang="en-US" sz="2800" dirty="0" smtClean="0"/>
              <a:t>bring new techniques and approaches to accomplishing software engineering tasks (</a:t>
            </a:r>
            <a:r>
              <a:rPr lang="en-US" sz="2800" dirty="0" err="1" smtClean="0"/>
              <a:t>eg</a:t>
            </a:r>
            <a:r>
              <a:rPr lang="en-US" sz="2800" dirty="0" smtClean="0"/>
              <a:t>: pair programming emerged with extreme programming process model) 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altLang="en-US" sz="2800" b="1" dirty="0" smtClean="0">
                <a:solidFill>
                  <a:srgbClr val="FF0000"/>
                </a:solidFill>
              </a:rPr>
              <a:t>No </a:t>
            </a:r>
            <a:r>
              <a:rPr lang="en-US" altLang="en-US" sz="2800" b="1" dirty="0">
                <a:solidFill>
                  <a:srgbClr val="FF0000"/>
                </a:solidFill>
              </a:rPr>
              <a:t>software process model works well for every project</a:t>
            </a:r>
            <a:r>
              <a:rPr lang="en-US" altLang="en-US" sz="2800" dirty="0"/>
              <a:t>. </a:t>
            </a:r>
          </a:p>
          <a:p>
            <a:pPr lvl="1"/>
            <a:r>
              <a:rPr lang="en-US" altLang="en-US" sz="2400" dirty="0"/>
              <a:t>A well-managed process </a:t>
            </a:r>
            <a:r>
              <a:rPr lang="en-US" altLang="en-US" sz="2400" dirty="0" smtClean="0"/>
              <a:t>will </a:t>
            </a:r>
            <a:r>
              <a:rPr lang="en-US" altLang="en-US" sz="2400" dirty="0"/>
              <a:t>produce high quality products on time and within budget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394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Strengths of the Iterative-and-Incremental Model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  <a:endParaRPr lang="en-US" altLang="en-US" sz="2800" dirty="0" smtClean="0">
              <a:ea typeface="ＭＳ Ｐゴシック" pitchFamily="-108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We can </a:t>
            </a:r>
            <a:r>
              <a:rPr lang="en-US" altLang="en-US" i="1" dirty="0" smtClean="0">
                <a:ea typeface="ＭＳ Ｐゴシック" pitchFamily="-108" charset="-128"/>
              </a:rPr>
              <a:t>mitigate</a:t>
            </a:r>
            <a:r>
              <a:rPr lang="en-US" altLang="en-US" dirty="0" smtClean="0">
                <a:ea typeface="ＭＳ Ｐゴシック" pitchFamily="-108" charset="-128"/>
              </a:rPr>
              <a:t> (resolve)</a:t>
            </a:r>
            <a:r>
              <a:rPr lang="en-US" altLang="en-US" i="1" dirty="0" smtClean="0">
                <a:ea typeface="ＭＳ Ｐゴシック" pitchFamily="-108" charset="-128"/>
              </a:rPr>
              <a:t> </a:t>
            </a:r>
            <a:r>
              <a:rPr lang="en-US" altLang="en-US" dirty="0" smtClean="0">
                <a:ea typeface="ＭＳ Ｐゴシック" pitchFamily="-108" charset="-128"/>
              </a:rPr>
              <a:t>risks early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Risks are invariably involved in software development and maintenance</a:t>
            </a:r>
          </a:p>
          <a:p>
            <a:pPr eaLnBrk="1" hangingPunct="1"/>
            <a:endParaRPr lang="en-US" altLang="en-US" dirty="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We have a working version of the software product from the start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The client and users can experiment with this version to determine what changes are needed</a:t>
            </a:r>
          </a:p>
          <a:p>
            <a:pPr lvl="1" eaLnBrk="1" hangingPunct="1"/>
            <a:endParaRPr lang="en-US" altLang="en-US" dirty="0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Variation: Deliver partial versions to smooth the introduction of the new product in the client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-108" charset="-128"/>
              </a:rPr>
              <a:t>organization</a:t>
            </a:r>
          </a:p>
          <a:p>
            <a:pPr eaLnBrk="1" hangingPunct="1"/>
            <a:endParaRPr lang="en-US" altLang="en-US" dirty="0">
              <a:ea typeface="ＭＳ Ｐゴシック" pitchFamily="-108" charset="-128"/>
            </a:endParaRPr>
          </a:p>
          <a:p>
            <a:r>
              <a:rPr lang="en-US" altLang="en-US" dirty="0">
                <a:ea typeface="ＭＳ Ｐゴシック" pitchFamily="-108" charset="-128"/>
              </a:rPr>
              <a:t>There is empirical evidence that the life-cycle model </a:t>
            </a:r>
            <a:r>
              <a:rPr lang="en-US" altLang="en-US" dirty="0" smtClean="0">
                <a:ea typeface="ＭＳ Ｐゴシック" pitchFamily="-108" charset="-128"/>
              </a:rPr>
              <a:t>works</a:t>
            </a:r>
            <a:endParaRPr lang="en-US" altLang="en-US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825"/>
            <a:ext cx="9067800" cy="457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Strengths of the Iterative-and-Incremental Model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  <a:endParaRPr lang="en-US" altLang="en-US" sz="2800" dirty="0" smtClean="0">
              <a:ea typeface="ＭＳ Ｐゴシック" pitchFamily="-108" charset="-128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1914525" cy="5789612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CHAOS reports from 1994 to 2006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7304088" y="6484938"/>
            <a:ext cx="993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/>
            <a:r>
              <a:rPr lang="en-US" altLang="en-US" sz="1400"/>
              <a:t>Figure 2.7</a:t>
            </a:r>
          </a:p>
        </p:txBody>
      </p:sp>
      <p:pic>
        <p:nvPicPr>
          <p:cNvPr id="358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1135063"/>
            <a:ext cx="5127625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4775"/>
            <a:ext cx="9067800" cy="457200"/>
          </a:xfrm>
        </p:spPr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Strengths of the Iterative-and-Incremental Model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  <a:endParaRPr lang="en-US" altLang="en-US" sz="2800" dirty="0" smtClean="0">
              <a:ea typeface="ＭＳ Ｐゴシック" pitchFamily="-108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7138352" cy="578961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ea typeface="ＭＳ Ｐゴシック" pitchFamily="-108" charset="-128"/>
              </a:rPr>
              <a:t>Reasons given for the decrease in successful projects in 2004 include:</a:t>
            </a:r>
          </a:p>
          <a:p>
            <a:pPr eaLnBrk="1" hangingPunct="1"/>
            <a:endParaRPr lang="en-US" altLang="en-US" sz="2400" dirty="0" smtClean="0">
              <a:ea typeface="ＭＳ Ｐゴシック" pitchFamily="-108" charset="-128"/>
            </a:endParaRPr>
          </a:p>
          <a:p>
            <a:pPr lvl="1" eaLnBrk="1" hangingPunct="1"/>
            <a:r>
              <a:rPr lang="en-US" altLang="en-US" sz="2400" dirty="0" smtClean="0">
                <a:ea typeface="ＭＳ Ｐゴシック" pitchFamily="-108" charset="-128"/>
              </a:rPr>
              <a:t>More large projects in 2004 than in 2002</a:t>
            </a:r>
          </a:p>
          <a:p>
            <a:pPr lvl="1" eaLnBrk="1" hangingPunct="1"/>
            <a:endParaRPr lang="en-US" altLang="en-US" sz="2400" dirty="0" smtClean="0">
              <a:ea typeface="ＭＳ Ｐゴシック" pitchFamily="-108" charset="-128"/>
            </a:endParaRPr>
          </a:p>
          <a:p>
            <a:pPr lvl="1" eaLnBrk="1" hangingPunct="1"/>
            <a:r>
              <a:rPr lang="en-US" altLang="en-US" sz="2400" dirty="0" smtClean="0">
                <a:ea typeface="ＭＳ Ｐゴシック" pitchFamily="-108" charset="-128"/>
              </a:rPr>
              <a:t>Use of the waterfall model</a:t>
            </a:r>
          </a:p>
          <a:p>
            <a:pPr lvl="1" eaLnBrk="1" hangingPunct="1"/>
            <a:endParaRPr lang="en-US" altLang="en-US" sz="2400" dirty="0" smtClean="0">
              <a:ea typeface="ＭＳ Ｐゴシック" pitchFamily="-108" charset="-128"/>
            </a:endParaRPr>
          </a:p>
          <a:p>
            <a:pPr lvl="1" eaLnBrk="1" hangingPunct="1"/>
            <a:r>
              <a:rPr lang="en-US" altLang="en-US" sz="2400" dirty="0" smtClean="0">
                <a:ea typeface="ＭＳ Ｐゴシック" pitchFamily="-108" charset="-128"/>
              </a:rPr>
              <a:t>Lack of user involvement</a:t>
            </a:r>
          </a:p>
          <a:p>
            <a:pPr lvl="1" eaLnBrk="1" hangingPunct="1"/>
            <a:endParaRPr lang="en-US" altLang="en-US" sz="2400" dirty="0" smtClean="0">
              <a:ea typeface="ＭＳ Ｐゴシック" pitchFamily="-108" charset="-128"/>
            </a:endParaRPr>
          </a:p>
          <a:p>
            <a:pPr lvl="1" eaLnBrk="1" hangingPunct="1"/>
            <a:r>
              <a:rPr lang="en-US" altLang="en-US" sz="2400" dirty="0" smtClean="0">
                <a:ea typeface="ＭＳ Ｐゴシック" pitchFamily="-108" charset="-128"/>
              </a:rPr>
              <a:t>Lack of support from senior executives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Managing </a:t>
            </a:r>
            <a:r>
              <a:rPr lang="en-US" altLang="en-US" dirty="0" smtClean="0">
                <a:ea typeface="ＭＳ Ｐゴシック" pitchFamily="-108" charset="-128"/>
              </a:rPr>
              <a:t>Iteration and </a:t>
            </a:r>
            <a:r>
              <a:rPr lang="en-US" altLang="en-US" dirty="0" err="1" smtClean="0">
                <a:ea typeface="ＭＳ Ｐゴシック" pitchFamily="-108" charset="-128"/>
              </a:rPr>
              <a:t>Incrementation</a:t>
            </a:r>
            <a:endParaRPr lang="en-US" altLang="en-US" b="1" dirty="0" smtClean="0">
              <a:ea typeface="ＭＳ Ｐゴシック" pitchFamily="-108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 iterative-and-incremental life-cycle model is as regimented as the waterfall model …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… because the </a:t>
            </a:r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iterative-and-incremental life-cycle model </a:t>
            </a:r>
            <a:r>
              <a:rPr lang="en-US" altLang="en-US" i="1" smtClean="0">
                <a:solidFill>
                  <a:schemeClr val="hlink"/>
                </a:solidFill>
                <a:ea typeface="ＭＳ Ｐゴシック" pitchFamily="-108" charset="-128"/>
              </a:rPr>
              <a:t>is</a:t>
            </a:r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 the waterfall model, applied successively</a:t>
            </a:r>
          </a:p>
          <a:p>
            <a:pPr eaLnBrk="1" hangingPunct="1"/>
            <a:endParaRPr lang="en-US" altLang="en-US" smtClean="0">
              <a:solidFill>
                <a:schemeClr val="tx1"/>
              </a:solidFill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Each increment is a waterfall mini project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Iterative </a:t>
            </a:r>
            <a:r>
              <a:rPr lang="en-US" sz="3200" dirty="0" smtClean="0"/>
              <a:t>vs</a:t>
            </a:r>
            <a:r>
              <a:rPr lang="en-US" sz="3200" dirty="0" smtClean="0"/>
              <a:t>. Incremental</a:t>
            </a:r>
            <a:endParaRPr lang="en-US" sz="3200" dirty="0"/>
          </a:p>
        </p:txBody>
      </p:sp>
      <p:sp>
        <p:nvSpPr>
          <p:cNvPr id="8591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1"/>
            <a:ext cx="7924801" cy="263723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i="1" dirty="0"/>
              <a:t>Incremental development</a:t>
            </a:r>
            <a:r>
              <a:rPr lang="en-US" sz="2400" dirty="0"/>
              <a:t> is a </a:t>
            </a:r>
            <a:r>
              <a:rPr lang="en-US" sz="2400" b="1" dirty="0"/>
              <a:t>scheduling and staging strategy</a:t>
            </a:r>
            <a:r>
              <a:rPr lang="en-US" sz="2400" dirty="0"/>
              <a:t> in which the various parts of the system are developed at different times or rates, and integrated as they are completed. 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i="1" dirty="0"/>
              <a:t>Iterative development</a:t>
            </a:r>
            <a:r>
              <a:rPr lang="en-US" sz="2400" dirty="0"/>
              <a:t> is a </a:t>
            </a:r>
            <a:r>
              <a:rPr lang="en-US" sz="2400" b="1" dirty="0"/>
              <a:t>rework scheduling strategy</a:t>
            </a:r>
            <a:r>
              <a:rPr lang="en-US" sz="2400" dirty="0"/>
              <a:t> in which time is set aside to revise and improve parts of the system. It does not presuppose incremental development, but works very well with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B43D-2438-4BF2-8D93-4BD01CF23DD4}" type="slidenum">
              <a:rPr lang="en-US"/>
              <a:pPr/>
              <a:t>34</a:t>
            </a:fld>
            <a:endParaRPr lang="en-US"/>
          </a:p>
        </p:txBody>
      </p:sp>
      <p:pic>
        <p:nvPicPr>
          <p:cNvPr id="859140" name="Picture 4" descr="Iterative_development_model_V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101" y="4250531"/>
            <a:ext cx="4416425" cy="2607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59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14600" y="1219200"/>
            <a:ext cx="5867400" cy="21336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4000" i="1" dirty="0" smtClean="0"/>
              <a:t>Incremental =</a:t>
            </a:r>
            <a:endParaRPr lang="en-US" sz="4000" i="1" dirty="0"/>
          </a:p>
          <a:p>
            <a:pPr marL="0" indent="0">
              <a:lnSpc>
                <a:spcPct val="80000"/>
              </a:lnSpc>
              <a:buNone/>
            </a:pPr>
            <a:r>
              <a:rPr lang="en-US" sz="3600" b="1" dirty="0" smtClean="0"/>
              <a:t>scheduling and staging</a:t>
            </a:r>
          </a:p>
          <a:p>
            <a:pPr marL="0" indent="0">
              <a:lnSpc>
                <a:spcPct val="80000"/>
              </a:lnSpc>
              <a:buNone/>
            </a:pP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733800"/>
            <a:ext cx="51054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 smtClean="0"/>
              <a:t>Iterative = </a:t>
            </a:r>
            <a:r>
              <a:rPr lang="en-US" sz="3600" b="1" dirty="0" smtClean="0"/>
              <a:t>rework</a:t>
            </a:r>
            <a:endParaRPr lang="en-US" sz="36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B43D-2438-4BF2-8D93-4BD01CF23DD4}" type="slidenum">
              <a:rPr lang="en-US"/>
              <a:pPr/>
              <a:t>35</a:t>
            </a:fld>
            <a:endParaRPr lang="en-US"/>
          </a:p>
        </p:txBody>
      </p:sp>
      <p:pic>
        <p:nvPicPr>
          <p:cNvPr id="1026" name="Picture 2" descr="C:\Users\dcalliss\AppData\Local\Microsoft\Windows\Temporary Internet Files\Content.IE5\DY2OSCYP\MC91021632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2800"/>
            <a:ext cx="2081743" cy="221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calliss\AppData\Local\Microsoft\Windows\Temporary Internet Files\Content.IE5\DY2OSCYP\MC90003005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1679575" cy="15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Other </a:t>
            </a:r>
            <a:r>
              <a:rPr lang="en-US" altLang="en-US" dirty="0" smtClean="0">
                <a:ea typeface="ＭＳ Ｐゴシック" pitchFamily="-108" charset="-128"/>
              </a:rPr>
              <a:t>Life-Cycle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108" charset="-128"/>
              </a:rPr>
              <a:t>Code-and-fix </a:t>
            </a:r>
            <a:r>
              <a:rPr lang="en-US" altLang="en-US" dirty="0" smtClean="0">
                <a:ea typeface="ＭＳ Ｐゴシック" pitchFamily="-108" charset="-128"/>
              </a:rPr>
              <a:t>life-cycle model</a:t>
            </a:r>
          </a:p>
          <a:p>
            <a:r>
              <a:rPr lang="en-US" altLang="en-US" dirty="0" smtClean="0">
                <a:ea typeface="ＭＳ Ｐゴシック" pitchFamily="-108" charset="-128"/>
              </a:rPr>
              <a:t>Waterfall life-cycle </a:t>
            </a:r>
            <a:r>
              <a:rPr lang="en-US" altLang="en-US" dirty="0" smtClean="0">
                <a:ea typeface="ＭＳ Ｐゴシック" pitchFamily="-108" charset="-128"/>
              </a:rPr>
              <a:t>model with loops</a:t>
            </a:r>
            <a:endParaRPr lang="en-US" altLang="en-US" dirty="0" smtClean="0">
              <a:ea typeface="ＭＳ Ｐゴシック" pitchFamily="-108" charset="-128"/>
            </a:endParaRPr>
          </a:p>
          <a:p>
            <a:r>
              <a:rPr lang="en-US" altLang="en-US" dirty="0" smtClean="0">
                <a:ea typeface="ＭＳ Ｐゴシック" pitchFamily="-108" charset="-128"/>
              </a:rPr>
              <a:t>Rapid prototyping life-cycle model</a:t>
            </a:r>
          </a:p>
          <a:p>
            <a:r>
              <a:rPr lang="en-US" altLang="en-US" dirty="0" smtClean="0">
                <a:ea typeface="ＭＳ Ｐゴシック" pitchFamily="-108" charset="-128"/>
              </a:rPr>
              <a:t>Open-source life-cycle model</a:t>
            </a:r>
          </a:p>
          <a:p>
            <a:r>
              <a:rPr lang="en-US" altLang="en-US" dirty="0" smtClean="0">
                <a:ea typeface="ＭＳ Ｐゴシック" pitchFamily="-108" charset="-128"/>
              </a:rPr>
              <a:t>Agile processes</a:t>
            </a:r>
          </a:p>
          <a:p>
            <a:r>
              <a:rPr lang="en-US" altLang="en-US" dirty="0" smtClean="0">
                <a:ea typeface="ＭＳ Ｐゴシック" pitchFamily="-108" charset="-128"/>
              </a:rPr>
              <a:t>Synchronize-and-stabilize life-cycle model</a:t>
            </a:r>
          </a:p>
          <a:p>
            <a:r>
              <a:rPr lang="en-US" altLang="en-US" dirty="0" smtClean="0">
                <a:ea typeface="ＭＳ Ｐゴシック" pitchFamily="-108" charset="-128"/>
              </a:rPr>
              <a:t>Spiral life-cycle model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05740"/>
            <a:ext cx="7764780" cy="457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Code-and-Fix </a:t>
            </a:r>
            <a:r>
              <a:rPr lang="en-US" altLang="en-US" dirty="0" smtClean="0">
                <a:ea typeface="ＭＳ Ｐゴシック" pitchFamily="-108" charset="-128"/>
              </a:rPr>
              <a:t>Model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668" y="1068388"/>
            <a:ext cx="3041650" cy="578961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No design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No specifications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Maintenance </a:t>
            </a:r>
            <a:r>
              <a:rPr lang="en-US" altLang="en-US" dirty="0" smtClean="0">
                <a:ea typeface="ＭＳ Ｐゴシック" pitchFamily="-108" charset="-128"/>
              </a:rPr>
              <a:t>nightmare</a:t>
            </a:r>
          </a:p>
          <a:p>
            <a:pPr lvl="1" eaLnBrk="1" hangingPunct="1"/>
            <a:endParaRPr lang="en-US" altLang="en-US" dirty="0">
              <a:ea typeface="ＭＳ Ｐゴシック" pitchFamily="-108" charset="-128"/>
            </a:endParaRPr>
          </a:p>
          <a:p>
            <a:r>
              <a:rPr lang="en-US" altLang="en-US" dirty="0">
                <a:ea typeface="ＭＳ Ｐゴシック" pitchFamily="-108" charset="-128"/>
              </a:rPr>
              <a:t>The easiest way to develop software</a:t>
            </a:r>
          </a:p>
          <a:p>
            <a:endParaRPr lang="en-US" altLang="en-US" dirty="0">
              <a:ea typeface="ＭＳ Ｐゴシック" pitchFamily="-108" charset="-128"/>
            </a:endParaRPr>
          </a:p>
          <a:p>
            <a:r>
              <a:rPr lang="en-US" altLang="en-US" dirty="0">
                <a:ea typeface="ＭＳ Ｐゴシック" pitchFamily="-108" charset="-128"/>
              </a:rPr>
              <a:t>The most expensive way</a:t>
            </a:r>
          </a:p>
          <a:p>
            <a:pPr lvl="1" eaLnBrk="1" hangingPunct="1"/>
            <a:endParaRPr lang="en-US" altLang="en-US" dirty="0" smtClean="0">
              <a:ea typeface="ＭＳ Ｐゴシック" pitchFamily="-108" charset="-128"/>
            </a:endParaRPr>
          </a:p>
        </p:txBody>
      </p:sp>
      <p:pic>
        <p:nvPicPr>
          <p:cNvPr id="3994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53" y="962660"/>
            <a:ext cx="5007927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Code and Fix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software</a:t>
            </a:r>
          </a:p>
          <a:p>
            <a:pPr lvl="1"/>
            <a:r>
              <a:rPr lang="en-US" dirty="0" smtClean="0"/>
              <a:t>What needs to be done?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Building a house?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29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06998"/>
            <a:ext cx="7620000" cy="1037590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pitchFamily="-108" charset="-128"/>
              </a:rPr>
              <a:t>Waterfall Model (with feedback loops)</a:t>
            </a:r>
            <a:endParaRPr lang="en-US" altLang="en-US" sz="4000" dirty="0" smtClean="0">
              <a:ea typeface="ＭＳ Ｐゴシック" pitchFamily="-108" charset="-128"/>
            </a:endParaRPr>
          </a:p>
        </p:txBody>
      </p:sp>
      <p:pic>
        <p:nvPicPr>
          <p:cNvPr id="4198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90" y="1325880"/>
            <a:ext cx="6443663" cy="505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793038" cy="1143001"/>
          </a:xfrm>
        </p:spPr>
        <p:txBody>
          <a:bodyPr/>
          <a:lstStyle/>
          <a:p>
            <a:r>
              <a:rPr lang="en-US" altLang="en-US" dirty="0" smtClean="0"/>
              <a:t>A Simple View of SE Process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" y="1557338"/>
            <a:ext cx="7987446" cy="3771920"/>
            <a:chOff x="457200" y="1557338"/>
            <a:chExt cx="8610600" cy="3771920"/>
          </a:xfrm>
        </p:grpSpPr>
        <p:sp>
          <p:nvSpPr>
            <p:cNvPr id="5125" name="Line 3"/>
            <p:cNvSpPr>
              <a:spLocks noChangeShapeType="1"/>
            </p:cNvSpPr>
            <p:nvPr/>
          </p:nvSpPr>
          <p:spPr bwMode="auto">
            <a:xfrm>
              <a:off x="1190625" y="2119909"/>
              <a:ext cx="7543800" cy="17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26" name="Line 4"/>
            <p:cNvSpPr>
              <a:spLocks noChangeShapeType="1"/>
            </p:cNvSpPr>
            <p:nvPr/>
          </p:nvSpPr>
          <p:spPr bwMode="auto">
            <a:xfrm>
              <a:off x="1190625" y="1966318"/>
              <a:ext cx="1588" cy="305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27" name="Line 5"/>
            <p:cNvSpPr>
              <a:spLocks noChangeShapeType="1"/>
            </p:cNvSpPr>
            <p:nvPr/>
          </p:nvSpPr>
          <p:spPr bwMode="auto">
            <a:xfrm>
              <a:off x="8734425" y="1966318"/>
              <a:ext cx="1588" cy="305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28" name="Text Box 6"/>
            <p:cNvSpPr txBox="1">
              <a:spLocks noChangeArrowheads="1"/>
            </p:cNvSpPr>
            <p:nvPr/>
          </p:nvSpPr>
          <p:spPr bwMode="auto">
            <a:xfrm>
              <a:off x="4038600" y="2209205"/>
              <a:ext cx="1447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dirty="0"/>
                <a:t>Process</a:t>
              </a:r>
            </a:p>
          </p:txBody>
        </p:sp>
        <p:sp>
          <p:nvSpPr>
            <p:cNvPr id="5129" name="Line 7"/>
            <p:cNvSpPr>
              <a:spLocks noChangeShapeType="1"/>
            </p:cNvSpPr>
            <p:nvPr/>
          </p:nvSpPr>
          <p:spPr bwMode="auto">
            <a:xfrm flipH="1">
              <a:off x="1266826" y="2436019"/>
              <a:ext cx="2695575" cy="1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30" name="Line 8"/>
            <p:cNvSpPr>
              <a:spLocks noChangeShapeType="1"/>
            </p:cNvSpPr>
            <p:nvPr/>
          </p:nvSpPr>
          <p:spPr bwMode="auto">
            <a:xfrm>
              <a:off x="5410200" y="2436019"/>
              <a:ext cx="3200400" cy="1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31" name="Text Box 9"/>
            <p:cNvSpPr txBox="1">
              <a:spLocks noChangeArrowheads="1"/>
            </p:cNvSpPr>
            <p:nvPr/>
          </p:nvSpPr>
          <p:spPr bwMode="auto">
            <a:xfrm>
              <a:off x="914400" y="1600201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b="1"/>
                <a:t>Start</a:t>
              </a:r>
            </a:p>
          </p:txBody>
        </p:sp>
        <p:sp>
          <p:nvSpPr>
            <p:cNvPr id="5132" name="Text Box 10"/>
            <p:cNvSpPr txBox="1">
              <a:spLocks noChangeArrowheads="1"/>
            </p:cNvSpPr>
            <p:nvPr/>
          </p:nvSpPr>
          <p:spPr bwMode="auto">
            <a:xfrm>
              <a:off x="8458200" y="1600201"/>
              <a:ext cx="6096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b="1"/>
                <a:t>End</a:t>
              </a:r>
            </a:p>
          </p:txBody>
        </p:sp>
        <p:grpSp>
          <p:nvGrpSpPr>
            <p:cNvPr id="2" name="Group 35"/>
            <p:cNvGrpSpPr>
              <a:grpSpLocks/>
            </p:cNvGrpSpPr>
            <p:nvPr/>
          </p:nvGrpSpPr>
          <p:grpSpPr bwMode="auto">
            <a:xfrm>
              <a:off x="6067425" y="2119909"/>
              <a:ext cx="2390775" cy="3209349"/>
              <a:chOff x="3822" y="1335"/>
              <a:chExt cx="1633" cy="2022"/>
            </a:xfrm>
          </p:grpSpPr>
          <p:sp>
            <p:nvSpPr>
              <p:cNvPr id="5152" name="Line 14"/>
              <p:cNvSpPr>
                <a:spLocks noChangeShapeType="1"/>
              </p:cNvSpPr>
              <p:nvPr/>
            </p:nvSpPr>
            <p:spPr bwMode="auto">
              <a:xfrm>
                <a:off x="5454" y="1335"/>
                <a:ext cx="1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153" name="Text Box 20"/>
              <p:cNvSpPr txBox="1">
                <a:spLocks noChangeArrowheads="1"/>
              </p:cNvSpPr>
              <p:nvPr/>
            </p:nvSpPr>
            <p:spPr bwMode="auto">
              <a:xfrm>
                <a:off x="4254" y="2391"/>
                <a:ext cx="72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chemeClr val="tx2"/>
                    </a:solidFill>
                  </a:rPr>
                  <a:t>Support Phase</a:t>
                </a:r>
              </a:p>
            </p:txBody>
          </p:sp>
          <p:sp>
            <p:nvSpPr>
              <p:cNvPr id="5154" name="Line 21"/>
              <p:cNvSpPr>
                <a:spLocks noChangeShapeType="1"/>
              </p:cNvSpPr>
              <p:nvPr/>
            </p:nvSpPr>
            <p:spPr bwMode="auto">
              <a:xfrm>
                <a:off x="4830" y="2583"/>
                <a:ext cx="62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155" name="Line 22"/>
              <p:cNvSpPr>
                <a:spLocks noChangeShapeType="1"/>
              </p:cNvSpPr>
              <p:nvPr/>
            </p:nvSpPr>
            <p:spPr bwMode="auto">
              <a:xfrm flipH="1">
                <a:off x="3822" y="2583"/>
                <a:ext cx="5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156" name="Text Box 23"/>
              <p:cNvSpPr txBox="1">
                <a:spLocks noChangeArrowheads="1"/>
              </p:cNvSpPr>
              <p:nvPr/>
            </p:nvSpPr>
            <p:spPr bwMode="auto">
              <a:xfrm>
                <a:off x="4062" y="2775"/>
                <a:ext cx="1104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>
                    <a:solidFill>
                      <a:srgbClr val="FF0000"/>
                    </a:solidFill>
                  </a:rPr>
                  <a:t>“what, how, when, why,…” questions</a:t>
                </a:r>
              </a:p>
            </p:txBody>
          </p:sp>
        </p:grp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1266825" y="2194918"/>
              <a:ext cx="2135188" cy="2134195"/>
              <a:chOff x="798" y="1383"/>
              <a:chExt cx="1345" cy="1344"/>
            </a:xfrm>
          </p:grpSpPr>
          <p:sp>
            <p:nvSpPr>
              <p:cNvPr id="5146" name="Line 11"/>
              <p:cNvSpPr>
                <a:spLocks noChangeShapeType="1"/>
              </p:cNvSpPr>
              <p:nvPr/>
            </p:nvSpPr>
            <p:spPr bwMode="auto">
              <a:xfrm>
                <a:off x="798" y="1383"/>
                <a:ext cx="1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147" name="Line 12"/>
              <p:cNvSpPr>
                <a:spLocks noChangeShapeType="1"/>
              </p:cNvSpPr>
              <p:nvPr/>
            </p:nvSpPr>
            <p:spPr bwMode="auto">
              <a:xfrm>
                <a:off x="2142" y="1383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148" name="Text Box 15"/>
              <p:cNvSpPr txBox="1">
                <a:spLocks noChangeArrowheads="1"/>
              </p:cNvSpPr>
              <p:nvPr/>
            </p:nvSpPr>
            <p:spPr bwMode="auto">
              <a:xfrm>
                <a:off x="1038" y="1863"/>
                <a:ext cx="84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dirty="0">
                    <a:solidFill>
                      <a:schemeClr val="tx2"/>
                    </a:solidFill>
                  </a:rPr>
                  <a:t>Definition Phase</a:t>
                </a:r>
              </a:p>
            </p:txBody>
          </p:sp>
          <p:sp>
            <p:nvSpPr>
              <p:cNvPr id="5149" name="Line 16"/>
              <p:cNvSpPr>
                <a:spLocks noChangeShapeType="1"/>
              </p:cNvSpPr>
              <p:nvPr/>
            </p:nvSpPr>
            <p:spPr bwMode="auto">
              <a:xfrm>
                <a:off x="1614" y="2055"/>
                <a:ext cx="5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150" name="Line 17"/>
              <p:cNvSpPr>
                <a:spLocks noChangeShapeType="1"/>
              </p:cNvSpPr>
              <p:nvPr/>
            </p:nvSpPr>
            <p:spPr bwMode="auto">
              <a:xfrm flipH="1">
                <a:off x="798" y="2055"/>
                <a:ext cx="38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151" name="Text Box 25"/>
              <p:cNvSpPr txBox="1">
                <a:spLocks noChangeArrowheads="1"/>
              </p:cNvSpPr>
              <p:nvPr/>
            </p:nvSpPr>
            <p:spPr bwMode="auto">
              <a:xfrm>
                <a:off x="894" y="2188"/>
                <a:ext cx="1104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>
                    <a:solidFill>
                      <a:srgbClr val="FF0000"/>
                    </a:solidFill>
                  </a:rPr>
                  <a:t>“what” questions</a:t>
                </a:r>
              </a:p>
            </p:txBody>
          </p:sp>
        </p:grpSp>
        <p:sp>
          <p:nvSpPr>
            <p:cNvPr id="5135" name="Text Box 26"/>
            <p:cNvSpPr txBox="1">
              <a:spLocks noChangeArrowheads="1"/>
            </p:cNvSpPr>
            <p:nvPr/>
          </p:nvSpPr>
          <p:spPr bwMode="auto">
            <a:xfrm>
              <a:off x="581025" y="2652118"/>
              <a:ext cx="609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1600"/>
            </a:p>
          </p:txBody>
        </p:sp>
        <p:sp>
          <p:nvSpPr>
            <p:cNvPr id="5136" name="Text Box 27"/>
            <p:cNvSpPr txBox="1">
              <a:spLocks noChangeArrowheads="1"/>
            </p:cNvSpPr>
            <p:nvPr/>
          </p:nvSpPr>
          <p:spPr bwMode="auto">
            <a:xfrm>
              <a:off x="457200" y="2743201"/>
              <a:ext cx="8096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b="1" dirty="0">
                  <a:solidFill>
                    <a:srgbClr val="008080"/>
                  </a:solidFill>
                </a:rPr>
                <a:t>Order</a:t>
              </a:r>
            </a:p>
          </p:txBody>
        </p:sp>
        <p:sp>
          <p:nvSpPr>
            <p:cNvPr id="5137" name="Line 28"/>
            <p:cNvSpPr>
              <a:spLocks noChangeShapeType="1"/>
            </p:cNvSpPr>
            <p:nvPr/>
          </p:nvSpPr>
          <p:spPr bwMode="auto">
            <a:xfrm>
              <a:off x="762000" y="3048596"/>
              <a:ext cx="1588" cy="114300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prstDash val="dash"/>
              <a:miter lim="800000"/>
              <a:headEnd/>
              <a:tailEnd type="arrow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138" name="Text Box 29"/>
            <p:cNvSpPr txBox="1">
              <a:spLocks noChangeArrowheads="1"/>
            </p:cNvSpPr>
            <p:nvPr/>
          </p:nvSpPr>
          <p:spPr bwMode="auto">
            <a:xfrm>
              <a:off x="7239000" y="1557338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b="1">
                  <a:solidFill>
                    <a:srgbClr val="008080"/>
                  </a:solidFill>
                </a:rPr>
                <a:t>Time</a:t>
              </a:r>
            </a:p>
          </p:txBody>
        </p:sp>
        <p:sp>
          <p:nvSpPr>
            <p:cNvPr id="5139" name="Line 30"/>
            <p:cNvSpPr>
              <a:spLocks noChangeShapeType="1"/>
            </p:cNvSpPr>
            <p:nvPr/>
          </p:nvSpPr>
          <p:spPr bwMode="auto">
            <a:xfrm>
              <a:off x="7315200" y="1862734"/>
              <a:ext cx="990600" cy="1785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prstDash val="dash"/>
              <a:miter lim="800000"/>
              <a:headEnd/>
              <a:tailEnd type="arrow" w="lg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3459956" y="2121694"/>
              <a:ext cx="2681288" cy="2134195"/>
              <a:chOff x="2142" y="1383"/>
              <a:chExt cx="1689" cy="1344"/>
            </a:xfrm>
          </p:grpSpPr>
          <p:sp>
            <p:nvSpPr>
              <p:cNvPr id="5141" name="Line 13"/>
              <p:cNvSpPr>
                <a:spLocks noChangeShapeType="1"/>
              </p:cNvSpPr>
              <p:nvPr/>
            </p:nvSpPr>
            <p:spPr bwMode="auto">
              <a:xfrm>
                <a:off x="3822" y="1383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142" name="Text Box 18"/>
              <p:cNvSpPr txBox="1">
                <a:spLocks noChangeArrowheads="1"/>
              </p:cNvSpPr>
              <p:nvPr/>
            </p:nvSpPr>
            <p:spPr bwMode="auto">
              <a:xfrm>
                <a:off x="2544" y="2064"/>
                <a:ext cx="1023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b="1" dirty="0">
                    <a:solidFill>
                      <a:schemeClr val="tx2"/>
                    </a:solidFill>
                  </a:rPr>
                  <a:t>Development Phase</a:t>
                </a:r>
              </a:p>
            </p:txBody>
          </p:sp>
          <p:sp>
            <p:nvSpPr>
              <p:cNvPr id="5143" name="Line 19"/>
              <p:cNvSpPr>
                <a:spLocks noChangeShapeType="1"/>
              </p:cNvSpPr>
              <p:nvPr/>
            </p:nvSpPr>
            <p:spPr bwMode="auto">
              <a:xfrm flipH="1">
                <a:off x="2142" y="2257"/>
                <a:ext cx="5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5144" name="Text Box 24"/>
              <p:cNvSpPr txBox="1">
                <a:spLocks noChangeArrowheads="1"/>
              </p:cNvSpPr>
              <p:nvPr/>
            </p:nvSpPr>
            <p:spPr bwMode="auto">
              <a:xfrm>
                <a:off x="2400" y="2409"/>
                <a:ext cx="124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rgbClr val="FF0000"/>
                    </a:solidFill>
                  </a:rPr>
                  <a:t>“</a:t>
                </a:r>
                <a:r>
                  <a:rPr lang="en-US" altLang="en-US" sz="1800" dirty="0" err="1">
                    <a:solidFill>
                      <a:srgbClr val="FF0000"/>
                    </a:solidFill>
                  </a:rPr>
                  <a:t>how”questions</a:t>
                </a:r>
                <a:endParaRPr lang="en-US" altLang="en-US" sz="1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45" name="Line 32"/>
              <p:cNvSpPr>
                <a:spLocks noChangeShapeType="1"/>
              </p:cNvSpPr>
              <p:nvPr/>
            </p:nvSpPr>
            <p:spPr bwMode="auto">
              <a:xfrm>
                <a:off x="3303" y="2277"/>
                <a:ext cx="5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80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" y="114618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Waterfall </a:t>
            </a:r>
            <a:r>
              <a:rPr lang="en-US" altLang="en-US" dirty="0" smtClean="0">
                <a:ea typeface="ＭＳ Ｐゴシック" pitchFamily="-108" charset="-128"/>
              </a:rPr>
              <a:t>Model (</a:t>
            </a:r>
            <a:r>
              <a:rPr lang="en-US" altLang="en-US" dirty="0" err="1" smtClean="0">
                <a:ea typeface="ＭＳ Ｐゴシック" pitchFamily="-108" charset="-128"/>
              </a:rPr>
              <a:t>contd</a:t>
            </a:r>
            <a:r>
              <a:rPr lang="en-US" altLang="en-US" dirty="0" smtClean="0">
                <a:ea typeface="ＭＳ Ｐゴシック" pitchFamily="-108" charset="-128"/>
              </a:rPr>
              <a:t>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15938" y="1139508"/>
            <a:ext cx="8628062" cy="578961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Characterized by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Feedback loops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Documentation-driven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Advantages 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Documentation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Maintenance is easier 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Disadvantages</a:t>
            </a:r>
          </a:p>
          <a:p>
            <a:pPr lvl="1"/>
            <a:r>
              <a:rPr lang="en-US" altLang="en-US" dirty="0" smtClean="0">
                <a:ea typeface="ＭＳ Ｐゴシック" pitchFamily="-108" charset="-128"/>
              </a:rPr>
              <a:t>Time</a:t>
            </a:r>
          </a:p>
          <a:p>
            <a:pPr lvl="1"/>
            <a:r>
              <a:rPr lang="en-US" altLang="en-US" dirty="0" smtClean="0">
                <a:ea typeface="ＭＳ Ｐゴシック" pitchFamily="-108" charset="-128"/>
              </a:rPr>
              <a:t>Budget</a:t>
            </a:r>
          </a:p>
          <a:p>
            <a:pPr lvl="1"/>
            <a:r>
              <a:rPr lang="en-US" altLang="en-US" dirty="0" smtClean="0">
                <a:ea typeface="ＭＳ Ｐゴシック" pitchFamily="-108" charset="-128"/>
              </a:rPr>
              <a:t>Use of resources</a:t>
            </a:r>
            <a:endParaRPr lang="en-US" altLang="en-US" dirty="0" smtClean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326827"/>
            <a:ext cx="6700552" cy="543739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 sz="3200"/>
              <a:t>Evolutionary Models: Prototyping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22DC-B87A-45D1-9EFF-97CAE1F72F22}" type="slidenum">
              <a:rPr lang="en-US"/>
              <a:pPr/>
              <a:t>41</a:t>
            </a:fld>
            <a:endParaRPr lang="en-US"/>
          </a:p>
        </p:txBody>
      </p:sp>
      <p:pic>
        <p:nvPicPr>
          <p:cNvPr id="832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5988" y="1516262"/>
            <a:ext cx="4635500" cy="5114925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  <a:headEnd/>
            <a:tailEnd/>
          </a:ln>
          <a:effectLst/>
        </p:spPr>
      </p:pic>
      <p:sp>
        <p:nvSpPr>
          <p:cNvPr id="832527" name="Rectangle 15"/>
          <p:cNvSpPr>
            <a:spLocks noChangeArrowheads="1"/>
          </p:cNvSpPr>
          <p:nvPr/>
        </p:nvSpPr>
        <p:spPr bwMode="auto">
          <a:xfrm>
            <a:off x="2647950" y="2298503"/>
            <a:ext cx="1258888" cy="97512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Communication</a:t>
            </a:r>
          </a:p>
        </p:txBody>
      </p:sp>
      <p:sp>
        <p:nvSpPr>
          <p:cNvPr id="832528" name="Rectangle 16"/>
          <p:cNvSpPr>
            <a:spLocks noChangeArrowheads="1"/>
          </p:cNvSpPr>
          <p:nvPr/>
        </p:nvSpPr>
        <p:spPr bwMode="auto">
          <a:xfrm>
            <a:off x="4940300" y="2030612"/>
            <a:ext cx="1163638" cy="80188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Quick Plan</a:t>
            </a:r>
          </a:p>
        </p:txBody>
      </p:sp>
      <p:sp>
        <p:nvSpPr>
          <p:cNvPr id="832529" name="Rectangle 17"/>
          <p:cNvSpPr>
            <a:spLocks noChangeArrowheads="1"/>
          </p:cNvSpPr>
          <p:nvPr/>
        </p:nvSpPr>
        <p:spPr bwMode="auto">
          <a:xfrm>
            <a:off x="5497514" y="2886075"/>
            <a:ext cx="1176337" cy="85546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Modeling </a:t>
            </a:r>
          </a:p>
          <a:p>
            <a:pPr algn="ctr"/>
            <a:r>
              <a:rPr lang="en-US" sz="1200" b="1"/>
              <a:t>Quick Design</a:t>
            </a:r>
          </a:p>
        </p:txBody>
      </p:sp>
      <p:sp>
        <p:nvSpPr>
          <p:cNvPr id="832530" name="Rectangle 18"/>
          <p:cNvSpPr>
            <a:spLocks noChangeArrowheads="1"/>
          </p:cNvSpPr>
          <p:nvPr/>
        </p:nvSpPr>
        <p:spPr bwMode="auto">
          <a:xfrm>
            <a:off x="5237163" y="4822032"/>
            <a:ext cx="1306512" cy="9626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Construction</a:t>
            </a:r>
          </a:p>
          <a:p>
            <a:pPr algn="ctr"/>
            <a:r>
              <a:rPr lang="en-US" sz="1200" b="1"/>
              <a:t>of prototype</a:t>
            </a:r>
          </a:p>
        </p:txBody>
      </p:sp>
      <p:sp>
        <p:nvSpPr>
          <p:cNvPr id="832531" name="Rectangle 19"/>
          <p:cNvSpPr>
            <a:spLocks noChangeArrowheads="1"/>
          </p:cNvSpPr>
          <p:nvPr/>
        </p:nvSpPr>
        <p:spPr bwMode="auto">
          <a:xfrm>
            <a:off x="2505075" y="4568429"/>
            <a:ext cx="1366838" cy="962621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b="1"/>
              <a:t>Deployment</a:t>
            </a:r>
          </a:p>
          <a:p>
            <a:pPr algn="ctr"/>
            <a:r>
              <a:rPr lang="en-US" sz="1200" b="1"/>
              <a:t>Delivery &amp;</a:t>
            </a:r>
          </a:p>
          <a:p>
            <a:pPr algn="ctr"/>
            <a:r>
              <a:rPr lang="en-US" sz="1200" b="1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2953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Rapid </a:t>
            </a:r>
            <a:r>
              <a:rPr lang="en-US" altLang="en-US" dirty="0" smtClean="0">
                <a:ea typeface="ＭＳ Ｐゴシック" pitchFamily="-108" charset="-128"/>
              </a:rPr>
              <a:t>Prototyping Model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2041525" cy="5789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08" charset="-128"/>
              </a:rPr>
              <a:t>Linear model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08" charset="-128"/>
              </a:rPr>
              <a:t>“Rapid”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ea typeface="ＭＳ Ｐゴシック" pitchFamily="-108" charset="-128"/>
            </a:endParaRPr>
          </a:p>
        </p:txBody>
      </p:sp>
      <p:pic>
        <p:nvPicPr>
          <p:cNvPr id="4403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1136650"/>
            <a:ext cx="527304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Prototyping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software</a:t>
            </a:r>
          </a:p>
          <a:p>
            <a:pPr lvl="1"/>
            <a:r>
              <a:rPr lang="en-US" dirty="0"/>
              <a:t>When does this model make sense?</a:t>
            </a:r>
          </a:p>
          <a:p>
            <a:pPr lvl="1"/>
            <a:r>
              <a:rPr lang="en-US" dirty="0" smtClean="0"/>
              <a:t>What needs to be done?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Building a house?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91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>
                <a:ea typeface="ＭＳ Ｐゴシック" pitchFamily="-108" charset="-128"/>
              </a:rPr>
              <a:t>Open-Source </a:t>
            </a:r>
            <a:r>
              <a:rPr lang="en-US" altLang="en-US" sz="3600" dirty="0" smtClean="0">
                <a:ea typeface="ＭＳ Ｐゴシック" pitchFamily="-108" charset="-128"/>
              </a:rPr>
              <a:t>Life-Cycle Model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Two informal phases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First, one individual builds an initial 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Made available via the Internet (e.g., </a:t>
            </a:r>
            <a:r>
              <a:rPr lang="en-US" altLang="en-US" sz="1800" dirty="0" smtClean="0">
                <a:latin typeface="Courier New" pitchFamily="-108" charset="0"/>
                <a:ea typeface="ＭＳ Ｐゴシック" pitchFamily="-108" charset="-128"/>
                <a:cs typeface="Courier New" pitchFamily="-108" charset="0"/>
              </a:rPr>
              <a:t>SourceForge.net</a:t>
            </a:r>
            <a:r>
              <a:rPr lang="en-US" altLang="en-US" dirty="0" smtClean="0">
                <a:ea typeface="ＭＳ Ｐゴシック" pitchFamily="-108" charset="-128"/>
              </a:rPr>
              <a:t>)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Then, if there is sufficient interest in the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The initial version is widely downloaded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Users become co-developers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The product is extended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Key point: Individuals generally work voluntarily on an open-source project in their spare time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itchFamily="-108" charset="-128"/>
              </a:rPr>
              <a:t>The Activities of the Second Informal Phase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08" charset="-128"/>
              </a:rPr>
              <a:t>Reporting and correcting defects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08" charset="-128"/>
              </a:rPr>
              <a:t>Corrective maintenance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08" charset="-128"/>
              </a:rPr>
              <a:t>Adding additional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08" charset="-128"/>
              </a:rPr>
              <a:t>Perfective maintenance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08" charset="-128"/>
              </a:rPr>
              <a:t>Porting the program to a new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08" charset="-128"/>
              </a:rPr>
              <a:t>Adaptive maintenance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08" charset="-128"/>
              </a:rPr>
              <a:t>The second informal phase consists </a:t>
            </a:r>
            <a:r>
              <a:rPr lang="en-US" altLang="en-US" i="1" smtClean="0">
                <a:ea typeface="ＭＳ Ｐゴシック" pitchFamily="-108" charset="-128"/>
              </a:rPr>
              <a:t>solely</a:t>
            </a:r>
            <a:r>
              <a:rPr lang="en-US" altLang="en-US" smtClean="0">
                <a:ea typeface="ＭＳ Ｐゴシック" pitchFamily="-108" charset="-128"/>
              </a:rPr>
              <a:t> of postdelivery maintenance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-108" charset="-128"/>
              </a:rPr>
              <a:t>The word “co-developers” on the previous slide should rather be “co-maintainers”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Open-Source Life-Cycle </a:t>
            </a:r>
            <a:r>
              <a:rPr lang="en-US" altLang="en-US" sz="2800" dirty="0" smtClean="0">
                <a:ea typeface="ＭＳ Ｐゴシック" pitchFamily="-108" charset="-128"/>
              </a:rPr>
              <a:t>Model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  <a:endParaRPr lang="en-US" altLang="en-US" sz="2800" dirty="0" smtClean="0">
              <a:ea typeface="ＭＳ Ｐゴシック" pitchFamily="-108" charset="-128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8310562" cy="5789612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Postdelivery maintenance life-cycle model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518400" y="6202363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>
              <a:spcBef>
                <a:spcPct val="20000"/>
              </a:spcBef>
              <a:buClr>
                <a:srgbClr val="3DCCCC"/>
              </a:buClr>
              <a:buSzPct val="70000"/>
              <a:buFont typeface="Courier New" pitchFamily="-108" charset="0"/>
              <a:buNone/>
            </a:pPr>
            <a:r>
              <a:rPr lang="en-US" altLang="en-US" sz="1400"/>
              <a:t>Figure 2.11</a:t>
            </a:r>
          </a:p>
        </p:txBody>
      </p:sp>
      <p:pic>
        <p:nvPicPr>
          <p:cNvPr id="4710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1876425"/>
            <a:ext cx="7983220" cy="43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Open-Source Life-Cycle Model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  <a:endParaRPr lang="en-US" altLang="en-US" sz="2800" dirty="0" smtClean="0">
              <a:ea typeface="ＭＳ Ｐゴシック" pitchFamily="-108" charset="-12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Closed-source software is maintained and tested by employees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Users can submit failure reports but never fault reports (the source code is not available)</a:t>
            </a:r>
          </a:p>
          <a:p>
            <a:pPr eaLnBrk="1" hangingPunct="1">
              <a:buFont typeface="Webdings" pitchFamily="-108" charset="2"/>
              <a:buNone/>
            </a:pPr>
            <a:r>
              <a:rPr lang="en-US" altLang="en-US" smtClean="0">
                <a:ea typeface="ＭＳ Ｐゴシック" pitchFamily="-108" charset="-128"/>
              </a:rPr>
              <a:t>	</a:t>
            </a: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Open-source software is generally maintained by unpaid volunteers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Users are strongly encouraged to submit defect reports, both failure reports and fault reports</a:t>
            </a:r>
          </a:p>
          <a:p>
            <a:pPr eaLnBrk="1" hangingPunct="1">
              <a:buFont typeface="Webdings" pitchFamily="-108" charset="2"/>
              <a:buNone/>
            </a:pPr>
            <a:endParaRPr lang="en-US" alt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Open-Source Life-Cycle Model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  <a:endParaRPr lang="en-US" altLang="en-US" sz="2800" dirty="0" smtClean="0">
              <a:ea typeface="ＭＳ Ｐゴシック" pitchFamily="-108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Core group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Small number of dedicated maintainers with the inclination, the time, and the necessary skills to submit fault reports (“fixes”)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They take responsibility for managing the project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They have the authority to install fixes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Peripheral group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Users who choose to submit defect reports from time to time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Open-Source Life-Cycle Model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  <a:endParaRPr lang="en-US" altLang="en-US" sz="2800" dirty="0" smtClean="0">
              <a:ea typeface="ＭＳ Ｐゴシック" pitchFamily="-108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New versions of closed-source software are typically released roughly once a year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After careful testing by the  SQA group</a:t>
            </a:r>
          </a:p>
          <a:p>
            <a:pPr eaLnBrk="1" hangingPunct="1">
              <a:buFont typeface="Webdings" pitchFamily="-108" charset="2"/>
              <a:buNone/>
            </a:pPr>
            <a:r>
              <a:rPr lang="en-US" altLang="en-US" smtClean="0">
                <a:ea typeface="ＭＳ Ｐゴシック" pitchFamily="-108" charset="-128"/>
              </a:rPr>
              <a:t>  </a:t>
            </a: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 core group releases a new version of an open-source product as soon as it is ready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Perhaps a month or even a day after the previous version was released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The core group performs minimal testing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Extensive testing is performed by the members of the peripheral group in the course of utilizing the software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“Release early and often”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Choosing and Adapting a Process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3200" dirty="0" smtClean="0">
                <a:latin typeface="Palatino" pitchFamily="-128" charset="0"/>
              </a:rPr>
              <a:t>Things to consider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>
                <a:latin typeface="Palatino" pitchFamily="-128" charset="0"/>
              </a:rPr>
              <a:t>Flow of activities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>
                <a:latin typeface="Palatino" pitchFamily="-128" charset="0"/>
              </a:rPr>
              <a:t>Required work products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800" dirty="0" smtClean="0">
                <a:latin typeface="Palatino" pitchFamily="-128" charset="0"/>
              </a:rPr>
              <a:t>Quality requirements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Palatino" pitchFamily="-128" charset="0"/>
              </a:rPr>
              <a:t>Project management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Palatino" pitchFamily="-128" charset="0"/>
              </a:rPr>
              <a:t>Stakeholder involvement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Palatino" pitchFamily="-128" charset="0"/>
              </a:rPr>
              <a:t>Makeup of team</a:t>
            </a:r>
          </a:p>
        </p:txBody>
      </p:sp>
    </p:spTree>
    <p:extLst>
      <p:ext uri="{BB962C8B-B14F-4D97-AF65-F5344CB8AC3E}">
        <p14:creationId xmlns:p14="http://schemas.microsoft.com/office/powerpoint/2010/main" val="268507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Open-Source Life-Cycle Model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  <a:endParaRPr lang="en-US" altLang="en-US" sz="2800" dirty="0" smtClean="0">
              <a:ea typeface="ＭＳ Ｐゴシック" pitchFamily="-108" charset="-128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An initial working version is produced when using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The rapid-prototyping model;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The code-and-fix model; and 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The open-source life-cycle model</a:t>
            </a:r>
          </a:p>
          <a:p>
            <a:pPr lvl="1"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Then: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Rapid-prototyping model</a:t>
            </a:r>
          </a:p>
          <a:p>
            <a:pPr lvl="2" eaLnBrk="1" hangingPunct="1"/>
            <a:r>
              <a:rPr lang="en-US" altLang="en-US" smtClean="0">
                <a:ea typeface="ＭＳ Ｐゴシック" pitchFamily="-108" charset="-128"/>
              </a:rPr>
              <a:t>The initial version is discarded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Code-and-fix model and open-source life-cycle model</a:t>
            </a:r>
          </a:p>
          <a:p>
            <a:pPr lvl="2" eaLnBrk="1" hangingPunct="1"/>
            <a:r>
              <a:rPr lang="en-US" altLang="en-US" smtClean="0">
                <a:ea typeface="ＭＳ Ｐゴシック" pitchFamily="-108" charset="-128"/>
              </a:rPr>
              <a:t>The initial version becomes the target product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Open-Source Life-Cycle Model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  <a:endParaRPr lang="en-US" altLang="en-US" sz="2800" dirty="0" smtClean="0">
              <a:ea typeface="ＭＳ Ｐゴシック" pitchFamily="-108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Consequently, in an open-source project, there are generally no specifications and no design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How have some open-source projects been so successful without specifications or designs</a:t>
            </a:r>
            <a:r>
              <a:rPr lang="en-US" altLang="en-US" dirty="0" smtClean="0">
                <a:ea typeface="ＭＳ Ｐゴシック" pitchFamily="-108" charset="-128"/>
              </a:rPr>
              <a:t>?</a:t>
            </a:r>
          </a:p>
          <a:p>
            <a:pPr eaLnBrk="1" hangingPunct="1"/>
            <a:endParaRPr lang="en-US" altLang="en-US" dirty="0">
              <a:ea typeface="ＭＳ Ｐゴシック" pitchFamily="-108" charset="-128"/>
            </a:endParaRPr>
          </a:p>
          <a:p>
            <a:r>
              <a:rPr lang="en-US" altLang="en-US" dirty="0">
                <a:ea typeface="ＭＳ Ｐゴシック" pitchFamily="-108" charset="-128"/>
              </a:rPr>
              <a:t>Open-source software production has attracted some of the world’s finest software experts</a:t>
            </a:r>
          </a:p>
          <a:p>
            <a:pPr lvl="1"/>
            <a:r>
              <a:rPr lang="en-US" altLang="en-US" dirty="0">
                <a:ea typeface="ＭＳ Ｐゴシック" pitchFamily="-108" charset="-128"/>
              </a:rPr>
              <a:t>They can function effectively without specifications or designs</a:t>
            </a:r>
          </a:p>
          <a:p>
            <a:endParaRPr lang="en-US" altLang="en-US" dirty="0">
              <a:ea typeface="ＭＳ Ｐゴシック" pitchFamily="-108" charset="-128"/>
            </a:endParaRPr>
          </a:p>
          <a:p>
            <a:r>
              <a:rPr lang="en-US" altLang="en-US" dirty="0">
                <a:ea typeface="ＭＳ Ｐゴシック" pitchFamily="-108" charset="-128"/>
              </a:rPr>
              <a:t>However, eventually a point will be reached when the open-source product is no longer </a:t>
            </a:r>
            <a:r>
              <a:rPr lang="en-US" altLang="en-US" dirty="0" smtClean="0">
                <a:ea typeface="ＭＳ Ｐゴシック" pitchFamily="-108" charset="-128"/>
              </a:rPr>
              <a:t>maintainable</a:t>
            </a:r>
            <a:endParaRPr lang="en-US" altLang="en-US" dirty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Open-Source Life-Cycle Model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  <a:endParaRPr lang="en-US" altLang="en-US" sz="2800" dirty="0" smtClean="0">
              <a:ea typeface="ＭＳ Ｐゴシック" pitchFamily="-108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 open-source life-cycle model is restricted in its applicability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It can be extremely successful for infrastructure projects, such as 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Operating systems (Linux, OpenBSD, Mach, Darwin)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Web browsers (Firefox, Netscape)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Compilers (gcc)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Web servers (Apache)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Database management systems (MySQL)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ＭＳ Ｐゴシック" pitchFamily="-108" charset="-128"/>
              </a:rPr>
              <a:t>Open-Source Life-Cycle Model (</a:t>
            </a:r>
            <a:r>
              <a:rPr lang="en-US" altLang="en-US" sz="2800" dirty="0" err="1" smtClean="0">
                <a:ea typeface="ＭＳ Ｐゴシック" pitchFamily="-108" charset="-128"/>
              </a:rPr>
              <a:t>cont</a:t>
            </a:r>
            <a:r>
              <a:rPr lang="en-US" altLang="en-US" sz="2800" dirty="0" smtClean="0">
                <a:ea typeface="ＭＳ Ｐゴシック" pitchFamily="-108" charset="-128"/>
              </a:rPr>
              <a:t>)</a:t>
            </a:r>
            <a:endParaRPr lang="en-US" altLang="en-US" sz="2800" dirty="0" smtClean="0">
              <a:ea typeface="ＭＳ Ｐゴシック" pitchFamily="-108" charset="-128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There cannot be open-source development of a software product to be used in just one commercial organization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Members of both the core group and the periphery are invariably users of the software being developed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The open-source life-cycle model is inapplicable unless the target product is viewed by a wide range of users as useful to them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ＭＳ Ｐゴシック" pitchFamily="-108" charset="-128"/>
              </a:rPr>
              <a:t>Open-Source Life-Cycle Model (contd)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About half of the open-source projects on the Web have not attracted a team to work on the project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Even where work has started, the overwhelming preponderance will never be completed</a:t>
            </a:r>
          </a:p>
          <a:p>
            <a:pPr eaLnBrk="1" hangingPunct="1"/>
            <a:endParaRPr lang="en-US" altLang="en-US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But when the open-source model has worked, it has sometimes been incredibly successful</a:t>
            </a:r>
          </a:p>
          <a:p>
            <a:pPr lvl="1" eaLnBrk="1" hangingPunct="1"/>
            <a:r>
              <a:rPr lang="en-US" altLang="en-US" smtClean="0">
                <a:ea typeface="ＭＳ Ｐゴシック" pitchFamily="-108" charset="-128"/>
              </a:rPr>
              <a:t>The open-source products previously listed have been utilized on a regular basis by millions of users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Synchronize-and </a:t>
            </a:r>
            <a:r>
              <a:rPr lang="en-US" altLang="en-US" dirty="0" smtClean="0">
                <a:ea typeface="ＭＳ Ｐゴシック" pitchFamily="-108" charset="-128"/>
              </a:rPr>
              <a:t>Stabilize Model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512128" y="1632268"/>
            <a:ext cx="7046912" cy="5408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Microsoft’s life-cycle model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Requirements analysis — interview potential customers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Draw up specifications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Divide project into 3 or 4 builds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Each build is carried out by small teams working in parallel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Synchronize-and Stabilize Model (</a:t>
            </a:r>
            <a:r>
              <a:rPr lang="en-US" altLang="en-US" dirty="0" err="1" smtClean="0">
                <a:ea typeface="ＭＳ Ｐゴシック" pitchFamily="-108" charset="-128"/>
              </a:rPr>
              <a:t>cont</a:t>
            </a:r>
            <a:r>
              <a:rPr lang="en-US" altLang="en-US" dirty="0" smtClean="0">
                <a:ea typeface="ＭＳ Ｐゴシック" pitchFamily="-108" charset="-128"/>
              </a:rPr>
              <a:t>)</a:t>
            </a:r>
            <a:endParaRPr lang="en-US" altLang="en-US" dirty="0" smtClean="0">
              <a:ea typeface="ＭＳ Ｐゴシック" pitchFamily="-108" charset="-128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527368" y="1731328"/>
            <a:ext cx="8228012" cy="3505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At the end of the day — </a:t>
            </a:r>
            <a:r>
              <a:rPr lang="en-US" altLang="en-US" i="1" dirty="0" smtClean="0">
                <a:ea typeface="ＭＳ Ｐゴシック" pitchFamily="-108" charset="-128"/>
              </a:rPr>
              <a:t>synchronize</a:t>
            </a:r>
            <a:r>
              <a:rPr lang="en-US" altLang="en-US" dirty="0" smtClean="0">
                <a:ea typeface="ＭＳ Ｐゴシック" pitchFamily="-108" charset="-128"/>
              </a:rPr>
              <a:t> (test and debug)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At the end of the build — </a:t>
            </a:r>
            <a:r>
              <a:rPr lang="en-US" altLang="en-US" i="1" dirty="0" smtClean="0">
                <a:ea typeface="ＭＳ Ｐゴシック" pitchFamily="-108" charset="-128"/>
              </a:rPr>
              <a:t>stabilize</a:t>
            </a:r>
            <a:r>
              <a:rPr lang="en-US" altLang="en-US" dirty="0" smtClean="0">
                <a:ea typeface="ＭＳ Ｐゴシック" pitchFamily="-108" charset="-128"/>
              </a:rPr>
              <a:t> (freeze the build)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Components always work together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Get early insights into the operation of the product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Spiral </a:t>
            </a:r>
            <a:r>
              <a:rPr lang="en-US" altLang="en-US" dirty="0" smtClean="0">
                <a:ea typeface="ＭＳ Ｐゴシック" pitchFamily="-108" charset="-128"/>
              </a:rPr>
              <a:t>Mode</a:t>
            </a:r>
            <a:r>
              <a:rPr lang="en-US" altLang="en-US" b="1" dirty="0" smtClean="0">
                <a:ea typeface="ＭＳ Ｐゴシック" pitchFamily="-108" charset="-128"/>
              </a:rPr>
              <a:t>l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2941637" cy="2779712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Simplified form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Rapid prototyping model plus risk analysis preceding each phase</a:t>
            </a:r>
          </a:p>
        </p:txBody>
      </p:sp>
      <p:pic>
        <p:nvPicPr>
          <p:cNvPr id="7578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480" y="1365250"/>
            <a:ext cx="49101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software</a:t>
            </a:r>
          </a:p>
          <a:p>
            <a:pPr lvl="1"/>
            <a:r>
              <a:rPr lang="en-US" dirty="0" smtClean="0"/>
              <a:t>When does this model make sense?</a:t>
            </a:r>
          </a:p>
          <a:p>
            <a:pPr lvl="1"/>
            <a:r>
              <a:rPr lang="en-US" dirty="0" smtClean="0"/>
              <a:t>What needs to be done?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Building a house?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80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A Key Point of the Spiral Model</a:t>
            </a:r>
          </a:p>
        </p:txBody>
      </p:sp>
      <p:sp>
        <p:nvSpPr>
          <p:cNvPr id="76803" name="Rectangle 4"/>
          <p:cNvSpPr>
            <a:spLocks noGrp="1" noChangeArrowheads="1"/>
          </p:cNvSpPr>
          <p:nvPr>
            <p:ph idx="1"/>
          </p:nvPr>
        </p:nvSpPr>
        <p:spPr>
          <a:xfrm>
            <a:off x="473075" y="1547495"/>
            <a:ext cx="7618412" cy="3647152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If all risks cannot be mitigated, the project is immediately </a:t>
            </a:r>
            <a:r>
              <a:rPr lang="en-US" altLang="en-US" dirty="0" smtClean="0">
                <a:ea typeface="ＭＳ Ｐゴシック" pitchFamily="-108" charset="-128"/>
              </a:rPr>
              <a:t>terminated</a:t>
            </a:r>
          </a:p>
          <a:p>
            <a:pPr eaLnBrk="1" hangingPunct="1"/>
            <a:endParaRPr lang="en-US" altLang="en-US" dirty="0">
              <a:ea typeface="ＭＳ Ｐゴシック" pitchFamily="-108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Precede each phase by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Alternatives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Risk analysis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itchFamily="-108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Follow each phase by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Evaluation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itchFamily="-108" charset="-128"/>
              </a:rPr>
              <a:t>Planning of the next </a:t>
            </a:r>
            <a:r>
              <a:rPr lang="en-US" altLang="en-US" dirty="0" smtClean="0">
                <a:ea typeface="ＭＳ Ｐゴシック" pitchFamily="-108" charset="-128"/>
              </a:rPr>
              <a:t>phase</a:t>
            </a:r>
            <a:endParaRPr lang="en-US" altLang="en-US" dirty="0">
              <a:ea typeface="ＭＳ Ｐゴシック" pitchFamily="-108" charset="-128"/>
            </a:endParaRP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288925" y="877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a Task Set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" pitchFamily="-128" charset="0"/>
              </a:rPr>
              <a:t>A task set defines the actual work to be done to accomplish the objectives of a software engineering action.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alatino" pitchFamily="-128" charset="0"/>
              </a:rPr>
              <a:t>A list of the task to be accomplished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alatino" pitchFamily="-128" charset="0"/>
              </a:rPr>
              <a:t>A list of the work products to be produced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alatino" pitchFamily="-128" charset="0"/>
              </a:rPr>
              <a:t>A list of the quality assurance filters to be applied</a:t>
            </a:r>
          </a:p>
        </p:txBody>
      </p:sp>
    </p:spTree>
    <p:extLst>
      <p:ext uri="{BB962C8B-B14F-4D97-AF65-F5344CB8AC3E}">
        <p14:creationId xmlns:p14="http://schemas.microsoft.com/office/powerpoint/2010/main" val="80130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Full Spiral Model (contd) 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7843838" y="6146800"/>
            <a:ext cx="1079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eaLnBrk="1" hangingPunct="1"/>
            <a:r>
              <a:rPr lang="en-US" altLang="en-US" sz="1400"/>
              <a:t>Figure 2.13</a:t>
            </a:r>
          </a:p>
        </p:txBody>
      </p:sp>
      <p:pic>
        <p:nvPicPr>
          <p:cNvPr id="7885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1100138"/>
            <a:ext cx="6438900" cy="53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Analysis of the Spiral Model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527368" y="1548448"/>
            <a:ext cx="6909752" cy="3430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Strengths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It is easy to judge how much to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No distinction is made between development and maintenance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itchFamily="-10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Weaknesses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For large-scale software only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-108" charset="-128"/>
              </a:rPr>
              <a:t>For internal (in-house) software only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Comparison </a:t>
            </a:r>
            <a:r>
              <a:rPr lang="en-US" altLang="en-US" dirty="0" smtClean="0">
                <a:ea typeface="ＭＳ Ｐゴシック" pitchFamily="-108" charset="-128"/>
              </a:rPr>
              <a:t>of Life-Cycle Models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588328" y="1609408"/>
            <a:ext cx="8075612" cy="5029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Different life-cycle models have been presented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Each with its own strengths and weaknesses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Criteria for deciding on a model include: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The organization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Its management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The skills of the employees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The nature of the product</a:t>
            </a:r>
          </a:p>
          <a:p>
            <a:pPr eaLnBrk="1" hangingPunct="1"/>
            <a:endParaRPr lang="en-US" altLang="en-US" dirty="0" smtClean="0">
              <a:ea typeface="ＭＳ Ｐゴシック" pitchFamily="-108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-108" charset="-128"/>
              </a:rPr>
              <a:t>Best suggestion</a:t>
            </a:r>
          </a:p>
          <a:p>
            <a:pPr lvl="1" eaLnBrk="1" hangingPunct="1"/>
            <a:r>
              <a:rPr lang="en-US" altLang="en-US" dirty="0" smtClean="0">
                <a:ea typeface="ＭＳ Ｐゴシック" pitchFamily="-108" charset="-128"/>
              </a:rPr>
              <a:t>“Mix-and-match” life-cycle model</a:t>
            </a:r>
          </a:p>
          <a:p>
            <a:pPr lvl="1" eaLnBrk="1" hangingPunct="1"/>
            <a:endParaRPr lang="en-US" altLang="en-US" dirty="0" smtClean="0">
              <a:ea typeface="ＭＳ Ｐゴシック" pitchFamily="-108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Different Software </a:t>
            </a:r>
            <a:r>
              <a:rPr lang="en-US" sz="3600" dirty="0" smtClean="0"/>
              <a:t>Life-cycle Models</a:t>
            </a:r>
            <a:r>
              <a:rPr lang="en-US" sz="3600" dirty="0" smtClean="0"/>
              <a:t>: Classification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70037"/>
            <a:ext cx="771144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classify software process models based on various criteria. </a:t>
            </a:r>
          </a:p>
          <a:p>
            <a:r>
              <a:rPr lang="en-US" sz="2800" dirty="0" smtClean="0"/>
              <a:t>In practice, mix of various approaches are applied for most projects.</a:t>
            </a:r>
          </a:p>
          <a:p>
            <a:pPr marL="0" indent="0">
              <a:buNone/>
            </a:pPr>
            <a:r>
              <a:rPr lang="en-US" sz="2800" dirty="0" smtClean="0"/>
              <a:t>Following are commonly used classifications</a:t>
            </a:r>
          </a:p>
          <a:p>
            <a:pPr lvl="1"/>
            <a:r>
              <a:rPr lang="en-US" dirty="0" smtClean="0"/>
              <a:t>Plan-Driven vs. Agile</a:t>
            </a:r>
          </a:p>
          <a:p>
            <a:pPr lvl="1"/>
            <a:r>
              <a:rPr lang="en-US" dirty="0" smtClean="0"/>
              <a:t>Incremental vs. Evolutionary</a:t>
            </a:r>
          </a:p>
          <a:p>
            <a:r>
              <a:rPr lang="en-US" sz="2800" dirty="0" smtClean="0"/>
              <a:t>First</a:t>
            </a:r>
            <a:r>
              <a:rPr lang="en-US" sz="2800" dirty="0" smtClean="0"/>
              <a:t>, </a:t>
            </a:r>
            <a:r>
              <a:rPr lang="en-US" sz="2800" dirty="0" smtClean="0"/>
              <a:t>try to understand above broader classifications and then discuss specific process models under each category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527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ea typeface="ＭＳ Ｐゴシック" pitchFamily="-108" charset="-128"/>
              </a:rPr>
              <a:t>Software</a:t>
            </a:r>
            <a:r>
              <a:rPr lang="en-US" altLang="en-US" sz="4000" noProof="1" smtClean="0">
                <a:ea typeface="ＭＳ Ｐゴシック" pitchFamily="-108" charset="-128"/>
              </a:rPr>
              <a:t> </a:t>
            </a:r>
            <a:r>
              <a:rPr lang="en-US" altLang="en-US" sz="4000" noProof="1" smtClean="0">
                <a:ea typeface="ＭＳ Ｐゴシック" pitchFamily="-108" charset="-128"/>
              </a:rPr>
              <a:t>Development in Theory</a:t>
            </a:r>
            <a:endParaRPr lang="en-US" altLang="en-US" sz="4000" dirty="0" smtClean="0">
              <a:ea typeface="ＭＳ Ｐゴシック" pitchFamily="-108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68388"/>
            <a:ext cx="4951412" cy="5789612"/>
          </a:xfrm>
        </p:spPr>
        <p:txBody>
          <a:bodyPr/>
          <a:lstStyle/>
          <a:p>
            <a:pPr marL="533400" indent="-533400" eaLnBrk="1" hangingPunct="1"/>
            <a:r>
              <a:rPr lang="en-US" altLang="en-US" sz="2400" dirty="0" smtClean="0">
                <a:ea typeface="ＭＳ Ｐゴシック" pitchFamily="-108" charset="-128"/>
              </a:rPr>
              <a:t>Ideally, software is developed as described </a:t>
            </a:r>
            <a:r>
              <a:rPr lang="en-US" altLang="en-US" sz="2400" dirty="0" smtClean="0">
                <a:ea typeface="ＭＳ Ｐゴシック" pitchFamily="-108" charset="-128"/>
              </a:rPr>
              <a:t>earlier</a:t>
            </a:r>
            <a:endParaRPr lang="en-US" altLang="en-US" sz="2400" dirty="0" smtClean="0">
              <a:ea typeface="ＭＳ Ｐゴシック" pitchFamily="-108" charset="-128"/>
            </a:endParaRPr>
          </a:p>
          <a:p>
            <a:pPr marL="1139825" lvl="1" indent="-682625" eaLnBrk="1" hangingPunct="1"/>
            <a:r>
              <a:rPr lang="en-US" altLang="en-US" sz="2000" dirty="0" smtClean="0">
                <a:ea typeface="ＭＳ Ｐゴシック" pitchFamily="-108" charset="-128"/>
              </a:rPr>
              <a:t>Linear</a:t>
            </a:r>
          </a:p>
          <a:p>
            <a:pPr marL="1139825" lvl="1" indent="-682625" eaLnBrk="1" hangingPunct="1"/>
            <a:r>
              <a:rPr lang="en-US" altLang="en-US" sz="2000" dirty="0" smtClean="0">
                <a:ea typeface="ＭＳ Ｐゴシック" pitchFamily="-108" charset="-128"/>
              </a:rPr>
              <a:t>Starting from scratch</a:t>
            </a:r>
          </a:p>
          <a:p>
            <a:pPr marL="533400" indent="-533400" eaLnBrk="1" hangingPunct="1"/>
            <a:endParaRPr lang="en-US" altLang="en-US" sz="2400" dirty="0" smtClean="0">
              <a:ea typeface="ＭＳ Ｐゴシック" pitchFamily="-108" charset="-128"/>
            </a:endParaRPr>
          </a:p>
          <a:p>
            <a:pPr marL="533400" indent="-533400" eaLnBrk="1" hangingPunct="1"/>
            <a:endParaRPr lang="en-US" altLang="en-US" sz="2400" dirty="0" smtClean="0">
              <a:ea typeface="ＭＳ Ｐゴシック" pitchFamily="-108" charset="-128"/>
            </a:endParaRPr>
          </a:p>
          <a:p>
            <a:pPr marL="533400" indent="-533400" eaLnBrk="1" hangingPunct="1">
              <a:buFont typeface="Webdings" pitchFamily="-108" charset="2"/>
              <a:buNone/>
            </a:pPr>
            <a:endParaRPr lang="en-US" altLang="en-US" sz="2400" dirty="0" smtClean="0">
              <a:solidFill>
                <a:schemeClr val="tx1"/>
              </a:solidFill>
              <a:ea typeface="ＭＳ Ｐゴシック" pitchFamily="-108" charset="-128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7416800" y="6357938"/>
            <a:ext cx="992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400"/>
              <a:t>Figure 2.1</a:t>
            </a:r>
          </a:p>
        </p:txBody>
      </p:sp>
      <p:pic>
        <p:nvPicPr>
          <p:cNvPr id="512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163638"/>
            <a:ext cx="2284413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So</a:t>
            </a:r>
            <a:r>
              <a:rPr lang="en-US" altLang="en-US" noProof="1" smtClean="0">
                <a:ea typeface="ＭＳ Ｐゴシック" pitchFamily="-108" charset="-128"/>
              </a:rPr>
              <a:t>ftware Development in Practice</a:t>
            </a:r>
            <a:endParaRPr lang="en-US" altLang="en-US" smtClean="0">
              <a:ea typeface="ＭＳ Ｐゴシック" pitchFamily="-108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-108" charset="-128"/>
              </a:rPr>
              <a:t>In the real world, software development is totally different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We make mistakes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ea typeface="ＭＳ Ｐゴシック" pitchFamily="-108" charset="-128"/>
              </a:rPr>
              <a:t>The client’s requirements change while the software product is being developed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1130</TotalTime>
  <Words>2421</Words>
  <Application>Microsoft Office PowerPoint</Application>
  <PresentationFormat>On-screen Show (4:3)</PresentationFormat>
  <Paragraphs>493</Paragraphs>
  <Slides>62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ＭＳ Ｐゴシック</vt:lpstr>
      <vt:lpstr>Monotype Sorts</vt:lpstr>
      <vt:lpstr>Times New Roman</vt:lpstr>
      <vt:lpstr>Webdings</vt:lpstr>
      <vt:lpstr>Wingdings</vt:lpstr>
      <vt:lpstr>Courier New</vt:lpstr>
      <vt:lpstr>Adjacency</vt:lpstr>
      <vt:lpstr>Reading : Schach Chpt. 2</vt:lpstr>
      <vt:lpstr>Overview</vt:lpstr>
      <vt:lpstr>What is a software life-cycle model?</vt:lpstr>
      <vt:lpstr>A Simple View of SE Process</vt:lpstr>
      <vt:lpstr>Choosing and Adapting a Process</vt:lpstr>
      <vt:lpstr>Identifying a Task Set</vt:lpstr>
      <vt:lpstr>Different Software Life-cycle Models: Classification</vt:lpstr>
      <vt:lpstr>Software Development in Theory</vt:lpstr>
      <vt:lpstr>Software Development in Practice</vt:lpstr>
      <vt:lpstr>Incremental vs. Evolutionary</vt:lpstr>
      <vt:lpstr>Prescriptive Life Cycle Models</vt:lpstr>
      <vt:lpstr>Waterfall</vt:lpstr>
      <vt:lpstr>Waterfall Model</vt:lpstr>
      <vt:lpstr>Moving Target Problem</vt:lpstr>
      <vt:lpstr>Applying the Waterfall Model</vt:lpstr>
      <vt:lpstr>Moving Target Problem (cont)</vt:lpstr>
      <vt:lpstr>Iteration and Incrementation</vt:lpstr>
      <vt:lpstr>Miller’s Law</vt:lpstr>
      <vt:lpstr>The Incremental Model</vt:lpstr>
      <vt:lpstr>Applying the Incremental Model</vt:lpstr>
      <vt:lpstr>Iteration and Incrementation (cont)</vt:lpstr>
      <vt:lpstr>Iteration and Incrementation (cont)</vt:lpstr>
      <vt:lpstr>Applying the Iterative Model</vt:lpstr>
      <vt:lpstr>Classical Phases versus Workflows</vt:lpstr>
      <vt:lpstr>Workflows</vt:lpstr>
      <vt:lpstr>Risks and Other Aspects of Iter. and Increm.</vt:lpstr>
      <vt:lpstr>Risks and Other Aspects of Iter. and Increm. (cont)</vt:lpstr>
      <vt:lpstr>Risks and Other Aspects of Iter. and Increm. (contd)</vt:lpstr>
      <vt:lpstr>Strengths of the Iterative-and-Incremental Model</vt:lpstr>
      <vt:lpstr>Strengths of the Iterative-and-Incremental Model (cont)</vt:lpstr>
      <vt:lpstr>Strengths of the Iterative-and-Incremental Model (cont)</vt:lpstr>
      <vt:lpstr>Strengths of the Iterative-and-Incremental Model (cont)</vt:lpstr>
      <vt:lpstr>Managing Iteration and Incrementation</vt:lpstr>
      <vt:lpstr>Iterative vs. Incremental</vt:lpstr>
      <vt:lpstr>PowerPoint Presentation</vt:lpstr>
      <vt:lpstr>Other Life-Cycle Models</vt:lpstr>
      <vt:lpstr>Code-and-Fix Model</vt:lpstr>
      <vt:lpstr>Applying the Code and Fix Model</vt:lpstr>
      <vt:lpstr>Waterfall Model (with feedback loops)</vt:lpstr>
      <vt:lpstr>Waterfall Model (contd)</vt:lpstr>
      <vt:lpstr>Evolutionary Models: Prototyping</vt:lpstr>
      <vt:lpstr>Rapid Prototyping Model</vt:lpstr>
      <vt:lpstr>Applying the Prototyping Model</vt:lpstr>
      <vt:lpstr>Open-Source Life-Cycle Model</vt:lpstr>
      <vt:lpstr>The Activities of the Second Informal Phase</vt:lpstr>
      <vt:lpstr>Open-Source Life-Cycle Model (cont)</vt:lpstr>
      <vt:lpstr>Open-Source Life-Cycle Model (cont)</vt:lpstr>
      <vt:lpstr>Open-Source Life-Cycle Model (cont)</vt:lpstr>
      <vt:lpstr>Open-Source Life-Cycle Model (cont)</vt:lpstr>
      <vt:lpstr>Open-Source Life-Cycle Model (cont)</vt:lpstr>
      <vt:lpstr>Open-Source Life-Cycle Model (cont)</vt:lpstr>
      <vt:lpstr>Open-Source Life-Cycle Model (cont)</vt:lpstr>
      <vt:lpstr>Open-Source Life-Cycle Model (cont)</vt:lpstr>
      <vt:lpstr>Open-Source Life-Cycle Model (contd)</vt:lpstr>
      <vt:lpstr>Synchronize-and Stabilize Model</vt:lpstr>
      <vt:lpstr>Synchronize-and Stabilize Model (cont)</vt:lpstr>
      <vt:lpstr>Spiral Model</vt:lpstr>
      <vt:lpstr>Applying the Spiral Model</vt:lpstr>
      <vt:lpstr>A Key Point of the Spiral Model</vt:lpstr>
      <vt:lpstr>Full Spiral Model (contd) </vt:lpstr>
      <vt:lpstr>Analysis of the Spiral Model</vt:lpstr>
      <vt:lpstr>Comparison of Life-Cycle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and  Classical Software Engineering Seventh Edition, WCB/McGraw-Hill, 2007 Stephen R. Schach srs@vuse.vanderbilt.edu</dc:title>
  <dc:creator>Stephen R. Schach</dc:creator>
  <cp:lastModifiedBy>Debra Calliss</cp:lastModifiedBy>
  <cp:revision>121</cp:revision>
  <dcterms:created xsi:type="dcterms:W3CDTF">2010-07-12T00:46:59Z</dcterms:created>
  <dcterms:modified xsi:type="dcterms:W3CDTF">2015-08-24T18:07:26Z</dcterms:modified>
</cp:coreProperties>
</file>